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1140" r:id="rId2"/>
    <p:sldId id="1144" r:id="rId3"/>
    <p:sldId id="1143" r:id="rId4"/>
    <p:sldId id="1155" r:id="rId5"/>
    <p:sldId id="1145" r:id="rId6"/>
    <p:sldId id="1154" r:id="rId7"/>
    <p:sldId id="1148" r:id="rId8"/>
    <p:sldId id="1146" r:id="rId9"/>
    <p:sldId id="1151" r:id="rId10"/>
    <p:sldId id="1153"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77"/>
    <p:restoredTop sz="94629"/>
  </p:normalViewPr>
  <p:slideViewPr>
    <p:cSldViewPr snapToGrid="0" snapToObjects="1">
      <p:cViewPr varScale="1">
        <p:scale>
          <a:sx n="145" d="100"/>
          <a:sy n="145" d="100"/>
        </p:scale>
        <p:origin x="5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55981-B11C-FF41-9507-47548C7C8AB8}" type="datetimeFigureOut">
              <a:rPr lang="en-US" smtClean="0"/>
              <a:t>10/25/23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51989-9A18-B94A-8794-50FDA8B77593}" type="slidenum">
              <a:rPr lang="en-US" smtClean="0"/>
              <a:t>‹#›</a:t>
            </a:fld>
            <a:endParaRPr lang="en-US"/>
          </a:p>
        </p:txBody>
      </p:sp>
    </p:spTree>
    <p:extLst>
      <p:ext uri="{BB962C8B-B14F-4D97-AF65-F5344CB8AC3E}">
        <p14:creationId xmlns:p14="http://schemas.microsoft.com/office/powerpoint/2010/main" val="150944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23C8-970A-3E4C-A1B1-C45076627E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B35F34-AA6F-BC49-9F39-E67016563735}"/>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2E6E28-216B-ED4F-83B1-0EE6CE029C0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9C28EEB-5FEF-C54C-8481-5A579CDAD0DB}"/>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723B8B01-3D43-0C48-A1B9-B0BFA1E98344}"/>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304742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8075-D61B-584B-A6FE-C2BD93F8C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D6B779-AE05-0446-8462-E1238D9664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538E2-1E49-124E-8DA9-D6A6CF3C5EE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25A2B87-AC53-EE4C-BAF7-9FA2B27697A6}"/>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A1681496-6336-2D48-AFC2-88A697DC9A73}"/>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81043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6DD2B0-AED0-A141-BA5F-D30357FD5AC9}"/>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AF7A41-39F5-4846-AA15-51A945399E1E}"/>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285B6-AB81-9545-B979-3500DA21B23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5629D71-CEB1-9A4F-AB8B-0BD758C40FA6}"/>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F3C7F94D-0910-864A-B5DB-00EC3BE60A56}"/>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19908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1">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60228" y="4669935"/>
            <a:ext cx="5297139" cy="777687"/>
          </a:xfrm>
        </p:spPr>
        <p:txBody>
          <a:bodyPr vert="horz" lIns="0" tIns="0" rIns="0" bIns="0" rtlCol="0" anchor="t" anchorCtr="0">
            <a:noAutofit/>
          </a:bodyPr>
          <a:lstStyle>
            <a:lvl1pPr marL="228594" indent="-228594">
              <a:buNone/>
              <a:defRPr lang="en-US" sz="2400" cap="none" spc="0" baseline="0" dirty="0">
                <a:solidFill>
                  <a:schemeClr val="bg1"/>
                </a:solidFill>
                <a:latin typeface="Rubik" pitchFamily="2" charset="-79"/>
                <a:cs typeface="Rubik" pitchFamily="2" charset="-79"/>
              </a:defRPr>
            </a:lvl1pPr>
          </a:lstStyle>
          <a:p>
            <a:pPr marL="0" lvl="0" indent="0"/>
            <a:r>
              <a:rPr lang="en-US"/>
              <a:t>Click to edit Master subtitle style</a:t>
            </a:r>
            <a:endParaRPr lang="en-US" dirty="0"/>
          </a:p>
        </p:txBody>
      </p:sp>
      <p:sp>
        <p:nvSpPr>
          <p:cNvPr id="7" name="Title 6"/>
          <p:cNvSpPr>
            <a:spLocks noGrp="1"/>
          </p:cNvSpPr>
          <p:nvPr userDrawn="1">
            <p:ph type="title"/>
          </p:nvPr>
        </p:nvSpPr>
        <p:spPr>
          <a:xfrm>
            <a:off x="960228" y="2531006"/>
            <a:ext cx="5297139" cy="1795989"/>
          </a:xfrm>
        </p:spPr>
        <p:txBody>
          <a:bodyPr lIns="0" tIns="0" rIns="0" bIns="0" anchor="b" anchorCtr="0">
            <a:noAutofit/>
          </a:bodyPr>
          <a:lstStyle>
            <a:lvl1pPr algn="l">
              <a:defRPr sz="4000" b="0" i="0" u="none" spc="-140" baseline="0">
                <a:solidFill>
                  <a:schemeClr val="bg1"/>
                </a:solidFill>
                <a:effectLst/>
                <a:latin typeface="Rubik Medium" pitchFamily="2" charset="-79"/>
                <a:ea typeface="Helvetica Neue" charset="0"/>
                <a:cs typeface="Rubik Medium" pitchFamily="2" charset="-79"/>
              </a:defRPr>
            </a:lvl1pPr>
          </a:lstStyle>
          <a:p>
            <a:r>
              <a:rPr lang="en-US"/>
              <a:t>Click to edit Master title style</a:t>
            </a:r>
            <a:endParaRPr lang="en-US" dirty="0"/>
          </a:p>
        </p:txBody>
      </p:sp>
      <p:cxnSp>
        <p:nvCxnSpPr>
          <p:cNvPr id="6" name="Straight Connector 5"/>
          <p:cNvCxnSpPr>
            <a:cxnSpLocks/>
          </p:cNvCxnSpPr>
          <p:nvPr userDrawn="1"/>
        </p:nvCxnSpPr>
        <p:spPr>
          <a:xfrm>
            <a:off x="960228" y="4492309"/>
            <a:ext cx="5135773" cy="0"/>
          </a:xfrm>
          <a:prstGeom prst="line">
            <a:avLst/>
          </a:prstGeom>
          <a:ln w="3175">
            <a:solidFill>
              <a:schemeClr val="bg1">
                <a:alpha val="51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9E2C733-9823-EE4B-BE88-4CC345FFE9AA}"/>
              </a:ext>
            </a:extLst>
          </p:cNvPr>
          <p:cNvPicPr>
            <a:picLocks noChangeAspect="1"/>
          </p:cNvPicPr>
          <p:nvPr userDrawn="1"/>
        </p:nvPicPr>
        <p:blipFill>
          <a:blip r:embed="rId2"/>
          <a:stretch>
            <a:fillRect/>
          </a:stretch>
        </p:blipFill>
        <p:spPr>
          <a:xfrm>
            <a:off x="7566581" y="2532428"/>
            <a:ext cx="3939451" cy="2915193"/>
          </a:xfrm>
          <a:prstGeom prst="rect">
            <a:avLst/>
          </a:prstGeom>
        </p:spPr>
      </p:pic>
    </p:spTree>
    <p:extLst>
      <p:ext uri="{BB962C8B-B14F-4D97-AF65-F5344CB8AC3E}">
        <p14:creationId xmlns:p14="http://schemas.microsoft.com/office/powerpoint/2010/main" val="62968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2160">
          <p15:clr>
            <a:srgbClr val="FBAE40"/>
          </p15:clr>
        </p15:guide>
        <p15:guide id="4" pos="8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peaker">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err="1">
              <a:solidFill>
                <a:srgbClr val="000000"/>
              </a:solidFill>
              <a:latin typeface="Helvetica Neue"/>
              <a:cs typeface="Courier New" panose="02070309020205020404" pitchFamily="49" charset="0"/>
            </a:endParaRPr>
          </a:p>
        </p:txBody>
      </p:sp>
      <p:pic>
        <p:nvPicPr>
          <p:cNvPr id="7" name="Picture 6">
            <a:extLst>
              <a:ext uri="{FF2B5EF4-FFF2-40B4-BE49-F238E27FC236}">
                <a16:creationId xmlns:a16="http://schemas.microsoft.com/office/drawing/2014/main" id="{4C8D5AE5-618D-CE45-B711-0EB7FC09ED8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1842856"/>
          </a:xfrm>
          <a:prstGeom prst="rect">
            <a:avLst/>
          </a:prstGeom>
        </p:spPr>
      </p:pic>
      <p:pic>
        <p:nvPicPr>
          <p:cNvPr id="5" name="Picture 4">
            <a:extLst>
              <a:ext uri="{FF2B5EF4-FFF2-40B4-BE49-F238E27FC236}">
                <a16:creationId xmlns:a16="http://schemas.microsoft.com/office/drawing/2014/main" id="{D4C1B85F-8B95-BF4E-AF46-470CFA19AAF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09166" y="475013"/>
            <a:ext cx="2867943" cy="549007"/>
          </a:xfrm>
          <a:prstGeom prst="rect">
            <a:avLst/>
          </a:prstGeom>
        </p:spPr>
      </p:pic>
      <p:sp>
        <p:nvSpPr>
          <p:cNvPr id="8" name="Freeform 7">
            <a:extLst>
              <a:ext uri="{FF2B5EF4-FFF2-40B4-BE49-F238E27FC236}">
                <a16:creationId xmlns:a16="http://schemas.microsoft.com/office/drawing/2014/main" id="{4603DCB6-309A-DC4A-918C-4CD42B875C17}"/>
              </a:ext>
            </a:extLst>
          </p:cNvPr>
          <p:cNvSpPr/>
          <p:nvPr userDrawn="1"/>
        </p:nvSpPr>
        <p:spPr>
          <a:xfrm>
            <a:off x="0" y="921429"/>
            <a:ext cx="12192000" cy="2781628"/>
          </a:xfrm>
          <a:custGeom>
            <a:avLst/>
            <a:gdLst>
              <a:gd name="connsiteX0" fmla="*/ 12192000 w 12192000"/>
              <a:gd name="connsiteY0" fmla="*/ 0 h 2781628"/>
              <a:gd name="connsiteX1" fmla="*/ 12192000 w 12192000"/>
              <a:gd name="connsiteY1" fmla="*/ 2781628 h 2781628"/>
              <a:gd name="connsiteX2" fmla="*/ 0 w 12192000"/>
              <a:gd name="connsiteY2" fmla="*/ 2781628 h 2781628"/>
              <a:gd name="connsiteX3" fmla="*/ 0 w 12192000"/>
              <a:gd name="connsiteY3" fmla="*/ 673344 h 2781628"/>
              <a:gd name="connsiteX4" fmla="*/ 12192000 w 12192000"/>
              <a:gd name="connsiteY4" fmla="*/ 0 h 278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781628">
                <a:moveTo>
                  <a:pt x="12192000" y="0"/>
                </a:moveTo>
                <a:lnTo>
                  <a:pt x="12192000" y="2781628"/>
                </a:lnTo>
                <a:lnTo>
                  <a:pt x="0" y="2781628"/>
                </a:lnTo>
                <a:lnTo>
                  <a:pt x="0" y="673344"/>
                </a:lnTo>
                <a:lnTo>
                  <a:pt x="1219200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err="1">
              <a:solidFill>
                <a:srgbClr val="000000"/>
              </a:solidFill>
              <a:latin typeface="Helvetica Neue"/>
              <a:cs typeface="Courier New" panose="02070309020205020404" pitchFamily="49" charset="0"/>
            </a:endParaRPr>
          </a:p>
        </p:txBody>
      </p:sp>
      <p:sp>
        <p:nvSpPr>
          <p:cNvPr id="9" name="Title 8">
            <a:extLst>
              <a:ext uri="{FF2B5EF4-FFF2-40B4-BE49-F238E27FC236}">
                <a16:creationId xmlns:a16="http://schemas.microsoft.com/office/drawing/2014/main" id="{F2AA87E9-A80B-8E4A-93A6-FCDFBE8E4E69}"/>
              </a:ext>
            </a:extLst>
          </p:cNvPr>
          <p:cNvSpPr>
            <a:spLocks noGrp="1"/>
          </p:cNvSpPr>
          <p:nvPr>
            <p:ph type="title" hasCustomPrompt="1"/>
          </p:nvPr>
        </p:nvSpPr>
        <p:spPr>
          <a:xfrm>
            <a:off x="4486275" y="1802379"/>
            <a:ext cx="6929439" cy="503079"/>
          </a:xfrm>
        </p:spPr>
        <p:txBody>
          <a:bodyPr tIns="0" bIns="0" anchor="b">
            <a:noAutofit/>
          </a:bodyPr>
          <a:lstStyle>
            <a:lvl1pPr>
              <a:defRPr sz="2800" b="1" i="0">
                <a:latin typeface="Rubik" pitchFamily="2" charset="-79"/>
                <a:cs typeface="Rubik" pitchFamily="2" charset="-79"/>
              </a:defRPr>
            </a:lvl1pPr>
          </a:lstStyle>
          <a:p>
            <a:r>
              <a:rPr lang="en-US" dirty="0"/>
              <a:t>Name</a:t>
            </a:r>
          </a:p>
        </p:txBody>
      </p:sp>
      <p:sp>
        <p:nvSpPr>
          <p:cNvPr id="13" name="Content Placeholder 12">
            <a:extLst>
              <a:ext uri="{FF2B5EF4-FFF2-40B4-BE49-F238E27FC236}">
                <a16:creationId xmlns:a16="http://schemas.microsoft.com/office/drawing/2014/main" id="{99464133-5182-1D40-8F6D-5BD4C2E599C2}"/>
              </a:ext>
            </a:extLst>
          </p:cNvPr>
          <p:cNvSpPr>
            <a:spLocks noGrp="1"/>
          </p:cNvSpPr>
          <p:nvPr>
            <p:ph sz="quarter" idx="10" hasCustomPrompt="1"/>
          </p:nvPr>
        </p:nvSpPr>
        <p:spPr>
          <a:xfrm>
            <a:off x="4486275" y="2323011"/>
            <a:ext cx="6929439" cy="347781"/>
          </a:xfrm>
        </p:spPr>
        <p:txBody>
          <a:bodyPr tIns="0" bIns="0" anchor="t">
            <a:noAutofit/>
          </a:bodyPr>
          <a:lstStyle>
            <a:lvl1pPr marL="0" indent="0">
              <a:buNone/>
              <a:defRPr sz="2000" b="0" i="0">
                <a:latin typeface="Rubik" pitchFamily="2" charset="-79"/>
                <a:cs typeface="Rubik" pitchFamily="2" charset="-79"/>
              </a:defRPr>
            </a:lvl1pPr>
          </a:lstStyle>
          <a:p>
            <a:pPr lvl="0"/>
            <a:r>
              <a:rPr lang="en-US" dirty="0"/>
              <a:t>Title</a:t>
            </a:r>
          </a:p>
        </p:txBody>
      </p:sp>
      <p:sp>
        <p:nvSpPr>
          <p:cNvPr id="14" name="Content Placeholder 12">
            <a:extLst>
              <a:ext uri="{FF2B5EF4-FFF2-40B4-BE49-F238E27FC236}">
                <a16:creationId xmlns:a16="http://schemas.microsoft.com/office/drawing/2014/main" id="{08D28DA5-CF45-554A-A315-F8A10027603D}"/>
              </a:ext>
            </a:extLst>
          </p:cNvPr>
          <p:cNvSpPr>
            <a:spLocks noGrp="1"/>
          </p:cNvSpPr>
          <p:nvPr>
            <p:ph sz="quarter" idx="11" hasCustomPrompt="1"/>
          </p:nvPr>
        </p:nvSpPr>
        <p:spPr>
          <a:xfrm>
            <a:off x="4486275" y="4777793"/>
            <a:ext cx="6929439" cy="1481431"/>
          </a:xfrm>
        </p:spPr>
        <p:txBody>
          <a:bodyPr anchor="t">
            <a:noAutofit/>
          </a:bodyPr>
          <a:lstStyle>
            <a:lvl1pPr marL="0" indent="0">
              <a:buNone/>
              <a:defRPr sz="1400" b="0" i="0">
                <a:latin typeface="Rubik" pitchFamily="2" charset="-79"/>
                <a:cs typeface="Rubik" pitchFamily="2" charset="-79"/>
              </a:defRPr>
            </a:lvl1pPr>
          </a:lstStyle>
          <a:p>
            <a:pPr lvl="0"/>
            <a:r>
              <a:rPr lang="en-US" dirty="0"/>
              <a:t>Detail</a:t>
            </a:r>
          </a:p>
        </p:txBody>
      </p:sp>
      <p:sp>
        <p:nvSpPr>
          <p:cNvPr id="15" name="Content Placeholder 12">
            <a:extLst>
              <a:ext uri="{FF2B5EF4-FFF2-40B4-BE49-F238E27FC236}">
                <a16:creationId xmlns:a16="http://schemas.microsoft.com/office/drawing/2014/main" id="{6D822A38-AB3C-C048-AA7B-ED6EF7A825BF}"/>
              </a:ext>
            </a:extLst>
          </p:cNvPr>
          <p:cNvSpPr>
            <a:spLocks noGrp="1"/>
          </p:cNvSpPr>
          <p:nvPr>
            <p:ph sz="quarter" idx="12" hasCustomPrompt="1"/>
          </p:nvPr>
        </p:nvSpPr>
        <p:spPr>
          <a:xfrm>
            <a:off x="4486275" y="4301833"/>
            <a:ext cx="6929439" cy="423691"/>
          </a:xfrm>
        </p:spPr>
        <p:txBody>
          <a:bodyPr anchor="t">
            <a:noAutofit/>
          </a:bodyPr>
          <a:lstStyle>
            <a:lvl1pPr marL="0" indent="0">
              <a:buNone/>
              <a:defRPr sz="2000" b="0" i="0">
                <a:latin typeface="Rubik Medium" pitchFamily="2" charset="-79"/>
                <a:cs typeface="Rubik Medium" pitchFamily="2" charset="-79"/>
              </a:defRPr>
            </a:lvl1pPr>
          </a:lstStyle>
          <a:p>
            <a:pPr lvl="0"/>
            <a:r>
              <a:rPr lang="en-US" dirty="0"/>
              <a:t>Talk Title</a:t>
            </a:r>
          </a:p>
        </p:txBody>
      </p:sp>
      <p:sp>
        <p:nvSpPr>
          <p:cNvPr id="20" name="Picture Placeholder 19">
            <a:extLst>
              <a:ext uri="{FF2B5EF4-FFF2-40B4-BE49-F238E27FC236}">
                <a16:creationId xmlns:a16="http://schemas.microsoft.com/office/drawing/2014/main" id="{0BBD229F-A5BF-904C-A352-D6F4A82BD062}"/>
              </a:ext>
            </a:extLst>
          </p:cNvPr>
          <p:cNvSpPr>
            <a:spLocks noGrp="1"/>
          </p:cNvSpPr>
          <p:nvPr>
            <p:ph type="pic" sz="quarter" idx="13"/>
          </p:nvPr>
        </p:nvSpPr>
        <p:spPr>
          <a:xfrm>
            <a:off x="557213" y="1862139"/>
            <a:ext cx="3371851" cy="4383087"/>
          </a:xfrm>
        </p:spPr>
        <p:txBody>
          <a:bodyPr/>
          <a:lstStyle/>
          <a:p>
            <a:r>
              <a:rPr lang="en-US"/>
              <a:t>Click icon to add picture</a:t>
            </a:r>
          </a:p>
        </p:txBody>
      </p:sp>
      <p:sp>
        <p:nvSpPr>
          <p:cNvPr id="21" name="Content Placeholder 12">
            <a:extLst>
              <a:ext uri="{FF2B5EF4-FFF2-40B4-BE49-F238E27FC236}">
                <a16:creationId xmlns:a16="http://schemas.microsoft.com/office/drawing/2014/main" id="{9EA52E4C-8AD2-9A4E-AB5A-9199FE1F07CF}"/>
              </a:ext>
            </a:extLst>
          </p:cNvPr>
          <p:cNvSpPr>
            <a:spLocks noGrp="1"/>
          </p:cNvSpPr>
          <p:nvPr>
            <p:ph sz="quarter" idx="14" hasCustomPrompt="1"/>
          </p:nvPr>
        </p:nvSpPr>
        <p:spPr>
          <a:xfrm>
            <a:off x="4486275" y="2723061"/>
            <a:ext cx="6929439" cy="1359665"/>
          </a:xfrm>
        </p:spPr>
        <p:txBody>
          <a:bodyPr vert="horz" lIns="91440" tIns="45720" rIns="91440" bIns="45720" rtlCol="0" anchor="t">
            <a:noAutofit/>
          </a:bodyPr>
          <a:lstStyle>
            <a:lvl1pPr marL="0" indent="0">
              <a:buNone/>
              <a:defRPr lang="en-US" sz="1400" dirty="0"/>
            </a:lvl1pPr>
          </a:lstStyle>
          <a:p>
            <a:pPr marL="346066" lvl="0" indent="-346066"/>
            <a:r>
              <a:rPr lang="en-US" dirty="0"/>
              <a:t>About</a:t>
            </a:r>
          </a:p>
        </p:txBody>
      </p:sp>
    </p:spTree>
    <p:extLst>
      <p:ext uri="{BB962C8B-B14F-4D97-AF65-F5344CB8AC3E}">
        <p14:creationId xmlns:p14="http://schemas.microsoft.com/office/powerpoint/2010/main" val="28037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16" name="Title Placeholder 1"/>
          <p:cNvSpPr>
            <a:spLocks noGrp="1"/>
          </p:cNvSpPr>
          <p:nvPr userDrawn="1">
            <p:ph type="title"/>
          </p:nvPr>
        </p:nvSpPr>
        <p:spPr>
          <a:xfrm>
            <a:off x="623767" y="272718"/>
            <a:ext cx="10944523" cy="1320415"/>
          </a:xfrm>
          <a:prstGeom prst="rect">
            <a:avLst/>
          </a:prstGeom>
        </p:spPr>
        <p:txBody>
          <a:bodyPr vert="horz" lIns="91440" tIns="45720" rIns="91440" bIns="45720" rtlCol="0" anchor="ctr">
            <a:normAutofit/>
          </a:bodyPr>
          <a:lstStyle>
            <a:lvl1pPr algn="l">
              <a:defRPr sz="4000" b="0">
                <a:solidFill>
                  <a:schemeClr val="tx1"/>
                </a:solidFill>
                <a:latin typeface="Rubik" pitchFamily="2" charset="-79"/>
                <a:cs typeface="Rubik" pitchFamily="2" charset="-79"/>
              </a:defRPr>
            </a:lvl1pPr>
          </a:lstStyle>
          <a:p>
            <a:r>
              <a:rPr lang="en-US"/>
              <a:t>Click to edit Master title style</a:t>
            </a:r>
            <a:endParaRPr lang="en-US" dirty="0"/>
          </a:p>
        </p:txBody>
      </p:sp>
      <p:sp>
        <p:nvSpPr>
          <p:cNvPr id="3" name="Content Placeholder 2"/>
          <p:cNvSpPr>
            <a:spLocks noGrp="1"/>
          </p:cNvSpPr>
          <p:nvPr userDrawn="1">
            <p:ph sz="quarter" idx="10"/>
          </p:nvPr>
        </p:nvSpPr>
        <p:spPr>
          <a:xfrm>
            <a:off x="623768" y="1659119"/>
            <a:ext cx="10944464" cy="4521548"/>
          </a:xfrm>
        </p:spPr>
        <p:txBody>
          <a:bodyPr/>
          <a:lstStyle>
            <a:lvl1pPr marL="0" indent="0">
              <a:buFontTx/>
              <a:buNone/>
              <a:defRPr>
                <a:solidFill>
                  <a:schemeClr val="tx1"/>
                </a:solidFill>
                <a:latin typeface="Rubik" pitchFamily="2" charset="-79"/>
                <a:cs typeface="Rubik" pitchFamily="2" charset="-79"/>
              </a:defRPr>
            </a:lvl1pPr>
            <a:lvl2pPr>
              <a:defRPr>
                <a:solidFill>
                  <a:schemeClr val="tx1"/>
                </a:solidFill>
                <a:latin typeface="Rubik" pitchFamily="2" charset="-79"/>
                <a:cs typeface="Rubik" pitchFamily="2" charset="-79"/>
              </a:defRPr>
            </a:lvl2pPr>
            <a:lvl3pPr>
              <a:defRPr>
                <a:solidFill>
                  <a:schemeClr val="tx1"/>
                </a:solidFill>
                <a:latin typeface="Rubik" pitchFamily="2" charset="-79"/>
                <a:cs typeface="Rubik" pitchFamily="2" charset="-79"/>
              </a:defRPr>
            </a:lvl3pPr>
            <a:lvl4pPr>
              <a:defRPr>
                <a:solidFill>
                  <a:schemeClr val="tx1"/>
                </a:solidFill>
                <a:latin typeface="Rubik" pitchFamily="2" charset="-79"/>
                <a:cs typeface="Rubik" pitchFamily="2" charset="-79"/>
              </a:defRPr>
            </a:lvl4pPr>
            <a:lvl5pPr>
              <a:defRPr>
                <a:solidFill>
                  <a:schemeClr val="tx1"/>
                </a:solidFill>
                <a:latin typeface="Rubik" pitchFamily="2" charset="-79"/>
                <a:cs typeface="Rubik" pitchFamily="2"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802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ackgroun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278EC3-6184-8A40-8B90-7BE8858D354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0612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EF60-8802-1246-8ADA-A6D2560A45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3B4F0E-3ABA-5047-B24D-A985AB3865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13183E-3514-9647-9BB5-0ABE01A4673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150E601-74FA-3B44-979B-BFD0ED0B78E9}"/>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60E4ADD7-8207-564B-AF51-A2C12743E0F7}"/>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72940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A48B-04FE-BE41-AA11-6830F406776A}"/>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6ACFDC-BA4E-9748-B692-77422B106511}"/>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1B471C-8E6D-8B4F-BE94-8B5971CB776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08472C9-75E9-E64E-8173-4718E143DEA7}"/>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CB6A7C57-8C65-AF4D-9FE1-1D2781A3799A}"/>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3430967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EC98-6B88-D048-ACB5-ACCACC7BAD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4982B0-CBB0-2A4B-8100-0E7106BB5EA5}"/>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F6AF1E-91DF-3549-A2F5-CB366AC498E0}"/>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DBA089-A0E2-304C-93F9-216ED262091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8139540-D509-F24A-9AF4-AD90FB69D784}"/>
              </a:ext>
            </a:extLst>
          </p:cNvPr>
          <p:cNvSpPr>
            <a:spLocks noGrp="1"/>
          </p:cNvSpPr>
          <p:nvPr>
            <p:ph type="ftr" sz="quarter" idx="11"/>
          </p:nvPr>
        </p:nvSpPr>
        <p:spPr/>
        <p:txBody>
          <a:bodyPr/>
          <a:lstStyle/>
          <a:p>
            <a:r>
              <a:rPr lang="en-US"/>
              <a:t>Emanuele Della Valle - http://emanueledellavalle.org</a:t>
            </a:r>
          </a:p>
        </p:txBody>
      </p:sp>
      <p:sp>
        <p:nvSpPr>
          <p:cNvPr id="7" name="Slide Number Placeholder 6">
            <a:extLst>
              <a:ext uri="{FF2B5EF4-FFF2-40B4-BE49-F238E27FC236}">
                <a16:creationId xmlns:a16="http://schemas.microsoft.com/office/drawing/2014/main" id="{BF9AF8B7-4DDF-1D4C-AE5B-63C2CA42C0FC}"/>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114007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83EF-0A40-2442-81EC-03D9B5C81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FE59BA-8AD4-424A-B8AA-B269B77F9710}"/>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120F9-0021-D84F-9D13-2A6C7118C4C7}"/>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0C0ADD-CA22-DE44-A6A8-CF85114A1243}"/>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2143D-E27A-7A4D-A298-1354B319AE05}"/>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4B182A-A24B-6048-8891-C3F728F26C10}"/>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F8EE0A0-0FD6-F641-A434-3B87CBE664EA}"/>
              </a:ext>
            </a:extLst>
          </p:cNvPr>
          <p:cNvSpPr>
            <a:spLocks noGrp="1"/>
          </p:cNvSpPr>
          <p:nvPr>
            <p:ph type="ftr" sz="quarter" idx="11"/>
          </p:nvPr>
        </p:nvSpPr>
        <p:spPr/>
        <p:txBody>
          <a:bodyPr/>
          <a:lstStyle/>
          <a:p>
            <a:r>
              <a:rPr lang="en-US"/>
              <a:t>Emanuele Della Valle - http://emanueledellavalle.org</a:t>
            </a:r>
          </a:p>
        </p:txBody>
      </p:sp>
      <p:sp>
        <p:nvSpPr>
          <p:cNvPr id="9" name="Slide Number Placeholder 8">
            <a:extLst>
              <a:ext uri="{FF2B5EF4-FFF2-40B4-BE49-F238E27FC236}">
                <a16:creationId xmlns:a16="http://schemas.microsoft.com/office/drawing/2014/main" id="{FF5ED854-E38E-9A4F-B4B6-A14EC2FFBD28}"/>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150590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297E-F9FA-AC45-85DF-E921F1DE19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642F28-933D-BA42-96E7-7363AFEF003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1008ECED-E42D-6D43-9E4C-11B3CC7823C4}"/>
              </a:ext>
            </a:extLst>
          </p:cNvPr>
          <p:cNvSpPr>
            <a:spLocks noGrp="1"/>
          </p:cNvSpPr>
          <p:nvPr>
            <p:ph type="ftr" sz="quarter" idx="11"/>
          </p:nvPr>
        </p:nvSpPr>
        <p:spPr/>
        <p:txBody>
          <a:bodyPr/>
          <a:lstStyle/>
          <a:p>
            <a:r>
              <a:rPr lang="en-US"/>
              <a:t>Emanuele Della Valle - http://emanueledellavalle.org</a:t>
            </a:r>
          </a:p>
        </p:txBody>
      </p:sp>
      <p:sp>
        <p:nvSpPr>
          <p:cNvPr id="5" name="Slide Number Placeholder 4">
            <a:extLst>
              <a:ext uri="{FF2B5EF4-FFF2-40B4-BE49-F238E27FC236}">
                <a16:creationId xmlns:a16="http://schemas.microsoft.com/office/drawing/2014/main" id="{2C5265E7-3A62-A84C-A29C-73B1D186B19C}"/>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400701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BAD095-0DBE-D54B-AFAF-EDD55FB68C64}"/>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4EE3923-3DF6-3241-92B9-99FC8F5472FF}"/>
              </a:ext>
            </a:extLst>
          </p:cNvPr>
          <p:cNvSpPr>
            <a:spLocks noGrp="1"/>
          </p:cNvSpPr>
          <p:nvPr>
            <p:ph type="ftr" sz="quarter" idx="11"/>
          </p:nvPr>
        </p:nvSpPr>
        <p:spPr/>
        <p:txBody>
          <a:bodyPr/>
          <a:lstStyle/>
          <a:p>
            <a:r>
              <a:rPr lang="en-US"/>
              <a:t>Emanuele Della Valle - http://emanueledellavalle.org</a:t>
            </a:r>
          </a:p>
        </p:txBody>
      </p:sp>
      <p:sp>
        <p:nvSpPr>
          <p:cNvPr id="4" name="Slide Number Placeholder 3">
            <a:extLst>
              <a:ext uri="{FF2B5EF4-FFF2-40B4-BE49-F238E27FC236}">
                <a16:creationId xmlns:a16="http://schemas.microsoft.com/office/drawing/2014/main" id="{3525256A-D79F-014D-9B37-4B086EF12B9D}"/>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75641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8BCD-D8E7-9E4B-BEF5-84C895199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C3B16-4252-6440-9A9D-473A4D17FF5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C550B8-A6AD-C343-ACA5-E5103EC1E050}"/>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55D57-F395-1E43-A56A-68D61C0AD1C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8F79239-8906-554D-9590-BEE7BD6ECA44}"/>
              </a:ext>
            </a:extLst>
          </p:cNvPr>
          <p:cNvSpPr>
            <a:spLocks noGrp="1"/>
          </p:cNvSpPr>
          <p:nvPr>
            <p:ph type="ftr" sz="quarter" idx="11"/>
          </p:nvPr>
        </p:nvSpPr>
        <p:spPr/>
        <p:txBody>
          <a:bodyPr/>
          <a:lstStyle/>
          <a:p>
            <a:r>
              <a:rPr lang="en-US"/>
              <a:t>Emanuele Della Valle - http://emanueledellavalle.org</a:t>
            </a:r>
          </a:p>
        </p:txBody>
      </p:sp>
      <p:sp>
        <p:nvSpPr>
          <p:cNvPr id="7" name="Slide Number Placeholder 6">
            <a:extLst>
              <a:ext uri="{FF2B5EF4-FFF2-40B4-BE49-F238E27FC236}">
                <a16:creationId xmlns:a16="http://schemas.microsoft.com/office/drawing/2014/main" id="{EB52B706-BD8F-3743-9F80-8CF90DDD32DF}"/>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809765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FDDF-756B-904C-B24B-14A393358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C45DD9-6FF3-F241-B92E-B4BCE2B6D3F0}"/>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0430C3D3-FA57-5241-A50D-B7E2750EE905}"/>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7995B-A68C-B54A-A225-9F1A07326E5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0148234-0B5B-CE4F-B963-60458F8CAD09}"/>
              </a:ext>
            </a:extLst>
          </p:cNvPr>
          <p:cNvSpPr>
            <a:spLocks noGrp="1"/>
          </p:cNvSpPr>
          <p:nvPr>
            <p:ph type="ftr" sz="quarter" idx="11"/>
          </p:nvPr>
        </p:nvSpPr>
        <p:spPr/>
        <p:txBody>
          <a:bodyPr/>
          <a:lstStyle/>
          <a:p>
            <a:r>
              <a:rPr lang="en-US"/>
              <a:t>Emanuele Della Valle - http://emanueledellavalle.org</a:t>
            </a:r>
          </a:p>
        </p:txBody>
      </p:sp>
      <p:sp>
        <p:nvSpPr>
          <p:cNvPr id="7" name="Slide Number Placeholder 6">
            <a:extLst>
              <a:ext uri="{FF2B5EF4-FFF2-40B4-BE49-F238E27FC236}">
                <a16:creationId xmlns:a16="http://schemas.microsoft.com/office/drawing/2014/main" id="{D42DC07B-CCBC-4342-B8CD-20C2A7B67FC0}"/>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58194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D1E85C-AEBC-3F44-BD80-9AEBFB716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523535-0A43-974D-A5F5-3D78D2F677A2}"/>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E546A-5A7A-7D46-BE80-300181F9D84A}"/>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86E88818-2D45-6D4C-B5A0-ED7B937EFB2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Emanuele Della Valle - http://emanueledellavalle.org</a:t>
            </a:r>
          </a:p>
        </p:txBody>
      </p:sp>
      <p:sp>
        <p:nvSpPr>
          <p:cNvPr id="6" name="Slide Number Placeholder 5">
            <a:extLst>
              <a:ext uri="{FF2B5EF4-FFF2-40B4-BE49-F238E27FC236}">
                <a16:creationId xmlns:a16="http://schemas.microsoft.com/office/drawing/2014/main" id="{D275C42C-01FE-F94B-92DA-06D75B38BD4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394A2-5689-C845-95DB-27F089FB77B0}" type="slidenum">
              <a:rPr lang="en-US" smtClean="0"/>
              <a:t>‹#›</a:t>
            </a:fld>
            <a:endParaRPr lang="en-US"/>
          </a:p>
        </p:txBody>
      </p:sp>
    </p:spTree>
    <p:extLst>
      <p:ext uri="{BB962C8B-B14F-4D97-AF65-F5344CB8AC3E}">
        <p14:creationId xmlns:p14="http://schemas.microsoft.com/office/powerpoint/2010/main" val="1832534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manueledellavalle/streaming-data-analytics/tree/main/codes/ksql_robotic-arm" TargetMode="External"/><Relationship Id="rId2" Type="http://schemas.openxmlformats.org/officeDocument/2006/relationships/hyperlink" Target="https://github.com/emanueledellavalle/streaming-data-analytics/tree/main/codes/epl_robotic-arm" TargetMode="External"/><Relationship Id="rId1" Type="http://schemas.openxmlformats.org/officeDocument/2006/relationships/slideLayout" Target="../slideLayouts/slideLayout2.xml"/><Relationship Id="rId6" Type="http://schemas.openxmlformats.org/officeDocument/2006/relationships/hyperlink" Target="https://github.com/emanueledellavalle/streaming-data-analytics/tree/main/codes/epl_bocce" TargetMode="External"/><Relationship Id="rId5" Type="http://schemas.openxmlformats.org/officeDocument/2006/relationships/hyperlink" Target="https://github.com/emanueledellavalle/streaming-data-analytics/tree/main/codes/epl_tomatopick" TargetMode="External"/><Relationship Id="rId4" Type="http://schemas.openxmlformats.org/officeDocument/2006/relationships/hyperlink" Target="https://github.com/emanueledellavalle/streaming-data-analytics/tree/main/codes/sss_robotic-ar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44CE45-509E-F649-90A4-98FCBA6E2423}"/>
              </a:ext>
            </a:extLst>
          </p:cNvPr>
          <p:cNvSpPr>
            <a:spLocks noGrp="1"/>
          </p:cNvSpPr>
          <p:nvPr>
            <p:ph type="subTitle" idx="1"/>
          </p:nvPr>
        </p:nvSpPr>
        <p:spPr/>
        <p:txBody>
          <a:bodyPr/>
          <a:lstStyle/>
          <a:p>
            <a:pPr marL="177796" indent="-177796">
              <a:spcBef>
                <a:spcPts val="0"/>
              </a:spcBef>
              <a:buClr>
                <a:schemeClr val="lt1"/>
              </a:buClr>
              <a:buSzPts val="1800"/>
            </a:pPr>
            <a:r>
              <a:rPr lang="en" b="1" dirty="0">
                <a:solidFill>
                  <a:schemeClr val="tx1"/>
                </a:solidFill>
                <a:latin typeface="Helvetica Neue Light"/>
                <a:ea typeface="Helvetica Neue Light"/>
                <a:cs typeface="Helvetica Neue Light"/>
                <a:sym typeface="Helvetica Neue Light"/>
              </a:rPr>
              <a:t>Emanuele Della Valle</a:t>
            </a:r>
          </a:p>
          <a:p>
            <a:pPr marL="177796" indent="-177796">
              <a:spcBef>
                <a:spcPts val="0"/>
              </a:spcBef>
              <a:buClr>
                <a:schemeClr val="lt1"/>
              </a:buClr>
              <a:buSzPts val="1800"/>
            </a:pPr>
            <a:r>
              <a:rPr lang="en" sz="1800" dirty="0" err="1">
                <a:solidFill>
                  <a:schemeClr val="tx1"/>
                </a:solidFill>
                <a:latin typeface="Helvetica Neue Light"/>
                <a:ea typeface="Helvetica Neue Light"/>
                <a:cs typeface="Helvetica Neue Light"/>
                <a:sym typeface="Helvetica Neue Light"/>
              </a:rPr>
              <a:t>Politecnico</a:t>
            </a:r>
            <a:r>
              <a:rPr lang="en" sz="1800" dirty="0">
                <a:solidFill>
                  <a:schemeClr val="tx1"/>
                </a:solidFill>
                <a:latin typeface="Helvetica Neue Light"/>
                <a:ea typeface="Helvetica Neue Light"/>
                <a:cs typeface="Helvetica Neue Light"/>
                <a:sym typeface="Helvetica Neue Light"/>
              </a:rPr>
              <a:t> di Milano </a:t>
            </a:r>
          </a:p>
        </p:txBody>
      </p:sp>
      <p:sp>
        <p:nvSpPr>
          <p:cNvPr id="3" name="Title 2">
            <a:extLst>
              <a:ext uri="{FF2B5EF4-FFF2-40B4-BE49-F238E27FC236}">
                <a16:creationId xmlns:a16="http://schemas.microsoft.com/office/drawing/2014/main" id="{05E3092D-C75E-7446-AFAD-75E4D4F36537}"/>
              </a:ext>
            </a:extLst>
          </p:cNvPr>
          <p:cNvSpPr>
            <a:spLocks noGrp="1"/>
          </p:cNvSpPr>
          <p:nvPr>
            <p:ph type="title"/>
          </p:nvPr>
        </p:nvSpPr>
        <p:spPr>
          <a:xfrm>
            <a:off x="960228" y="2531006"/>
            <a:ext cx="7121091" cy="1795989"/>
          </a:xfrm>
        </p:spPr>
        <p:txBody>
          <a:bodyPr/>
          <a:lstStyle/>
          <a:p>
            <a:r>
              <a:rPr lang="en" sz="3200" b="1" dirty="0">
                <a:solidFill>
                  <a:schemeClr val="tx1"/>
                </a:solidFill>
              </a:rPr>
              <a:t>Streaming Data Analytics </a:t>
            </a:r>
            <a:br>
              <a:rPr lang="en" sz="4267" b="1" dirty="0">
                <a:solidFill>
                  <a:schemeClr val="tx1"/>
                </a:solidFill>
              </a:rPr>
            </a:br>
            <a:r>
              <a:rPr lang="en" sz="4267" b="1" dirty="0">
                <a:solidFill>
                  <a:schemeClr val="tx1"/>
                </a:solidFill>
              </a:rPr>
              <a:t>Preview of the </a:t>
            </a:r>
            <a:br>
              <a:rPr lang="en" sz="4267" b="1" dirty="0">
                <a:solidFill>
                  <a:schemeClr val="tx1"/>
                </a:solidFill>
              </a:rPr>
            </a:br>
            <a:r>
              <a:rPr lang="en" sz="4267" b="1" dirty="0">
                <a:solidFill>
                  <a:schemeClr val="tx1"/>
                </a:solidFill>
              </a:rPr>
              <a:t>part of the exam about </a:t>
            </a:r>
            <a:br>
              <a:rPr lang="en" sz="4267" b="1" dirty="0">
                <a:solidFill>
                  <a:schemeClr val="tx1"/>
                </a:solidFill>
              </a:rPr>
            </a:br>
            <a:r>
              <a:rPr lang="en" sz="4267" b="1" dirty="0">
                <a:solidFill>
                  <a:schemeClr val="tx1"/>
                </a:solidFill>
              </a:rPr>
              <a:t>Streaming Data Engineering</a:t>
            </a:r>
            <a:endParaRPr lang="en-US" sz="4267" b="1" dirty="0">
              <a:solidFill>
                <a:schemeClr val="tx1"/>
              </a:solidFill>
            </a:endParaRPr>
          </a:p>
        </p:txBody>
      </p:sp>
      <p:sp>
        <p:nvSpPr>
          <p:cNvPr id="4" name="TextBox 3">
            <a:extLst>
              <a:ext uri="{FF2B5EF4-FFF2-40B4-BE49-F238E27FC236}">
                <a16:creationId xmlns:a16="http://schemas.microsoft.com/office/drawing/2014/main" id="{8B388D4E-0571-CE4D-A7E6-D64A0DA6C4F5}"/>
              </a:ext>
            </a:extLst>
          </p:cNvPr>
          <p:cNvSpPr txBox="1"/>
          <p:nvPr/>
        </p:nvSpPr>
        <p:spPr>
          <a:xfrm>
            <a:off x="3087445" y="409866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25669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44CE45-509E-F649-90A4-98FCBA6E2423}"/>
              </a:ext>
            </a:extLst>
          </p:cNvPr>
          <p:cNvSpPr>
            <a:spLocks noGrp="1"/>
          </p:cNvSpPr>
          <p:nvPr>
            <p:ph type="subTitle" idx="1"/>
          </p:nvPr>
        </p:nvSpPr>
        <p:spPr/>
        <p:txBody>
          <a:bodyPr/>
          <a:lstStyle/>
          <a:p>
            <a:pPr marL="177796" indent="-177796">
              <a:spcBef>
                <a:spcPts val="0"/>
              </a:spcBef>
              <a:buClr>
                <a:schemeClr val="lt1"/>
              </a:buClr>
              <a:buSzPts val="1800"/>
            </a:pPr>
            <a:r>
              <a:rPr lang="en" b="1" dirty="0">
                <a:solidFill>
                  <a:schemeClr val="tx1"/>
                </a:solidFill>
                <a:latin typeface="Helvetica Neue Light"/>
                <a:ea typeface="Helvetica Neue Light"/>
                <a:cs typeface="Helvetica Neue Light"/>
                <a:sym typeface="Helvetica Neue Light"/>
              </a:rPr>
              <a:t>Emanuele Della Valle</a:t>
            </a:r>
          </a:p>
          <a:p>
            <a:pPr marL="177796" indent="-177796">
              <a:spcBef>
                <a:spcPts val="0"/>
              </a:spcBef>
              <a:buClr>
                <a:schemeClr val="lt1"/>
              </a:buClr>
              <a:buSzPts val="1800"/>
            </a:pPr>
            <a:r>
              <a:rPr lang="en" sz="1800" dirty="0" err="1">
                <a:solidFill>
                  <a:schemeClr val="tx1"/>
                </a:solidFill>
                <a:latin typeface="Helvetica Neue Light"/>
                <a:ea typeface="Helvetica Neue Light"/>
                <a:cs typeface="Helvetica Neue Light"/>
                <a:sym typeface="Helvetica Neue Light"/>
              </a:rPr>
              <a:t>Politecnico</a:t>
            </a:r>
            <a:r>
              <a:rPr lang="en" sz="1800" dirty="0">
                <a:solidFill>
                  <a:schemeClr val="tx1"/>
                </a:solidFill>
                <a:latin typeface="Helvetica Neue Light"/>
                <a:ea typeface="Helvetica Neue Light"/>
                <a:cs typeface="Helvetica Neue Light"/>
                <a:sym typeface="Helvetica Neue Light"/>
              </a:rPr>
              <a:t> di Milano </a:t>
            </a:r>
          </a:p>
        </p:txBody>
      </p:sp>
      <p:sp>
        <p:nvSpPr>
          <p:cNvPr id="3" name="Title 2">
            <a:extLst>
              <a:ext uri="{FF2B5EF4-FFF2-40B4-BE49-F238E27FC236}">
                <a16:creationId xmlns:a16="http://schemas.microsoft.com/office/drawing/2014/main" id="{05E3092D-C75E-7446-AFAD-75E4D4F36537}"/>
              </a:ext>
            </a:extLst>
          </p:cNvPr>
          <p:cNvSpPr>
            <a:spLocks noGrp="1"/>
          </p:cNvSpPr>
          <p:nvPr>
            <p:ph type="title"/>
          </p:nvPr>
        </p:nvSpPr>
        <p:spPr>
          <a:xfrm>
            <a:off x="960228" y="2531006"/>
            <a:ext cx="6777003" cy="1795989"/>
          </a:xfrm>
        </p:spPr>
        <p:txBody>
          <a:bodyPr/>
          <a:lstStyle/>
          <a:p>
            <a:r>
              <a:rPr lang="en" sz="2000" b="1">
                <a:solidFill>
                  <a:schemeClr val="tx1"/>
                </a:solidFill>
              </a:rPr>
              <a:t>Streaming Data Analytics </a:t>
            </a:r>
            <a:br>
              <a:rPr lang="en" sz="3200" b="1">
                <a:solidFill>
                  <a:schemeClr val="tx1"/>
                </a:solidFill>
              </a:rPr>
            </a:br>
            <a:r>
              <a:rPr lang="en" sz="3200" b="1">
                <a:solidFill>
                  <a:schemeClr val="tx1"/>
                </a:solidFill>
              </a:rPr>
              <a:t>Preview of the </a:t>
            </a:r>
            <a:br>
              <a:rPr lang="en" sz="3200" b="1">
                <a:solidFill>
                  <a:schemeClr val="tx1"/>
                </a:solidFill>
              </a:rPr>
            </a:br>
            <a:r>
              <a:rPr lang="en" sz="3200" b="1">
                <a:solidFill>
                  <a:schemeClr val="tx1"/>
                </a:solidFill>
              </a:rPr>
              <a:t>part of the exam about </a:t>
            </a:r>
            <a:br>
              <a:rPr lang="en" sz="3200" b="1">
                <a:solidFill>
                  <a:schemeClr val="tx1"/>
                </a:solidFill>
              </a:rPr>
            </a:br>
            <a:r>
              <a:rPr lang="en" sz="3200" b="1">
                <a:solidFill>
                  <a:schemeClr val="tx1"/>
                </a:solidFill>
              </a:rPr>
              <a:t>Streaming Data Engineering</a:t>
            </a:r>
            <a:endParaRPr lang="en-US" sz="4267" b="1" dirty="0">
              <a:solidFill>
                <a:schemeClr val="tx1"/>
              </a:solidFill>
            </a:endParaRPr>
          </a:p>
        </p:txBody>
      </p:sp>
      <p:sp>
        <p:nvSpPr>
          <p:cNvPr id="4" name="TextBox 3">
            <a:extLst>
              <a:ext uri="{FF2B5EF4-FFF2-40B4-BE49-F238E27FC236}">
                <a16:creationId xmlns:a16="http://schemas.microsoft.com/office/drawing/2014/main" id="{8B388D4E-0571-CE4D-A7E6-D64A0DA6C4F5}"/>
              </a:ext>
            </a:extLst>
          </p:cNvPr>
          <p:cNvSpPr txBox="1"/>
          <p:nvPr/>
        </p:nvSpPr>
        <p:spPr>
          <a:xfrm>
            <a:off x="3087445" y="409866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48529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lstStyle/>
          <a:p>
            <a:r>
              <a:rPr lang="en-US" dirty="0"/>
              <a:t>Exam content </a:t>
            </a:r>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10000"/>
          </a:bodyPr>
          <a:lstStyle/>
          <a:p>
            <a:r>
              <a:rPr lang="en-GB" b="1" dirty="0"/>
              <a:t>Questions</a:t>
            </a:r>
            <a:r>
              <a:rPr lang="en-GB" dirty="0"/>
              <a:t> on all lectures about Streaming Data Engineering </a:t>
            </a:r>
            <a:r>
              <a:rPr lang="en-GB" b="1" dirty="0"/>
              <a:t>to test </a:t>
            </a:r>
          </a:p>
          <a:p>
            <a:pPr lvl="1"/>
            <a:r>
              <a:rPr lang="en-GB" b="1" dirty="0"/>
              <a:t>The breadth</a:t>
            </a:r>
            <a:r>
              <a:rPr lang="en-GB" dirty="0"/>
              <a:t>  of your knowledge</a:t>
            </a:r>
          </a:p>
          <a:p>
            <a:pPr lvl="1"/>
            <a:r>
              <a:rPr lang="en-GB" b="1" dirty="0"/>
              <a:t>The depth</a:t>
            </a:r>
            <a:r>
              <a:rPr lang="en-GB" dirty="0"/>
              <a:t> of your knowledge</a:t>
            </a:r>
          </a:p>
          <a:p>
            <a:pPr marL="457189" lvl="1" indent="0" algn="r">
              <a:buNone/>
            </a:pPr>
            <a:r>
              <a:rPr lang="en-GB" dirty="0"/>
              <a:t>(8 points)</a:t>
            </a:r>
          </a:p>
          <a:p>
            <a:r>
              <a:rPr lang="en-GB" b="1" dirty="0"/>
              <a:t>Exercises</a:t>
            </a:r>
          </a:p>
          <a:p>
            <a:pPr lvl="1"/>
            <a:r>
              <a:rPr lang="en-GB" dirty="0"/>
              <a:t>Given a sequence of events and an </a:t>
            </a:r>
            <a:r>
              <a:rPr lang="en-GB" b="1" dirty="0"/>
              <a:t>EPL pattern </a:t>
            </a:r>
            <a:r>
              <a:rPr lang="en-GB" dirty="0"/>
              <a:t>using the followed-by operator (</a:t>
            </a:r>
            <a:r>
              <a:rPr lang="en-GB" b="1" dirty="0"/>
              <a:t>-&gt;</a:t>
            </a:r>
            <a:r>
              <a:rPr lang="en-GB" dirty="0"/>
              <a:t>) and pattern </a:t>
            </a:r>
            <a:r>
              <a:rPr lang="en-GB" b="1" dirty="0"/>
              <a:t>guards</a:t>
            </a:r>
            <a:r>
              <a:rPr lang="en-GB" dirty="0"/>
              <a:t>, tell </a:t>
            </a:r>
            <a:r>
              <a:rPr lang="en-GB" b="1" dirty="0"/>
              <a:t>which</a:t>
            </a:r>
            <a:r>
              <a:rPr lang="en-GB" dirty="0"/>
              <a:t> events the pattern matches, which it does not, and </a:t>
            </a:r>
            <a:r>
              <a:rPr lang="en-GB" b="1" dirty="0"/>
              <a:t>why</a:t>
            </a:r>
          </a:p>
          <a:p>
            <a:pPr lvl="1"/>
            <a:r>
              <a:rPr lang="en-GB" dirty="0"/>
              <a:t>Given a realistic </a:t>
            </a:r>
            <a:r>
              <a:rPr lang="en-GB" b="1" dirty="0"/>
              <a:t>Streaming Data Engineering problem</a:t>
            </a:r>
            <a:r>
              <a:rPr lang="en-GB" dirty="0"/>
              <a:t>, </a:t>
            </a:r>
            <a:r>
              <a:rPr lang="en-GB" b="1" dirty="0"/>
              <a:t>define</a:t>
            </a:r>
            <a:r>
              <a:rPr lang="en-GB" dirty="0"/>
              <a:t> the </a:t>
            </a:r>
            <a:r>
              <a:rPr lang="en-GB" b="1" dirty="0"/>
              <a:t>schema</a:t>
            </a:r>
            <a:r>
              <a:rPr lang="en-GB" dirty="0"/>
              <a:t> of the streams, </a:t>
            </a:r>
            <a:r>
              <a:rPr lang="en-GB" b="1" dirty="0"/>
              <a:t>provide</a:t>
            </a:r>
            <a:r>
              <a:rPr lang="en-GB" dirty="0"/>
              <a:t> a minimal example of the </a:t>
            </a:r>
            <a:r>
              <a:rPr lang="en-GB" b="1" dirty="0"/>
              <a:t>events</a:t>
            </a:r>
            <a:r>
              <a:rPr lang="en-GB" dirty="0"/>
              <a:t> in those streams, </a:t>
            </a:r>
            <a:r>
              <a:rPr lang="en-GB" b="1" dirty="0"/>
              <a:t>propose</a:t>
            </a:r>
            <a:r>
              <a:rPr lang="en-GB" dirty="0"/>
              <a:t> </a:t>
            </a:r>
            <a:r>
              <a:rPr lang="en-GB" b="1" dirty="0"/>
              <a:t>continuous queries </a:t>
            </a:r>
            <a:r>
              <a:rPr lang="en-GB" dirty="0"/>
              <a:t>and</a:t>
            </a:r>
            <a:r>
              <a:rPr lang="en-GB" b="1" dirty="0"/>
              <a:t> show </a:t>
            </a:r>
            <a:r>
              <a:rPr lang="en-GB" dirty="0"/>
              <a:t>the</a:t>
            </a:r>
            <a:r>
              <a:rPr lang="en-GB" b="1" dirty="0"/>
              <a:t> results </a:t>
            </a:r>
            <a:r>
              <a:rPr lang="en-GB" dirty="0"/>
              <a:t>you expect from them</a:t>
            </a:r>
            <a:r>
              <a:rPr lang="en-GB" b="1" dirty="0"/>
              <a:t>. </a:t>
            </a:r>
            <a:r>
              <a:rPr lang="en-GB" dirty="0"/>
              <a:t>Formulate the solution </a:t>
            </a:r>
            <a:r>
              <a:rPr lang="en-GB" b="1" dirty="0"/>
              <a:t>in EPL </a:t>
            </a:r>
            <a:r>
              <a:rPr lang="en-GB" dirty="0"/>
              <a:t>and </a:t>
            </a:r>
            <a:r>
              <a:rPr lang="en-GB" b="1" dirty="0"/>
              <a:t>in a language you choose between </a:t>
            </a:r>
            <a:r>
              <a:rPr lang="en-GB" dirty="0"/>
              <a:t>KSQL and Spark Structured Streaming. </a:t>
            </a:r>
            <a:r>
              <a:rPr lang="en-GB" b="1" dirty="0"/>
              <a:t>Explain</a:t>
            </a:r>
            <a:r>
              <a:rPr lang="en-GB" dirty="0"/>
              <a:t> your code in detail.</a:t>
            </a:r>
          </a:p>
          <a:p>
            <a:pPr marL="457189" lvl="1" indent="0" algn="r">
              <a:buNone/>
            </a:pPr>
            <a:r>
              <a:rPr lang="en-GB" dirty="0"/>
              <a:t>(7 points)</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2</a:t>
            </a:fld>
            <a:endParaRPr lang="en-US"/>
          </a:p>
        </p:txBody>
      </p:sp>
    </p:spTree>
    <p:extLst>
      <p:ext uri="{BB962C8B-B14F-4D97-AF65-F5344CB8AC3E}">
        <p14:creationId xmlns:p14="http://schemas.microsoft.com/office/powerpoint/2010/main" val="34197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a:xfrm>
            <a:off x="838199" y="365125"/>
            <a:ext cx="11098428" cy="1325563"/>
          </a:xfrm>
        </p:spPr>
        <p:txBody>
          <a:bodyPr>
            <a:normAutofit/>
          </a:bodyPr>
          <a:lstStyle/>
          <a:p>
            <a:r>
              <a:rPr lang="en-GB" sz="4000" b="1" dirty="0"/>
              <a:t>Questions</a:t>
            </a:r>
            <a:r>
              <a:rPr lang="en-GB" sz="4000" dirty="0"/>
              <a:t> to test the </a:t>
            </a:r>
            <a:r>
              <a:rPr lang="en-GB" sz="4000" b="1" dirty="0"/>
              <a:t>breadth</a:t>
            </a:r>
            <a:r>
              <a:rPr lang="en-GB" sz="4000" dirty="0"/>
              <a:t> of your knowledge</a:t>
            </a:r>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a:bodyPr>
          <a:lstStyle/>
          <a:p>
            <a:r>
              <a:rPr lang="en-GB" dirty="0"/>
              <a:t>Which are the three approaches to tame velocity? List them all before comparing and contrasting two of them</a:t>
            </a:r>
          </a:p>
          <a:p>
            <a:r>
              <a:rPr lang="en-GB" dirty="0"/>
              <a:t>Which are the three time-models we introduced? List them all before comparing and contrasting two of them</a:t>
            </a:r>
          </a:p>
          <a:p>
            <a:r>
              <a:rPr lang="en-GB" dirty="0"/>
              <a:t>What are the types of windows? List them all and describe the </a:t>
            </a:r>
            <a:r>
              <a:rPr lang="en-GB" dirty="0" err="1"/>
              <a:t>behavior</a:t>
            </a:r>
            <a:r>
              <a:rPr lang="en-GB" dirty="0"/>
              <a:t> of at least two of them</a:t>
            </a:r>
          </a:p>
          <a:p>
            <a:r>
              <a:rPr lang="en-GB" dirty="0"/>
              <a:t>Illustrate the programming model of spark structured streaming at the logical and physical level</a:t>
            </a:r>
          </a:p>
          <a:p>
            <a:r>
              <a:rPr lang="en-GB" dirty="0"/>
              <a:t>Describe Kafka at </a:t>
            </a:r>
            <a:r>
              <a:rPr lang="en-GB"/>
              <a:t>a conceptual, </a:t>
            </a:r>
            <a:r>
              <a:rPr lang="en-GB" dirty="0"/>
              <a:t>system, and physical level</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3</a:t>
            </a:fld>
            <a:endParaRPr lang="en-US"/>
          </a:p>
        </p:txBody>
      </p:sp>
    </p:spTree>
    <p:extLst>
      <p:ext uri="{BB962C8B-B14F-4D97-AF65-F5344CB8AC3E}">
        <p14:creationId xmlns:p14="http://schemas.microsoft.com/office/powerpoint/2010/main" val="426787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a:xfrm>
            <a:off x="838199" y="365125"/>
            <a:ext cx="11098428" cy="1325563"/>
          </a:xfrm>
        </p:spPr>
        <p:txBody>
          <a:bodyPr>
            <a:normAutofit/>
          </a:bodyPr>
          <a:lstStyle/>
          <a:p>
            <a:r>
              <a:rPr lang="en-GB" sz="4000" b="1" dirty="0"/>
              <a:t>Questions</a:t>
            </a:r>
            <a:r>
              <a:rPr lang="en-GB" sz="4000" dirty="0"/>
              <a:t> to test the </a:t>
            </a:r>
            <a:r>
              <a:rPr lang="en-GB" sz="4000" b="1" dirty="0"/>
              <a:t>breadth</a:t>
            </a:r>
            <a:r>
              <a:rPr lang="en-GB" sz="4000" dirty="0"/>
              <a:t> of your knowledge</a:t>
            </a:r>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a:bodyPr>
          <a:lstStyle/>
          <a:p>
            <a:r>
              <a:rPr lang="en-GB" dirty="0"/>
              <a:t>How does </a:t>
            </a:r>
            <a:r>
              <a:rPr lang="en-GB" dirty="0" err="1"/>
              <a:t>ksqlDB</a:t>
            </a:r>
            <a:r>
              <a:rPr lang="en-GB" dirty="0"/>
              <a:t> work? Illustrate the architecture of a </a:t>
            </a:r>
            <a:r>
              <a:rPr lang="en-GB" dirty="0" err="1"/>
              <a:t>ksqlDB</a:t>
            </a:r>
            <a:r>
              <a:rPr lang="en-GB" dirty="0"/>
              <a:t> server and explain how it coordinates with other </a:t>
            </a:r>
            <a:r>
              <a:rPr lang="en-GB" dirty="0" err="1"/>
              <a:t>ksqlDB</a:t>
            </a:r>
            <a:r>
              <a:rPr lang="en-GB" dirty="0"/>
              <a:t> servers</a:t>
            </a:r>
          </a:p>
          <a:p>
            <a:r>
              <a:rPr lang="en-GB" dirty="0"/>
              <a:t>How is a join performed between a stream and a table? Given an example that illustrates the different results you obtain using an inner, left outer, right outer, or outer join</a:t>
            </a:r>
          </a:p>
          <a:p>
            <a:r>
              <a:rPr lang="en-GB" dirty="0"/>
              <a:t>Under which constraint is it possible to join two streams? Given an example that illustrates the different results you obtain using an inner or a left outer join</a:t>
            </a:r>
          </a:p>
          <a:p>
            <a:r>
              <a:rPr lang="en-GB" dirty="0"/>
              <a:t>How does Spark Structured Stream treat late arrivals?</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4</a:t>
            </a:fld>
            <a:endParaRPr lang="en-US"/>
          </a:p>
        </p:txBody>
      </p:sp>
    </p:spTree>
    <p:extLst>
      <p:ext uri="{BB962C8B-B14F-4D97-AF65-F5344CB8AC3E}">
        <p14:creationId xmlns:p14="http://schemas.microsoft.com/office/powerpoint/2010/main" val="77044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4000" b="1" dirty="0" err="1"/>
              <a:t>Questions</a:t>
            </a:r>
            <a:r>
              <a:rPr lang="it-IT" sz="4000" dirty="0"/>
              <a:t> to test the </a:t>
            </a:r>
            <a:r>
              <a:rPr lang="en-GB" sz="4000" b="1" dirty="0"/>
              <a:t>depth</a:t>
            </a:r>
            <a:r>
              <a:rPr lang="it-IT" sz="4000" dirty="0"/>
              <a:t> of </a:t>
            </a:r>
            <a:r>
              <a:rPr lang="it-IT" sz="4000" dirty="0" err="1"/>
              <a:t>your</a:t>
            </a:r>
            <a:r>
              <a:rPr lang="it-IT" sz="4000" dirty="0"/>
              <a:t> </a:t>
            </a:r>
            <a:r>
              <a:rPr lang="it-IT" sz="4000" dirty="0" err="1"/>
              <a:t>knowledge</a:t>
            </a:r>
            <a:endParaRPr lang="it-IT" sz="4000"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20000"/>
          </a:bodyPr>
          <a:lstStyle/>
          <a:p>
            <a:r>
              <a:rPr lang="en-GB" dirty="0"/>
              <a:t>What’s the difference between the stream-only and the absolute time models? Explain it, proposing examples of queries that can be answered in both models and queries that can be answered only with the absolute time model.</a:t>
            </a:r>
          </a:p>
          <a:p>
            <a:r>
              <a:rPr lang="en-GB" dirty="0"/>
              <a:t>What’s the difference between the absolute and the interval-based time models? Explain it, proposing examples of queries that can be answered in both models and queries that can be answered only with the interval-based time model.</a:t>
            </a:r>
          </a:p>
          <a:p>
            <a:r>
              <a:rPr lang="en-GB" dirty="0"/>
              <a:t>What are streams and events? How do they relate to each other? Give an example.</a:t>
            </a:r>
          </a:p>
          <a:p>
            <a:r>
              <a:rPr lang="en-GB" dirty="0"/>
              <a:t>What is a </a:t>
            </a:r>
            <a:r>
              <a:rPr lang="en-GB" dirty="0" err="1"/>
              <a:t>tubling</a:t>
            </a:r>
            <a:r>
              <a:rPr lang="en-GB" dirty="0"/>
              <a:t> logical window? Give an example at the conceptual level and show that you know both the EPL syntax and that of another language of your choice. </a:t>
            </a:r>
          </a:p>
          <a:p>
            <a:endParaRPr lang="en-GB" dirty="0"/>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5</a:t>
            </a:fld>
            <a:endParaRPr lang="en-US"/>
          </a:p>
        </p:txBody>
      </p:sp>
    </p:spTree>
    <p:extLst>
      <p:ext uri="{BB962C8B-B14F-4D97-AF65-F5344CB8AC3E}">
        <p14:creationId xmlns:p14="http://schemas.microsoft.com/office/powerpoint/2010/main" val="325116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4000" b="1" dirty="0" err="1"/>
              <a:t>Questions</a:t>
            </a:r>
            <a:r>
              <a:rPr lang="it-IT" sz="4000" dirty="0"/>
              <a:t> to test the </a:t>
            </a:r>
            <a:r>
              <a:rPr lang="en-GB" sz="4000" b="1" dirty="0"/>
              <a:t>depth</a:t>
            </a:r>
            <a:r>
              <a:rPr lang="it-IT" sz="4000" dirty="0"/>
              <a:t> of </a:t>
            </a:r>
            <a:r>
              <a:rPr lang="it-IT" sz="4000" dirty="0" err="1"/>
              <a:t>your</a:t>
            </a:r>
            <a:r>
              <a:rPr lang="it-IT" sz="4000" dirty="0"/>
              <a:t> </a:t>
            </a:r>
            <a:r>
              <a:rPr lang="it-IT" sz="4000" dirty="0" err="1"/>
              <a:t>knowledge</a:t>
            </a:r>
            <a:endParaRPr lang="it-IT" sz="4000"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a:bodyPr>
          <a:lstStyle/>
          <a:p>
            <a:r>
              <a:rPr lang="en-GB" dirty="0"/>
              <a:t>What is a hopping logical window? Give an example at the conceptual level and show that you know both the EPL syntax and that of another language of your choice. </a:t>
            </a:r>
          </a:p>
          <a:p>
            <a:r>
              <a:rPr lang="en-GB" dirty="0"/>
              <a:t>What is the role of the output clause in EPL? Give an example that supports your explanation.</a:t>
            </a:r>
          </a:p>
          <a:p>
            <a:r>
              <a:rPr lang="en-GB" dirty="0"/>
              <a:t>What’s the role of watermarking in Spark Structured Streaming? How does it interleave with the output mode? Support your claims with an example.</a:t>
            </a:r>
          </a:p>
          <a:p>
            <a:endParaRPr lang="en-GB" dirty="0"/>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6</a:t>
            </a:fld>
            <a:endParaRPr lang="en-US"/>
          </a:p>
        </p:txBody>
      </p:sp>
    </p:spTree>
    <p:extLst>
      <p:ext uri="{BB962C8B-B14F-4D97-AF65-F5344CB8AC3E}">
        <p14:creationId xmlns:p14="http://schemas.microsoft.com/office/powerpoint/2010/main" val="290405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4000" b="1" dirty="0" err="1"/>
              <a:t>Questions</a:t>
            </a:r>
            <a:r>
              <a:rPr lang="it-IT" sz="4000" dirty="0"/>
              <a:t> to test the </a:t>
            </a:r>
            <a:r>
              <a:rPr lang="en-GB" sz="4000" b="1" dirty="0"/>
              <a:t>depth</a:t>
            </a:r>
            <a:r>
              <a:rPr lang="it-IT" sz="4000" dirty="0"/>
              <a:t> of </a:t>
            </a:r>
            <a:r>
              <a:rPr lang="it-IT" sz="4000" dirty="0" err="1"/>
              <a:t>your</a:t>
            </a:r>
            <a:r>
              <a:rPr lang="it-IT" sz="4000" dirty="0"/>
              <a:t> </a:t>
            </a:r>
            <a:r>
              <a:rPr lang="it-IT" sz="4000" dirty="0" err="1"/>
              <a:t>knowledge</a:t>
            </a:r>
            <a:endParaRPr lang="it-IT" sz="4000"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a:bodyPr>
          <a:lstStyle/>
          <a:p>
            <a:r>
              <a:rPr lang="en-GB" dirty="0"/>
              <a:t>What’s the role of a topic in Kafka? How does it relate to partitions and brokers? Explain it using an example.</a:t>
            </a:r>
          </a:p>
          <a:p>
            <a:r>
              <a:rPr lang="en-GB" dirty="0"/>
              <a:t>What’s the role of a broker in Kafka? How does it relate to topics and partitions? Explain it using an example.</a:t>
            </a:r>
          </a:p>
          <a:p>
            <a:r>
              <a:rPr lang="en-GB" dirty="0"/>
              <a:t>What’s the role of a consumer group in Kafka? How does it relate to topics and partitions? Explain it using an example.</a:t>
            </a:r>
          </a:p>
          <a:p>
            <a:r>
              <a:rPr lang="en-GB" dirty="0"/>
              <a:t>What is a session window? Give an example at the conceptual level and show that you know the </a:t>
            </a:r>
            <a:r>
              <a:rPr lang="en-GB" dirty="0" err="1"/>
              <a:t>ksqlDB</a:t>
            </a:r>
            <a:r>
              <a:rPr lang="en-GB" dirty="0"/>
              <a:t> syntax</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7</a:t>
            </a:fld>
            <a:endParaRPr lang="en-US"/>
          </a:p>
        </p:txBody>
      </p:sp>
    </p:spTree>
    <p:extLst>
      <p:ext uri="{BB962C8B-B14F-4D97-AF65-F5344CB8AC3E}">
        <p14:creationId xmlns:p14="http://schemas.microsoft.com/office/powerpoint/2010/main" val="356033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en-GB" b="1" dirty="0"/>
              <a:t>Exercises</a:t>
            </a:r>
            <a:r>
              <a:rPr lang="en-GB" dirty="0"/>
              <a:t> on </a:t>
            </a:r>
            <a:r>
              <a:rPr lang="en-GB" b="1" dirty="0"/>
              <a:t>EPL patterns</a:t>
            </a:r>
            <a:endParaRPr lang="it-IT" b="1"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10000"/>
          </a:bodyPr>
          <a:lstStyle/>
          <a:p>
            <a:r>
              <a:rPr lang="en-GB" dirty="0"/>
              <a:t>Suppose you receive the following stream of events:</a:t>
            </a:r>
          </a:p>
          <a:p>
            <a:pPr marL="0" indent="0" algn="ctr">
              <a:buNone/>
            </a:pPr>
            <a:r>
              <a:rPr lang="en-GB" dirty="0"/>
              <a:t> </a:t>
            </a:r>
            <a:r>
              <a:rPr lang="en-GB" sz="2000" dirty="0">
                <a:latin typeface="Courier New" panose="02070309020205020404" pitchFamily="49" charset="0"/>
                <a:cs typeface="Courier New" panose="02070309020205020404" pitchFamily="49" charset="0"/>
              </a:rPr>
              <a:t>A1@0,C1@1,B1@2,B2@3,A2@4,B3@5,A3@6,B4@10.</a:t>
            </a:r>
          </a:p>
          <a:p>
            <a:r>
              <a:rPr lang="en-GB" dirty="0"/>
              <a:t>Note that </a:t>
            </a:r>
            <a:r>
              <a:rPr lang="en-GB" dirty="0">
                <a:latin typeface="Courier New" panose="02070309020205020404" pitchFamily="49" charset="0"/>
                <a:cs typeface="Courier New" panose="02070309020205020404" pitchFamily="49" charset="0"/>
              </a:rPr>
              <a:t>A3@6 </a:t>
            </a:r>
            <a:r>
              <a:rPr lang="en-GB" dirty="0"/>
              <a:t>denotes an event of type A identified by the number 3 that is received at time 6.</a:t>
            </a:r>
          </a:p>
          <a:p>
            <a:r>
              <a:rPr lang="en-GB" dirty="0"/>
              <a:t>Given the patter: </a:t>
            </a:r>
            <a:br>
              <a:rPr lang="en-GB" dirty="0"/>
            </a:br>
            <a:r>
              <a:rPr lang="en-GB" dirty="0"/>
              <a:t>	</a:t>
            </a:r>
            <a:r>
              <a:rPr lang="en-GB" sz="2000" dirty="0">
                <a:latin typeface="Courier New" panose="02070309020205020404" pitchFamily="49" charset="0"/>
                <a:cs typeface="Courier New" panose="02070309020205020404" pitchFamily="49" charset="0"/>
              </a:rPr>
              <a:t>every  A  -&gt; (B and not C where </a:t>
            </a:r>
            <a:r>
              <a:rPr lang="en-GB" sz="2000" dirty="0" err="1">
                <a:latin typeface="Courier New" panose="02070309020205020404" pitchFamily="49" charset="0"/>
                <a:cs typeface="Courier New" panose="02070309020205020404" pitchFamily="49" charset="0"/>
              </a:rPr>
              <a:t>timer:within</a:t>
            </a:r>
            <a:r>
              <a:rPr lang="en-GB" sz="2000" dirty="0">
                <a:latin typeface="Courier New" panose="02070309020205020404" pitchFamily="49" charset="0"/>
                <a:cs typeface="Courier New" panose="02070309020205020404" pitchFamily="49" charset="0"/>
              </a:rPr>
              <a:t>(3 sec))</a:t>
            </a:r>
          </a:p>
          <a:p>
            <a:r>
              <a:rPr lang="en-GB" dirty="0"/>
              <a:t>Translate the pattern into an English sentence</a:t>
            </a:r>
          </a:p>
          <a:p>
            <a:r>
              <a:rPr lang="en-GB" dirty="0"/>
              <a:t>Which are the events that trigger the matching? Why?</a:t>
            </a:r>
          </a:p>
          <a:p>
            <a:r>
              <a:rPr lang="en-GB" dirty="0"/>
              <a:t>Which are the events that may trigger the matching but are excluded by the semantics of the </a:t>
            </a:r>
            <a:r>
              <a:rPr lang="en-GB" sz="2600" dirty="0">
                <a:latin typeface="Courier New" panose="02070309020205020404" pitchFamily="49" charset="0"/>
                <a:cs typeface="Courier New" panose="02070309020205020404" pitchFamily="49" charset="0"/>
              </a:rPr>
              <a:t>every</a:t>
            </a:r>
            <a:r>
              <a:rPr lang="en-GB" sz="2800" dirty="0">
                <a:latin typeface="Courier New" panose="02070309020205020404" pitchFamily="49" charset="0"/>
                <a:cs typeface="Courier New" panose="02070309020205020404" pitchFamily="49" charset="0"/>
              </a:rPr>
              <a:t> </a:t>
            </a:r>
            <a:r>
              <a:rPr lang="en-GB" dirty="0"/>
              <a:t>and the </a:t>
            </a:r>
            <a:r>
              <a:rPr lang="en-GB" sz="2600" dirty="0">
                <a:latin typeface="Courier New" panose="02070309020205020404" pitchFamily="49" charset="0"/>
                <a:cs typeface="Courier New" panose="02070309020205020404" pitchFamily="49" charset="0"/>
              </a:rPr>
              <a:t>where </a:t>
            </a:r>
            <a:r>
              <a:rPr lang="en-GB" sz="2600" dirty="0" err="1">
                <a:latin typeface="Courier New" panose="02070309020205020404" pitchFamily="49" charset="0"/>
                <a:cs typeface="Courier New" panose="02070309020205020404" pitchFamily="49" charset="0"/>
              </a:rPr>
              <a:t>timer:within</a:t>
            </a:r>
            <a:r>
              <a:rPr lang="en-GB" sz="2600" dirty="0">
                <a:latin typeface="Courier New" panose="02070309020205020404" pitchFamily="49" charset="0"/>
                <a:cs typeface="Courier New" panose="02070309020205020404" pitchFamily="49" charset="0"/>
              </a:rPr>
              <a:t> </a:t>
            </a:r>
            <a:r>
              <a:rPr lang="en-GB" dirty="0"/>
              <a:t>clauses? Why?</a:t>
            </a:r>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8</a:t>
            </a:fld>
            <a:endParaRPr lang="en-US"/>
          </a:p>
        </p:txBody>
      </p:sp>
    </p:spTree>
    <p:extLst>
      <p:ext uri="{BB962C8B-B14F-4D97-AF65-F5344CB8AC3E}">
        <p14:creationId xmlns:p14="http://schemas.microsoft.com/office/powerpoint/2010/main" val="182343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a:xfrm>
            <a:off x="838199" y="365125"/>
            <a:ext cx="10791091" cy="1325563"/>
          </a:xfrm>
        </p:spPr>
        <p:txBody>
          <a:bodyPr>
            <a:normAutofit/>
          </a:bodyPr>
          <a:lstStyle/>
          <a:p>
            <a:r>
              <a:rPr lang="en-GB" sz="4000" b="1" dirty="0"/>
              <a:t>Exercises</a:t>
            </a:r>
            <a:r>
              <a:rPr lang="en-GB" sz="4000" dirty="0"/>
              <a:t> on </a:t>
            </a:r>
            <a:r>
              <a:rPr lang="en-GB" sz="4000" b="1" dirty="0"/>
              <a:t>a Streaming Data Engineering problem</a:t>
            </a:r>
            <a:endParaRPr lang="it-IT" sz="4000" b="1"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a:bodyPr>
          <a:lstStyle/>
          <a:p>
            <a:r>
              <a:rPr lang="en-GB" dirty="0"/>
              <a:t>In the git repo of the course you find a complete example about a Robotic Arm solved in</a:t>
            </a:r>
          </a:p>
          <a:p>
            <a:pPr lvl="1"/>
            <a:r>
              <a:rPr lang="en-GB" dirty="0"/>
              <a:t>EPL</a:t>
            </a:r>
          </a:p>
          <a:p>
            <a:pPr lvl="2"/>
            <a:r>
              <a:rPr lang="en-GB" sz="1800" dirty="0">
                <a:hlinkClick r:id="rId2"/>
              </a:rPr>
              <a:t>https://github.com/emanueledellavalle/streaming-data-analytics/tree/main/codes/epl_robotic-arm</a:t>
            </a:r>
            <a:r>
              <a:rPr lang="en-GB" sz="1800" dirty="0"/>
              <a:t> </a:t>
            </a:r>
          </a:p>
          <a:p>
            <a:pPr lvl="1"/>
            <a:r>
              <a:rPr lang="en-GB" dirty="0" err="1"/>
              <a:t>ksqlDB</a:t>
            </a:r>
            <a:endParaRPr lang="en-GB" dirty="0"/>
          </a:p>
          <a:p>
            <a:pPr lvl="2"/>
            <a:r>
              <a:rPr lang="en-GB" sz="1800" dirty="0">
                <a:hlinkClick r:id="rId3"/>
              </a:rPr>
              <a:t>https://github.com/emanueledellavalle/streaming-data-analytics/tree/main/codes/ksql_robotic-arm</a:t>
            </a:r>
            <a:r>
              <a:rPr lang="en-GB" sz="1800" dirty="0"/>
              <a:t> </a:t>
            </a:r>
          </a:p>
          <a:p>
            <a:pPr lvl="1"/>
            <a:r>
              <a:rPr lang="en-GB" dirty="0"/>
              <a:t>Spark Structured Streaming</a:t>
            </a:r>
          </a:p>
          <a:p>
            <a:pPr lvl="2"/>
            <a:r>
              <a:rPr lang="en-GB" sz="1800" dirty="0">
                <a:hlinkClick r:id="rId4"/>
              </a:rPr>
              <a:t>https://github.com/emanueledellavalle/streaming-data-analytics/tree/main/codes/sss_robotic-arm</a:t>
            </a:r>
            <a:r>
              <a:rPr lang="en-GB" sz="1800" dirty="0"/>
              <a:t> </a:t>
            </a:r>
          </a:p>
          <a:p>
            <a:r>
              <a:rPr lang="en-GB" dirty="0"/>
              <a:t>There are other two example completely solved in EPL</a:t>
            </a:r>
          </a:p>
          <a:p>
            <a:pPr lvl="1"/>
            <a:r>
              <a:rPr lang="en-GB" sz="1800" dirty="0">
                <a:hlinkClick r:id="rId5"/>
              </a:rPr>
              <a:t>https://github.com/emanueledellavalle/streaming-data-analytics/tree/main/codes/epl_tomatopick</a:t>
            </a:r>
            <a:r>
              <a:rPr lang="en-GB" sz="1800" dirty="0"/>
              <a:t> </a:t>
            </a:r>
          </a:p>
          <a:p>
            <a:pPr lvl="1"/>
            <a:r>
              <a:rPr lang="en-GB" sz="1800" dirty="0">
                <a:hlinkClick r:id="rId6"/>
              </a:rPr>
              <a:t>https://github.com/emanueledellavalle/streaming-data-analytics/tree/main/codes/epl_bocce</a:t>
            </a:r>
            <a:r>
              <a:rPr lang="en-GB" sz="1800" dirty="0"/>
              <a:t> </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9</a:t>
            </a:fld>
            <a:endParaRPr lang="en-US"/>
          </a:p>
        </p:txBody>
      </p:sp>
    </p:spTree>
    <p:extLst>
      <p:ext uri="{BB962C8B-B14F-4D97-AF65-F5344CB8AC3E}">
        <p14:creationId xmlns:p14="http://schemas.microsoft.com/office/powerpoint/2010/main" val="341003997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12440</TotalTime>
  <Words>1019</Words>
  <Application>Microsoft Macintosh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Courier New</vt:lpstr>
      <vt:lpstr>Helvetica Neue</vt:lpstr>
      <vt:lpstr>Helvetica Neue Light</vt:lpstr>
      <vt:lpstr>Rubik</vt:lpstr>
      <vt:lpstr>Rubik Medium</vt:lpstr>
      <vt:lpstr>1_Office Theme</vt:lpstr>
      <vt:lpstr>Streaming Data Analytics  Preview of the  part of the exam about  Streaming Data Engineering</vt:lpstr>
      <vt:lpstr>Exam content </vt:lpstr>
      <vt:lpstr>Questions to test the breadth of your knowledge</vt:lpstr>
      <vt:lpstr>Questions to test the breadth of your knowledge</vt:lpstr>
      <vt:lpstr>Questions to test the depth of your knowledge</vt:lpstr>
      <vt:lpstr>Questions to test the depth of your knowledge</vt:lpstr>
      <vt:lpstr>Questions to test the depth of your knowledge</vt:lpstr>
      <vt:lpstr>Exercises on EPL patterns</vt:lpstr>
      <vt:lpstr>Exercises on a Streaming Data Engineering problem</vt:lpstr>
      <vt:lpstr>Streaming Data Analytics  Preview of the  part of the exam about  Streaming Data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dc:title>
  <dc:creator>Emanuele Della Valle</dc:creator>
  <cp:lastModifiedBy>Emanuele Della Valle</cp:lastModifiedBy>
  <cp:revision>40</cp:revision>
  <dcterms:created xsi:type="dcterms:W3CDTF">2020-03-05T14:58:03Z</dcterms:created>
  <dcterms:modified xsi:type="dcterms:W3CDTF">2023-10-26T14:54:07Z</dcterms:modified>
</cp:coreProperties>
</file>