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0" r:id="rId6"/>
    <p:sldId id="259" r:id="rId7"/>
    <p:sldId id="257" r:id="rId8"/>
    <p:sldId id="261" r:id="rId9"/>
    <p:sldId id="262" r:id="rId10"/>
    <p:sldId id="25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D3"/>
    <a:srgbClr val="009BE1"/>
    <a:srgbClr val="47B9E1"/>
    <a:srgbClr val="76D6FF"/>
    <a:srgbClr val="21E1DE"/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9A165-1C31-A24F-AF2F-D43D322BE4D4}" v="1224" dt="2024-12-05T12:33:53.603"/>
    <p1510:client id="{075E24B6-8B0F-482C-9AD1-4B2EBDB5DD98}" v="723" dt="2024-12-05T13:06:15.933"/>
    <p1510:client id="{27F376F9-794B-4356-B792-CF3B150EEDB2}" v="1" dt="2024-12-04T20:46:02.830"/>
    <p1510:client id="{5696A2C0-4D70-E572-5652-5556C621723B}" v="3" dt="2024-12-05T10:01:57.397"/>
    <p1510:client id="{7D0D2082-0A9C-714F-1E07-53AE287540AA}" v="2" dt="2024-12-05T08:54:49.626"/>
    <p1510:client id="{9DA5E526-3A2B-4AF9-B0A7-C0929FDCE0F2}" v="1988" dt="2024-12-04T23:34:30.160"/>
    <p1510:client id="{F0F3203A-D8D2-6DCD-3BBA-0F2ADD951E07}" v="2" dt="2024-12-04T20:07:02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320A05-9B1D-5D48-9D6F-B692DE8A47D5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EC50716-D2B9-0440-A38E-63E1D52ADAC4}">
      <dgm:prSet/>
      <dgm:spPr>
        <a:solidFill>
          <a:srgbClr val="009ED3"/>
        </a:solidFill>
      </dgm:spPr>
      <dgm:t>
        <a:bodyPr/>
        <a:lstStyle/>
        <a:p>
          <a:r>
            <a:rPr lang="it-IT"/>
            <a:t>1</a:t>
          </a:r>
        </a:p>
      </dgm:t>
    </dgm:pt>
    <dgm:pt modelId="{2A69516C-5F2A-C14D-998B-20B9AE69AB5B}" type="parTrans" cxnId="{742FA3AE-FD34-EA44-9AEE-7D643BB73AC6}">
      <dgm:prSet/>
      <dgm:spPr/>
      <dgm:t>
        <a:bodyPr/>
        <a:lstStyle/>
        <a:p>
          <a:endParaRPr lang="it-IT"/>
        </a:p>
      </dgm:t>
    </dgm:pt>
    <dgm:pt modelId="{9B806583-07C7-3F41-BAB4-D03AAF162153}" type="sibTrans" cxnId="{742FA3AE-FD34-EA44-9AEE-7D643BB73AC6}">
      <dgm:prSet/>
      <dgm:spPr/>
      <dgm:t>
        <a:bodyPr/>
        <a:lstStyle/>
        <a:p>
          <a:endParaRPr lang="it-IT"/>
        </a:p>
      </dgm:t>
    </dgm:pt>
    <dgm:pt modelId="{D249F2D9-7D5B-FF45-89BF-672C60597C3E}">
      <dgm:prSet/>
      <dgm:spPr>
        <a:solidFill>
          <a:srgbClr val="009ED3"/>
        </a:solidFill>
      </dgm:spPr>
      <dgm:t>
        <a:bodyPr/>
        <a:lstStyle/>
        <a:p>
          <a:r>
            <a:rPr lang="it-IT"/>
            <a:t>2</a:t>
          </a:r>
        </a:p>
      </dgm:t>
    </dgm:pt>
    <dgm:pt modelId="{B05CF8A9-8B1D-3444-8E31-0B3B0D7657C0}" type="parTrans" cxnId="{4C05468F-C866-7146-833E-62FA01C63D02}">
      <dgm:prSet/>
      <dgm:spPr/>
      <dgm:t>
        <a:bodyPr/>
        <a:lstStyle/>
        <a:p>
          <a:endParaRPr lang="it-IT"/>
        </a:p>
      </dgm:t>
    </dgm:pt>
    <dgm:pt modelId="{BC035218-5060-D54B-B51C-F351E0730723}" type="sibTrans" cxnId="{4C05468F-C866-7146-833E-62FA01C63D02}">
      <dgm:prSet/>
      <dgm:spPr/>
      <dgm:t>
        <a:bodyPr/>
        <a:lstStyle/>
        <a:p>
          <a:endParaRPr lang="it-IT"/>
        </a:p>
      </dgm:t>
    </dgm:pt>
    <dgm:pt modelId="{9BBF60D7-3D50-CA43-BEF5-D4255A58B6C7}">
      <dgm:prSet/>
      <dgm:spPr>
        <a:solidFill>
          <a:srgbClr val="009ED3"/>
        </a:solidFill>
      </dgm:spPr>
      <dgm:t>
        <a:bodyPr/>
        <a:lstStyle/>
        <a:p>
          <a:r>
            <a:rPr lang="it-IT"/>
            <a:t>3</a:t>
          </a:r>
        </a:p>
      </dgm:t>
    </dgm:pt>
    <dgm:pt modelId="{4BD2C7B3-54C3-AA43-A89A-D900B1DEA28C}" type="parTrans" cxnId="{2125773D-3483-394C-B450-0BFE36705475}">
      <dgm:prSet/>
      <dgm:spPr/>
      <dgm:t>
        <a:bodyPr/>
        <a:lstStyle/>
        <a:p>
          <a:endParaRPr lang="it-IT"/>
        </a:p>
      </dgm:t>
    </dgm:pt>
    <dgm:pt modelId="{B0780237-23AB-6346-BBBB-053C4914769F}" type="sibTrans" cxnId="{2125773D-3483-394C-B450-0BFE36705475}">
      <dgm:prSet/>
      <dgm:spPr/>
      <dgm:t>
        <a:bodyPr/>
        <a:lstStyle/>
        <a:p>
          <a:endParaRPr lang="it-IT"/>
        </a:p>
      </dgm:t>
    </dgm:pt>
    <dgm:pt modelId="{70CC9129-B2D8-C24F-A8AA-15CC16D06CF0}">
      <dgm:prSet/>
      <dgm:spPr>
        <a:solidFill>
          <a:srgbClr val="009ED3"/>
        </a:solidFill>
      </dgm:spPr>
      <dgm:t>
        <a:bodyPr/>
        <a:lstStyle/>
        <a:p>
          <a:r>
            <a:rPr lang="it-IT"/>
            <a:t>4</a:t>
          </a:r>
        </a:p>
      </dgm:t>
    </dgm:pt>
    <dgm:pt modelId="{0B0173FE-4462-3E46-8E81-6ECAA693CD6D}" type="parTrans" cxnId="{E86E6835-81CF-314F-8DEF-B57E01459366}">
      <dgm:prSet/>
      <dgm:spPr/>
      <dgm:t>
        <a:bodyPr/>
        <a:lstStyle/>
        <a:p>
          <a:endParaRPr lang="it-IT"/>
        </a:p>
      </dgm:t>
    </dgm:pt>
    <dgm:pt modelId="{6F83AE08-E040-9E4A-A1DE-2F1E10D3EE50}" type="sibTrans" cxnId="{E86E6835-81CF-314F-8DEF-B57E01459366}">
      <dgm:prSet/>
      <dgm:spPr/>
      <dgm:t>
        <a:bodyPr/>
        <a:lstStyle/>
        <a:p>
          <a:endParaRPr lang="it-IT"/>
        </a:p>
      </dgm:t>
    </dgm:pt>
    <dgm:pt modelId="{E5092BDA-7606-A349-9F1D-65B426468056}">
      <dgm:prSet/>
      <dgm:spPr/>
      <dgm:t>
        <a:bodyPr/>
        <a:lstStyle/>
        <a:p>
          <a:pPr>
            <a:buNone/>
          </a:pPr>
          <a:r>
            <a:rPr lang="it-IT">
              <a:latin typeface="Bodoni MT"/>
            </a:rPr>
            <a:t>	Simulated a price path for both securities with standard values</a:t>
          </a:r>
          <a:endParaRPr lang="it-IT" dirty="0">
            <a:latin typeface="Bodoni MT"/>
          </a:endParaRPr>
        </a:p>
      </dgm:t>
    </dgm:pt>
    <dgm:pt modelId="{1EE874B6-2628-EC4F-B03E-512F222C7D76}" type="parTrans" cxnId="{E9C55E1F-C1CD-A04E-9B58-F8B4ACB610E9}">
      <dgm:prSet/>
      <dgm:spPr/>
      <dgm:t>
        <a:bodyPr/>
        <a:lstStyle/>
        <a:p>
          <a:endParaRPr lang="it-IT"/>
        </a:p>
      </dgm:t>
    </dgm:pt>
    <dgm:pt modelId="{0B0CA34E-59A2-354E-9D4F-4B056F68C364}" type="sibTrans" cxnId="{E9C55E1F-C1CD-A04E-9B58-F8B4ACB610E9}">
      <dgm:prSet/>
      <dgm:spPr/>
      <dgm:t>
        <a:bodyPr/>
        <a:lstStyle/>
        <a:p>
          <a:endParaRPr lang="it-IT"/>
        </a:p>
      </dgm:t>
    </dgm:pt>
    <dgm:pt modelId="{7FA76F53-DD0A-604B-BF54-72D75D22327E}">
      <dgm:prSet/>
      <dgm:spPr/>
      <dgm:t>
        <a:bodyPr/>
        <a:lstStyle/>
        <a:p>
          <a:pPr>
            <a:buNone/>
          </a:pPr>
          <a:r>
            <a:rPr lang="it-IT">
              <a:latin typeface="Bodoni MT"/>
            </a:rPr>
            <a:t>	Defined the function  «montecarlo_knock_in» whose inputs are the relevant parameters and that returns the option price and the relative confidence interval</a:t>
          </a:r>
          <a:r>
            <a:rPr lang="it-IT"/>
            <a:t>.</a:t>
          </a:r>
          <a:endParaRPr lang="it-IT" dirty="0"/>
        </a:p>
      </dgm:t>
    </dgm:pt>
    <dgm:pt modelId="{DD6E6900-E7D5-B642-8736-ADEBA546BBAA}" type="parTrans" cxnId="{2A3C499A-BBD2-4041-9C5C-073905512051}">
      <dgm:prSet/>
      <dgm:spPr/>
      <dgm:t>
        <a:bodyPr/>
        <a:lstStyle/>
        <a:p>
          <a:endParaRPr lang="it-IT"/>
        </a:p>
      </dgm:t>
    </dgm:pt>
    <dgm:pt modelId="{AE15E358-E984-9044-8DB9-31D5F5E43A4D}" type="sibTrans" cxnId="{2A3C499A-BBD2-4041-9C5C-073905512051}">
      <dgm:prSet/>
      <dgm:spPr/>
      <dgm:t>
        <a:bodyPr/>
        <a:lstStyle/>
        <a:p>
          <a:endParaRPr lang="it-IT"/>
        </a:p>
      </dgm:t>
    </dgm:pt>
    <dgm:pt modelId="{A2C374B5-A2CF-BE47-9260-E5F76E8797F8}">
      <dgm:prSet/>
      <dgm:spPr/>
      <dgm:t>
        <a:bodyPr/>
        <a:lstStyle/>
        <a:p>
          <a:pPr>
            <a:buNone/>
          </a:pPr>
          <a:r>
            <a:rPr lang="it-IT">
              <a:latin typeface="Bodoni MT"/>
            </a:rPr>
            <a:t>	Setted three arrays each one containing different values of frequency, volatilities and correlation. With for cycles nested one into the other, used the montecarlo_knock_in function to find the certificate price in different scenarios. </a:t>
          </a:r>
          <a:endParaRPr lang="it-IT" dirty="0">
            <a:latin typeface="Bodoni MT"/>
          </a:endParaRPr>
        </a:p>
      </dgm:t>
    </dgm:pt>
    <dgm:pt modelId="{2D90D90A-C2D8-F340-AA27-0B2E1E0CEE3B}" type="parTrans" cxnId="{2319900A-DAF7-9046-AD4B-DCDA0D29C034}">
      <dgm:prSet/>
      <dgm:spPr/>
      <dgm:t>
        <a:bodyPr/>
        <a:lstStyle/>
        <a:p>
          <a:endParaRPr lang="it-IT"/>
        </a:p>
      </dgm:t>
    </dgm:pt>
    <dgm:pt modelId="{EC291116-0078-5A4F-B1E0-83FDA1CE4955}" type="sibTrans" cxnId="{2319900A-DAF7-9046-AD4B-DCDA0D29C034}">
      <dgm:prSet/>
      <dgm:spPr/>
      <dgm:t>
        <a:bodyPr/>
        <a:lstStyle/>
        <a:p>
          <a:endParaRPr lang="it-IT"/>
        </a:p>
      </dgm:t>
    </dgm:pt>
    <dgm:pt modelId="{F9696C98-8561-1749-AA02-CC84A22F30B1}">
      <dgm:prSet/>
      <dgm:spPr/>
      <dgm:t>
        <a:bodyPr/>
        <a:lstStyle/>
        <a:p>
          <a:pPr>
            <a:buNone/>
          </a:pPr>
          <a:r>
            <a:rPr lang="it-IT">
              <a:latin typeface="Bodoni MT"/>
            </a:rPr>
            <a:t>	Stored the various prices in a data frame and compared them.</a:t>
          </a:r>
          <a:endParaRPr lang="it-IT" dirty="0">
            <a:latin typeface="Bodoni MT"/>
          </a:endParaRPr>
        </a:p>
      </dgm:t>
    </dgm:pt>
    <dgm:pt modelId="{2D6C349B-FDF0-2E4D-8AAD-EA8613172DCC}" type="parTrans" cxnId="{49A2285F-6201-4449-B4CC-01031EBCDA60}">
      <dgm:prSet/>
      <dgm:spPr/>
      <dgm:t>
        <a:bodyPr/>
        <a:lstStyle/>
        <a:p>
          <a:endParaRPr lang="it-IT"/>
        </a:p>
      </dgm:t>
    </dgm:pt>
    <dgm:pt modelId="{E80215DF-0FAF-D84F-9129-C1EBE245BDF1}" type="sibTrans" cxnId="{49A2285F-6201-4449-B4CC-01031EBCDA60}">
      <dgm:prSet/>
      <dgm:spPr/>
      <dgm:t>
        <a:bodyPr/>
        <a:lstStyle/>
        <a:p>
          <a:endParaRPr lang="it-IT"/>
        </a:p>
      </dgm:t>
    </dgm:pt>
    <dgm:pt modelId="{79E68657-E957-9647-A069-D60F27FFB56A}" type="pres">
      <dgm:prSet presAssocID="{F7320A05-9B1D-5D48-9D6F-B692DE8A47D5}" presName="linearFlow" presStyleCnt="0">
        <dgm:presLayoutVars>
          <dgm:dir/>
          <dgm:animLvl val="lvl"/>
          <dgm:resizeHandles val="exact"/>
        </dgm:presLayoutVars>
      </dgm:prSet>
      <dgm:spPr/>
    </dgm:pt>
    <dgm:pt modelId="{AE1EF6AC-D54C-3D45-84F1-B5B886FACF3E}" type="pres">
      <dgm:prSet presAssocID="{FEC50716-D2B9-0440-A38E-63E1D52ADAC4}" presName="composite" presStyleCnt="0"/>
      <dgm:spPr/>
    </dgm:pt>
    <dgm:pt modelId="{2C0AFF29-46D7-C347-9E45-FAB24E715DB7}" type="pres">
      <dgm:prSet presAssocID="{FEC50716-D2B9-0440-A38E-63E1D52ADAC4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214FEA48-CED0-F34C-B003-C715001F3753}" type="pres">
      <dgm:prSet presAssocID="{FEC50716-D2B9-0440-A38E-63E1D52ADAC4}" presName="descendantText" presStyleLbl="alignAcc1" presStyleIdx="0" presStyleCnt="4">
        <dgm:presLayoutVars>
          <dgm:bulletEnabled val="1"/>
        </dgm:presLayoutVars>
      </dgm:prSet>
      <dgm:spPr/>
    </dgm:pt>
    <dgm:pt modelId="{1AFFF011-F837-DB4D-A4DF-6FF979CD9D68}" type="pres">
      <dgm:prSet presAssocID="{9B806583-07C7-3F41-BAB4-D03AAF162153}" presName="sp" presStyleCnt="0"/>
      <dgm:spPr/>
    </dgm:pt>
    <dgm:pt modelId="{24765DB5-0E92-5844-B547-F450561AE4A9}" type="pres">
      <dgm:prSet presAssocID="{D249F2D9-7D5B-FF45-89BF-672C60597C3E}" presName="composite" presStyleCnt="0"/>
      <dgm:spPr/>
    </dgm:pt>
    <dgm:pt modelId="{D1A96378-FBF1-E341-A9B2-01E598C6C527}" type="pres">
      <dgm:prSet presAssocID="{D249F2D9-7D5B-FF45-89BF-672C60597C3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52DC5E0-28C8-D849-9E39-F56A79AA7E1A}" type="pres">
      <dgm:prSet presAssocID="{D249F2D9-7D5B-FF45-89BF-672C60597C3E}" presName="descendantText" presStyleLbl="alignAcc1" presStyleIdx="1" presStyleCnt="4">
        <dgm:presLayoutVars>
          <dgm:bulletEnabled val="1"/>
        </dgm:presLayoutVars>
      </dgm:prSet>
      <dgm:spPr/>
    </dgm:pt>
    <dgm:pt modelId="{88FEF753-7E4E-9143-A9BB-AA086669B5D2}" type="pres">
      <dgm:prSet presAssocID="{BC035218-5060-D54B-B51C-F351E0730723}" presName="sp" presStyleCnt="0"/>
      <dgm:spPr/>
    </dgm:pt>
    <dgm:pt modelId="{5029522A-7ABC-1742-BEC8-C1E0B51E40EE}" type="pres">
      <dgm:prSet presAssocID="{9BBF60D7-3D50-CA43-BEF5-D4255A58B6C7}" presName="composite" presStyleCnt="0"/>
      <dgm:spPr/>
    </dgm:pt>
    <dgm:pt modelId="{F30FE595-9B28-4D4F-AFD4-17367879AEA4}" type="pres">
      <dgm:prSet presAssocID="{9BBF60D7-3D50-CA43-BEF5-D4255A58B6C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C8CCB57-F542-9C48-B64D-EC9760F626BA}" type="pres">
      <dgm:prSet presAssocID="{9BBF60D7-3D50-CA43-BEF5-D4255A58B6C7}" presName="descendantText" presStyleLbl="alignAcc1" presStyleIdx="2" presStyleCnt="4">
        <dgm:presLayoutVars>
          <dgm:bulletEnabled val="1"/>
        </dgm:presLayoutVars>
      </dgm:prSet>
      <dgm:spPr/>
    </dgm:pt>
    <dgm:pt modelId="{D1333E8B-14F1-3A47-B0A0-78BC4BFC887D}" type="pres">
      <dgm:prSet presAssocID="{B0780237-23AB-6346-BBBB-053C4914769F}" presName="sp" presStyleCnt="0"/>
      <dgm:spPr/>
    </dgm:pt>
    <dgm:pt modelId="{BF3147C0-162A-C844-8F3C-944DB6DBA909}" type="pres">
      <dgm:prSet presAssocID="{70CC9129-B2D8-C24F-A8AA-15CC16D06CF0}" presName="composite" presStyleCnt="0"/>
      <dgm:spPr/>
    </dgm:pt>
    <dgm:pt modelId="{26E2E94D-DEC5-B245-AA62-204CE6E1BE5F}" type="pres">
      <dgm:prSet presAssocID="{70CC9129-B2D8-C24F-A8AA-15CC16D06CF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6FF29550-9AC5-5F41-AF74-8651218B7C98}" type="pres">
      <dgm:prSet presAssocID="{70CC9129-B2D8-C24F-A8AA-15CC16D06CF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2319900A-DAF7-9046-AD4B-DCDA0D29C034}" srcId="{9BBF60D7-3D50-CA43-BEF5-D4255A58B6C7}" destId="{A2C374B5-A2CF-BE47-9260-E5F76E8797F8}" srcOrd="0" destOrd="0" parTransId="{2D90D90A-C2D8-F340-AA27-0B2E1E0CEE3B}" sibTransId="{EC291116-0078-5A4F-B1E0-83FDA1CE4955}"/>
    <dgm:cxn modelId="{BD0DFA0E-59B8-FE40-9580-A7187A63803A}" type="presOf" srcId="{FEC50716-D2B9-0440-A38E-63E1D52ADAC4}" destId="{2C0AFF29-46D7-C347-9E45-FAB24E715DB7}" srcOrd="0" destOrd="0" presId="urn:microsoft.com/office/officeart/2005/8/layout/chevron2"/>
    <dgm:cxn modelId="{E9C55E1F-C1CD-A04E-9B58-F8B4ACB610E9}" srcId="{FEC50716-D2B9-0440-A38E-63E1D52ADAC4}" destId="{E5092BDA-7606-A349-9F1D-65B426468056}" srcOrd="0" destOrd="0" parTransId="{1EE874B6-2628-EC4F-B03E-512F222C7D76}" sibTransId="{0B0CA34E-59A2-354E-9D4F-4B056F68C364}"/>
    <dgm:cxn modelId="{FECB5624-406A-3D4F-8EEF-07BD634722D2}" type="presOf" srcId="{70CC9129-B2D8-C24F-A8AA-15CC16D06CF0}" destId="{26E2E94D-DEC5-B245-AA62-204CE6E1BE5F}" srcOrd="0" destOrd="0" presId="urn:microsoft.com/office/officeart/2005/8/layout/chevron2"/>
    <dgm:cxn modelId="{E86E6835-81CF-314F-8DEF-B57E01459366}" srcId="{F7320A05-9B1D-5D48-9D6F-B692DE8A47D5}" destId="{70CC9129-B2D8-C24F-A8AA-15CC16D06CF0}" srcOrd="3" destOrd="0" parTransId="{0B0173FE-4462-3E46-8E81-6ECAA693CD6D}" sibTransId="{6F83AE08-E040-9E4A-A1DE-2F1E10D3EE50}"/>
    <dgm:cxn modelId="{2125773D-3483-394C-B450-0BFE36705475}" srcId="{F7320A05-9B1D-5D48-9D6F-B692DE8A47D5}" destId="{9BBF60D7-3D50-CA43-BEF5-D4255A58B6C7}" srcOrd="2" destOrd="0" parTransId="{4BD2C7B3-54C3-AA43-A89A-D900B1DEA28C}" sibTransId="{B0780237-23AB-6346-BBBB-053C4914769F}"/>
    <dgm:cxn modelId="{49A2285F-6201-4449-B4CC-01031EBCDA60}" srcId="{70CC9129-B2D8-C24F-A8AA-15CC16D06CF0}" destId="{F9696C98-8561-1749-AA02-CC84A22F30B1}" srcOrd="0" destOrd="0" parTransId="{2D6C349B-FDF0-2E4D-8AAD-EA8613172DCC}" sibTransId="{E80215DF-0FAF-D84F-9129-C1EBE245BDF1}"/>
    <dgm:cxn modelId="{31677E62-C18D-5E4B-901B-A4CB3817232A}" type="presOf" srcId="{D249F2D9-7D5B-FF45-89BF-672C60597C3E}" destId="{D1A96378-FBF1-E341-A9B2-01E598C6C527}" srcOrd="0" destOrd="0" presId="urn:microsoft.com/office/officeart/2005/8/layout/chevron2"/>
    <dgm:cxn modelId="{1DE0C979-F6D4-4046-84AB-124858FCE38F}" type="presOf" srcId="{9BBF60D7-3D50-CA43-BEF5-D4255A58B6C7}" destId="{F30FE595-9B28-4D4F-AFD4-17367879AEA4}" srcOrd="0" destOrd="0" presId="urn:microsoft.com/office/officeart/2005/8/layout/chevron2"/>
    <dgm:cxn modelId="{D191477A-92AB-1449-A223-51AC4580079D}" type="presOf" srcId="{7FA76F53-DD0A-604B-BF54-72D75D22327E}" destId="{D52DC5E0-28C8-D849-9E39-F56A79AA7E1A}" srcOrd="0" destOrd="0" presId="urn:microsoft.com/office/officeart/2005/8/layout/chevron2"/>
    <dgm:cxn modelId="{4C05468F-C866-7146-833E-62FA01C63D02}" srcId="{F7320A05-9B1D-5D48-9D6F-B692DE8A47D5}" destId="{D249F2D9-7D5B-FF45-89BF-672C60597C3E}" srcOrd="1" destOrd="0" parTransId="{B05CF8A9-8B1D-3444-8E31-0B3B0D7657C0}" sibTransId="{BC035218-5060-D54B-B51C-F351E0730723}"/>
    <dgm:cxn modelId="{2A3C499A-BBD2-4041-9C5C-073905512051}" srcId="{D249F2D9-7D5B-FF45-89BF-672C60597C3E}" destId="{7FA76F53-DD0A-604B-BF54-72D75D22327E}" srcOrd="0" destOrd="0" parTransId="{DD6E6900-E7D5-B642-8736-ADEBA546BBAA}" sibTransId="{AE15E358-E984-9044-8DB9-31D5F5E43A4D}"/>
    <dgm:cxn modelId="{742FA3AE-FD34-EA44-9AEE-7D643BB73AC6}" srcId="{F7320A05-9B1D-5D48-9D6F-B692DE8A47D5}" destId="{FEC50716-D2B9-0440-A38E-63E1D52ADAC4}" srcOrd="0" destOrd="0" parTransId="{2A69516C-5F2A-C14D-998B-20B9AE69AB5B}" sibTransId="{9B806583-07C7-3F41-BAB4-D03AAF162153}"/>
    <dgm:cxn modelId="{D69EA7AF-9DD2-8D41-BFB4-DE5AFF2E6946}" type="presOf" srcId="{A2C374B5-A2CF-BE47-9260-E5F76E8797F8}" destId="{5C8CCB57-F542-9C48-B64D-EC9760F626BA}" srcOrd="0" destOrd="0" presId="urn:microsoft.com/office/officeart/2005/8/layout/chevron2"/>
    <dgm:cxn modelId="{FDE107E4-A4DA-9A41-B398-11E18DB9EAFC}" type="presOf" srcId="{F7320A05-9B1D-5D48-9D6F-B692DE8A47D5}" destId="{79E68657-E957-9647-A069-D60F27FFB56A}" srcOrd="0" destOrd="0" presId="urn:microsoft.com/office/officeart/2005/8/layout/chevron2"/>
    <dgm:cxn modelId="{0CA8BAF1-8B0E-A046-8501-1CC9028046E5}" type="presOf" srcId="{F9696C98-8561-1749-AA02-CC84A22F30B1}" destId="{6FF29550-9AC5-5F41-AF74-8651218B7C98}" srcOrd="0" destOrd="0" presId="urn:microsoft.com/office/officeart/2005/8/layout/chevron2"/>
    <dgm:cxn modelId="{F00648F3-D183-D54D-84F5-15D29B46DC3D}" type="presOf" srcId="{E5092BDA-7606-A349-9F1D-65B426468056}" destId="{214FEA48-CED0-F34C-B003-C715001F3753}" srcOrd="0" destOrd="0" presId="urn:microsoft.com/office/officeart/2005/8/layout/chevron2"/>
    <dgm:cxn modelId="{6C2D9BAE-6E9B-984D-AF87-FB840FE936EA}" type="presParOf" srcId="{79E68657-E957-9647-A069-D60F27FFB56A}" destId="{AE1EF6AC-D54C-3D45-84F1-B5B886FACF3E}" srcOrd="0" destOrd="0" presId="urn:microsoft.com/office/officeart/2005/8/layout/chevron2"/>
    <dgm:cxn modelId="{91E04274-A29F-E943-B56E-7996F0EC03DA}" type="presParOf" srcId="{AE1EF6AC-D54C-3D45-84F1-B5B886FACF3E}" destId="{2C0AFF29-46D7-C347-9E45-FAB24E715DB7}" srcOrd="0" destOrd="0" presId="urn:microsoft.com/office/officeart/2005/8/layout/chevron2"/>
    <dgm:cxn modelId="{0911A3DE-9E87-2748-B8C8-C29839DAB310}" type="presParOf" srcId="{AE1EF6AC-D54C-3D45-84F1-B5B886FACF3E}" destId="{214FEA48-CED0-F34C-B003-C715001F3753}" srcOrd="1" destOrd="0" presId="urn:microsoft.com/office/officeart/2005/8/layout/chevron2"/>
    <dgm:cxn modelId="{B067C6AC-44CD-EA4B-9343-212FF9E72BCC}" type="presParOf" srcId="{79E68657-E957-9647-A069-D60F27FFB56A}" destId="{1AFFF011-F837-DB4D-A4DF-6FF979CD9D68}" srcOrd="1" destOrd="0" presId="urn:microsoft.com/office/officeart/2005/8/layout/chevron2"/>
    <dgm:cxn modelId="{1BDD7C77-81E8-F448-BBBB-7B0198A0A9BC}" type="presParOf" srcId="{79E68657-E957-9647-A069-D60F27FFB56A}" destId="{24765DB5-0E92-5844-B547-F450561AE4A9}" srcOrd="2" destOrd="0" presId="urn:microsoft.com/office/officeart/2005/8/layout/chevron2"/>
    <dgm:cxn modelId="{1058A66F-3BEE-7143-9273-B2931B46B3D1}" type="presParOf" srcId="{24765DB5-0E92-5844-B547-F450561AE4A9}" destId="{D1A96378-FBF1-E341-A9B2-01E598C6C527}" srcOrd="0" destOrd="0" presId="urn:microsoft.com/office/officeart/2005/8/layout/chevron2"/>
    <dgm:cxn modelId="{FFE35416-2CE4-3446-9BB1-C3BEB9199F19}" type="presParOf" srcId="{24765DB5-0E92-5844-B547-F450561AE4A9}" destId="{D52DC5E0-28C8-D849-9E39-F56A79AA7E1A}" srcOrd="1" destOrd="0" presId="urn:microsoft.com/office/officeart/2005/8/layout/chevron2"/>
    <dgm:cxn modelId="{1C8522B1-B2A4-6B47-85F2-6616815BB05C}" type="presParOf" srcId="{79E68657-E957-9647-A069-D60F27FFB56A}" destId="{88FEF753-7E4E-9143-A9BB-AA086669B5D2}" srcOrd="3" destOrd="0" presId="urn:microsoft.com/office/officeart/2005/8/layout/chevron2"/>
    <dgm:cxn modelId="{39256DCD-3877-8041-82EC-AACFDAD556A7}" type="presParOf" srcId="{79E68657-E957-9647-A069-D60F27FFB56A}" destId="{5029522A-7ABC-1742-BEC8-C1E0B51E40EE}" srcOrd="4" destOrd="0" presId="urn:microsoft.com/office/officeart/2005/8/layout/chevron2"/>
    <dgm:cxn modelId="{A0B39816-E8BD-794F-8AB0-203C69C14DE0}" type="presParOf" srcId="{5029522A-7ABC-1742-BEC8-C1E0B51E40EE}" destId="{F30FE595-9B28-4D4F-AFD4-17367879AEA4}" srcOrd="0" destOrd="0" presId="urn:microsoft.com/office/officeart/2005/8/layout/chevron2"/>
    <dgm:cxn modelId="{F5665B58-C05F-B449-9878-ECED201FEE93}" type="presParOf" srcId="{5029522A-7ABC-1742-BEC8-C1E0B51E40EE}" destId="{5C8CCB57-F542-9C48-B64D-EC9760F626BA}" srcOrd="1" destOrd="0" presId="urn:microsoft.com/office/officeart/2005/8/layout/chevron2"/>
    <dgm:cxn modelId="{EBA80771-287C-3A4C-9E0A-8483D8648F81}" type="presParOf" srcId="{79E68657-E957-9647-A069-D60F27FFB56A}" destId="{D1333E8B-14F1-3A47-B0A0-78BC4BFC887D}" srcOrd="5" destOrd="0" presId="urn:microsoft.com/office/officeart/2005/8/layout/chevron2"/>
    <dgm:cxn modelId="{E1A8A008-4828-5045-9FF9-80BFE98241D1}" type="presParOf" srcId="{79E68657-E957-9647-A069-D60F27FFB56A}" destId="{BF3147C0-162A-C844-8F3C-944DB6DBA909}" srcOrd="6" destOrd="0" presId="urn:microsoft.com/office/officeart/2005/8/layout/chevron2"/>
    <dgm:cxn modelId="{AADFC28B-D076-684B-9465-15F3FA1C6195}" type="presParOf" srcId="{BF3147C0-162A-C844-8F3C-944DB6DBA909}" destId="{26E2E94D-DEC5-B245-AA62-204CE6E1BE5F}" srcOrd="0" destOrd="0" presId="urn:microsoft.com/office/officeart/2005/8/layout/chevron2"/>
    <dgm:cxn modelId="{34E37901-3B8B-484B-8602-D3C5C23915A6}" type="presParOf" srcId="{BF3147C0-162A-C844-8F3C-944DB6DBA909}" destId="{6FF29550-9AC5-5F41-AF74-8651218B7C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AFF29-46D7-C347-9E45-FAB24E715DB7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rgbClr val="009ED3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1</a:t>
          </a:r>
        </a:p>
      </dsp:txBody>
      <dsp:txXfrm rot="-5400000">
        <a:off x="1" y="419726"/>
        <a:ext cx="838822" cy="359495"/>
      </dsp:txXfrm>
    </dsp:sp>
    <dsp:sp modelId="{214FEA48-CED0-F34C-B003-C715001F3753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kern="1200">
              <a:latin typeface="Bodoni MT"/>
            </a:rPr>
            <a:t>	Simulated a price path for both securities with standard values</a:t>
          </a:r>
          <a:endParaRPr lang="it-IT" sz="1600" kern="1200" dirty="0">
            <a:latin typeface="Bodoni MT"/>
          </a:endParaRPr>
        </a:p>
      </dsp:txBody>
      <dsp:txXfrm rot="-5400000">
        <a:off x="838822" y="38338"/>
        <a:ext cx="9638754" cy="702860"/>
      </dsp:txXfrm>
    </dsp:sp>
    <dsp:sp modelId="{D1A96378-FBF1-E341-A9B2-01E598C6C527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rgbClr val="009ED3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2</a:t>
          </a:r>
        </a:p>
      </dsp:txBody>
      <dsp:txXfrm rot="-5400000">
        <a:off x="1" y="1470522"/>
        <a:ext cx="838822" cy="359495"/>
      </dsp:txXfrm>
    </dsp:sp>
    <dsp:sp modelId="{D52DC5E0-28C8-D849-9E39-F56A79AA7E1A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kern="1200">
              <a:latin typeface="Bodoni MT"/>
            </a:rPr>
            <a:t>	Defined the function  «montecarlo_knock_in» whose inputs are the relevant parameters and that returns the option price and the relative confidence interval</a:t>
          </a:r>
          <a:r>
            <a:rPr lang="it-IT" sz="1600" kern="1200"/>
            <a:t>.</a:t>
          </a:r>
          <a:endParaRPr lang="it-IT" sz="1600" kern="1200" dirty="0"/>
        </a:p>
      </dsp:txBody>
      <dsp:txXfrm rot="-5400000">
        <a:off x="838822" y="1089135"/>
        <a:ext cx="9638754" cy="702860"/>
      </dsp:txXfrm>
    </dsp:sp>
    <dsp:sp modelId="{F30FE595-9B28-4D4F-AFD4-17367879AEA4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rgbClr val="009ED3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3</a:t>
          </a:r>
        </a:p>
      </dsp:txBody>
      <dsp:txXfrm rot="-5400000">
        <a:off x="1" y="2521319"/>
        <a:ext cx="838822" cy="359495"/>
      </dsp:txXfrm>
    </dsp:sp>
    <dsp:sp modelId="{5C8CCB57-F542-9C48-B64D-EC9760F626BA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kern="1200">
              <a:latin typeface="Bodoni MT"/>
            </a:rPr>
            <a:t>	Setted three arrays each one containing different values of frequency, volatilities and correlation. With for cycles nested one into the other, used the montecarlo_knock_in function to find the certificate price in different scenarios. </a:t>
          </a:r>
          <a:endParaRPr lang="it-IT" sz="1600" kern="1200" dirty="0">
            <a:latin typeface="Bodoni MT"/>
          </a:endParaRPr>
        </a:p>
      </dsp:txBody>
      <dsp:txXfrm rot="-5400000">
        <a:off x="838822" y="2139931"/>
        <a:ext cx="9638754" cy="702860"/>
      </dsp:txXfrm>
    </dsp:sp>
    <dsp:sp modelId="{26E2E94D-DEC5-B245-AA62-204CE6E1BE5F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rgbClr val="009ED3"/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/>
            <a:t>4</a:t>
          </a:r>
        </a:p>
      </dsp:txBody>
      <dsp:txXfrm rot="-5400000">
        <a:off x="1" y="3572115"/>
        <a:ext cx="838822" cy="359495"/>
      </dsp:txXfrm>
    </dsp:sp>
    <dsp:sp modelId="{6FF29550-9AC5-5F41-AF74-8651218B7C98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600" kern="1200">
              <a:latin typeface="Bodoni MT"/>
            </a:rPr>
            <a:t>	Stored the various prices in a data frame and compared them.</a:t>
          </a:r>
          <a:endParaRPr lang="it-IT" sz="1600" kern="1200" dirty="0">
            <a:latin typeface="Bodoni MT"/>
          </a:endParaRPr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14079-9B5E-431F-AD41-BE5D164509D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F2B5-A6E1-4853-AC95-C4556368AD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7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8F2B5-A6E1-4853-AC95-C4556368ADA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5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9D057FC-EF66-B87E-E494-3600707882B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499839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04" imgH="405" progId="TCLayout.ActiveDocument.1">
                  <p:embed/>
                </p:oleObj>
              </mc:Choice>
              <mc:Fallback>
                <p:oleObj name="think-cell Slide" r:id="rId14" imgW="404" imgH="405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D057FC-EF66-B87E-E494-3600707882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64FF41E-58D5-69DD-EC44-91795C33072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0041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4FF41E-58D5-69DD-EC44-91795C3307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vert="horz" anchor="ctr">
            <a:normAutofit/>
          </a:bodyPr>
          <a:lstStyle/>
          <a:p>
            <a:r>
              <a:rPr lang="de-DE" dirty="0">
                <a:latin typeface="Bodoni MT" panose="02070603080606020203" pitchFamily="18" charset="0"/>
                <a:ea typeface="Open Sans"/>
                <a:cs typeface="Open Sans"/>
              </a:rPr>
              <a:t>Monte Carlo </a:t>
            </a:r>
            <a:br>
              <a:rPr lang="de-DE" dirty="0">
                <a:latin typeface="Bodoni MT" panose="02070603080606020203" pitchFamily="18" charset="0"/>
                <a:ea typeface="Open Sans"/>
                <a:cs typeface="Open Sans"/>
              </a:rPr>
            </a:br>
            <a:r>
              <a:rPr lang="de-DE" dirty="0" err="1">
                <a:latin typeface="Bodoni MT" panose="02070603080606020203" pitchFamily="18" charset="0"/>
                <a:ea typeface="Open Sans"/>
                <a:cs typeface="Open Sans"/>
              </a:rPr>
              <a:t>for</a:t>
            </a:r>
            <a:r>
              <a:rPr lang="de-DE" dirty="0">
                <a:latin typeface="Bodoni MT" panose="02070603080606020203" pitchFamily="18" charset="0"/>
                <a:ea typeface="Open Sans"/>
                <a:cs typeface="Open Sans"/>
              </a:rPr>
              <a:t> a knock-in bivariate </a:t>
            </a:r>
            <a:r>
              <a:rPr lang="de-DE" dirty="0" err="1">
                <a:latin typeface="Bodoni MT" panose="02070603080606020203" pitchFamily="18" charset="0"/>
                <a:ea typeface="Open Sans"/>
                <a:cs typeface="Open Sans"/>
              </a:rPr>
              <a:t>barrier</a:t>
            </a:r>
            <a:r>
              <a:rPr lang="de-DE" dirty="0">
                <a:latin typeface="Bodoni MT" panose="02070603080606020203" pitchFamily="18" charset="0"/>
                <a:ea typeface="Open Sans"/>
                <a:cs typeface="Open Sans"/>
              </a:rPr>
              <a:t> </a:t>
            </a:r>
            <a:r>
              <a:rPr lang="de-DE" dirty="0" err="1">
                <a:latin typeface="Bodoni MT" panose="02070603080606020203" pitchFamily="18" charset="0"/>
                <a:ea typeface="Open Sans"/>
                <a:cs typeface="Open Sans"/>
              </a:rPr>
              <a:t>option</a:t>
            </a:r>
            <a:endParaRPr lang="it-IT" dirty="0">
              <a:latin typeface="Bodoni MT" panose="02070603080606020203" pitchFamily="18" charset="0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96463" y="5564662"/>
            <a:ext cx="10999071" cy="65191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spcBef>
                <a:spcPts val="300"/>
              </a:spcBef>
            </a:pPr>
            <a:r>
              <a:rPr lang="de-DE" sz="1200" dirty="0">
                <a:latin typeface="Bodoni MT" panose="02070603080606020203" pitchFamily="18" charset="0"/>
              </a:rPr>
              <a:t>Sara Maresca</a:t>
            </a:r>
          </a:p>
          <a:p>
            <a:pPr algn="l">
              <a:spcBef>
                <a:spcPts val="300"/>
              </a:spcBef>
            </a:pPr>
            <a:r>
              <a:rPr lang="en-GB" sz="1200" dirty="0">
                <a:latin typeface="Bodoni MT" panose="02070603080606020203" pitchFamily="18" charset="0"/>
              </a:rPr>
              <a:t>Elena </a:t>
            </a:r>
            <a:r>
              <a:rPr lang="en-GB" sz="1200" dirty="0" err="1">
                <a:latin typeface="Bodoni MT" panose="02070603080606020203" pitchFamily="18" charset="0"/>
              </a:rPr>
              <a:t>Kutsak</a:t>
            </a:r>
            <a:endParaRPr lang="en-GB" sz="1200" dirty="0">
              <a:latin typeface="Bodoni MT" panose="02070603080606020203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GB" sz="1200" dirty="0">
                <a:latin typeface="Bodoni MT" panose="02070603080606020203" pitchFamily="18" charset="0"/>
              </a:rPr>
              <a:t>Emanuele Gobbato</a:t>
            </a:r>
          </a:p>
          <a:p>
            <a:pPr algn="l">
              <a:spcBef>
                <a:spcPts val="300"/>
              </a:spcBef>
            </a:pPr>
            <a:r>
              <a:rPr lang="en-GB" sz="1200" dirty="0">
                <a:latin typeface="Bodoni MT" panose="02070603080606020203" pitchFamily="18" charset="0"/>
              </a:rPr>
              <a:t>Arjola Cibaj</a:t>
            </a:r>
          </a:p>
          <a:p>
            <a:pPr algn="l">
              <a:spcBef>
                <a:spcPts val="300"/>
              </a:spcBef>
            </a:pPr>
            <a:r>
              <a:rPr lang="en-GB" sz="1200" dirty="0">
                <a:latin typeface="Bodoni MT" panose="02070603080606020203" pitchFamily="18" charset="0"/>
              </a:rPr>
              <a:t>Stefano </a:t>
            </a:r>
            <a:r>
              <a:rPr lang="en-GB" sz="1200" dirty="0" err="1">
                <a:latin typeface="Bodoni MT" panose="02070603080606020203" pitchFamily="18" charset="0"/>
              </a:rPr>
              <a:t>Franciotti</a:t>
            </a:r>
            <a:endParaRPr lang="en-GB" sz="1200" dirty="0">
              <a:latin typeface="Bodoni MT" panose="02070603080606020203" pitchFamily="18" charset="0"/>
            </a:endParaRPr>
          </a:p>
          <a:p>
            <a:pPr algn="l">
              <a:spcBef>
                <a:spcPts val="300"/>
              </a:spcBef>
            </a:pPr>
            <a:r>
              <a:rPr lang="en-GB" sz="1200" dirty="0">
                <a:latin typeface="Bodoni MT" panose="02070603080606020203" pitchFamily="18" charset="0"/>
              </a:rPr>
              <a:t>Rodolfo </a:t>
            </a:r>
            <a:r>
              <a:rPr lang="en-GB" sz="1200" dirty="0" err="1">
                <a:latin typeface="Bodoni MT" panose="02070603080606020203" pitchFamily="18" charset="0"/>
              </a:rPr>
              <a:t>Cociani</a:t>
            </a:r>
            <a:endParaRPr lang="it-IT" sz="1200" dirty="0">
              <a:latin typeface="Bodoni MT" panose="02070603080606020203" pitchFamily="18" charset="0"/>
            </a:endParaRPr>
          </a:p>
          <a:p>
            <a:endParaRPr lang="de-DE" sz="1400" dirty="0">
              <a:latin typeface="Bodoni MT" panose="02070603080606020203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17708BD-1798-6DE5-C6B6-1D495F1F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68" y="701179"/>
            <a:ext cx="3796306" cy="2690949"/>
          </a:xfrm>
        </p:spPr>
        <p:txBody>
          <a:bodyPr anchor="t">
            <a:normAutofit/>
          </a:bodyPr>
          <a:lstStyle/>
          <a:p>
            <a:r>
              <a:rPr lang="it-IT" sz="4000" err="1">
                <a:latin typeface="Bodoni MT" panose="02070603080606020203" pitchFamily="18" charset="0"/>
                <a:cs typeface="Open Sans"/>
              </a:rPr>
              <a:t>Our</a:t>
            </a:r>
            <a:r>
              <a:rPr lang="it-IT" sz="4000">
                <a:latin typeface="Bodoni MT" panose="02070603080606020203" pitchFamily="18" charset="0"/>
                <a:cs typeface="Open Sans"/>
              </a:rPr>
              <a:t> goal</a:t>
            </a:r>
          </a:p>
        </p:txBody>
      </p:sp>
      <p:grpSp>
        <p:nvGrpSpPr>
          <p:cNvPr id="38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39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C66901-D507-22E6-3582-4E3580FA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825910"/>
            <a:ext cx="5542387" cy="513243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it-IT" sz="1400" dirty="0" err="1">
                <a:latin typeface="Bodoni MT" panose="02070603080606020203" pitchFamily="18" charset="0"/>
              </a:rPr>
              <a:t>We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did</a:t>
            </a:r>
            <a:r>
              <a:rPr lang="it-IT" sz="1400" dirty="0">
                <a:latin typeface="Bodoni MT" panose="02070603080606020203" pitchFamily="18" charset="0"/>
              </a:rPr>
              <a:t> a </a:t>
            </a:r>
            <a:r>
              <a:rPr lang="it-IT" sz="1400" b="1" dirty="0">
                <a:latin typeface="Bodoni MT" panose="02070603080606020203" pitchFamily="18" charset="0"/>
              </a:rPr>
              <a:t>Montecarlo </a:t>
            </a:r>
            <a:r>
              <a:rPr lang="it-IT" sz="1400" b="1" dirty="0" err="1">
                <a:latin typeface="Bodoni MT" panose="02070603080606020203" pitchFamily="18" charset="0"/>
              </a:rPr>
              <a:t>simulation</a:t>
            </a:r>
            <a:r>
              <a:rPr lang="it-IT" sz="1400" b="1" dirty="0">
                <a:latin typeface="Bodoni MT" panose="02070603080606020203" pitchFamily="18" charset="0"/>
              </a:rPr>
              <a:t> </a:t>
            </a:r>
            <a:r>
              <a:rPr lang="it-IT" sz="1400" dirty="0">
                <a:latin typeface="Bodoni MT" panose="02070603080606020203" pitchFamily="18" charset="0"/>
              </a:rPr>
              <a:t>to price a certificate </a:t>
            </a:r>
            <a:r>
              <a:rPr lang="it-IT" sz="1400" dirty="0" err="1">
                <a:latin typeface="Bodoni MT" panose="02070603080606020203" pitchFamily="18" charset="0"/>
              </a:rPr>
              <a:t>consisting</a:t>
            </a:r>
            <a:r>
              <a:rPr lang="it-IT" sz="1400" dirty="0">
                <a:latin typeface="Bodoni MT" panose="02070603080606020203" pitchFamily="18" charset="0"/>
              </a:rPr>
              <a:t> in a knock-in </a:t>
            </a:r>
            <a:r>
              <a:rPr lang="it-IT" sz="1400" dirty="0" err="1">
                <a:latin typeface="Bodoni MT" panose="02070603080606020203" pitchFamily="18" charset="0"/>
              </a:rPr>
              <a:t>bivariate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barrier</a:t>
            </a:r>
            <a:r>
              <a:rPr lang="it-IT" sz="1400" dirty="0">
                <a:latin typeface="Bodoni MT" panose="02070603080606020203" pitchFamily="18" charset="0"/>
              </a:rPr>
              <a:t> call option. </a:t>
            </a:r>
            <a:r>
              <a:rPr lang="it-IT" sz="1400" dirty="0" err="1">
                <a:latin typeface="Bodoni MT" panose="02070603080606020203" pitchFamily="18" charset="0"/>
              </a:rPr>
              <a:t>This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means</a:t>
            </a:r>
            <a:r>
              <a:rPr lang="it-IT" sz="1400" dirty="0">
                <a:latin typeface="Bodoni MT" panose="02070603080606020203" pitchFamily="18" charset="0"/>
              </a:rPr>
              <a:t> the payoff </a:t>
            </a:r>
            <a:r>
              <a:rPr lang="it-IT" sz="1400" dirty="0" err="1">
                <a:latin typeface="Bodoni MT" panose="02070603080606020203" pitchFamily="18" charset="0"/>
              </a:rPr>
              <a:t>depends</a:t>
            </a:r>
            <a:r>
              <a:rPr lang="it-IT" sz="1400" dirty="0">
                <a:latin typeface="Bodoni MT" panose="02070603080606020203" pitchFamily="18" charset="0"/>
              </a:rPr>
              <a:t> on </a:t>
            </a:r>
            <a:r>
              <a:rPr lang="it-IT" sz="1400" dirty="0" err="1">
                <a:latin typeface="Bodoni MT" panose="02070603080606020203" pitchFamily="18" charset="0"/>
              </a:rPr>
              <a:t>two</a:t>
            </a:r>
            <a:r>
              <a:rPr lang="it-IT" sz="1400" dirty="0">
                <a:latin typeface="Bodoni MT" panose="02070603080606020203" pitchFamily="18" charset="0"/>
              </a:rPr>
              <a:t> securities:</a:t>
            </a:r>
          </a:p>
          <a:p>
            <a:pPr marL="0" indent="0">
              <a:buNone/>
            </a:pPr>
            <a:endParaRPr lang="it-IT" sz="1050" dirty="0">
              <a:latin typeface="Bodoni MT" panose="02070603080606020203" pitchFamily="18" charset="0"/>
            </a:endParaRPr>
          </a:p>
          <a:p>
            <a:r>
              <a:rPr lang="it-IT" sz="1400" b="1" dirty="0">
                <a:latin typeface="Bodoni MT" panose="02070603080606020203" pitchFamily="18" charset="0"/>
              </a:rPr>
              <a:t>S2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determines</a:t>
            </a:r>
            <a:r>
              <a:rPr lang="it-IT" sz="1400" dirty="0">
                <a:latin typeface="Bodoni MT" panose="02070603080606020203" pitchFamily="18" charset="0"/>
              </a:rPr>
              <a:t> the </a:t>
            </a:r>
            <a:r>
              <a:rPr lang="it-IT" sz="1400" dirty="0" err="1">
                <a:latin typeface="Bodoni MT" panose="02070603080606020203" pitchFamily="18" charset="0"/>
              </a:rPr>
              <a:t>value</a:t>
            </a:r>
            <a:r>
              <a:rPr lang="it-IT" sz="1400" dirty="0">
                <a:latin typeface="Bodoni MT" panose="02070603080606020203" pitchFamily="18" charset="0"/>
              </a:rPr>
              <a:t> of the </a:t>
            </a:r>
            <a:r>
              <a:rPr lang="it-IT" sz="1400" b="1" dirty="0" err="1">
                <a:latin typeface="Bodoni MT" panose="02070603080606020203" pitchFamily="18" charset="0"/>
              </a:rPr>
              <a:t>plain</a:t>
            </a:r>
            <a:r>
              <a:rPr lang="it-IT" sz="1400" b="1" dirty="0">
                <a:latin typeface="Bodoni MT" panose="02070603080606020203" pitchFamily="18" charset="0"/>
              </a:rPr>
              <a:t> </a:t>
            </a:r>
            <a:r>
              <a:rPr lang="it-IT" sz="1400" b="1" dirty="0" err="1">
                <a:latin typeface="Bodoni MT" panose="02070603080606020203" pitchFamily="18" charset="0"/>
              </a:rPr>
              <a:t>vanilla</a:t>
            </a:r>
            <a:r>
              <a:rPr lang="it-IT" sz="1400" b="1" dirty="0">
                <a:latin typeface="Bodoni MT" panose="02070603080606020203" pitchFamily="18" charset="0"/>
              </a:rPr>
              <a:t> call </a:t>
            </a:r>
            <a:r>
              <a:rPr lang="it-IT" sz="1400" dirty="0" err="1">
                <a:latin typeface="Bodoni MT" panose="02070603080606020203" pitchFamily="18" charset="0"/>
              </a:rPr>
              <a:t>since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it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is</a:t>
            </a:r>
            <a:r>
              <a:rPr lang="it-IT" sz="1400" dirty="0">
                <a:latin typeface="Bodoni MT" panose="02070603080606020203" pitchFamily="18" charset="0"/>
              </a:rPr>
              <a:t> the </a:t>
            </a:r>
            <a:r>
              <a:rPr lang="it-IT" sz="1400" dirty="0" err="1">
                <a:latin typeface="Bodoni MT" panose="02070603080606020203" pitchFamily="18" charset="0"/>
              </a:rPr>
              <a:t>underlying</a:t>
            </a:r>
            <a:r>
              <a:rPr lang="it-IT" sz="1400" dirty="0">
                <a:latin typeface="Bodoni MT" panose="02070603080606020203" pitchFamily="18" charset="0"/>
              </a:rPr>
              <a:t> of </a:t>
            </a:r>
            <a:r>
              <a:rPr lang="it-IT" sz="1400" dirty="0" err="1">
                <a:latin typeface="Bodoni MT" panose="02070603080606020203" pitchFamily="18" charset="0"/>
              </a:rPr>
              <a:t>such</a:t>
            </a:r>
            <a:r>
              <a:rPr lang="it-IT" sz="1400" dirty="0">
                <a:latin typeface="Bodoni MT" panose="02070603080606020203" pitchFamily="18" charset="0"/>
              </a:rPr>
              <a:t> option.</a:t>
            </a:r>
            <a:br>
              <a:rPr lang="it-IT" sz="1400" dirty="0">
                <a:latin typeface="Bodoni MT" panose="02070603080606020203" pitchFamily="18" charset="0"/>
              </a:rPr>
            </a:br>
            <a:br>
              <a:rPr lang="it-IT" sz="1400" dirty="0">
                <a:latin typeface="Bodoni MT" panose="02070603080606020203" pitchFamily="18" charset="0"/>
              </a:rPr>
            </a:br>
            <a:br>
              <a:rPr lang="it-IT" sz="1400" dirty="0">
                <a:latin typeface="Bodoni MT" panose="02070603080606020203" pitchFamily="18" charset="0"/>
              </a:rPr>
            </a:br>
            <a:br>
              <a:rPr lang="it-IT" sz="1400" dirty="0">
                <a:latin typeface="Bodoni MT" panose="02070603080606020203" pitchFamily="18" charset="0"/>
              </a:rPr>
            </a:br>
            <a:endParaRPr lang="it-IT" sz="1400" dirty="0">
              <a:latin typeface="Bodoni MT" panose="02070603080606020203" pitchFamily="18" charset="0"/>
            </a:endParaRPr>
          </a:p>
          <a:p>
            <a:r>
              <a:rPr lang="it-IT" sz="1400" b="1" dirty="0">
                <a:latin typeface="Bodoni MT" panose="02070603080606020203" pitchFamily="18" charset="0"/>
              </a:rPr>
              <a:t>S1 leads the </a:t>
            </a:r>
            <a:r>
              <a:rPr lang="it-IT" sz="1400" b="1" dirty="0" err="1">
                <a:latin typeface="Bodoni MT" panose="02070603080606020203" pitchFamily="18" charset="0"/>
              </a:rPr>
              <a:t>activation</a:t>
            </a:r>
            <a:r>
              <a:rPr lang="it-IT" sz="1400" b="1" dirty="0">
                <a:latin typeface="Bodoni MT" panose="02070603080606020203" pitchFamily="18" charset="0"/>
              </a:rPr>
              <a:t> of the option</a:t>
            </a:r>
            <a:r>
              <a:rPr lang="it-IT" sz="1400" dirty="0">
                <a:latin typeface="Bodoni MT" panose="02070603080606020203" pitchFamily="18" charset="0"/>
              </a:rPr>
              <a:t>: </a:t>
            </a:r>
            <a:r>
              <a:rPr lang="it-IT" sz="1400" dirty="0" err="1">
                <a:latin typeface="Bodoni MT" panose="02070603080606020203" pitchFamily="18" charset="0"/>
              </a:rPr>
              <a:t>when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it</a:t>
            </a:r>
            <a:r>
              <a:rPr lang="it-IT" sz="1400" dirty="0">
                <a:latin typeface="Bodoni MT" panose="02070603080606020203" pitchFamily="18" charset="0"/>
              </a:rPr>
              <a:t> touches the </a:t>
            </a:r>
            <a:r>
              <a:rPr lang="it-IT" sz="1400" dirty="0" err="1">
                <a:latin typeface="Bodoni MT" panose="02070603080606020203" pitchFamily="18" charset="0"/>
              </a:rPr>
              <a:t>barrier</a:t>
            </a:r>
            <a:r>
              <a:rPr lang="it-IT" sz="1400" dirty="0">
                <a:latin typeface="Bodoni MT" panose="02070603080606020203" pitchFamily="18" charset="0"/>
              </a:rPr>
              <a:t> the option </a:t>
            </a:r>
            <a:r>
              <a:rPr lang="it-IT" sz="1400" dirty="0" err="1">
                <a:latin typeface="Bodoni MT" panose="02070603080606020203" pitchFamily="18" charset="0"/>
              </a:rPr>
              <a:t>will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become</a:t>
            </a:r>
            <a:r>
              <a:rPr lang="it-IT" sz="1400" dirty="0">
                <a:latin typeface="Bodoni MT" panose="02070603080606020203" pitchFamily="18" charset="0"/>
              </a:rPr>
              <a:t> a </a:t>
            </a:r>
            <a:r>
              <a:rPr lang="it-IT" sz="1400" dirty="0" err="1">
                <a:latin typeface="Bodoni MT" panose="02070603080606020203" pitchFamily="18" charset="0"/>
              </a:rPr>
              <a:t>plain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vanilla</a:t>
            </a:r>
            <a:r>
              <a:rPr lang="it-IT" sz="1400" dirty="0">
                <a:latin typeface="Bodoni MT" panose="02070603080606020203" pitchFamily="18" charset="0"/>
              </a:rPr>
              <a:t> one. Viceversa, </a:t>
            </a:r>
            <a:r>
              <a:rPr lang="it-IT" sz="1400" dirty="0" err="1">
                <a:latin typeface="Bodoni MT" panose="02070603080606020203" pitchFamily="18" charset="0"/>
              </a:rPr>
              <a:t>if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at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maturity</a:t>
            </a:r>
            <a:r>
              <a:rPr lang="it-IT" sz="1400" dirty="0">
                <a:latin typeface="Bodoni MT" panose="02070603080606020203" pitchFamily="18" charset="0"/>
              </a:rPr>
              <a:t> the </a:t>
            </a:r>
            <a:r>
              <a:rPr lang="it-IT" sz="1400" dirty="0" err="1">
                <a:latin typeface="Bodoni MT" panose="02070603080606020203" pitchFamily="18" charset="0"/>
              </a:rPr>
              <a:t>barrier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has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never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been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touched</a:t>
            </a:r>
            <a:r>
              <a:rPr lang="it-IT" sz="1400" dirty="0">
                <a:latin typeface="Bodoni MT" panose="02070603080606020203" pitchFamily="18" charset="0"/>
              </a:rPr>
              <a:t>, </a:t>
            </a:r>
            <a:r>
              <a:rPr lang="it-IT" sz="1400" dirty="0" err="1">
                <a:latin typeface="Bodoni MT" panose="02070603080606020203" pitchFamily="18" charset="0"/>
              </a:rPr>
              <a:t>its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value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is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going</a:t>
            </a:r>
            <a:r>
              <a:rPr lang="it-IT" sz="1400" dirty="0">
                <a:latin typeface="Bodoni MT" panose="02070603080606020203" pitchFamily="18" charset="0"/>
              </a:rPr>
              <a:t> to be zero.</a:t>
            </a:r>
            <a:br>
              <a:rPr lang="it-IT" sz="1400" dirty="0">
                <a:latin typeface="Bodoni MT" panose="02070603080606020203" pitchFamily="18" charset="0"/>
              </a:rPr>
            </a:br>
            <a:br>
              <a:rPr lang="it-IT" sz="1400" dirty="0">
                <a:latin typeface="Bodoni MT" panose="02070603080606020203" pitchFamily="18" charset="0"/>
              </a:rPr>
            </a:br>
            <a:endParaRPr lang="it-IT" sz="1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br>
              <a:rPr lang="it-IT" sz="1400" dirty="0">
                <a:latin typeface="Bodoni MT" panose="02070603080606020203" pitchFamily="18" charset="0"/>
              </a:rPr>
            </a:br>
            <a:endParaRPr lang="it-IT" sz="1400" dirty="0">
              <a:latin typeface="Bodoni MT" panose="02070603080606020203" pitchFamily="18" charset="0"/>
            </a:endParaRPr>
          </a:p>
          <a:p>
            <a:endParaRPr lang="it-IT" sz="1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r>
              <a:rPr lang="it-IT" sz="1400" dirty="0">
                <a:latin typeface="Bodoni MT" panose="02070603080606020203" pitchFamily="18" charset="0"/>
              </a:rPr>
              <a:t>In </a:t>
            </a:r>
            <a:r>
              <a:rPr lang="it-IT" sz="1400" dirty="0" err="1">
                <a:latin typeface="Bodoni MT" panose="02070603080606020203" pitchFamily="18" charset="0"/>
              </a:rPr>
              <a:t>order</a:t>
            </a:r>
            <a:r>
              <a:rPr lang="it-IT" sz="1400" dirty="0">
                <a:latin typeface="Bodoni MT" panose="02070603080606020203" pitchFamily="18" charset="0"/>
              </a:rPr>
              <a:t> to </a:t>
            </a:r>
            <a:r>
              <a:rPr lang="it-IT" sz="1400" dirty="0" err="1">
                <a:latin typeface="Bodoni MT" panose="02070603080606020203" pitchFamily="18" charset="0"/>
              </a:rPr>
              <a:t>have</a:t>
            </a:r>
            <a:r>
              <a:rPr lang="it-IT" sz="1400" dirty="0">
                <a:latin typeface="Bodoni MT" panose="02070603080606020203" pitchFamily="18" charset="0"/>
              </a:rPr>
              <a:t> a full picture of the </a:t>
            </a:r>
            <a:r>
              <a:rPr lang="it-IT" sz="1400" dirty="0" err="1">
                <a:latin typeface="Bodoni MT" panose="02070603080606020203" pitchFamily="18" charset="0"/>
              </a:rPr>
              <a:t>value</a:t>
            </a:r>
            <a:r>
              <a:rPr lang="it-IT" sz="1400" dirty="0">
                <a:latin typeface="Bodoni MT" panose="02070603080606020203" pitchFamily="18" charset="0"/>
              </a:rPr>
              <a:t> of the option and </a:t>
            </a:r>
            <a:r>
              <a:rPr lang="it-IT" sz="1400" dirty="0" err="1">
                <a:latin typeface="Bodoni MT" panose="02070603080606020203" pitchFamily="18" charset="0"/>
              </a:rPr>
              <a:t>avoiding</a:t>
            </a:r>
            <a:r>
              <a:rPr lang="it-IT" sz="1400" dirty="0">
                <a:latin typeface="Bodoni MT" panose="02070603080606020203" pitchFamily="18" charset="0"/>
              </a:rPr>
              <a:t> to </a:t>
            </a:r>
            <a:r>
              <a:rPr lang="it-IT" sz="1400" dirty="0" err="1">
                <a:latin typeface="Bodoni MT" panose="02070603080606020203" pitchFamily="18" charset="0"/>
              </a:rPr>
              <a:t>consider</a:t>
            </a:r>
            <a:r>
              <a:rPr lang="it-IT" sz="1400" dirty="0">
                <a:latin typeface="Bodoni MT" panose="02070603080606020203" pitchFamily="18" charset="0"/>
              </a:rPr>
              <a:t> the price </a:t>
            </a:r>
            <a:r>
              <a:rPr lang="it-IT" sz="1400" dirty="0" err="1">
                <a:latin typeface="Bodoni MT" panose="02070603080606020203" pitchFamily="18" charset="0"/>
              </a:rPr>
              <a:t>path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as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static</a:t>
            </a:r>
            <a:r>
              <a:rPr lang="it-IT" sz="1400" dirty="0">
                <a:latin typeface="Bodoni MT" panose="02070603080606020203" pitchFamily="18" charset="0"/>
              </a:rPr>
              <a:t> and stand-alone, </a:t>
            </a:r>
            <a:r>
              <a:rPr lang="it-IT" sz="1400" dirty="0" err="1">
                <a:latin typeface="Bodoni MT" panose="02070603080606020203" pitchFamily="18" charset="0"/>
              </a:rPr>
              <a:t>we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tried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different</a:t>
            </a:r>
            <a:r>
              <a:rPr lang="it-IT" sz="1400" dirty="0">
                <a:latin typeface="Bodoni MT" panose="02070603080606020203" pitchFamily="18" charset="0"/>
              </a:rPr>
              <a:t> settings by </a:t>
            </a:r>
            <a:r>
              <a:rPr lang="it-IT" sz="1400" b="1" dirty="0" err="1">
                <a:latin typeface="Bodoni MT" panose="02070603080606020203" pitchFamily="18" charset="0"/>
              </a:rPr>
              <a:t>changing</a:t>
            </a:r>
            <a:r>
              <a:rPr lang="it-IT" sz="1400" dirty="0">
                <a:latin typeface="Bodoni MT" panose="02070603080606020203" pitchFamily="18" charset="0"/>
              </a:rPr>
              <a:t> the </a:t>
            </a:r>
            <a:r>
              <a:rPr lang="it-IT" sz="1400" b="1" dirty="0" err="1">
                <a:latin typeface="Bodoni MT" panose="02070603080606020203" pitchFamily="18" charset="0"/>
              </a:rPr>
              <a:t>volatilities</a:t>
            </a:r>
            <a:r>
              <a:rPr lang="it-IT" sz="1400" dirty="0">
                <a:latin typeface="Bodoni MT" panose="02070603080606020203" pitchFamily="18" charset="0"/>
              </a:rPr>
              <a:t> and the </a:t>
            </a:r>
            <a:r>
              <a:rPr lang="it-IT" sz="1400" b="1" dirty="0" err="1">
                <a:latin typeface="Bodoni MT" panose="02070603080606020203" pitchFamily="18" charset="0"/>
              </a:rPr>
              <a:t>correlation</a:t>
            </a:r>
            <a:r>
              <a:rPr lang="it-IT" sz="1400" dirty="0">
                <a:latin typeface="Bodoni MT" panose="02070603080606020203" pitchFamily="18" charset="0"/>
              </a:rPr>
              <a:t> </a:t>
            </a:r>
            <a:r>
              <a:rPr lang="it-IT" sz="1400" dirty="0" err="1">
                <a:latin typeface="Bodoni MT" panose="02070603080606020203" pitchFamily="18" charset="0"/>
              </a:rPr>
              <a:t>between</a:t>
            </a:r>
            <a:r>
              <a:rPr lang="it-IT" sz="1400" dirty="0">
                <a:latin typeface="Bodoni MT" panose="02070603080606020203" pitchFamily="18" charset="0"/>
              </a:rPr>
              <a:t> the securities.</a:t>
            </a:r>
          </a:p>
          <a:p>
            <a:pPr marL="0" indent="0">
              <a:buNone/>
            </a:pPr>
            <a:endParaRPr lang="it-IT" sz="1400" dirty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it-IT" sz="1400" dirty="0">
              <a:latin typeface="Bodoni MT" panose="020706030806060202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152382B-FA69-168A-EB0C-C4C57C86B7DE}"/>
                  </a:ext>
                </a:extLst>
              </p:cNvPr>
              <p:cNvSpPr txBox="1"/>
              <p:nvPr/>
            </p:nvSpPr>
            <p:spPr>
              <a:xfrm>
                <a:off x="7001436" y="2531515"/>
                <a:ext cx="285194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;0}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152382B-FA69-168A-EB0C-C4C57C86B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6" y="2531515"/>
                <a:ext cx="2851949" cy="276999"/>
              </a:xfrm>
              <a:prstGeom prst="rect">
                <a:avLst/>
              </a:prstGeom>
              <a:blipFill>
                <a:blip r:embed="rId2"/>
                <a:stretch>
                  <a:fillRect t="-2174" r="-64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B2E5089-1978-1E1B-17F8-9E2B7893A44A}"/>
                  </a:ext>
                </a:extLst>
              </p:cNvPr>
              <p:cNvSpPr txBox="1"/>
              <p:nvPr/>
            </p:nvSpPr>
            <p:spPr>
              <a:xfrm>
                <a:off x="6211706" y="3980497"/>
                <a:ext cx="434929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∈{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B2E5089-1978-1E1B-17F8-9E2B7893A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06" y="3980497"/>
                <a:ext cx="4349299" cy="276999"/>
              </a:xfrm>
              <a:prstGeom prst="rect">
                <a:avLst/>
              </a:prstGeom>
              <a:blipFill>
                <a:blip r:embed="rId3"/>
                <a:stretch>
                  <a:fillRect t="-4444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2385E84-0992-CD7D-E602-219FF5FB5F0D}"/>
                  </a:ext>
                </a:extLst>
              </p:cNvPr>
              <p:cNvSpPr txBox="1"/>
              <p:nvPr/>
            </p:nvSpPr>
            <p:spPr>
              <a:xfrm>
                <a:off x="7191025" y="4533445"/>
                <a:ext cx="2390660" cy="31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)∙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𝕀</m:t>
                          </m:r>
                        </m:e>
                        <m:sub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2385E84-0992-CD7D-E602-219FF5FB5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025" y="4533445"/>
                <a:ext cx="2390660" cy="311880"/>
              </a:xfrm>
              <a:prstGeom prst="rect">
                <a:avLst/>
              </a:prstGeom>
              <a:blipFill>
                <a:blip r:embed="rId4"/>
                <a:stretch>
                  <a:fillRect t="-196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89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2BEEF4-BDE1-E577-BDA4-F680D8B0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>
                <a:latin typeface="Bodoni MT" panose="02070603080606020203" pitchFamily="18" charset="0"/>
                <a:cs typeface="Open Sans"/>
              </a:rPr>
              <a:t>Procedure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98A478A9-DDB7-3B86-BA7C-7269981AB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1807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ttangolo 9">
            <a:extLst>
              <a:ext uri="{FF2B5EF4-FFF2-40B4-BE49-F238E27FC236}">
                <a16:creationId xmlns:a16="http://schemas.microsoft.com/office/drawing/2014/main" id="{CC46087D-A867-2E4A-8F09-4C735F1B31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>
            <a:solidFill>
              <a:srgbClr val="009E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58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>
            <a:extLst>
              <a:ext uri="{FF2B5EF4-FFF2-40B4-BE49-F238E27FC236}">
                <a16:creationId xmlns:a16="http://schemas.microsoft.com/office/drawing/2014/main" id="{70F7DE58-D48B-6C2E-AEDF-C55849362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" r="501"/>
          <a:stretch/>
        </p:blipFill>
        <p:spPr>
          <a:xfrm>
            <a:off x="5282181" y="2421445"/>
            <a:ext cx="6027174" cy="3935211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F79FF99-0EED-7F84-D4D7-B88F3A553829}"/>
              </a:ext>
            </a:extLst>
          </p:cNvPr>
          <p:cNvGrpSpPr/>
          <p:nvPr/>
        </p:nvGrpSpPr>
        <p:grpSpPr>
          <a:xfrm>
            <a:off x="1018953" y="369779"/>
            <a:ext cx="838822" cy="1198317"/>
            <a:chOff x="1" y="315"/>
            <a:chExt cx="838822" cy="1198317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A9EE1844-A089-F2D6-68A2-23C57F2581C7}"/>
                </a:ext>
              </a:extLst>
            </p:cNvPr>
            <p:cNvSpPr/>
            <p:nvPr/>
          </p:nvSpPr>
          <p:spPr>
            <a:xfrm rot="5400000">
              <a:off x="-179747" y="180063"/>
              <a:ext cx="1198317" cy="838822"/>
            </a:xfrm>
            <a:prstGeom prst="chevron">
              <a:avLst/>
            </a:prstGeom>
            <a:solidFill>
              <a:srgbClr val="009ED3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Arrow: Chevron 4">
              <a:extLst>
                <a:ext uri="{FF2B5EF4-FFF2-40B4-BE49-F238E27FC236}">
                  <a16:creationId xmlns:a16="http://schemas.microsoft.com/office/drawing/2014/main" id="{74796F6A-EEDF-B220-A42B-D1D7EAAFE38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" y="419726"/>
              <a:ext cx="838822" cy="359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300" kern="1200" dirty="0"/>
                <a:t>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8C49F63-8992-F931-CCF9-6C26C925F7BA}"/>
              </a:ext>
            </a:extLst>
          </p:cNvPr>
          <p:cNvGrpSpPr/>
          <p:nvPr/>
        </p:nvGrpSpPr>
        <p:grpSpPr>
          <a:xfrm>
            <a:off x="1857775" y="369780"/>
            <a:ext cx="9783781" cy="778906"/>
            <a:chOff x="838821" y="316"/>
            <a:chExt cx="9783781" cy="778906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588BFB1D-E683-EF35-D075-89DBC9FBFB5D}"/>
                </a:ext>
              </a:extLst>
            </p:cNvPr>
            <p:cNvSpPr/>
            <p:nvPr/>
          </p:nvSpPr>
          <p:spPr>
            <a:xfrm rot="5400000">
              <a:off x="5287757" y="-4448620"/>
              <a:ext cx="778906" cy="967677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8030D750-B5F5-A023-099E-358F26BA1AF9}"/>
                </a:ext>
              </a:extLst>
            </p:cNvPr>
            <p:cNvSpPr txBox="1"/>
            <p:nvPr/>
          </p:nvSpPr>
          <p:spPr>
            <a:xfrm>
              <a:off x="983848" y="29708"/>
              <a:ext cx="9638754" cy="702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it-IT" sz="1600" kern="1200" err="1">
                  <a:latin typeface="Bodoni MT"/>
                </a:rPr>
                <a:t>Simulated</a:t>
              </a:r>
              <a:r>
                <a:rPr lang="it-IT" sz="1600" kern="1200">
                  <a:latin typeface="Bodoni MT"/>
                </a:rPr>
                <a:t> a price </a:t>
              </a:r>
              <a:r>
                <a:rPr lang="it-IT" sz="1600" err="1">
                  <a:latin typeface="Bodoni MT"/>
                </a:rPr>
                <a:t>path</a:t>
              </a:r>
              <a:r>
                <a:rPr lang="it-IT" sz="1600" kern="1200">
                  <a:latin typeface="Bodoni MT"/>
                </a:rPr>
                <a:t> for </a:t>
              </a:r>
              <a:r>
                <a:rPr lang="it-IT" sz="1600" kern="1200" err="1">
                  <a:latin typeface="Bodoni MT"/>
                </a:rPr>
                <a:t>both</a:t>
              </a:r>
              <a:r>
                <a:rPr lang="it-IT" sz="1600" kern="1200">
                  <a:latin typeface="Bodoni MT"/>
                </a:rPr>
                <a:t> securities with standard </a:t>
              </a:r>
              <a:r>
                <a:rPr lang="it-IT" sz="1600" kern="1200" err="1">
                  <a:latin typeface="Bodoni MT"/>
                </a:rPr>
                <a:t>values</a:t>
              </a:r>
              <a:endParaRPr lang="it-IT" sz="1600" kern="1200">
                <a:latin typeface="Bodoni MT"/>
              </a:endParaRPr>
            </a:p>
          </p:txBody>
        </p:sp>
      </p:grpSp>
      <p:sp>
        <p:nvSpPr>
          <p:cNvPr id="11" name="Rettangolo 10">
            <a:extLst>
              <a:ext uri="{FF2B5EF4-FFF2-40B4-BE49-F238E27FC236}">
                <a16:creationId xmlns:a16="http://schemas.microsoft.com/office/drawing/2014/main" id="{90701D9C-C571-AC34-D7C0-BE1CFD4B23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9E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aseline="-2500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CAA9A9A-3394-9827-7C6E-0402E7CEBA7C}"/>
              </a:ext>
            </a:extLst>
          </p:cNvPr>
          <p:cNvSpPr txBox="1"/>
          <p:nvPr/>
        </p:nvSpPr>
        <p:spPr>
          <a:xfrm>
            <a:off x="5642658" y="29631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E419C882-D57D-2E17-7B5B-63AAF31837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837881"/>
                  </p:ext>
                </p:extLst>
              </p:nvPr>
            </p:nvGraphicFramePr>
            <p:xfrm>
              <a:off x="1057142" y="2573297"/>
              <a:ext cx="3101458" cy="3421628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658571">
                      <a:extLst>
                        <a:ext uri="{9D8B030D-6E8A-4147-A177-3AD203B41FA5}">
                          <a16:colId xmlns:a16="http://schemas.microsoft.com/office/drawing/2014/main" val="1298535988"/>
                        </a:ext>
                      </a:extLst>
                    </a:gridCol>
                    <a:gridCol w="1442887">
                      <a:extLst>
                        <a:ext uri="{9D8B030D-6E8A-4147-A177-3AD203B41FA5}">
                          <a16:colId xmlns:a16="http://schemas.microsoft.com/office/drawing/2014/main" val="2537966064"/>
                        </a:ext>
                      </a:extLst>
                    </a:gridCol>
                  </a:tblGrid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0">
                              <a:latin typeface="Bodoni MT" panose="02070603080606020203" pitchFamily="18" charset="0"/>
                            </a:rPr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0">
                              <a:latin typeface="Bodoni MT" panose="02070603080606020203" pitchFamily="18" charset="0"/>
                            </a:rPr>
                            <a:t>0.05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978721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q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1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, q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0.02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3926477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sz="140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oMath>
                            </m:oMathPara>
                          </a14:m>
                          <a:endParaRPr lang="it-IT" sz="1400">
                            <a:latin typeface="Bodoni MT" panose="02070603080606020203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0.5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4317912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S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1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(0), S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2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(0)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100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0201126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latin typeface="Bodoni MT" panose="02070603080606020203" pitchFamily="18" charset="0"/>
                            </a:rPr>
                            <a:t>B,K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120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79844192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[</a:t>
                          </a:r>
                          <a:r>
                            <a:rPr lang="el-GR" sz="1400" b="0" i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1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,</a:t>
                          </a:r>
                          <a:r>
                            <a:rPr lang="el-GR" sz="1400" b="0" i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σ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2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]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latin typeface="Bodoni MT" panose="02070603080606020203" pitchFamily="18" charset="0"/>
                            </a:rPr>
                            <a:t>[0.20 , 0.25]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9224580"/>
                      </a:ext>
                    </a:extLst>
                  </a:tr>
                  <a:tr h="5531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# monitoring dates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52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2262899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# simulations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latin typeface="Bodoni MT" panose="02070603080606020203" pitchFamily="18" charset="0"/>
                            </a:rPr>
                            <a:t>10,000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46035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ella 12">
                <a:extLst>
                  <a:ext uri="{FF2B5EF4-FFF2-40B4-BE49-F238E27FC236}">
                    <a16:creationId xmlns:a16="http://schemas.microsoft.com/office/drawing/2014/main" id="{E419C882-D57D-2E17-7B5B-63AAF31837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31837881"/>
                  </p:ext>
                </p:extLst>
              </p:nvPr>
            </p:nvGraphicFramePr>
            <p:xfrm>
              <a:off x="1057142" y="2573297"/>
              <a:ext cx="3101458" cy="3421628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658571">
                      <a:extLst>
                        <a:ext uri="{9D8B030D-6E8A-4147-A177-3AD203B41FA5}">
                          <a16:colId xmlns:a16="http://schemas.microsoft.com/office/drawing/2014/main" val="1298535988"/>
                        </a:ext>
                      </a:extLst>
                    </a:gridCol>
                    <a:gridCol w="1442887">
                      <a:extLst>
                        <a:ext uri="{9D8B030D-6E8A-4147-A177-3AD203B41FA5}">
                          <a16:colId xmlns:a16="http://schemas.microsoft.com/office/drawing/2014/main" val="2537966064"/>
                        </a:ext>
                      </a:extLst>
                    </a:gridCol>
                  </a:tblGrid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0">
                              <a:latin typeface="Bodoni MT" panose="02070603080606020203" pitchFamily="18" charset="0"/>
                            </a:rPr>
                            <a:t>r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b="0">
                              <a:latin typeface="Bodoni MT" panose="02070603080606020203" pitchFamily="18" charset="0"/>
                            </a:rPr>
                            <a:t>0.05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54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5978721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q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1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, q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0.02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54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43926477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6" t="-202985" r="-87546" b="-540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latin typeface="Bodoni MT" panose="02070603080606020203" pitchFamily="18" charset="0"/>
                            </a:rPr>
                            <a:t>0.5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94317912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S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1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(0), S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2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(0)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100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40201126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B,K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120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79844192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[</a:t>
                          </a:r>
                          <a:r>
                            <a:rPr lang="el-GR" sz="1400" b="0" i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σ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1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,</a:t>
                          </a:r>
                          <a:r>
                            <a:rPr lang="el-GR" sz="1400" b="0" i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σ</a:t>
                          </a:r>
                          <a:r>
                            <a:rPr lang="it-IT" sz="1400" baseline="-25000">
                              <a:latin typeface="Bodoni MT" panose="02070603080606020203" pitchFamily="18" charset="0"/>
                            </a:rPr>
                            <a:t>2</a:t>
                          </a:r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]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[0.20 , 0.25]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39224580"/>
                      </a:ext>
                    </a:extLst>
                  </a:tr>
                  <a:tr h="55313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# monitoring dates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52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32262899"/>
                      </a:ext>
                    </a:extLst>
                  </a:tr>
                  <a:tr h="40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>
                              <a:latin typeface="Bodoni MT" panose="02070603080606020203" pitchFamily="18" charset="0"/>
                            </a:rPr>
                            <a:t># simulations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1400" dirty="0">
                              <a:latin typeface="Bodoni MT" panose="02070603080606020203" pitchFamily="18" charset="0"/>
                            </a:rPr>
                            <a:t>10,000</a:t>
                          </a:r>
                        </a:p>
                      </a:txBody>
                      <a:tcPr anchor="ctr">
                        <a:lnL w="12700" cmpd="sng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2460354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38F6F3-8B0E-767C-F7D1-30E6A2BE6A6E}"/>
                  </a:ext>
                </a:extLst>
              </p:cNvPr>
              <p:cNvSpPr txBox="1"/>
              <p:nvPr/>
            </p:nvSpPr>
            <p:spPr>
              <a:xfrm>
                <a:off x="1874062" y="1423589"/>
                <a:ext cx="4822102" cy="452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38F6F3-8B0E-767C-F7D1-30E6A2BE6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4062" y="1423589"/>
                <a:ext cx="4822102" cy="452881"/>
              </a:xfrm>
              <a:prstGeom prst="rect">
                <a:avLst/>
              </a:prstGeom>
              <a:blipFill>
                <a:blip r:embed="rId4"/>
                <a:stretch>
                  <a:fillRect t="-2778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B4E8DDC-9CC4-07D7-821D-551ACEA1022B}"/>
                  </a:ext>
                </a:extLst>
              </p:cNvPr>
              <p:cNvSpPr txBox="1"/>
              <p:nvPr/>
            </p:nvSpPr>
            <p:spPr>
              <a:xfrm>
                <a:off x="7182106" y="1348919"/>
                <a:ext cx="3641838" cy="6894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it-IT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b>
                            <m:sSub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B4E8DDC-9CC4-07D7-821D-551ACEA1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106" y="1348919"/>
                <a:ext cx="3641838" cy="689484"/>
              </a:xfrm>
              <a:prstGeom prst="rect">
                <a:avLst/>
              </a:prstGeom>
              <a:blipFill>
                <a:blip r:embed="rId5"/>
                <a:stretch>
                  <a:fillRect l="-3846" t="-10619" b="-8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421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72EC0A-CF6A-7F8C-7701-1163C26A53AA}"/>
              </a:ext>
            </a:extLst>
          </p:cNvPr>
          <p:cNvGrpSpPr/>
          <p:nvPr/>
        </p:nvGrpSpPr>
        <p:grpSpPr>
          <a:xfrm>
            <a:off x="838201" y="411100"/>
            <a:ext cx="838822" cy="1198317"/>
            <a:chOff x="1" y="1051111"/>
            <a:chExt cx="838822" cy="1198317"/>
          </a:xfrm>
        </p:grpSpPr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2416074D-760A-430B-A395-32827C857832}"/>
                </a:ext>
              </a:extLst>
            </p:cNvPr>
            <p:cNvSpPr/>
            <p:nvPr/>
          </p:nvSpPr>
          <p:spPr>
            <a:xfrm rot="5400000">
              <a:off x="-179747" y="1230859"/>
              <a:ext cx="1198317" cy="838822"/>
            </a:xfrm>
            <a:prstGeom prst="chevron">
              <a:avLst/>
            </a:prstGeom>
            <a:solidFill>
              <a:srgbClr val="009ED3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Arrow: Chevron 4">
              <a:extLst>
                <a:ext uri="{FF2B5EF4-FFF2-40B4-BE49-F238E27FC236}">
                  <a16:creationId xmlns:a16="http://schemas.microsoft.com/office/drawing/2014/main" id="{42AC053A-0F1B-0F71-27FD-FFB830115625}"/>
                </a:ext>
              </a:extLst>
            </p:cNvPr>
            <p:cNvSpPr txBox="1"/>
            <p:nvPr/>
          </p:nvSpPr>
          <p:spPr>
            <a:xfrm>
              <a:off x="1" y="1470522"/>
              <a:ext cx="838822" cy="359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300" kern="1200"/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F1A15EB-6A09-04A2-A868-1F942B7C5720}"/>
              </a:ext>
            </a:extLst>
          </p:cNvPr>
          <p:cNvGrpSpPr/>
          <p:nvPr/>
        </p:nvGrpSpPr>
        <p:grpSpPr>
          <a:xfrm>
            <a:off x="1677021" y="411102"/>
            <a:ext cx="9676777" cy="778906"/>
            <a:chOff x="838821" y="1051113"/>
            <a:chExt cx="9676777" cy="778906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078B8D0C-74DF-8192-3A76-94DDF56E7737}"/>
                </a:ext>
              </a:extLst>
            </p:cNvPr>
            <p:cNvSpPr/>
            <p:nvPr/>
          </p:nvSpPr>
          <p:spPr>
            <a:xfrm rot="5400000">
              <a:off x="5287757" y="-3397823"/>
              <a:ext cx="778906" cy="967677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96B11869-45D8-B41C-B96D-B13450599118}"/>
                </a:ext>
              </a:extLst>
            </p:cNvPr>
            <p:cNvSpPr txBox="1"/>
            <p:nvPr/>
          </p:nvSpPr>
          <p:spPr>
            <a:xfrm>
              <a:off x="838822" y="1089135"/>
              <a:ext cx="9638754" cy="702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it-IT" sz="1600" kern="1200" dirty="0" err="1">
                  <a:latin typeface="Bodoni MT" panose="02070603080606020203" pitchFamily="18" charset="0"/>
                </a:rPr>
                <a:t>Defined</a:t>
              </a:r>
              <a:r>
                <a:rPr lang="it-IT" sz="1600" kern="1200" dirty="0">
                  <a:latin typeface="Bodoni MT" panose="02070603080606020203" pitchFamily="18" charset="0"/>
                </a:rPr>
                <a:t> the </a:t>
              </a:r>
              <a:r>
                <a:rPr lang="it-IT" sz="1600" kern="1200" dirty="0" err="1">
                  <a:latin typeface="Bodoni MT" panose="02070603080606020203" pitchFamily="18" charset="0"/>
                </a:rPr>
                <a:t>function</a:t>
              </a:r>
              <a:r>
                <a:rPr lang="it-IT" sz="1600" kern="1200" dirty="0">
                  <a:latin typeface="Bodoni MT" panose="02070603080606020203" pitchFamily="18" charset="0"/>
                </a:rPr>
                <a:t>  «</a:t>
              </a:r>
              <a:r>
                <a:rPr lang="it-IT" sz="1600" kern="1200" dirty="0" err="1">
                  <a:latin typeface="Bodoni MT" panose="02070603080606020203" pitchFamily="18" charset="0"/>
                </a:rPr>
                <a:t>montecarlo_knock_in</a:t>
              </a:r>
              <a:r>
                <a:rPr lang="it-IT" sz="1600" kern="1200" dirty="0">
                  <a:latin typeface="Bodoni MT" panose="02070603080606020203" pitchFamily="18" charset="0"/>
                </a:rPr>
                <a:t>» </a:t>
              </a:r>
              <a:r>
                <a:rPr lang="it-IT" sz="1600" kern="1200" dirty="0" err="1">
                  <a:latin typeface="Bodoni MT" panose="02070603080606020203" pitchFamily="18" charset="0"/>
                </a:rPr>
                <a:t>whose</a:t>
              </a:r>
              <a:r>
                <a:rPr lang="it-IT" sz="1600" kern="1200" dirty="0">
                  <a:latin typeface="Bodoni MT" panose="02070603080606020203" pitchFamily="18" charset="0"/>
                </a:rPr>
                <a:t> inputs are the </a:t>
              </a:r>
              <a:r>
                <a:rPr lang="it-IT" sz="1600" kern="1200" dirty="0" err="1">
                  <a:latin typeface="Bodoni MT" panose="02070603080606020203" pitchFamily="18" charset="0"/>
                </a:rPr>
                <a:t>relevant</a:t>
              </a:r>
              <a:r>
                <a:rPr lang="it-IT" sz="1600" kern="1200" dirty="0">
                  <a:latin typeface="Bodoni MT" panose="02070603080606020203" pitchFamily="18" charset="0"/>
                </a:rPr>
                <a:t> </a:t>
              </a:r>
              <a:r>
                <a:rPr lang="it-IT" sz="1600" kern="1200" dirty="0" err="1">
                  <a:latin typeface="Bodoni MT" panose="02070603080606020203" pitchFamily="18" charset="0"/>
                </a:rPr>
                <a:t>parameters</a:t>
              </a:r>
              <a:r>
                <a:rPr lang="it-IT" sz="1600" kern="1200" dirty="0">
                  <a:latin typeface="Bodoni MT" panose="02070603080606020203" pitchFamily="18" charset="0"/>
                </a:rPr>
                <a:t> and </a:t>
              </a:r>
              <a:r>
                <a:rPr lang="it-IT" sz="1600" kern="1200" dirty="0" err="1">
                  <a:latin typeface="Bodoni MT" panose="02070603080606020203" pitchFamily="18" charset="0"/>
                </a:rPr>
                <a:t>that</a:t>
              </a:r>
              <a:r>
                <a:rPr lang="it-IT" sz="1600" kern="1200" dirty="0">
                  <a:latin typeface="Bodoni MT" panose="02070603080606020203" pitchFamily="18" charset="0"/>
                </a:rPr>
                <a:t> </a:t>
              </a:r>
              <a:r>
                <a:rPr lang="it-IT" sz="1600" kern="1200" dirty="0" err="1">
                  <a:latin typeface="Bodoni MT" panose="02070603080606020203" pitchFamily="18" charset="0"/>
                </a:rPr>
                <a:t>returns</a:t>
              </a:r>
              <a:r>
                <a:rPr lang="it-IT" sz="1600" kern="1200" dirty="0">
                  <a:latin typeface="Bodoni MT" panose="02070603080606020203" pitchFamily="18" charset="0"/>
                </a:rPr>
                <a:t> the option price and the relative confidence </a:t>
              </a:r>
              <a:r>
                <a:rPr lang="it-IT" sz="1600" kern="1200" dirty="0" err="1">
                  <a:latin typeface="Bodoni MT" panose="02070603080606020203" pitchFamily="18" charset="0"/>
                </a:rPr>
                <a:t>interval</a:t>
              </a:r>
              <a:r>
                <a:rPr lang="it-IT" sz="1600" kern="1200" dirty="0"/>
                <a:t>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9BCA02-206D-E8B1-4C88-A45A90BF4208}"/>
              </a:ext>
            </a:extLst>
          </p:cNvPr>
          <p:cNvGrpSpPr/>
          <p:nvPr/>
        </p:nvGrpSpPr>
        <p:grpSpPr>
          <a:xfrm>
            <a:off x="738715" y="1626366"/>
            <a:ext cx="10771123" cy="3217080"/>
            <a:chOff x="738715" y="1626366"/>
            <a:chExt cx="10771123" cy="3217080"/>
          </a:xfrm>
        </p:grpSpPr>
        <p:pic>
          <p:nvPicPr>
            <p:cNvPr id="15" name="Picture 14" descr="A graph showing a curve&#10;&#10;Description automatically generated with medium confidence">
              <a:extLst>
                <a:ext uri="{FF2B5EF4-FFF2-40B4-BE49-F238E27FC236}">
                  <a16:creationId xmlns:a16="http://schemas.microsoft.com/office/drawing/2014/main" id="{9CDE24D9-C134-F410-AC52-7B3DD066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6318" y="1626366"/>
              <a:ext cx="5303520" cy="3217080"/>
            </a:xfrm>
            <a:prstGeom prst="rect">
              <a:avLst/>
            </a:prstGeom>
          </p:spPr>
        </p:pic>
        <p:pic>
          <p:nvPicPr>
            <p:cNvPr id="17" name="Picture 16" descr="A graph showing a graph with numbers and a line&#10;&#10;Description automatically generated with medium confidence">
              <a:extLst>
                <a:ext uri="{FF2B5EF4-FFF2-40B4-BE49-F238E27FC236}">
                  <a16:creationId xmlns:a16="http://schemas.microsoft.com/office/drawing/2014/main" id="{54BC385D-BD11-A9CE-D968-49DC3F7B5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715" y="1626366"/>
              <a:ext cx="5303520" cy="321708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E50935-3E42-A9F0-AD0D-C6ACEA197DC7}"/>
              </a:ext>
            </a:extLst>
          </p:cNvPr>
          <p:cNvGrpSpPr/>
          <p:nvPr/>
        </p:nvGrpSpPr>
        <p:grpSpPr>
          <a:xfrm>
            <a:off x="948169" y="5047488"/>
            <a:ext cx="10352215" cy="1477797"/>
            <a:chOff x="876223" y="5047488"/>
            <a:chExt cx="10352215" cy="147779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4C6FFF3-7500-2D35-AD88-02C2429E687F}"/>
                </a:ext>
              </a:extLst>
            </p:cNvPr>
            <p:cNvSpPr/>
            <p:nvPr/>
          </p:nvSpPr>
          <p:spPr>
            <a:xfrm>
              <a:off x="876223" y="5047488"/>
              <a:ext cx="10352215" cy="1477797"/>
            </a:xfrm>
            <a:prstGeom prst="roundRect">
              <a:avLst/>
            </a:prstGeom>
            <a:noFill/>
            <a:ln>
              <a:solidFill>
                <a:srgbClr val="009E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094901-18D1-BC03-5ACB-E5E4D8E2D64C}"/>
                </a:ext>
              </a:extLst>
            </p:cNvPr>
            <p:cNvSpPr txBox="1"/>
            <p:nvPr/>
          </p:nvSpPr>
          <p:spPr>
            <a:xfrm>
              <a:off x="982006" y="5124667"/>
              <a:ext cx="10140648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1600" dirty="0">
                  <a:latin typeface="Bodoni MT" panose="02070603080606020203" pitchFamily="18" charset="0"/>
                </a:rPr>
                <a:t>The </a:t>
              </a:r>
              <a:r>
                <a:rPr lang="it-IT" sz="1600" dirty="0" err="1">
                  <a:latin typeface="Bodoni MT" panose="02070603080606020203" pitchFamily="18" charset="0"/>
                </a:rPr>
                <a:t>two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graphs</a:t>
              </a:r>
              <a:r>
                <a:rPr lang="it-IT" sz="1600" dirty="0">
                  <a:latin typeface="Bodoni MT" panose="02070603080606020203" pitchFamily="18" charset="0"/>
                </a:rPr>
                <a:t> illustrate the </a:t>
              </a:r>
              <a:r>
                <a:rPr lang="it-IT" sz="1600" b="1" dirty="0" err="1">
                  <a:latin typeface="Bodoni MT" panose="02070603080606020203" pitchFamily="18" charset="0"/>
                </a:rPr>
                <a:t>role</a:t>
              </a:r>
              <a:r>
                <a:rPr lang="it-IT" sz="1600" b="1" dirty="0">
                  <a:latin typeface="Bodoni MT" panose="02070603080606020203" pitchFamily="18" charset="0"/>
                </a:rPr>
                <a:t> of monitoring frequency </a:t>
              </a:r>
              <a:r>
                <a:rPr lang="it-IT" sz="1600" dirty="0">
                  <a:latin typeface="Bodoni MT" panose="02070603080606020203" pitchFamily="18" charset="0"/>
                </a:rPr>
                <a:t>in the pricing of </a:t>
              </a:r>
              <a:r>
                <a:rPr lang="it-IT" sz="1600" dirty="0" err="1">
                  <a:latin typeface="Bodoni MT" panose="02070603080606020203" pitchFamily="18" charset="0"/>
                </a:rPr>
                <a:t>barrier</a:t>
              </a:r>
              <a:r>
                <a:rPr lang="it-IT" sz="1600" dirty="0">
                  <a:latin typeface="Bodoni MT" panose="02070603080606020203" pitchFamily="18" charset="0"/>
                </a:rPr>
                <a:t> options, </a:t>
              </a:r>
              <a:r>
                <a:rPr lang="it-IT" sz="1600" dirty="0" err="1">
                  <a:latin typeface="Bodoni MT" panose="02070603080606020203" pitchFamily="18" charset="0"/>
                </a:rPr>
                <a:t>specifically</a:t>
              </a:r>
              <a:r>
                <a:rPr lang="it-IT" sz="1600" dirty="0">
                  <a:latin typeface="Bodoni MT" panose="02070603080606020203" pitchFamily="18" charset="0"/>
                </a:rPr>
                <a:t> for a knock-in call option in </a:t>
              </a:r>
              <a:r>
                <a:rPr lang="it-IT" sz="1600" dirty="0" err="1">
                  <a:latin typeface="Bodoni MT" panose="02070603080606020203" pitchFamily="18" charset="0"/>
                </a:rPr>
                <a:t>our</a:t>
              </a:r>
              <a:r>
                <a:rPr lang="it-IT" sz="1600" dirty="0">
                  <a:latin typeface="Bodoni MT" panose="02070603080606020203" pitchFamily="18" charset="0"/>
                </a:rPr>
                <a:t> case: </a:t>
              </a:r>
              <a:r>
                <a:rPr lang="it-IT" sz="1600" b="1" dirty="0">
                  <a:latin typeface="Bodoni MT" panose="02070603080606020203" pitchFamily="18" charset="0"/>
                </a:rPr>
                <a:t>the price of the option </a:t>
              </a:r>
              <a:r>
                <a:rPr lang="it-IT" sz="1600" dirty="0" err="1">
                  <a:latin typeface="Bodoni MT" panose="02070603080606020203" pitchFamily="18" charset="0"/>
                </a:rPr>
                <a:t>is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b="1" dirty="0" err="1">
                  <a:latin typeface="Bodoni MT" panose="02070603080606020203" pitchFamily="18" charset="0"/>
                </a:rPr>
                <a:t>higher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when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using</a:t>
              </a:r>
              <a:r>
                <a:rPr lang="it-IT" sz="1600" dirty="0">
                  <a:latin typeface="Bodoni MT" panose="02070603080606020203" pitchFamily="18" charset="0"/>
                </a:rPr>
                <a:t> a </a:t>
              </a:r>
              <a:r>
                <a:rPr lang="it-IT" sz="1600" b="1" dirty="0" err="1">
                  <a:latin typeface="Bodoni MT" panose="02070603080606020203" pitchFamily="18" charset="0"/>
                </a:rPr>
                <a:t>higher</a:t>
              </a:r>
              <a:r>
                <a:rPr lang="it-IT" sz="1600" b="1" dirty="0">
                  <a:latin typeface="Bodoni MT" panose="02070603080606020203" pitchFamily="18" charset="0"/>
                </a:rPr>
                <a:t> monitoring frequency </a:t>
              </a:r>
              <a:r>
                <a:rPr lang="it-IT" sz="1600" dirty="0">
                  <a:latin typeface="Bodoni MT" panose="02070603080606020203" pitchFamily="18" charset="0"/>
                </a:rPr>
                <a:t>(</a:t>
              </a:r>
              <a:r>
                <a:rPr lang="it-IT" sz="1600" dirty="0" err="1">
                  <a:latin typeface="Bodoni MT" panose="02070603080606020203" pitchFamily="18" charset="0"/>
                </a:rPr>
                <a:t>when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using</a:t>
              </a:r>
              <a:r>
                <a:rPr lang="it-IT" sz="1600" dirty="0">
                  <a:latin typeface="Bodoni MT" panose="02070603080606020203" pitchFamily="18" charset="0"/>
                </a:rPr>
                <a:t> 52 monitoring </a:t>
              </a:r>
              <a:r>
                <a:rPr lang="it-IT" sz="1600" dirty="0" err="1">
                  <a:latin typeface="Bodoni MT" panose="02070603080606020203" pitchFamily="18" charset="0"/>
                </a:rPr>
                <a:t>dates</a:t>
              </a:r>
              <a:r>
                <a:rPr lang="it-IT" sz="1600" dirty="0">
                  <a:latin typeface="Bodoni MT" panose="02070603080606020203" pitchFamily="18" charset="0"/>
                </a:rPr>
                <a:t> in </a:t>
              </a:r>
              <a:r>
                <a:rPr lang="it-IT" sz="1600" dirty="0" err="1">
                  <a:latin typeface="Bodoni MT" panose="02070603080606020203" pitchFamily="18" charset="0"/>
                </a:rPr>
                <a:t>this</a:t>
              </a:r>
              <a:r>
                <a:rPr lang="it-IT" sz="1600" dirty="0">
                  <a:latin typeface="Bodoni MT" panose="02070603080606020203" pitchFamily="18" charset="0"/>
                </a:rPr>
                <a:t> case), </a:t>
              </a:r>
              <a:r>
                <a:rPr lang="it-IT" sz="1600" dirty="0" err="1">
                  <a:latin typeface="Bodoni MT" panose="02070603080606020203" pitchFamily="18" charset="0"/>
                </a:rPr>
                <a:t>since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it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increases</a:t>
              </a:r>
              <a:r>
                <a:rPr lang="it-IT" sz="1600" dirty="0">
                  <a:latin typeface="Bodoni MT" panose="02070603080606020203" pitchFamily="18" charset="0"/>
                </a:rPr>
                <a:t> the </a:t>
              </a:r>
              <a:r>
                <a:rPr lang="it-IT" sz="1600" dirty="0" err="1">
                  <a:latin typeface="Bodoni MT" panose="02070603080606020203" pitchFamily="18" charset="0"/>
                </a:rPr>
                <a:t>likelihood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that</a:t>
              </a:r>
              <a:r>
                <a:rPr lang="it-IT" sz="1600" dirty="0">
                  <a:latin typeface="Bodoni MT" panose="02070603080606020203" pitchFamily="18" charset="0"/>
                </a:rPr>
                <a:t> the </a:t>
              </a:r>
              <a:r>
                <a:rPr lang="it-IT" sz="1600" dirty="0" err="1">
                  <a:latin typeface="Bodoni MT" panose="02070603080606020203" pitchFamily="18" charset="0"/>
                </a:rPr>
                <a:t>underlying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asset’s</a:t>
              </a:r>
              <a:r>
                <a:rPr lang="it-IT" sz="1600" dirty="0">
                  <a:latin typeface="Bodoni MT" panose="02070603080606020203" pitchFamily="18" charset="0"/>
                </a:rPr>
                <a:t> price </a:t>
              </a:r>
              <a:r>
                <a:rPr lang="it-IT" sz="1600" dirty="0" err="1">
                  <a:latin typeface="Bodoni MT" panose="02070603080606020203" pitchFamily="18" charset="0"/>
                </a:rPr>
                <a:t>will</a:t>
              </a:r>
              <a:r>
                <a:rPr lang="it-IT" sz="1600" dirty="0">
                  <a:latin typeface="Bodoni MT" panose="02070603080606020203" pitchFamily="18" charset="0"/>
                </a:rPr>
                <a:t> hit the </a:t>
              </a:r>
              <a:r>
                <a:rPr lang="it-IT" sz="1600" dirty="0" err="1">
                  <a:latin typeface="Bodoni MT" panose="02070603080606020203" pitchFamily="18" charset="0"/>
                </a:rPr>
                <a:t>barrier</a:t>
              </a:r>
              <a:r>
                <a:rPr lang="it-IT" sz="1600" dirty="0">
                  <a:latin typeface="Bodoni MT" panose="02070603080606020203" pitchFamily="18" charset="0"/>
                </a:rPr>
                <a:t>. In the case of </a:t>
              </a:r>
              <a:r>
                <a:rPr lang="it-IT" sz="1600" dirty="0" err="1">
                  <a:latin typeface="Bodoni MT" panose="02070603080606020203" pitchFamily="18" charset="0"/>
                </a:rPr>
                <a:t>lower</a:t>
              </a:r>
              <a:r>
                <a:rPr lang="it-IT" sz="1600" dirty="0">
                  <a:latin typeface="Bodoni MT" panose="02070603080606020203" pitchFamily="18" charset="0"/>
                </a:rPr>
                <a:t> monitoring frequency (12 monitoring </a:t>
              </a:r>
              <a:r>
                <a:rPr lang="it-IT" sz="1600" dirty="0" err="1">
                  <a:latin typeface="Bodoni MT" panose="02070603080606020203" pitchFamily="18" charset="0"/>
                </a:rPr>
                <a:t>dates</a:t>
              </a:r>
              <a:r>
                <a:rPr lang="it-IT" sz="1600" dirty="0">
                  <a:latin typeface="Bodoni MT" panose="02070603080606020203" pitchFamily="18" charset="0"/>
                </a:rPr>
                <a:t>), the </a:t>
              </a:r>
              <a:r>
                <a:rPr lang="it-IT" sz="1600" dirty="0" err="1">
                  <a:latin typeface="Bodoni MT" panose="02070603080606020203" pitchFamily="18" charset="0"/>
                </a:rPr>
                <a:t>barrier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is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checked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less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frequently</a:t>
              </a:r>
              <a:r>
                <a:rPr lang="it-IT" sz="1600" dirty="0">
                  <a:latin typeface="Bodoni MT" panose="02070603080606020203" pitchFamily="18" charset="0"/>
                </a:rPr>
                <a:t>, </a:t>
              </a:r>
              <a:r>
                <a:rPr lang="it-IT" sz="1600" dirty="0" err="1">
                  <a:latin typeface="Bodoni MT" panose="02070603080606020203" pitchFamily="18" charset="0"/>
                </a:rPr>
                <a:t>reducing</a:t>
              </a:r>
              <a:r>
                <a:rPr lang="it-IT" sz="1600" dirty="0">
                  <a:latin typeface="Bodoni MT" panose="02070603080606020203" pitchFamily="18" charset="0"/>
                </a:rPr>
                <a:t> the </a:t>
              </a:r>
              <a:r>
                <a:rPr lang="it-IT" sz="1600" dirty="0" err="1">
                  <a:latin typeface="Bodoni MT" panose="02070603080606020203" pitchFamily="18" charset="0"/>
                </a:rPr>
                <a:t>probability</a:t>
              </a:r>
              <a:r>
                <a:rPr lang="it-IT" sz="1600" dirty="0">
                  <a:latin typeface="Bodoni MT" panose="02070603080606020203" pitchFamily="18" charset="0"/>
                </a:rPr>
                <a:t> of </a:t>
              </a:r>
              <a:r>
                <a:rPr lang="it-IT" sz="1600" dirty="0" err="1">
                  <a:latin typeface="Bodoni MT" panose="02070603080606020203" pitchFamily="18" charset="0"/>
                </a:rPr>
                <a:t>it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being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breached</a:t>
              </a:r>
              <a:r>
                <a:rPr lang="it-IT" sz="1600" dirty="0">
                  <a:latin typeface="Bodoni MT" panose="02070603080606020203" pitchFamily="18" charset="0"/>
                </a:rPr>
                <a:t> and, </a:t>
              </a:r>
              <a:r>
                <a:rPr lang="it-IT" sz="1600" dirty="0" err="1">
                  <a:latin typeface="Bodoni MT" panose="02070603080606020203" pitchFamily="18" charset="0"/>
                </a:rPr>
                <a:t>consequenty</a:t>
              </a:r>
              <a:r>
                <a:rPr lang="it-IT" sz="1600" dirty="0">
                  <a:latin typeface="Bodoni MT" panose="02070603080606020203" pitchFamily="18" charset="0"/>
                </a:rPr>
                <a:t>, </a:t>
              </a:r>
              <a:r>
                <a:rPr lang="it-IT" sz="1600" dirty="0" err="1">
                  <a:latin typeface="Bodoni MT" panose="02070603080606020203" pitchFamily="18" charset="0"/>
                </a:rPr>
                <a:t>lowering</a:t>
              </a:r>
              <a:r>
                <a:rPr lang="it-IT" sz="1600" dirty="0">
                  <a:latin typeface="Bodoni MT" panose="02070603080606020203" pitchFamily="18" charset="0"/>
                </a:rPr>
                <a:t> the </a:t>
              </a:r>
              <a:r>
                <a:rPr lang="it-IT" sz="1600" dirty="0" err="1">
                  <a:latin typeface="Bodoni MT" panose="02070603080606020203" pitchFamily="18" charset="0"/>
                </a:rPr>
                <a:t>estimated</a:t>
              </a:r>
              <a:r>
                <a:rPr lang="it-IT" sz="1600" dirty="0">
                  <a:latin typeface="Bodoni MT" panose="02070603080606020203" pitchFamily="18" charset="0"/>
                </a:rPr>
                <a:t> option price.</a:t>
              </a:r>
            </a:p>
          </p:txBody>
        </p:sp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BA61CAD9-F818-5237-F1AC-6D5A4FAE36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9E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aseline="-25000"/>
          </a:p>
        </p:txBody>
      </p:sp>
    </p:spTree>
    <p:extLst>
      <p:ext uri="{BB962C8B-B14F-4D97-AF65-F5344CB8AC3E}">
        <p14:creationId xmlns:p14="http://schemas.microsoft.com/office/powerpoint/2010/main" val="256757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930E15-B064-FB59-E319-5FE44EF5CC25}"/>
              </a:ext>
            </a:extLst>
          </p:cNvPr>
          <p:cNvGrpSpPr/>
          <p:nvPr/>
        </p:nvGrpSpPr>
        <p:grpSpPr>
          <a:xfrm>
            <a:off x="838201" y="584836"/>
            <a:ext cx="838822" cy="1198317"/>
            <a:chOff x="1" y="1051111"/>
            <a:chExt cx="838822" cy="1198317"/>
          </a:xfrm>
        </p:grpSpPr>
        <p:sp>
          <p:nvSpPr>
            <p:cNvPr id="5" name="Arrow: Chevron 7">
              <a:extLst>
                <a:ext uri="{FF2B5EF4-FFF2-40B4-BE49-F238E27FC236}">
                  <a16:creationId xmlns:a16="http://schemas.microsoft.com/office/drawing/2014/main" id="{C4235806-6E1C-E943-7FAC-A1F1AFC8FD3D}"/>
                </a:ext>
              </a:extLst>
            </p:cNvPr>
            <p:cNvSpPr/>
            <p:nvPr/>
          </p:nvSpPr>
          <p:spPr>
            <a:xfrm rot="5400000">
              <a:off x="-179747" y="1230859"/>
              <a:ext cx="1198317" cy="838822"/>
            </a:xfrm>
            <a:prstGeom prst="chevron">
              <a:avLst/>
            </a:prstGeom>
            <a:solidFill>
              <a:srgbClr val="009ED3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Arrow: Chevron 4">
              <a:extLst>
                <a:ext uri="{FF2B5EF4-FFF2-40B4-BE49-F238E27FC236}">
                  <a16:creationId xmlns:a16="http://schemas.microsoft.com/office/drawing/2014/main" id="{9F617B4B-071C-EF7E-CF3F-065E83D1B997}"/>
                </a:ext>
              </a:extLst>
            </p:cNvPr>
            <p:cNvSpPr txBox="1"/>
            <p:nvPr/>
          </p:nvSpPr>
          <p:spPr>
            <a:xfrm>
              <a:off x="1" y="1470522"/>
              <a:ext cx="838822" cy="359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300"/>
                <a:t>3</a:t>
              </a:r>
              <a:endParaRPr lang="it-IT" sz="2300" kern="1200"/>
            </a:p>
          </p:txBody>
        </p:sp>
      </p:grpSp>
      <p:grpSp>
        <p:nvGrpSpPr>
          <p:cNvPr id="7" name="Group 4">
            <a:extLst>
              <a:ext uri="{FF2B5EF4-FFF2-40B4-BE49-F238E27FC236}">
                <a16:creationId xmlns:a16="http://schemas.microsoft.com/office/drawing/2014/main" id="{64A3EA0D-E761-EE06-2223-F41FE59CC68C}"/>
              </a:ext>
            </a:extLst>
          </p:cNvPr>
          <p:cNvGrpSpPr/>
          <p:nvPr/>
        </p:nvGrpSpPr>
        <p:grpSpPr>
          <a:xfrm>
            <a:off x="1677021" y="584838"/>
            <a:ext cx="9676777" cy="999056"/>
            <a:chOff x="838821" y="1051113"/>
            <a:chExt cx="9676777" cy="999056"/>
          </a:xfrm>
        </p:grpSpPr>
        <p:sp>
          <p:nvSpPr>
            <p:cNvPr id="8" name="Rectangle: Top Corners Rounded 5">
              <a:extLst>
                <a:ext uri="{FF2B5EF4-FFF2-40B4-BE49-F238E27FC236}">
                  <a16:creationId xmlns:a16="http://schemas.microsoft.com/office/drawing/2014/main" id="{F3B23562-CB6D-0AE2-2222-0F2FEBB735F0}"/>
                </a:ext>
              </a:extLst>
            </p:cNvPr>
            <p:cNvSpPr/>
            <p:nvPr/>
          </p:nvSpPr>
          <p:spPr>
            <a:xfrm rot="5400000">
              <a:off x="5287757" y="-3397823"/>
              <a:ext cx="778906" cy="967677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9" name="Rectangle: Top Corners Rounded 6">
              <a:extLst>
                <a:ext uri="{FF2B5EF4-FFF2-40B4-BE49-F238E27FC236}">
                  <a16:creationId xmlns:a16="http://schemas.microsoft.com/office/drawing/2014/main" id="{9F28E855-B656-0371-22C8-E494027EB64D}"/>
                </a:ext>
              </a:extLst>
            </p:cNvPr>
            <p:cNvSpPr txBox="1"/>
            <p:nvPr/>
          </p:nvSpPr>
          <p:spPr>
            <a:xfrm>
              <a:off x="838822" y="1089134"/>
              <a:ext cx="9638754" cy="961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it-IT" sz="1600" dirty="0" err="1">
                  <a:latin typeface="Bodoni MT" panose="02070603080606020203" pitchFamily="18" charset="0"/>
                </a:rPr>
                <a:t>Setted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three</a:t>
              </a:r>
              <a:r>
                <a:rPr lang="it-IT" sz="1600" dirty="0">
                  <a:latin typeface="Bodoni MT" panose="02070603080606020203" pitchFamily="18" charset="0"/>
                </a:rPr>
                <a:t> arrays </a:t>
              </a:r>
              <a:r>
                <a:rPr lang="it-IT" sz="1600" dirty="0" err="1">
                  <a:latin typeface="Bodoni MT" panose="02070603080606020203" pitchFamily="18" charset="0"/>
                </a:rPr>
                <a:t>each</a:t>
              </a:r>
              <a:r>
                <a:rPr lang="it-IT" sz="1600" dirty="0">
                  <a:latin typeface="Bodoni MT" panose="02070603080606020203" pitchFamily="18" charset="0"/>
                </a:rPr>
                <a:t> one </a:t>
              </a:r>
              <a:r>
                <a:rPr lang="it-IT" sz="1600" dirty="0" err="1">
                  <a:latin typeface="Bodoni MT" panose="02070603080606020203" pitchFamily="18" charset="0"/>
                </a:rPr>
                <a:t>containing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different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values</a:t>
              </a:r>
              <a:r>
                <a:rPr lang="it-IT" sz="1600" dirty="0">
                  <a:latin typeface="Bodoni MT" panose="02070603080606020203" pitchFamily="18" charset="0"/>
                </a:rPr>
                <a:t> of frequency, </a:t>
              </a:r>
              <a:r>
                <a:rPr lang="it-IT" sz="1600" dirty="0" err="1">
                  <a:latin typeface="Bodoni MT" panose="02070603080606020203" pitchFamily="18" charset="0"/>
                </a:rPr>
                <a:t>volatilities</a:t>
              </a:r>
              <a:r>
                <a:rPr lang="it-IT" sz="1600" dirty="0">
                  <a:latin typeface="Bodoni MT" panose="02070603080606020203" pitchFamily="18" charset="0"/>
                </a:rPr>
                <a:t> and </a:t>
              </a:r>
              <a:r>
                <a:rPr lang="it-IT" sz="1600" dirty="0" err="1">
                  <a:latin typeface="Bodoni MT" panose="02070603080606020203" pitchFamily="18" charset="0"/>
                </a:rPr>
                <a:t>correlation</a:t>
              </a:r>
              <a:r>
                <a:rPr lang="it-IT" sz="1600" dirty="0">
                  <a:latin typeface="Bodoni MT" panose="02070603080606020203" pitchFamily="18" charset="0"/>
                </a:rPr>
                <a:t>. </a:t>
              </a:r>
            </a:p>
            <a:p>
              <a:pPr marL="0" lvl="1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it-IT" sz="1600" dirty="0">
                  <a:latin typeface="Bodoni MT" panose="02070603080606020203" pitchFamily="18" charset="0"/>
                </a:rPr>
                <a:t>With for </a:t>
              </a:r>
              <a:r>
                <a:rPr lang="it-IT" sz="1600" dirty="0" err="1">
                  <a:latin typeface="Bodoni MT" panose="02070603080606020203" pitchFamily="18" charset="0"/>
                </a:rPr>
                <a:t>cycles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nested</a:t>
              </a:r>
              <a:r>
                <a:rPr lang="it-IT" sz="1600" dirty="0">
                  <a:latin typeface="Bodoni MT" panose="02070603080606020203" pitchFamily="18" charset="0"/>
                </a:rPr>
                <a:t> one </a:t>
              </a:r>
              <a:r>
                <a:rPr lang="it-IT" sz="1600" dirty="0" err="1">
                  <a:latin typeface="Bodoni MT" panose="02070603080606020203" pitchFamily="18" charset="0"/>
                </a:rPr>
                <a:t>into</a:t>
              </a:r>
              <a:r>
                <a:rPr lang="it-IT" sz="1600" dirty="0">
                  <a:latin typeface="Bodoni MT" panose="02070603080606020203" pitchFamily="18" charset="0"/>
                </a:rPr>
                <a:t> the </a:t>
              </a:r>
              <a:r>
                <a:rPr lang="it-IT" sz="1600" dirty="0" err="1">
                  <a:latin typeface="Bodoni MT" panose="02070603080606020203" pitchFamily="18" charset="0"/>
                </a:rPr>
                <a:t>other</a:t>
              </a:r>
              <a:r>
                <a:rPr lang="it-IT" sz="1600" dirty="0">
                  <a:latin typeface="Bodoni MT" panose="02070603080606020203" pitchFamily="18" charset="0"/>
                </a:rPr>
                <a:t>, </a:t>
              </a:r>
              <a:r>
                <a:rPr lang="it-IT" sz="1600" dirty="0" err="1">
                  <a:latin typeface="Bodoni MT" panose="02070603080606020203" pitchFamily="18" charset="0"/>
                </a:rPr>
                <a:t>we</a:t>
              </a:r>
              <a:r>
                <a:rPr lang="it-IT" sz="1600" dirty="0">
                  <a:latin typeface="Bodoni MT" panose="02070603080606020203" pitchFamily="18" charset="0"/>
                </a:rPr>
                <a:t> </a:t>
              </a:r>
              <a:r>
                <a:rPr lang="it-IT" sz="1600" dirty="0" err="1">
                  <a:latin typeface="Bodoni MT" panose="02070603080606020203" pitchFamily="18" charset="0"/>
                </a:rPr>
                <a:t>used</a:t>
              </a:r>
              <a:r>
                <a:rPr lang="it-IT" sz="1600" dirty="0">
                  <a:latin typeface="Bodoni MT" panose="02070603080606020203" pitchFamily="18" charset="0"/>
                </a:rPr>
                <a:t> the </a:t>
              </a:r>
              <a:r>
                <a:rPr lang="it-IT" sz="1600" i="1" dirty="0" err="1">
                  <a:latin typeface="Bodoni MT" panose="02070603080606020203" pitchFamily="18" charset="0"/>
                </a:rPr>
                <a:t>montecarlo_knock_in</a:t>
              </a:r>
              <a:r>
                <a:rPr lang="it-IT" sz="1600" i="1" dirty="0">
                  <a:latin typeface="Bodoni MT" panose="02070603080606020203" pitchFamily="18" charset="0"/>
                </a:rPr>
                <a:t> </a:t>
              </a:r>
              <a:r>
                <a:rPr lang="it-IT" sz="1600" i="1" dirty="0" err="1">
                  <a:latin typeface="Bodoni MT" panose="02070603080606020203" pitchFamily="18" charset="0"/>
                </a:rPr>
                <a:t>function</a:t>
              </a:r>
              <a:r>
                <a:rPr lang="it-IT" sz="1600" i="1" dirty="0">
                  <a:latin typeface="Bodoni MT" panose="02070603080606020203" pitchFamily="18" charset="0"/>
                </a:rPr>
                <a:t> </a:t>
              </a:r>
              <a:r>
                <a:rPr lang="it-IT" sz="1600" dirty="0">
                  <a:latin typeface="Bodoni MT" panose="02070603080606020203" pitchFamily="18" charset="0"/>
                </a:rPr>
                <a:t>to </a:t>
              </a:r>
              <a:r>
                <a:rPr lang="it-IT" sz="1600" dirty="0" err="1">
                  <a:latin typeface="Bodoni MT" panose="02070603080606020203" pitchFamily="18" charset="0"/>
                </a:rPr>
                <a:t>find</a:t>
              </a:r>
              <a:r>
                <a:rPr lang="it-IT" sz="1600" dirty="0">
                  <a:latin typeface="Bodoni MT" panose="02070603080606020203" pitchFamily="18" charset="0"/>
                </a:rPr>
                <a:t> the </a:t>
              </a:r>
              <a:r>
                <a:rPr lang="it-IT" sz="1600" b="1" dirty="0">
                  <a:latin typeface="Bodoni MT" panose="02070603080606020203" pitchFamily="18" charset="0"/>
                </a:rPr>
                <a:t>certificate price in </a:t>
              </a:r>
              <a:r>
                <a:rPr lang="it-IT" sz="1600" b="1" dirty="0" err="1">
                  <a:latin typeface="Bodoni MT" panose="02070603080606020203" pitchFamily="18" charset="0"/>
                </a:rPr>
                <a:t>different</a:t>
              </a:r>
              <a:r>
                <a:rPr lang="it-IT" sz="1600" b="1" dirty="0">
                  <a:latin typeface="Bodoni MT" panose="02070603080606020203" pitchFamily="18" charset="0"/>
                </a:rPr>
                <a:t> </a:t>
              </a:r>
              <a:r>
                <a:rPr lang="it-IT" sz="1600" b="1" dirty="0" err="1">
                  <a:latin typeface="Bodoni MT" panose="02070603080606020203" pitchFamily="18" charset="0"/>
                </a:rPr>
                <a:t>scenarios</a:t>
              </a:r>
              <a:r>
                <a:rPr lang="it-IT" sz="1600" dirty="0">
                  <a:latin typeface="Bodoni MT" panose="02070603080606020203" pitchFamily="18" charset="0"/>
                </a:rPr>
                <a:t>. 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it-IT" sz="1600" kern="1200" dirty="0"/>
            </a:p>
          </p:txBody>
        </p:sp>
      </p:grpSp>
      <p:pic>
        <p:nvPicPr>
          <p:cNvPr id="13" name="Picture 12" descr="A screen shot of a graph&#10;&#10;Description automatically generated">
            <a:extLst>
              <a:ext uri="{FF2B5EF4-FFF2-40B4-BE49-F238E27FC236}">
                <a16:creationId xmlns:a16="http://schemas.microsoft.com/office/drawing/2014/main" id="{B30A2795-E04A-722E-BD81-3505889BC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67" y="2178423"/>
            <a:ext cx="5234465" cy="358934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528D88F-75D8-955E-7AD0-90330F80169B}"/>
              </a:ext>
            </a:extLst>
          </p:cNvPr>
          <p:cNvGrpSpPr/>
          <p:nvPr/>
        </p:nvGrpSpPr>
        <p:grpSpPr>
          <a:xfrm>
            <a:off x="6683589" y="2332640"/>
            <a:ext cx="4690253" cy="3280912"/>
            <a:chOff x="6683589" y="2273473"/>
            <a:chExt cx="4690253" cy="328091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F0A3AF9-99E9-19E6-7EA4-CCC709931C1E}"/>
                </a:ext>
              </a:extLst>
            </p:cNvPr>
            <p:cNvSpPr/>
            <p:nvPr/>
          </p:nvSpPr>
          <p:spPr>
            <a:xfrm>
              <a:off x="6683589" y="2273473"/>
              <a:ext cx="4690253" cy="3280912"/>
            </a:xfrm>
            <a:prstGeom prst="roundRect">
              <a:avLst/>
            </a:prstGeom>
            <a:noFill/>
            <a:ln>
              <a:solidFill>
                <a:srgbClr val="009E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DC3950-7BBE-B43D-D6B1-0BA4B44EE7DD}"/>
                    </a:ext>
                  </a:extLst>
                </p:cNvPr>
                <p:cNvSpPr txBox="1"/>
                <p:nvPr/>
              </p:nvSpPr>
              <p:spPr>
                <a:xfrm>
                  <a:off x="6836814" y="2482768"/>
                  <a:ext cx="4383803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>
                      <a:latin typeface="Bodoni MT" panose="02070603080606020203" pitchFamily="18" charset="0"/>
                    </a:rPr>
                    <a:t>The </a:t>
                  </a:r>
                  <a:r>
                    <a:rPr lang="it-IT" err="1">
                      <a:latin typeface="Bodoni MT" panose="02070603080606020203" pitchFamily="18" charset="0"/>
                    </a:rPr>
                    <a:t>heat</a:t>
                  </a:r>
                  <a:r>
                    <a:rPr lang="it-IT">
                      <a:latin typeface="Bodoni MT" panose="02070603080606020203" pitchFamily="18" charset="0"/>
                    </a:rPr>
                    <a:t> </a:t>
                  </a:r>
                  <a:r>
                    <a:rPr lang="it-IT" err="1">
                      <a:latin typeface="Bodoni MT" panose="02070603080606020203" pitchFamily="18" charset="0"/>
                    </a:rPr>
                    <a:t>map</a:t>
                  </a:r>
                  <a:r>
                    <a:rPr lang="it-IT">
                      <a:latin typeface="Bodoni MT" panose="02070603080606020203" pitchFamily="18" charset="0"/>
                    </a:rPr>
                    <a:t> shows </a:t>
                  </a:r>
                  <a:r>
                    <a:rPr lang="it-IT" err="1">
                      <a:latin typeface="Bodoni MT" panose="02070603080606020203" pitchFamily="18" charset="0"/>
                    </a:rPr>
                    <a:t>how</a:t>
                  </a:r>
                  <a:r>
                    <a:rPr lang="it-IT">
                      <a:latin typeface="Bodoni MT" panose="02070603080606020203" pitchFamily="18" charset="0"/>
                    </a:rPr>
                    <a:t> the option price </a:t>
                  </a:r>
                  <a:r>
                    <a:rPr lang="it-IT" err="1">
                      <a:latin typeface="Bodoni MT" panose="02070603080606020203" pitchFamily="18" charset="0"/>
                    </a:rPr>
                    <a:t>moves</a:t>
                  </a:r>
                  <a:r>
                    <a:rPr lang="it-IT">
                      <a:latin typeface="Bodoni MT" panose="02070603080606020203" pitchFamily="18" charset="0"/>
                    </a:rPr>
                    <a:t> </a:t>
                  </a:r>
                  <a:r>
                    <a:rPr lang="it-IT" err="1">
                      <a:latin typeface="Bodoni MT" panose="02070603080606020203" pitchFamily="18" charset="0"/>
                    </a:rPr>
                    <a:t>when</a:t>
                  </a:r>
                  <a:r>
                    <a:rPr lang="it-IT">
                      <a:latin typeface="Bodoni MT" panose="02070603080606020203" pitchFamily="18" charset="0"/>
                    </a:rPr>
                    <a:t> </a:t>
                  </a:r>
                  <a:r>
                    <a:rPr lang="it-IT" err="1">
                      <a:latin typeface="Bodoni MT" panose="02070603080606020203" pitchFamily="18" charset="0"/>
                    </a:rPr>
                    <a:t>changing</a:t>
                  </a:r>
                  <a:r>
                    <a:rPr lang="it-IT">
                      <a:latin typeface="Bodoni MT" panose="02070603080606020203" pitchFamily="18" charset="0"/>
                    </a:rPr>
                    <a:t> the </a:t>
                  </a:r>
                  <a:r>
                    <a:rPr lang="it-IT" err="1">
                      <a:latin typeface="Bodoni MT" panose="02070603080606020203" pitchFamily="18" charset="0"/>
                    </a:rPr>
                    <a:t>correlation</a:t>
                  </a:r>
                  <a:r>
                    <a:rPr lang="it-IT">
                      <a:latin typeface="Bodoni MT" panose="02070603080606020203" pitchFamily="18" charset="0"/>
                    </a:rPr>
                    <a:t> </a:t>
                  </a:r>
                  <a:r>
                    <a:rPr lang="it-IT" err="1">
                      <a:latin typeface="Bodoni MT" panose="02070603080606020203" pitchFamily="18" charset="0"/>
                    </a:rPr>
                    <a:t>between</a:t>
                  </a:r>
                  <a:r>
                    <a:rPr lang="it-IT">
                      <a:latin typeface="Bodoni MT" panose="02070603080606020203" pitchFamily="18" charset="0"/>
                    </a:rPr>
                    <a:t> the securities and the </a:t>
                  </a:r>
                  <a:r>
                    <a:rPr lang="it-IT" err="1">
                      <a:latin typeface="Bodoni MT" panose="02070603080606020203" pitchFamily="18" charset="0"/>
                    </a:rPr>
                    <a:t>volatility</a:t>
                  </a:r>
                  <a:r>
                    <a:rPr lang="it-IT">
                      <a:latin typeface="Bodoni MT" panose="02070603080606020203" pitchFamily="18" charset="0"/>
                    </a:rPr>
                    <a:t> of the first stock, </a:t>
                  </a:r>
                  <a:r>
                    <a:rPr lang="it-IT" err="1">
                      <a:latin typeface="Bodoni MT" panose="02070603080606020203" pitchFamily="18" charset="0"/>
                    </a:rPr>
                    <a:t>while</a:t>
                  </a:r>
                  <a:r>
                    <a:rPr lang="it-IT">
                      <a:latin typeface="Bodoni MT" panose="02070603080606020203" pitchFamily="18" charset="0"/>
                    </a:rPr>
                    <a:t> </a:t>
                  </a:r>
                  <a:r>
                    <a:rPr lang="it-IT" err="1">
                      <a:latin typeface="Bodoni MT" panose="02070603080606020203" pitchFamily="18" charset="0"/>
                    </a:rPr>
                    <a:t>maintaing</a:t>
                  </a:r>
                  <a:r>
                    <a:rPr lang="it-IT">
                      <a:latin typeface="Bodoni MT" panose="02070603080606020203" pitchFamily="18" charset="0"/>
                    </a:rPr>
                    <a:t> </a:t>
                  </a:r>
                  <a:r>
                    <a:rPr lang="it-IT" err="1">
                      <a:latin typeface="Bodoni MT" panose="02070603080606020203" pitchFamily="18" charset="0"/>
                    </a:rPr>
                    <a:t>fixed</a:t>
                  </a:r>
                  <a:r>
                    <a:rPr lang="it-IT">
                      <a:latin typeface="Bodoni MT" panose="02070603080606020203" pitchFamily="18" charset="0"/>
                    </a:rPr>
                    <a:t> </a:t>
                  </a:r>
                  <a:r>
                    <a:rPr lang="el-GR" sz="1800" b="0" i="0" kern="1200">
                      <a:solidFill>
                        <a:schemeClr val="tx1"/>
                      </a:solidFill>
                      <a:effectLst/>
                    </a:rPr>
                    <a:t>σ</a:t>
                  </a:r>
                  <a:r>
                    <a:rPr lang="it-IT" sz="1800" baseline="-25000">
                      <a:latin typeface="Bodoni MT" panose="02070603080606020203" pitchFamily="18" charset="0"/>
                    </a:rPr>
                    <a:t>2. </a:t>
                  </a:r>
                  <a:endParaRPr lang="en-GB" baseline="-25000">
                    <a:latin typeface="Bodoni MT" panose="02070603080606020203" pitchFamily="18" charset="0"/>
                  </a:endParaRPr>
                </a:p>
                <a:p>
                  <a:r>
                    <a:rPr lang="en-GB">
                      <a:latin typeface="Bodoni MT" panose="02070603080606020203" pitchFamily="18" charset="0"/>
                    </a:rPr>
                    <a:t>In this specific case (</a:t>
                  </a:r>
                  <a:r>
                    <a:rPr lang="en-GB" b="1">
                      <a:latin typeface="Bodoni MT" panose="02070603080606020203" pitchFamily="18" charset="0"/>
                    </a:rPr>
                    <a:t>up and in option</a:t>
                  </a:r>
                  <a:r>
                    <a:rPr lang="en-GB">
                      <a:latin typeface="Bodoni MT" panose="02070603080606020203" pitchFamily="18" charset="0"/>
                    </a:rPr>
                    <a:t>) we are </a:t>
                  </a:r>
                  <a:r>
                    <a:rPr lang="en-GB" b="1">
                      <a:latin typeface="Bodoni MT" panose="02070603080606020203" pitchFamily="18" charset="0"/>
                    </a:rPr>
                    <a:t>long correlation</a:t>
                  </a:r>
                  <a:r>
                    <a:rPr lang="en-GB">
                      <a:latin typeface="Bodoni MT" panose="02070603080606020203" pitchFamily="18" charset="0"/>
                    </a:rPr>
                    <a:t>: the value of the knock-in option increases as </a:t>
                  </a:r>
                  <a14:m>
                    <m:oMath xmlns:m="http://schemas.openxmlformats.org/officeDocument/2006/math">
                      <m:r>
                        <a:rPr lang="it-IT" sz="1800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it-IT" sz="1800">
                      <a:latin typeface="Bodoni MT" panose="02070603080606020203" pitchFamily="18" charset="0"/>
                    </a:rPr>
                    <a:t>  </a:t>
                  </a:r>
                  <a:r>
                    <a:rPr lang="it-IT" sz="1800" err="1">
                      <a:latin typeface="Bodoni MT" panose="02070603080606020203" pitchFamily="18" charset="0"/>
                    </a:rPr>
                    <a:t>rises</a:t>
                  </a:r>
                  <a:r>
                    <a:rPr lang="it-IT" sz="1800">
                      <a:latin typeface="Bodoni MT" panose="02070603080606020203" pitchFamily="18" charset="0"/>
                    </a:rPr>
                    <a:t>, </a:t>
                  </a:r>
                  <a:r>
                    <a:rPr lang="it-IT" sz="1800" err="1">
                      <a:latin typeface="Bodoni MT" panose="02070603080606020203" pitchFamily="18" charset="0"/>
                    </a:rPr>
                    <a:t>as</a:t>
                  </a:r>
                  <a:r>
                    <a:rPr lang="it-IT" sz="1800">
                      <a:latin typeface="Bodoni MT" panose="02070603080606020203" pitchFamily="18" charset="0"/>
                    </a:rPr>
                    <a:t> </a:t>
                  </a:r>
                  <a:r>
                    <a:rPr lang="it-IT" sz="1800" err="1">
                      <a:latin typeface="Bodoni MT" panose="02070603080606020203" pitchFamily="18" charset="0"/>
                    </a:rPr>
                    <a:t>this</a:t>
                  </a:r>
                  <a:r>
                    <a:rPr lang="it-IT" sz="1800">
                      <a:latin typeface="Bodoni MT" panose="02070603080606020203" pitchFamily="18" charset="0"/>
                    </a:rPr>
                    <a:t> </a:t>
                  </a:r>
                  <a:r>
                    <a:rPr lang="it-IT" sz="1800" err="1">
                      <a:latin typeface="Bodoni MT" panose="02070603080606020203" pitchFamily="18" charset="0"/>
                    </a:rPr>
                    <a:t>increases</a:t>
                  </a:r>
                  <a:r>
                    <a:rPr lang="it-IT" sz="1800">
                      <a:latin typeface="Bodoni MT" panose="02070603080606020203" pitchFamily="18" charset="0"/>
                    </a:rPr>
                    <a:t> </a:t>
                  </a:r>
                  <a:r>
                    <a:rPr lang="it-IT" sz="1800" err="1">
                      <a:latin typeface="Bodoni MT" panose="02070603080606020203" pitchFamily="18" charset="0"/>
                    </a:rPr>
                    <a:t>both</a:t>
                  </a:r>
                  <a:r>
                    <a:rPr lang="it-IT" sz="1800">
                      <a:latin typeface="Bodoni MT" panose="02070603080606020203" pitchFamily="18" charset="0"/>
                    </a:rPr>
                    <a:t> the </a:t>
                  </a:r>
                  <a:r>
                    <a:rPr lang="it-IT" sz="1800" err="1">
                      <a:latin typeface="Bodoni MT" panose="02070603080606020203" pitchFamily="18" charset="0"/>
                    </a:rPr>
                    <a:t>likelihood</a:t>
                  </a:r>
                  <a:r>
                    <a:rPr lang="it-IT" sz="1800">
                      <a:latin typeface="Bodoni MT" panose="02070603080606020203" pitchFamily="18" charset="0"/>
                    </a:rPr>
                    <a:t> of </a:t>
                  </a:r>
                  <a:r>
                    <a:rPr lang="it-IT" sz="1800" err="1">
                      <a:latin typeface="Bodoni MT" panose="02070603080606020203" pitchFamily="18" charset="0"/>
                    </a:rPr>
                    <a:t>touching</a:t>
                  </a:r>
                  <a:r>
                    <a:rPr lang="it-IT" sz="1800">
                      <a:latin typeface="Bodoni MT" panose="02070603080606020203" pitchFamily="18" charset="0"/>
                    </a:rPr>
                    <a:t> the </a:t>
                  </a:r>
                  <a:r>
                    <a:rPr lang="it-IT" sz="1800" err="1">
                      <a:latin typeface="Bodoni MT" panose="02070603080606020203" pitchFamily="18" charset="0"/>
                    </a:rPr>
                    <a:t>barrier</a:t>
                  </a:r>
                  <a:r>
                    <a:rPr lang="it-IT" sz="1800">
                      <a:latin typeface="Bodoni MT" panose="02070603080606020203" pitchFamily="18" charset="0"/>
                    </a:rPr>
                    <a:t> (</a:t>
                  </a:r>
                  <a:r>
                    <a:rPr lang="it-IT">
                      <a:latin typeface="Bodoni MT" panose="02070603080606020203" pitchFamily="18" charset="0"/>
                    </a:rPr>
                    <a:t>for S</a:t>
                  </a:r>
                  <a:r>
                    <a:rPr lang="it-IT" baseline="-25000">
                      <a:latin typeface="Bodoni MT" panose="02070603080606020203" pitchFamily="18" charset="0"/>
                    </a:rPr>
                    <a:t>1</a:t>
                  </a:r>
                  <a:r>
                    <a:rPr lang="it-IT" sz="1800">
                      <a:latin typeface="Bodoni MT" panose="02070603080606020203" pitchFamily="18" charset="0"/>
                    </a:rPr>
                    <a:t>) and the premium </a:t>
                  </a:r>
                  <a:r>
                    <a:rPr lang="it-IT" sz="1800" err="1">
                      <a:latin typeface="Bodoni MT" panose="02070603080606020203" pitchFamily="18" charset="0"/>
                    </a:rPr>
                    <a:t>linked</a:t>
                  </a:r>
                  <a:r>
                    <a:rPr lang="it-IT">
                      <a:latin typeface="Bodoni MT" panose="02070603080606020203" pitchFamily="18" charset="0"/>
                    </a:rPr>
                    <a:t> to S</a:t>
                  </a:r>
                  <a:r>
                    <a:rPr lang="it-IT" baseline="-25000">
                      <a:latin typeface="Bodoni MT" panose="02070603080606020203" pitchFamily="18" charset="0"/>
                    </a:rPr>
                    <a:t>2</a:t>
                  </a:r>
                  <a:r>
                    <a:rPr lang="it-IT" sz="1800">
                      <a:latin typeface="Bodoni MT" panose="02070603080606020203" pitchFamily="18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DC3950-7BBE-B43D-D6B1-0BA4B44EE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814" y="2482768"/>
                  <a:ext cx="4383803" cy="2862322"/>
                </a:xfrm>
                <a:prstGeom prst="rect">
                  <a:avLst/>
                </a:prstGeom>
                <a:blipFill>
                  <a:blip r:embed="rId3"/>
                  <a:stretch>
                    <a:fillRect l="-1252" t="-1277" r="-974" b="-234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Rettangolo 1">
            <a:extLst>
              <a:ext uri="{FF2B5EF4-FFF2-40B4-BE49-F238E27FC236}">
                <a16:creationId xmlns:a16="http://schemas.microsoft.com/office/drawing/2014/main" id="{3BDF9E79-6973-B318-F8A2-ABDD594E90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9E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aseline="-25000"/>
          </a:p>
        </p:txBody>
      </p:sp>
    </p:spTree>
    <p:extLst>
      <p:ext uri="{BB962C8B-B14F-4D97-AF65-F5344CB8AC3E}">
        <p14:creationId xmlns:p14="http://schemas.microsoft.com/office/powerpoint/2010/main" val="155989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D00A9C-1265-0564-108D-25FBFAB18C36}"/>
              </a:ext>
            </a:extLst>
          </p:cNvPr>
          <p:cNvGrpSpPr/>
          <p:nvPr/>
        </p:nvGrpSpPr>
        <p:grpSpPr>
          <a:xfrm>
            <a:off x="838201" y="538921"/>
            <a:ext cx="838822" cy="1198317"/>
            <a:chOff x="1" y="3152704"/>
            <a:chExt cx="838822" cy="1198317"/>
          </a:xfrm>
        </p:grpSpPr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CC022E8B-A160-DF65-137A-EFC30E7BB2E0}"/>
                </a:ext>
              </a:extLst>
            </p:cNvPr>
            <p:cNvSpPr/>
            <p:nvPr/>
          </p:nvSpPr>
          <p:spPr>
            <a:xfrm rot="5400000">
              <a:off x="-179747" y="3332452"/>
              <a:ext cx="1198317" cy="838822"/>
            </a:xfrm>
            <a:prstGeom prst="chevron">
              <a:avLst/>
            </a:prstGeom>
            <a:solidFill>
              <a:srgbClr val="009ED3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Arrow: Chevron 4">
              <a:extLst>
                <a:ext uri="{FF2B5EF4-FFF2-40B4-BE49-F238E27FC236}">
                  <a16:creationId xmlns:a16="http://schemas.microsoft.com/office/drawing/2014/main" id="{DBF534E5-96CC-B4C8-2DC9-63A931E1AF91}"/>
                </a:ext>
              </a:extLst>
            </p:cNvPr>
            <p:cNvSpPr txBox="1"/>
            <p:nvPr/>
          </p:nvSpPr>
          <p:spPr>
            <a:xfrm>
              <a:off x="1" y="3572115"/>
              <a:ext cx="838822" cy="3594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605" tIns="14605" rIns="14605" bIns="14605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300" kern="1200"/>
                <a:t>4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6E74139-5D3E-DFDF-D8C2-381F94768A65}"/>
              </a:ext>
            </a:extLst>
          </p:cNvPr>
          <p:cNvGrpSpPr/>
          <p:nvPr/>
        </p:nvGrpSpPr>
        <p:grpSpPr>
          <a:xfrm>
            <a:off x="1677021" y="538923"/>
            <a:ext cx="9676777" cy="778906"/>
            <a:chOff x="838821" y="3152706"/>
            <a:chExt cx="9676777" cy="778906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7E7DBE7F-B37D-2A62-FF62-3E16C3AF4C6B}"/>
                </a:ext>
              </a:extLst>
            </p:cNvPr>
            <p:cNvSpPr/>
            <p:nvPr/>
          </p:nvSpPr>
          <p:spPr>
            <a:xfrm rot="5400000">
              <a:off x="5287757" y="-1296230"/>
              <a:ext cx="778906" cy="9676777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8" name="Rectangle: Top Corners Rounded 6">
              <a:extLst>
                <a:ext uri="{FF2B5EF4-FFF2-40B4-BE49-F238E27FC236}">
                  <a16:creationId xmlns:a16="http://schemas.microsoft.com/office/drawing/2014/main" id="{7B89B187-642D-F10B-04CF-27ED66C023BC}"/>
                </a:ext>
              </a:extLst>
            </p:cNvPr>
            <p:cNvSpPr txBox="1"/>
            <p:nvPr/>
          </p:nvSpPr>
          <p:spPr>
            <a:xfrm>
              <a:off x="838822" y="3190728"/>
              <a:ext cx="9638754" cy="702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0160" rIns="10160" bIns="10160" numCol="1" spcCol="1270" anchor="ctr" anchorCtr="0">
              <a:noAutofit/>
            </a:bodyPr>
            <a:lstStyle/>
            <a:p>
              <a:pPr marL="0" lvl="1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it-IT" sz="1600" kern="1200" err="1">
                  <a:latin typeface="Bodoni MT" panose="02070603080606020203" pitchFamily="18" charset="0"/>
                </a:rPr>
                <a:t>Stored</a:t>
              </a:r>
              <a:r>
                <a:rPr lang="it-IT" sz="1600" kern="1200">
                  <a:latin typeface="Bodoni MT" panose="02070603080606020203" pitchFamily="18" charset="0"/>
                </a:rPr>
                <a:t> the </a:t>
              </a:r>
              <a:r>
                <a:rPr lang="it-IT" sz="1600" kern="1200" err="1">
                  <a:latin typeface="Bodoni MT" panose="02070603080606020203" pitchFamily="18" charset="0"/>
                </a:rPr>
                <a:t>various</a:t>
              </a:r>
              <a:r>
                <a:rPr lang="it-IT" sz="1600" kern="1200">
                  <a:latin typeface="Bodoni MT" panose="02070603080606020203" pitchFamily="18" charset="0"/>
                </a:rPr>
                <a:t> prices in a data frame and </a:t>
              </a:r>
              <a:r>
                <a:rPr lang="it-IT" sz="1600" kern="1200" err="1">
                  <a:latin typeface="Bodoni MT" panose="02070603080606020203" pitchFamily="18" charset="0"/>
                </a:rPr>
                <a:t>compared</a:t>
              </a:r>
              <a:r>
                <a:rPr lang="it-IT" sz="1600" kern="1200">
                  <a:latin typeface="Bodoni MT" panose="02070603080606020203" pitchFamily="18" charset="0"/>
                </a:rPr>
                <a:t> </a:t>
              </a:r>
              <a:r>
                <a:rPr lang="it-IT" sz="1600" kern="1200" err="1">
                  <a:latin typeface="Bodoni MT" panose="02070603080606020203" pitchFamily="18" charset="0"/>
                </a:rPr>
                <a:t>them</a:t>
              </a:r>
              <a:r>
                <a:rPr lang="it-IT" sz="1600" kern="1200">
                  <a:latin typeface="Bodoni MT" panose="02070603080606020203" pitchFamily="18" charset="0"/>
                </a:rPr>
                <a:t>.</a:t>
              </a:r>
            </a:p>
          </p:txBody>
        </p:sp>
      </p:grpSp>
      <p:pic>
        <p:nvPicPr>
          <p:cNvPr id="20" name="Content Placeholder 19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F1CFDEAB-64D4-EC00-6D4F-4CD3328B1F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13255"/>
            <a:ext cx="3623733" cy="3087787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F4D4AAA-872C-5390-F359-D8CF9A78FD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2058" y="2313255"/>
            <a:ext cx="3623734" cy="30877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BD9960-4471-9FCB-38D0-F415DB3888B8}"/>
                  </a:ext>
                </a:extLst>
              </p:cNvPr>
              <p:cNvSpPr txBox="1"/>
              <p:nvPr/>
            </p:nvSpPr>
            <p:spPr>
              <a:xfrm>
                <a:off x="8801268" y="2446867"/>
                <a:ext cx="3056468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dirty="0" err="1">
                    <a:latin typeface="Bodoni MT" panose="02070603080606020203" pitchFamily="18" charset="0"/>
                  </a:rPr>
                  <a:t>We</a:t>
                </a:r>
                <a:r>
                  <a:rPr lang="it-IT" sz="1600">
                    <a:latin typeface="Bodoni MT" panose="02070603080606020203" pitchFamily="18" charset="0"/>
                  </a:rPr>
                  <a:t> </a:t>
                </a:r>
                <a:r>
                  <a:rPr lang="it-IT" sz="1600" err="1">
                    <a:latin typeface="Bodoni MT" panose="02070603080606020203" pitchFamily="18" charset="0"/>
                  </a:rPr>
                  <a:t>plotted</a:t>
                </a:r>
                <a:r>
                  <a:rPr lang="it-IT" sz="1600">
                    <a:latin typeface="Bodoni MT" panose="02070603080606020203" pitchFamily="18" charset="0"/>
                  </a:rPr>
                  <a:t> in a 3D Surface Plot the prices of the option </a:t>
                </a:r>
                <a:r>
                  <a:rPr lang="it-IT" sz="1600" err="1">
                    <a:latin typeface="Bodoni MT" panose="02070603080606020203" pitchFamily="18" charset="0"/>
                  </a:rPr>
                  <a:t>while</a:t>
                </a:r>
                <a:r>
                  <a:rPr lang="it-IT" sz="1600">
                    <a:latin typeface="Bodoni MT" panose="02070603080606020203" pitchFamily="18" charset="0"/>
                  </a:rPr>
                  <a:t> </a:t>
                </a:r>
                <a:r>
                  <a:rPr lang="it-IT" sz="1600" err="1">
                    <a:latin typeface="Bodoni MT" panose="02070603080606020203" pitchFamily="18" charset="0"/>
                  </a:rPr>
                  <a:t>maintaining</a:t>
                </a:r>
                <a:r>
                  <a:rPr lang="it-IT" sz="1600">
                    <a:latin typeface="Bodoni MT" panose="02070603080606020203" pitchFamily="18" charset="0"/>
                  </a:rPr>
                  <a:t> </a:t>
                </a:r>
                <a:r>
                  <a:rPr lang="it-IT" sz="1600" err="1">
                    <a:latin typeface="Bodoni MT" panose="02070603080606020203" pitchFamily="18" charset="0"/>
                  </a:rPr>
                  <a:t>fixed</a:t>
                </a:r>
                <a:r>
                  <a:rPr lang="it-IT" sz="1600">
                    <a:latin typeface="Bodoni MT" panose="02070603080606020203" pitchFamily="18" charset="0"/>
                  </a:rPr>
                  <a:t> one of the </a:t>
                </a:r>
                <a:r>
                  <a:rPr lang="it-IT" sz="1600" err="1">
                    <a:latin typeface="Bodoni MT" panose="02070603080606020203" pitchFamily="18" charset="0"/>
                  </a:rPr>
                  <a:t>volatility</a:t>
                </a:r>
                <a:r>
                  <a:rPr lang="it-IT" sz="1600">
                    <a:latin typeface="Bodoni MT" panose="02070603080606020203" pitchFamily="18" charset="0"/>
                  </a:rPr>
                  <a:t> </a:t>
                </a:r>
                <a:r>
                  <a:rPr lang="it-IT" sz="1600" err="1">
                    <a:latin typeface="Bodoni MT" panose="02070603080606020203" pitchFamily="18" charset="0"/>
                  </a:rPr>
                  <a:t>parameters</a:t>
                </a:r>
                <a:r>
                  <a:rPr lang="it-IT" sz="1600">
                    <a:latin typeface="Bodoni MT" panose="02070603080606020203" pitchFamily="18" charset="0"/>
                  </a:rPr>
                  <a:t> </a:t>
                </a:r>
                <a:r>
                  <a:rPr lang="it-IT" sz="1600" err="1">
                    <a:latin typeface="Bodoni MT" panose="02070603080606020203" pitchFamily="18" charset="0"/>
                  </a:rPr>
                  <a:t>at</a:t>
                </a:r>
                <a:r>
                  <a:rPr lang="it-IT" sz="1600">
                    <a:latin typeface="Bodoni MT" panose="02070603080606020203" pitchFamily="18" charset="0"/>
                  </a:rPr>
                  <a:t> 0.2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>
                    <a:latin typeface="Bodoni MT" panose="02070603080606020203" pitchFamily="18" charset="0"/>
                  </a:rPr>
                  <a:t> in the left graph,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GB" sz="1600">
                    <a:latin typeface="Bodoni MT" panose="02070603080606020203" pitchFamily="18" charset="0"/>
                  </a:rPr>
                  <a:t>in the right one). It’s evident how the </a:t>
                </a:r>
                <a:r>
                  <a:rPr lang="en-GB" sz="1600" b="1">
                    <a:latin typeface="Bodoni MT" panose="02070603080606020203" pitchFamily="18" charset="0"/>
                  </a:rPr>
                  <a:t>volatility of S2 </a:t>
                </a:r>
                <a:r>
                  <a:rPr lang="en-GB" sz="1600">
                    <a:latin typeface="Bodoni MT" panose="02070603080606020203" pitchFamily="18" charset="0"/>
                  </a:rPr>
                  <a:t>is </a:t>
                </a:r>
                <a:r>
                  <a:rPr lang="en-GB" sz="1600" b="1">
                    <a:latin typeface="Bodoni MT" panose="02070603080606020203" pitchFamily="18" charset="0"/>
                  </a:rPr>
                  <a:t>more impactful on the price of the option</a:t>
                </a:r>
                <a:r>
                  <a:rPr lang="en-GB" sz="1600">
                    <a:latin typeface="Bodoni MT" panose="02070603080606020203" pitchFamily="18" charset="0"/>
                  </a:rPr>
                  <a:t>, especially at high correlations. </a:t>
                </a:r>
                <a:br>
                  <a:rPr lang="en-GB" sz="1600">
                    <a:latin typeface="Bodoni MT" panose="02070603080606020203" pitchFamily="18" charset="0"/>
                  </a:rPr>
                </a:br>
                <a:r>
                  <a:rPr lang="en-GB" sz="1600">
                    <a:latin typeface="Bodoni MT" panose="02070603080606020203" pitchFamily="18" charset="0"/>
                  </a:rPr>
                  <a:t>At negative correlations instead, we are slightly long on both volatilities.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5BD9960-4471-9FCB-38D0-F415DB388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68" y="2446867"/>
                <a:ext cx="3056468" cy="3046988"/>
              </a:xfrm>
              <a:prstGeom prst="rect">
                <a:avLst/>
              </a:prstGeom>
              <a:blipFill>
                <a:blip r:embed="rId4"/>
                <a:stretch>
                  <a:fillRect l="-1198" t="-600" r="-1796" b="-1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1">
            <a:extLst>
              <a:ext uri="{FF2B5EF4-FFF2-40B4-BE49-F238E27FC236}">
                <a16:creationId xmlns:a16="http://schemas.microsoft.com/office/drawing/2014/main" id="{1829586D-7DE8-D89F-15E4-E6C16BB42E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rgbClr val="009E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aseline="-250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73C261-E56D-094D-3AE6-D48F4DE17B08}"/>
              </a:ext>
            </a:extLst>
          </p:cNvPr>
          <p:cNvSpPr/>
          <p:nvPr/>
        </p:nvSpPr>
        <p:spPr>
          <a:xfrm>
            <a:off x="8708134" y="2430086"/>
            <a:ext cx="3056468" cy="3046988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3277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F6BD6E065397D43AB373300BBE0D955" ma:contentTypeVersion="4" ma:contentTypeDescription="Creare un nuovo documento." ma:contentTypeScope="" ma:versionID="00e0c75d05996e1a90a8610e13b4deb2">
  <xsd:schema xmlns:xsd="http://www.w3.org/2001/XMLSchema" xmlns:xs="http://www.w3.org/2001/XMLSchema" xmlns:p="http://schemas.microsoft.com/office/2006/metadata/properties" xmlns:ns2="ce117e09-7175-4283-aada-4261b2e91a6e" targetNamespace="http://schemas.microsoft.com/office/2006/metadata/properties" ma:root="true" ma:fieldsID="5fd5d771c2676131c8610d65445728b9" ns2:_="">
    <xsd:import namespace="ce117e09-7175-4283-aada-4261b2e91a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117e09-7175-4283-aada-4261b2e91a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A0C685-61C5-4FEC-BBCF-9CB8F5FE4BB4}">
  <ds:schemaRefs>
    <ds:schemaRef ds:uri="ce117e09-7175-4283-aada-4261b2e91a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73560B-0C91-4479-B5EB-0AAE489FCC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1D0B1C-D1D9-4C6B-86DF-05FC71CB0DE8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ce117e09-7175-4283-aada-4261b2e91a6e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Bodoni MT</vt:lpstr>
      <vt:lpstr>Calibri</vt:lpstr>
      <vt:lpstr>Cambria Math</vt:lpstr>
      <vt:lpstr>Tema di Office</vt:lpstr>
      <vt:lpstr>think-cell Slide</vt:lpstr>
      <vt:lpstr>Monte Carlo  for a knock-in bivariate barrier option</vt:lpstr>
      <vt:lpstr>Our goal</vt:lpstr>
      <vt:lpstr>Procedure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Gobbato</dc:creator>
  <cp:lastModifiedBy>Gobbato, Emanuele</cp:lastModifiedBy>
  <cp:revision>2</cp:revision>
  <dcterms:created xsi:type="dcterms:W3CDTF">2024-12-03T18:29:54Z</dcterms:created>
  <dcterms:modified xsi:type="dcterms:W3CDTF">2025-07-07T13:59:48Z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0x0101006F6BD6E065397D43AB373300BBE0D955</vt:lpwstr>
  </property>
</Properties>
</file>