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1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4ACF1-9FB5-4783-AADB-105228D47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ICON 20-21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99D89F-38DA-424D-AA69-F5AE59B75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6625738" cy="433631"/>
          </a:xfrm>
        </p:spPr>
        <p:txBody>
          <a:bodyPr/>
          <a:lstStyle/>
          <a:p>
            <a:r>
              <a:rPr lang="it-IT" dirty="0"/>
              <a:t>MANZARI ANTONIO-MEHLAB EMANUELE-MENGA DOMENICO</a:t>
            </a:r>
          </a:p>
        </p:txBody>
      </p:sp>
    </p:spTree>
    <p:extLst>
      <p:ext uri="{BB962C8B-B14F-4D97-AF65-F5344CB8AC3E}">
        <p14:creationId xmlns:p14="http://schemas.microsoft.com/office/powerpoint/2010/main" val="2475797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E22406-B972-4AB9-B34B-0B573A81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7356"/>
            <a:ext cx="9905998" cy="1478570"/>
          </a:xfrm>
        </p:spPr>
        <p:txBody>
          <a:bodyPr/>
          <a:lstStyle/>
          <a:p>
            <a:r>
              <a:rPr lang="it-IT" dirty="0" err="1"/>
              <a:t>Kb:prolog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A6F3D2-3C42-4A81-A58C-D6FA6A612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4712" y="6084152"/>
            <a:ext cx="9779399" cy="656492"/>
          </a:xfrm>
        </p:spPr>
        <p:txBody>
          <a:bodyPr/>
          <a:lstStyle/>
          <a:p>
            <a:r>
              <a:rPr lang="it-IT" dirty="0"/>
              <a:t>Sezione del </a:t>
            </a:r>
            <a:r>
              <a:rPr lang="it-IT" dirty="0" err="1"/>
              <a:t>prolog</a:t>
            </a:r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DC9309-A042-4825-B26A-4AEC8587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2" y="1179265"/>
            <a:ext cx="10002837" cy="49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7159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4B8A7-3645-452B-9AF2-B0A05946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Librerie ESTERNE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FC9478-8019-491E-A22C-B80B2BB3B7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</a:pPr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 -&gt; 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usata per le espressioni regolari</a:t>
            </a:r>
          </a:p>
          <a:p>
            <a:pPr lvl="0">
              <a:lnSpc>
                <a:spcPct val="107000"/>
              </a:lnSpc>
            </a:pPr>
            <a:r>
              <a:rPr lang="it-IT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usata per la manipolazione di matrici</a:t>
            </a:r>
          </a:p>
          <a:p>
            <a:pPr lvl="0">
              <a:lnSpc>
                <a:spcPct val="107000"/>
              </a:lnSpc>
            </a:pPr>
            <a:r>
              <a:rPr lang="it-IT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Pyswip</a:t>
            </a:r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usata per creare un bridge tra </a:t>
            </a:r>
            <a:r>
              <a:rPr lang="it-IT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SWIProlog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Python</a:t>
            </a:r>
          </a:p>
          <a:p>
            <a:pPr lvl="0">
              <a:lnSpc>
                <a:spcPct val="107000"/>
              </a:lnSpc>
            </a:pPr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-&gt; 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usata per muoversi nel sistema</a:t>
            </a:r>
          </a:p>
          <a:p>
            <a:pPr lvl="0">
              <a:lnSpc>
                <a:spcPct val="107000"/>
              </a:lnSpc>
            </a:pPr>
            <a:r>
              <a:rPr lang="it-IT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NetworkX</a:t>
            </a:r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usata per implementare i grafi e ricerca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A8564F-BF60-4219-A5CD-9292437464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it-IT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usata per il plot dei grafi</a:t>
            </a:r>
            <a:endParaRPr lang="it-IT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it-IT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Pgmpy</a:t>
            </a:r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usata per l’implementazione della rete </a:t>
            </a:r>
            <a:r>
              <a:rPr lang="it-IT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bayesiana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 -&gt; 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usata per aprire l’immagine png del grafo</a:t>
            </a:r>
          </a:p>
          <a:p>
            <a:pPr lvl="0">
              <a:lnSpc>
                <a:spcPct val="107000"/>
              </a:lnSpc>
            </a:pPr>
            <a:r>
              <a:rPr lang="it-IT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</a:t>
            </a:r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usata per funzioni di sistema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PyQT5 -&gt; 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usata per realizzare la grafica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113930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B8FB4-4E79-429E-B365-1CE16B1E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A6A80-1512-4B14-BD9D-2245EB2D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hlinkClick r:id="rId2" action="ppaction://hlinksldjump"/>
              </a:rPr>
              <a:t>SCOPO DELL’APPLICAZIONE</a:t>
            </a:r>
            <a:endParaRPr lang="it-IT" b="1" dirty="0"/>
          </a:p>
          <a:p>
            <a:r>
              <a:rPr lang="it-IT" b="1" dirty="0">
                <a:hlinkClick r:id="rId3" action="ppaction://hlinksldjump"/>
              </a:rPr>
              <a:t>CONTENUTI</a:t>
            </a:r>
            <a:endParaRPr lang="it-IT" b="1" dirty="0"/>
          </a:p>
          <a:p>
            <a:r>
              <a:rPr lang="it-IT" b="1" dirty="0">
                <a:hlinkClick r:id="rId4" action="ppaction://hlinksldjump"/>
              </a:rPr>
              <a:t>BAYES</a:t>
            </a:r>
            <a:endParaRPr lang="it-IT" b="1" dirty="0"/>
          </a:p>
          <a:p>
            <a:r>
              <a:rPr lang="it-IT" b="1" dirty="0">
                <a:hlinkClick r:id="rId5" action="ppaction://hlinksldjump"/>
              </a:rPr>
              <a:t>RICERCA GRAFO</a:t>
            </a:r>
            <a:endParaRPr lang="it-IT" b="1" dirty="0"/>
          </a:p>
          <a:p>
            <a:r>
              <a:rPr lang="it-IT" b="1" dirty="0">
                <a:hlinkClick r:id="rId6" action="ppaction://hlinksldjump"/>
              </a:rPr>
              <a:t>KB</a:t>
            </a:r>
            <a:endParaRPr lang="it-IT" b="1" dirty="0"/>
          </a:p>
          <a:p>
            <a:r>
              <a:rPr lang="it-IT" b="1" dirty="0">
                <a:hlinkClick r:id="rId7" action="ppaction://hlinksldjump"/>
              </a:rPr>
              <a:t>LIBRERIE ESTERNE UTILIZZATE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82234591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E13176C-4B4E-4497-B97F-E488EFB2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Scopo dell’applicazione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A09269-8EAC-4E4E-A036-43F8C825B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it-IT" sz="2000" dirty="0">
                <a:effectLst/>
              </a:rPr>
              <a:t>Questa applicazione è nata con lo scopo di </a:t>
            </a:r>
            <a:r>
              <a:rPr lang="it-IT" sz="2000" b="1" dirty="0">
                <a:effectLst/>
              </a:rPr>
              <a:t>consigliare</a:t>
            </a:r>
            <a:r>
              <a:rPr lang="it-IT" sz="2000" dirty="0">
                <a:effectLst/>
              </a:rPr>
              <a:t> agli utenti:</a:t>
            </a:r>
          </a:p>
          <a:p>
            <a:pPr lvl="1">
              <a:lnSpc>
                <a:spcPct val="110000"/>
              </a:lnSpc>
            </a:pPr>
            <a:r>
              <a:rPr lang="it-IT" dirty="0">
                <a:effectLst/>
              </a:rPr>
              <a:t>posti nei quali svolgere le proprie vacanze;</a:t>
            </a:r>
          </a:p>
          <a:p>
            <a:pPr lvl="1">
              <a:lnSpc>
                <a:spcPct val="110000"/>
              </a:lnSpc>
            </a:pPr>
            <a:r>
              <a:rPr lang="it-IT" b="1" dirty="0">
                <a:effectLst/>
              </a:rPr>
              <a:t>aiutarli</a:t>
            </a:r>
            <a:r>
              <a:rPr lang="it-IT" dirty="0">
                <a:effectLst/>
              </a:rPr>
              <a:t> nella ricerca dei tragitti più brevi tra due località visitabili e le stazioni nei dintorni;</a:t>
            </a:r>
          </a:p>
          <a:p>
            <a:pPr lvl="1">
              <a:lnSpc>
                <a:spcPct val="110000"/>
              </a:lnSpc>
            </a:pPr>
            <a:r>
              <a:rPr lang="it-IT" b="1" dirty="0">
                <a:effectLst/>
              </a:rPr>
              <a:t>supportarli</a:t>
            </a:r>
            <a:r>
              <a:rPr lang="it-IT" dirty="0">
                <a:effectLst/>
              </a:rPr>
              <a:t> attraverso una KB con cui potranno interagire per avere informazioni sui posti da visitare e le nazioni in cui si trovano.</a:t>
            </a:r>
            <a:endParaRPr lang="it-IT" dirty="0"/>
          </a:p>
        </p:txBody>
      </p:sp>
      <p:pic>
        <p:nvPicPr>
          <p:cNvPr id="7" name="Segnaposto contenuto 6" descr="Immagine che contiene testo, cielo, esterni, barca&#10;&#10;Descrizione generata automaticamente">
            <a:extLst>
              <a:ext uri="{FF2B5EF4-FFF2-40B4-BE49-F238E27FC236}">
                <a16:creationId xmlns:a16="http://schemas.microsoft.com/office/drawing/2014/main" id="{C64313BB-4264-48C3-8CCF-8BB856E27F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0689" r="14470" b="-3"/>
          <a:stretch/>
        </p:blipFill>
        <p:spPr>
          <a:xfrm>
            <a:off x="6392336" y="2366963"/>
            <a:ext cx="4655075" cy="3047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788429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:a16="http://schemas.microsoft.com/office/drawing/2014/main" id="{750F22CC-70D2-4C17-80D3-1BBA3625C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0A985134-22BF-423A-A2A6-F2F343AF5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A4A078-1B79-4A97-A940-D21001623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FD4AFD55-ED3A-41BC-9AA1-DF5A721CE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092E8627-E812-4469-98BF-E05F53450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769F0E0D-3726-4C38-981A-6C74FC966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8">
                <a:extLst>
                  <a:ext uri="{FF2B5EF4-FFF2-40B4-BE49-F238E27FC236}">
                    <a16:creationId xmlns:a16="http://schemas.microsoft.com/office/drawing/2014/main" id="{F13097C8-587F-4DA4-92AF-A8CE02326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08F97234-8EAB-4A78-86C1-9E74F0060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0">
                <a:extLst>
                  <a:ext uri="{FF2B5EF4-FFF2-40B4-BE49-F238E27FC236}">
                    <a16:creationId xmlns:a16="http://schemas.microsoft.com/office/drawing/2014/main" id="{730500F4-5234-4E2A-9653-A36C83C02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1">
                <a:extLst>
                  <a:ext uri="{FF2B5EF4-FFF2-40B4-BE49-F238E27FC236}">
                    <a16:creationId xmlns:a16="http://schemas.microsoft.com/office/drawing/2014/main" id="{7010F884-334B-4882-9CCA-674C03DBD7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2">
                <a:extLst>
                  <a:ext uri="{FF2B5EF4-FFF2-40B4-BE49-F238E27FC236}">
                    <a16:creationId xmlns:a16="http://schemas.microsoft.com/office/drawing/2014/main" id="{4C07BC75-E696-4594-B08E-FE92B8395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3">
                <a:extLst>
                  <a:ext uri="{FF2B5EF4-FFF2-40B4-BE49-F238E27FC236}">
                    <a16:creationId xmlns:a16="http://schemas.microsoft.com/office/drawing/2014/main" id="{91696B47-4021-4D2C-B67C-9A881BB623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4">
                <a:extLst>
                  <a:ext uri="{FF2B5EF4-FFF2-40B4-BE49-F238E27FC236}">
                    <a16:creationId xmlns:a16="http://schemas.microsoft.com/office/drawing/2014/main" id="{D6F690F4-1A2A-4C8F-8609-3E5FE925D8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5">
                <a:extLst>
                  <a:ext uri="{FF2B5EF4-FFF2-40B4-BE49-F238E27FC236}">
                    <a16:creationId xmlns:a16="http://schemas.microsoft.com/office/drawing/2014/main" id="{5C599374-FB77-4DD7-B710-FE7C81C3B1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Line 16">
                <a:extLst>
                  <a:ext uri="{FF2B5EF4-FFF2-40B4-BE49-F238E27FC236}">
                    <a16:creationId xmlns:a16="http://schemas.microsoft.com/office/drawing/2014/main" id="{2727F4B7-6E6F-4AB5-AFAF-E573C1453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5" name="Freeform 17">
                <a:extLst>
                  <a:ext uri="{FF2B5EF4-FFF2-40B4-BE49-F238E27FC236}">
                    <a16:creationId xmlns:a16="http://schemas.microsoft.com/office/drawing/2014/main" id="{FF6DAEB1-10FA-4201-B4BB-A9A9FC81D8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8">
                <a:extLst>
                  <a:ext uri="{FF2B5EF4-FFF2-40B4-BE49-F238E27FC236}">
                    <a16:creationId xmlns:a16="http://schemas.microsoft.com/office/drawing/2014/main" id="{11857407-B4F5-40C9-A66A-D7B0F5BFA1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9">
                <a:extLst>
                  <a:ext uri="{FF2B5EF4-FFF2-40B4-BE49-F238E27FC236}">
                    <a16:creationId xmlns:a16="http://schemas.microsoft.com/office/drawing/2014/main" id="{0121BBFB-CFAA-408C-BB39-251D4B8A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0">
                <a:extLst>
                  <a:ext uri="{FF2B5EF4-FFF2-40B4-BE49-F238E27FC236}">
                    <a16:creationId xmlns:a16="http://schemas.microsoft.com/office/drawing/2014/main" id="{C8B3F132-5F7B-4C3D-B21E-F51699E66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21">
                <a:extLst>
                  <a:ext uri="{FF2B5EF4-FFF2-40B4-BE49-F238E27FC236}">
                    <a16:creationId xmlns:a16="http://schemas.microsoft.com/office/drawing/2014/main" id="{BC251213-FDEA-4B4E-95F7-76703A396B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2">
                <a:extLst>
                  <a:ext uri="{FF2B5EF4-FFF2-40B4-BE49-F238E27FC236}">
                    <a16:creationId xmlns:a16="http://schemas.microsoft.com/office/drawing/2014/main" id="{CA08FF81-A9C9-4C5C-8D2B-933325F8AE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3">
                <a:extLst>
                  <a:ext uri="{FF2B5EF4-FFF2-40B4-BE49-F238E27FC236}">
                    <a16:creationId xmlns:a16="http://schemas.microsoft.com/office/drawing/2014/main" id="{DF86DBED-83D8-43E9-8EBD-016ADEFB5A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4">
                <a:extLst>
                  <a:ext uri="{FF2B5EF4-FFF2-40B4-BE49-F238E27FC236}">
                    <a16:creationId xmlns:a16="http://schemas.microsoft.com/office/drawing/2014/main" id="{C35AB152-BA73-4B5E-8536-FBE46B634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5">
                <a:extLst>
                  <a:ext uri="{FF2B5EF4-FFF2-40B4-BE49-F238E27FC236}">
                    <a16:creationId xmlns:a16="http://schemas.microsoft.com/office/drawing/2014/main" id="{C19BD6D1-4FB0-4BC3-8555-25E4B46C75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6">
                <a:extLst>
                  <a:ext uri="{FF2B5EF4-FFF2-40B4-BE49-F238E27FC236}">
                    <a16:creationId xmlns:a16="http://schemas.microsoft.com/office/drawing/2014/main" id="{DD33B4C3-404C-4455-9286-60D760908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7">
                <a:extLst>
                  <a:ext uri="{FF2B5EF4-FFF2-40B4-BE49-F238E27FC236}">
                    <a16:creationId xmlns:a16="http://schemas.microsoft.com/office/drawing/2014/main" id="{75421056-609F-49D9-BE10-16CEE96E0E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8">
                <a:extLst>
                  <a:ext uri="{FF2B5EF4-FFF2-40B4-BE49-F238E27FC236}">
                    <a16:creationId xmlns:a16="http://schemas.microsoft.com/office/drawing/2014/main" id="{6E67C93B-18C4-484A-B156-51E4D43E86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9">
                <a:extLst>
                  <a:ext uri="{FF2B5EF4-FFF2-40B4-BE49-F238E27FC236}">
                    <a16:creationId xmlns:a16="http://schemas.microsoft.com/office/drawing/2014/main" id="{9AC2C848-B794-484E-BCB3-0B8C2ADCB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0">
                <a:extLst>
                  <a:ext uri="{FF2B5EF4-FFF2-40B4-BE49-F238E27FC236}">
                    <a16:creationId xmlns:a16="http://schemas.microsoft.com/office/drawing/2014/main" id="{B4643A20-E0FF-4A2D-B444-7717A0EA5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1">
                <a:extLst>
                  <a:ext uri="{FF2B5EF4-FFF2-40B4-BE49-F238E27FC236}">
                    <a16:creationId xmlns:a16="http://schemas.microsoft.com/office/drawing/2014/main" id="{CD2463F0-9378-4331-B741-309F7E72B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4C7A02-F2C4-4D59-A0AA-1CD2319F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63" name="Freeform 32">
                <a:extLst>
                  <a:ext uri="{FF2B5EF4-FFF2-40B4-BE49-F238E27FC236}">
                    <a16:creationId xmlns:a16="http://schemas.microsoft.com/office/drawing/2014/main" id="{3733EE7C-CEAF-4D7B-A74B-91EA35B59D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3">
                <a:extLst>
                  <a:ext uri="{FF2B5EF4-FFF2-40B4-BE49-F238E27FC236}">
                    <a16:creationId xmlns:a16="http://schemas.microsoft.com/office/drawing/2014/main" id="{FCEADC69-765D-4B1B-931D-065BA5081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4">
                <a:extLst>
                  <a:ext uri="{FF2B5EF4-FFF2-40B4-BE49-F238E27FC236}">
                    <a16:creationId xmlns:a16="http://schemas.microsoft.com/office/drawing/2014/main" id="{A63E2E00-2FB5-4520-AF79-67A79DF4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5">
                <a:extLst>
                  <a:ext uri="{FF2B5EF4-FFF2-40B4-BE49-F238E27FC236}">
                    <a16:creationId xmlns:a16="http://schemas.microsoft.com/office/drawing/2014/main" id="{8052C681-43F5-466B-A9DF-B9ACBCC53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6">
                <a:extLst>
                  <a:ext uri="{FF2B5EF4-FFF2-40B4-BE49-F238E27FC236}">
                    <a16:creationId xmlns:a16="http://schemas.microsoft.com/office/drawing/2014/main" id="{9194373C-B4AF-4CE1-BB0A-4FDEB4746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7">
                <a:extLst>
                  <a:ext uri="{FF2B5EF4-FFF2-40B4-BE49-F238E27FC236}">
                    <a16:creationId xmlns:a16="http://schemas.microsoft.com/office/drawing/2014/main" id="{87EE9E89-95B4-4F69-A99A-8A2B9E218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8">
                <a:extLst>
                  <a:ext uri="{FF2B5EF4-FFF2-40B4-BE49-F238E27FC236}">
                    <a16:creationId xmlns:a16="http://schemas.microsoft.com/office/drawing/2014/main" id="{DCB01B66-EF5E-496D-A847-14DBAE89B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9">
                <a:extLst>
                  <a:ext uri="{FF2B5EF4-FFF2-40B4-BE49-F238E27FC236}">
                    <a16:creationId xmlns:a16="http://schemas.microsoft.com/office/drawing/2014/main" id="{D5A0D99A-D603-4E53-9B56-9FEC2F10D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40">
                <a:extLst>
                  <a:ext uri="{FF2B5EF4-FFF2-40B4-BE49-F238E27FC236}">
                    <a16:creationId xmlns:a16="http://schemas.microsoft.com/office/drawing/2014/main" id="{0E448CA9-2659-4CED-8952-86B65BE338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F545C3CD-1247-4037-B34A-D2A54B9395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E13176C-4B4E-4497-B97F-E488EFB2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CONTENUTI</a:t>
            </a:r>
          </a:p>
        </p:txBody>
      </p:sp>
      <p:sp>
        <p:nvSpPr>
          <p:cNvPr id="101" name="Round Single Corner Rectangle 16">
            <a:extLst>
              <a:ext uri="{FF2B5EF4-FFF2-40B4-BE49-F238E27FC236}">
                <a16:creationId xmlns:a16="http://schemas.microsoft.com/office/drawing/2014/main" id="{5AF64445-25C5-46C6-A4A5-6169D1FE6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B92D397-6406-4DDF-AC8E-997AC89AC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11" y="808396"/>
            <a:ext cx="1393647" cy="1380744"/>
          </a:xfrm>
          <a:prstGeom prst="rect">
            <a:avLst/>
          </a:prstGeom>
        </p:spPr>
      </p:pic>
      <p:sp>
        <p:nvSpPr>
          <p:cNvPr id="103" name="Round Diagonal Corner Rectangle 12">
            <a:extLst>
              <a:ext uri="{FF2B5EF4-FFF2-40B4-BE49-F238E27FC236}">
                <a16:creationId xmlns:a16="http://schemas.microsoft.com/office/drawing/2014/main" id="{248686E5-274C-42A9-9645-5AF3BBFA1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98F510E0-E065-4471-9031-6B232B31CA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06044" y="2719039"/>
            <a:ext cx="1951581" cy="1380744"/>
          </a:xfrm>
          <a:prstGeom prst="rect">
            <a:avLst/>
          </a:prstGeom>
        </p:spPr>
      </p:pic>
      <p:sp>
        <p:nvSpPr>
          <p:cNvPr id="105" name="Round Single Corner Rectangle 18">
            <a:extLst>
              <a:ext uri="{FF2B5EF4-FFF2-40B4-BE49-F238E27FC236}">
                <a16:creationId xmlns:a16="http://schemas.microsoft.com/office/drawing/2014/main" id="{A41DC4DA-0CBB-4C8A-B584-2402187A0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751945-23D7-468C-9181-7107EC461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429" y="4633747"/>
            <a:ext cx="2060811" cy="1380744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A09269-8EAC-4E4E-A036-43F8C825B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9" y="2249487"/>
            <a:ext cx="738981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L’</a:t>
            </a:r>
            <a:r>
              <a:rPr lang="en-US" dirty="0" err="1">
                <a:effectLst/>
              </a:rPr>
              <a:t>applicazione</a:t>
            </a:r>
            <a:r>
              <a:rPr lang="en-US" dirty="0">
                <a:effectLst/>
              </a:rPr>
              <a:t> è </a:t>
            </a:r>
            <a:r>
              <a:rPr lang="en-US" dirty="0" err="1">
                <a:effectLst/>
              </a:rPr>
              <a:t>suddivisa</a:t>
            </a:r>
            <a:r>
              <a:rPr lang="en-US" dirty="0">
                <a:effectLst/>
              </a:rPr>
              <a:t> in </a:t>
            </a:r>
            <a:r>
              <a:rPr lang="en-US" dirty="0" err="1">
                <a:effectLst/>
              </a:rPr>
              <a:t>tre</a:t>
            </a:r>
            <a:r>
              <a:rPr lang="en-US" dirty="0">
                <a:effectLst/>
              </a:rPr>
              <a:t> parti:</a:t>
            </a:r>
          </a:p>
          <a:p>
            <a:pPr lvl="1"/>
            <a:r>
              <a:rPr lang="en-US" dirty="0">
                <a:effectLst/>
              </a:rPr>
              <a:t>PRIMA PARTE: </a:t>
            </a:r>
            <a:r>
              <a:rPr lang="en-US" dirty="0" err="1">
                <a:effectLst/>
              </a:rPr>
              <a:t>l’applicazione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consiglia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posti</a:t>
            </a:r>
            <a:r>
              <a:rPr lang="en-US" dirty="0">
                <a:effectLst/>
              </a:rPr>
              <a:t> da </a:t>
            </a:r>
            <a:r>
              <a:rPr lang="en-US" dirty="0" err="1">
                <a:effectLst/>
              </a:rPr>
              <a:t>visitare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tramite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l’ausilio</a:t>
            </a:r>
            <a:r>
              <a:rPr lang="en-US" dirty="0">
                <a:effectLst/>
              </a:rPr>
              <a:t> di una Bayes Network;</a:t>
            </a:r>
          </a:p>
          <a:p>
            <a:pPr lvl="1"/>
            <a:r>
              <a:rPr lang="en-US" dirty="0"/>
              <a:t>SECONDA PARTE:</a:t>
            </a:r>
            <a:r>
              <a:rPr lang="en-US" dirty="0">
                <a:effectLst/>
              </a:rPr>
              <a:t> </a:t>
            </a:r>
            <a:r>
              <a:rPr lang="en-US" dirty="0" err="1"/>
              <a:t>l’applicazione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trova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tragitti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pi</a:t>
            </a:r>
            <a:r>
              <a:rPr lang="en-US" dirty="0" err="1"/>
              <a:t>ù</a:t>
            </a:r>
            <a:r>
              <a:rPr lang="en-US" dirty="0"/>
              <a:t> </a:t>
            </a:r>
            <a:r>
              <a:rPr lang="en-US" dirty="0" err="1"/>
              <a:t>brevi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la </a:t>
            </a:r>
            <a:r>
              <a:rPr lang="en-US" dirty="0" err="1"/>
              <a:t>ricerca</a:t>
            </a:r>
            <a:r>
              <a:rPr lang="en-US" dirty="0"/>
              <a:t> A*</a:t>
            </a:r>
            <a:r>
              <a:rPr lang="en-US" dirty="0">
                <a:effectLst/>
              </a:rPr>
              <a:t>;</a:t>
            </a:r>
          </a:p>
          <a:p>
            <a:pPr lvl="1"/>
            <a:r>
              <a:rPr lang="en-US" dirty="0"/>
              <a:t>TERZA PARTE:</a:t>
            </a:r>
            <a:r>
              <a:rPr lang="en-US" dirty="0">
                <a:effectLst/>
              </a:rPr>
              <a:t> </a:t>
            </a:r>
            <a:r>
              <a:rPr lang="en-US" dirty="0" err="1"/>
              <a:t>l’applicazione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permette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l’interrogazione</a:t>
            </a:r>
            <a:r>
              <a:rPr lang="en-US" dirty="0">
                <a:effectLst/>
              </a:rPr>
              <a:t> di una KB </a:t>
            </a:r>
            <a:r>
              <a:rPr lang="en-US" dirty="0" err="1">
                <a:effectLst/>
              </a:rPr>
              <a:t>tramite</a:t>
            </a:r>
            <a:r>
              <a:rPr lang="en-US" dirty="0">
                <a:effectLst/>
              </a:rPr>
              <a:t> prolog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2031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>
            <a:extLst>
              <a:ext uri="{FF2B5EF4-FFF2-40B4-BE49-F238E27FC236}">
                <a16:creationId xmlns:a16="http://schemas.microsoft.com/office/drawing/2014/main" id="{0DA9C37E-EA8F-4B2D-B3C9-EAF700005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8CABE40-222C-4478-B1E9-D4F0A06A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550FA6-F63D-4A50-AF23-693AC5F7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856541D9-BA30-490A-85FA-718C88032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B2229719-755A-484A-9F53-75D6C70FF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F252E273-06CD-4724-A83A-A0C35C259F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693859FB-7C58-4A7E-BE2D-E7AB2652E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1B5606CE-0FA3-4AD5-9569-AF6CC8777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7603846F-86ED-4EE2-B91D-CDDF6CD692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59AC8F8F-3DC6-4713-994A-A7B018261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3B2C828C-4E94-4D65-85EB-4163592287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9B76F62A-C88E-4FED-9BF1-C1B4E2D5FF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0DA8B27C-A2A3-4831-AAA6-6D41FE6AA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0531F438-04FB-4DAC-BD6E-641284719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Line 16">
                <a:extLst>
                  <a:ext uri="{FF2B5EF4-FFF2-40B4-BE49-F238E27FC236}">
                    <a16:creationId xmlns:a16="http://schemas.microsoft.com/office/drawing/2014/main" id="{033AC26D-688C-46A4-9A0E-33721E30D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8B9D1A6A-B6B1-412D-8FB2-5D8C9B155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4FEFAEE9-E619-4E5F-8AA7-6B5AFEB8B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3793ABA4-0204-4FD2-AD98-CB94E4FF55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597DBC75-B162-4845-ACBC-7AC3BA3C2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8AFADA04-E16C-485E-988F-C8D4D86350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C378D759-BA28-43E0-974D-33031B997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3BE9DF64-36AB-4F13-8C8F-8CD2A22FD3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F4ABD706-1318-4136-85CD-D6B889210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B1CC6C3D-85D8-4679-89F3-307210311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27AD8CFA-DEA0-4C58-9720-7DDD3EE0F7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9973CEEF-9888-4EE5-AAB0-22BB3C1E8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8CBB9282-4239-47E5-90E2-DC0C8F84C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7B440438-B454-40AD-960C-6999CEACB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B332F086-2A5E-4DC1-86F4-2F180FDFA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DAED410C-FA2D-464E-9139-DBC757666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8753CD3-1883-44C3-9A33-63204DA0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FA102FEB-23DD-405A-89A1-1F339D4EE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A806EC65-81CF-465F-8FEF-E37553644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B711B38-0BE9-47C7-A729-3BB9FC76D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032004D3-DAD0-4AC5-821A-95EEC4DF30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7CF47654-7ABD-40C2-95EE-7726D4469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498F9C56-D5CD-4A30-B91A-0436DE980D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EF229B63-3512-488C-8B9F-EFB2EEB71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6FCED579-61B6-42F3-8C1A-F99ABB6CA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CA1F3999-C424-4290-B3A2-CF13438F29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E7C40A91-3475-4B25-8203-F08EC1A501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3823278-1A7E-4A11-9FBA-9413BBCB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BAYES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EBA1B0-4F06-47E7-A492-21EF6A47C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luogo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etichettato</a:t>
            </a:r>
            <a:r>
              <a:rPr lang="en-US" dirty="0"/>
              <a:t> , per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stadi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etichettati</a:t>
            </a:r>
            <a:r>
              <a:rPr lang="en-US" dirty="0"/>
              <a:t> come Sport, </a:t>
            </a:r>
            <a:r>
              <a:rPr lang="en-US" dirty="0" err="1"/>
              <a:t>oppure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musei</a:t>
            </a:r>
            <a:r>
              <a:rPr lang="en-US" dirty="0"/>
              <a:t> come </a:t>
            </a:r>
            <a:r>
              <a:rPr lang="en-US" dirty="0" err="1"/>
              <a:t>Musei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Sulla base di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gusti</a:t>
            </a:r>
            <a:r>
              <a:rPr lang="en-US" dirty="0"/>
              <a:t> </a:t>
            </a:r>
            <a:r>
              <a:rPr lang="en-US" dirty="0" err="1"/>
              <a:t>dell'utente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utilizza</a:t>
            </a:r>
            <a:r>
              <a:rPr lang="en-US" dirty="0"/>
              <a:t> il </a:t>
            </a:r>
            <a:r>
              <a:rPr lang="en-US" dirty="0" err="1"/>
              <a:t>sistema</a:t>
            </a:r>
            <a:r>
              <a:rPr lang="en-US" dirty="0"/>
              <a:t>, una Belief Network, dopo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ha </a:t>
            </a:r>
            <a:r>
              <a:rPr lang="en-US" dirty="0" err="1"/>
              <a:t>risposto</a:t>
            </a:r>
            <a:r>
              <a:rPr lang="en-US" dirty="0"/>
              <a:t> ad un </a:t>
            </a:r>
            <a:r>
              <a:rPr lang="en-US" dirty="0" err="1"/>
              <a:t>questionario</a:t>
            </a:r>
            <a:r>
              <a:rPr lang="en-US" dirty="0"/>
              <a:t>, </a:t>
            </a:r>
            <a:r>
              <a:rPr lang="en-US" dirty="0" err="1"/>
              <a:t>fornisce</a:t>
            </a:r>
            <a:r>
              <a:rPr lang="en-US" dirty="0"/>
              <a:t> una </a:t>
            </a:r>
            <a:r>
              <a:rPr lang="en-US" dirty="0" err="1"/>
              <a:t>probabilità</a:t>
            </a:r>
            <a:r>
              <a:rPr lang="en-US" dirty="0"/>
              <a:t> di </a:t>
            </a:r>
            <a:r>
              <a:rPr lang="en-US" dirty="0" err="1"/>
              <a:t>affinità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città</a:t>
            </a:r>
            <a:r>
              <a:rPr lang="en-US" dirty="0"/>
              <a:t> .</a:t>
            </a:r>
          </a:p>
          <a:p>
            <a:pPr marL="0"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594B465-3CD9-4ACF-A496-3BB368E7D8E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"/>
          <a:stretch/>
        </p:blipFill>
        <p:spPr>
          <a:xfrm>
            <a:off x="7603642" y="3274197"/>
            <a:ext cx="3425199" cy="2420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8178B32-2E6F-45E7-B984-22873C63C000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3"/>
          <a:stretch/>
        </p:blipFill>
        <p:spPr>
          <a:xfrm>
            <a:off x="7603642" y="562769"/>
            <a:ext cx="3425199" cy="2420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80552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D11A6-7177-4644-991A-729A71F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it-IT" dirty="0"/>
              <a:t>RETE BAYESIANA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122D5A2-5B91-4338-A5AB-122779ACF6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6397" y="990359"/>
            <a:ext cx="8976028" cy="5586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951093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C61633D-9A06-4EE6-8CCA-125E665DA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2">
            <a:extLst>
              <a:ext uri="{FF2B5EF4-FFF2-40B4-BE49-F238E27FC236}">
                <a16:creationId xmlns:a16="http://schemas.microsoft.com/office/drawing/2014/main" id="{77A852C8-BC01-40BA-9756-A40AB1DD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5E833F64-1EC5-48F9-9629-15731363C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9625B00-F175-4AF2-A4A8-DD4C7C29C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8548D69-F7A8-408F-B36A-CE536F9EA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E86213A7-EC0E-4C43-A8BB-903154E8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31A9BC9-306F-4756-AC1D-CBEFF5003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DDF1C95-CE0A-4A54-A208-58B5171B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B523C42-9B96-471D-8841-372C3784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2E84A0F-4A41-4C49-BAA2-F6338531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3776A90-2B6D-42E7-BC25-CC6F0DBF1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9F3E5CC-7FEE-4BC8-8249-08FDFB1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850AA1E1-9C1E-404A-954C-D97E0BE34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6D9AD7E-773D-4BB1-ACEE-00563B516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033B781-6231-425F-8304-A961AA806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786E3D0-D76C-4472-A088-5B8E00593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5CF52AD3-8E5C-4910-9B62-C81C650AF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35A36B6-0527-42BB-BD6E-72504641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82CDD5E-E7AC-4F4C-B545-9A12B252A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7444BF1-FAA9-41E0-A061-952B5844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A23B4B8-AE8E-44C4-8051-88AC38B8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CACE757-BB92-474C-9756-5DA2C4B3B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345926B-3BE3-47B0-B9D0-247EF3D98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62927A9D-539B-4F60-BDDC-A703ED10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957EE2B-5833-4676-9CC0-33FFEF49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38E9BBD8-44F9-4A62-9F47-F1E82E0D9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C3D95AFA-85F3-4317-A9F1-D5E4FF5F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F0DC07E6-3215-437A-B116-01F998C68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B4FA4AF6-2538-4681-BEC4-DDF073033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5CCC77A-701C-4973-BE7C-634F37B8E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79D82C9F-B52F-425F-AFAF-E87DBB17C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E902D233-A16F-4F21-8040-1C41D7F5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B396242-AE99-4E2E-B64C-42D232A1E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0061D7A-10B2-4AD4-AF05-091631E7C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6240B-3EE1-410C-BD54-FA63E3DE4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BAFA4C69-36C1-4AEE-921A-2EECACCB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B8785337-6476-4F9E-9CB3-8BEE64B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53AE4527-A215-441E-AE41-B8B301DD0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CCB478F-211A-4766-8821-D3DDCC2F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44A17BB7-BD39-48EF-999D-7D5C9D02A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B9CE92D-8011-4CF3-80C3-6883EC8B1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5ED1CF5D-1E66-4AEC-99B3-B3D4E26C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C72C583E-A8EA-4A45-8FA0-6560160EB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8D37DE4-6C04-47AA-9D00-48A55BE93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64B2D388-168A-4F79-861B-27362D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1D2A117-6B87-47F5-B5BE-DCE83B227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0840464-B6A0-40E5-BA4A-1B99F6AD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9D20A15-4967-4B13-B558-E81C4EDC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6934E340-6667-466E-A5B7-B0167DC9C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4D349E6E-F4FB-43B7-86D6-C90C28801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23D5ABA0-3217-4485-BCAE-779BD7E1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45CF2BCB-E4BA-403E-905C-0254C5E24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12E1D2C-E1C8-455C-B173-30AB0D510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A58BEE69-0D65-4014-93A8-414056A27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9C0C17B2-6B3A-47BF-A16C-2E7D5237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D71D7359-60C1-4277-8402-6C40DAF10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" name="Group 68">
            <a:extLst>
              <a:ext uri="{FF2B5EF4-FFF2-40B4-BE49-F238E27FC236}">
                <a16:creationId xmlns:a16="http://schemas.microsoft.com/office/drawing/2014/main" id="{654E1FCF-A7F4-4093-B5BB-57A010B06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480FFF98-8D30-41CF-9577-5548BDA55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F15D5DBD-BBB6-45CF-A156-7920402B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27E7295-A7DE-43DE-AFE8-AD1E07EF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RICERCA GRAFO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097E7-C38D-472F-9FD1-037CF934A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1" y="5244572"/>
            <a:ext cx="8830732" cy="690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cap="all" dirty="0" err="1"/>
              <a:t>L’utente</a:t>
            </a:r>
            <a:r>
              <a:rPr lang="en-US" sz="1700" cap="all" dirty="0"/>
              <a:t> </a:t>
            </a:r>
            <a:r>
              <a:rPr lang="en-US" sz="1700" cap="all" dirty="0" err="1"/>
              <a:t>potrà</a:t>
            </a:r>
            <a:r>
              <a:rPr lang="en-US" sz="1700" cap="all" dirty="0"/>
              <a:t> </a:t>
            </a:r>
            <a:r>
              <a:rPr lang="en-US" sz="1700" cap="all" dirty="0" err="1"/>
              <a:t>utilizzare</a:t>
            </a:r>
            <a:r>
              <a:rPr lang="en-US" sz="1700" cap="all" dirty="0"/>
              <a:t> la </a:t>
            </a:r>
            <a:r>
              <a:rPr lang="en-US" sz="1700" cap="all" dirty="0" err="1"/>
              <a:t>ricerca</a:t>
            </a:r>
            <a:r>
              <a:rPr lang="en-US" sz="1700" cap="all" dirty="0"/>
              <a:t> </a:t>
            </a:r>
            <a:r>
              <a:rPr lang="en-US" sz="1700" cap="all" dirty="0" err="1"/>
              <a:t>su</a:t>
            </a:r>
            <a:r>
              <a:rPr lang="en-US" sz="1700" cap="all" dirty="0"/>
              <a:t> </a:t>
            </a:r>
            <a:r>
              <a:rPr lang="en-US" sz="1700" cap="all" dirty="0" err="1"/>
              <a:t>grafo</a:t>
            </a:r>
            <a:r>
              <a:rPr lang="en-US" sz="1700" cap="all" dirty="0"/>
              <a:t> </a:t>
            </a:r>
            <a:r>
              <a:rPr lang="en-US" sz="1700" cap="all" dirty="0" err="1"/>
              <a:t>basata</a:t>
            </a:r>
            <a:r>
              <a:rPr lang="en-US" sz="1700" cap="all" dirty="0"/>
              <a:t> </a:t>
            </a:r>
            <a:r>
              <a:rPr lang="en-US" sz="1700" cap="all" dirty="0" err="1"/>
              <a:t>su</a:t>
            </a:r>
            <a:r>
              <a:rPr lang="en-US" sz="1700" cap="all" dirty="0"/>
              <a:t> A* per  </a:t>
            </a:r>
            <a:r>
              <a:rPr lang="en-US" sz="1700" cap="all" dirty="0" err="1"/>
              <a:t>orientarsi</a:t>
            </a:r>
            <a:r>
              <a:rPr lang="en-US" sz="1700" cap="all" dirty="0"/>
              <a:t> </a:t>
            </a:r>
            <a:r>
              <a:rPr lang="en-US" sz="1700" cap="all" dirty="0" err="1"/>
              <a:t>all’interno</a:t>
            </a:r>
            <a:r>
              <a:rPr lang="en-US" sz="1700" cap="all" dirty="0"/>
              <a:t> </a:t>
            </a:r>
            <a:r>
              <a:rPr lang="en-US" sz="1700" cap="all" dirty="0" err="1"/>
              <a:t>della</a:t>
            </a:r>
            <a:r>
              <a:rPr lang="en-US" sz="1700" cap="all" dirty="0"/>
              <a:t> </a:t>
            </a:r>
            <a:r>
              <a:rPr lang="en-US" sz="1700" cap="all" dirty="0" err="1"/>
              <a:t>città</a:t>
            </a:r>
            <a:endParaRPr lang="en-US" sz="1700" cap="all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5DB736-08D2-4E69-8EE3-78B846E99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C88DB1C1-08C4-4B34-B60D-5C786CDD2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F152C3FC-FF94-4D84-9DC7-1CB1CA2DA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5B47C196-5968-4FE7-A0DB-84C8E070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7FB1C4F-E86A-492B-8916-337C5BB1E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406AD412-783F-4D7C-A663-80E6EF970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F0B9206E-CED0-4F36-877E-D6915F760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64178703-2CBD-4C5A-B310-AF6293D0E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F7FF33B6-ACCD-492F-8ED1-8A49B7B89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2E9E8488-6461-42BF-A5B0-CE540E8E9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3C76817-E797-4C83-BEAD-B1227C2A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95A1630-8834-4D97-892C-3B7C96FF3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A66DE897-2E14-4999-9321-DB96DE65E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C1DD9CBA-740A-4077-B02A-449F0C5DF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76F09DCE-D40A-48E5-A51A-DEF028B95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0D86CBE4-FF61-4F61-8452-EC9690D4C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745E0CC2-9950-4B3C-A0F7-A3AFDA850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6CD743BF-6B26-4DB1-9275-415755CF6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08B5973-402D-4F32-877E-E714DE8A8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AFF535C2-96AD-4038-9E25-08178E7A6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D0020962-8322-4C8C-85DF-4B9A99899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BA1EEDAC-36D1-47D2-9F2C-20DEA716D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7206A54E-63AC-4ADD-B698-12666D271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DE522E0A-8F97-4498-AD5B-81CFD4DF2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E15910A4-E019-410A-84BE-789AC617C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C9C1FD91-B3C9-4D72-80EA-63204E69E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A01F1DA6-B5F8-4F49-9175-5691EBFBA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572A6519-6568-4FF9-96AD-329F0E30F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19A8B8-A011-45B2-A5B2-7013EA37ADB9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9140"/>
          <a:stretch/>
        </p:blipFill>
        <p:spPr>
          <a:xfrm>
            <a:off x="1141411" y="606426"/>
            <a:ext cx="4874998" cy="3299778"/>
          </a:xfrm>
          <a:custGeom>
            <a:avLst/>
            <a:gdLst/>
            <a:ahLst/>
            <a:cxnLst/>
            <a:rect l="l" t="t" r="r" b="b"/>
            <a:pathLst>
              <a:path w="4874998" h="3299778">
                <a:moveTo>
                  <a:pt x="160369" y="0"/>
                </a:moveTo>
                <a:lnTo>
                  <a:pt x="4874998" y="0"/>
                </a:lnTo>
                <a:lnTo>
                  <a:pt x="4874998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9F646C-8BFB-4B7D-A4D7-F664039D9FC1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024"/>
          <a:stretch/>
        </p:blipFill>
        <p:spPr>
          <a:xfrm>
            <a:off x="6180137" y="606426"/>
            <a:ext cx="4873629" cy="3299778"/>
          </a:xfrm>
          <a:custGeom>
            <a:avLst/>
            <a:gdLst/>
            <a:ahLst/>
            <a:cxnLst/>
            <a:rect l="l" t="t" r="r" b="b"/>
            <a:pathLst>
              <a:path w="4873629" h="3299778">
                <a:moveTo>
                  <a:pt x="0" y="0"/>
                </a:moveTo>
                <a:lnTo>
                  <a:pt x="4873629" y="0"/>
                </a:lnTo>
                <a:lnTo>
                  <a:pt x="4873629" y="3139409"/>
                </a:lnTo>
                <a:cubicBezTo>
                  <a:pt x="4873629" y="3227978"/>
                  <a:pt x="4801829" y="3299778"/>
                  <a:pt x="4713260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69B83E7-F7F0-46E0-9E35-30DDB4652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17DFCFAA-2EE6-440C-AEF4-7179FF58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F54111FE-04C5-47D9-BD1D-847CD9BAA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60C0B3C5-34BD-4189-89AC-9A236D34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0A2FCD62-5A25-4CBA-94B2-8DAE16C63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9ADA44A2-ECAE-4D0D-98EA-C7E23D938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350C453D-DE79-44B2-A2FF-B6821892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B9CC0F87-FE95-480A-BB09-8C0F45D07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69975127-CBE3-482A-AC23-6897CE59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7AB463BB-2FE2-4EE4-ABA1-5CADAB121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1">
              <a:extLst>
                <a:ext uri="{FF2B5EF4-FFF2-40B4-BE49-F238E27FC236}">
                  <a16:creationId xmlns:a16="http://schemas.microsoft.com/office/drawing/2014/main" id="{BE9B5EC4-29CE-4A0D-84FE-E47718CE4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8633402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06779-E738-4F66-8EEC-0C336CE1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r>
              <a:rPr lang="it-IT" dirty="0"/>
              <a:t>GRAFO DI ESEMPIO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174F0F-8669-4E50-BF97-A7CC7390B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0538" y="5802923"/>
            <a:ext cx="9376873" cy="630115"/>
          </a:xfrm>
        </p:spPr>
        <p:txBody>
          <a:bodyPr/>
          <a:lstStyle/>
          <a:p>
            <a:r>
              <a:rPr lang="it-IT" dirty="0"/>
              <a:t>Grafo di esempio della città Amsterdam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15E54C6-21C7-4C67-9782-1A044CDE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191803"/>
            <a:ext cx="5844785" cy="4344309"/>
          </a:xfrm>
          <a:prstGeom prst="snip2DiagRect">
            <a:avLst>
              <a:gd name="adj1" fmla="val 0"/>
              <a:gd name="adj2" fmla="val 1118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553371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>
            <a:extLst>
              <a:ext uri="{FF2B5EF4-FFF2-40B4-BE49-F238E27FC236}">
                <a16:creationId xmlns:a16="http://schemas.microsoft.com/office/drawing/2014/main" id="{0DA9C37E-EA8F-4B2D-B3C9-EAF700005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D8CABE40-222C-4478-B1E9-D4F0A06A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0550FA6-F63D-4A50-AF23-693AC5F7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56541D9-BA30-490A-85FA-718C88032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B2229719-755A-484A-9F53-75D6C70FF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F252E273-06CD-4724-A83A-A0C35C259F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693859FB-7C58-4A7E-BE2D-E7AB2652E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1B5606CE-0FA3-4AD5-9569-AF6CC8777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7603846F-86ED-4EE2-B91D-CDDF6CD692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59AC8F8F-3DC6-4713-994A-A7B018261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3B2C828C-4E94-4D65-85EB-4163592287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9B76F62A-C88E-4FED-9BF1-C1B4E2D5FF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0DA8B27C-A2A3-4831-AAA6-6D41FE6AA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0531F438-04FB-4DAC-BD6E-641284719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033AC26D-688C-46A4-9A0E-33721E30D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8B9D1A6A-B6B1-412D-8FB2-5D8C9B155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4FEFAEE9-E619-4E5F-8AA7-6B5AFEB8B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3793ABA4-0204-4FD2-AD98-CB94E4FF55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597DBC75-B162-4845-ACBC-7AC3BA3C2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8AFADA04-E16C-485E-988F-C8D4D86350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C378D759-BA28-43E0-974D-33031B997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3BE9DF64-36AB-4F13-8C8F-8CD2A22FD3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F4ABD706-1318-4136-85CD-D6B889210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B1CC6C3D-85D8-4679-89F3-307210311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27AD8CFA-DEA0-4C58-9720-7DDD3EE0F7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9973CEEF-9888-4EE5-AAB0-22BB3C1E8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8CBB9282-4239-47E5-90E2-DC0C8F84C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7B440438-B454-40AD-960C-6999CEACB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B332F086-2A5E-4DC1-86F4-2F180FDFA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DAED410C-FA2D-464E-9139-DBC757666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8753CD3-1883-44C3-9A33-63204DA0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FA102FEB-23DD-405A-89A1-1F339D4EE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A806EC65-81CF-465F-8FEF-E37553644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7B711B38-0BE9-47C7-A729-3BB9FC76D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032004D3-DAD0-4AC5-821A-95EEC4DF30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7CF47654-7ABD-40C2-95EE-7726D4469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498F9C56-D5CD-4A30-B91A-0436DE980D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EF229B63-3512-488C-8B9F-EFB2EEB71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6FCED579-61B6-42F3-8C1A-F99ABB6CA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CA1F3999-C424-4290-B3A2-CF13438F29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E7C40A91-3475-4B25-8203-F08EC1A501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FB2276-4587-4FB9-845E-BC3E7B48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2A9F7D-1289-4225-9C03-757F920D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ffectLst/>
              </a:rPr>
              <a:t>Di tutte i luoghi turistici che abbiamo selezionato sono stati trovati i dati ad essi collegati(orari, prezzi, giorni di chiusura ecc..) e anche informazioni sulle città dove sono locati</a:t>
            </a:r>
          </a:p>
          <a:p>
            <a:r>
              <a:rPr lang="en-US" sz="2200">
                <a:effectLst/>
              </a:rPr>
              <a:t>Tutta questa conoscenza è stata modellata nella KB, affinché l'utente possa interrogarla avere un supporto per l’organizzazione del viaggio e durante il viaggio.</a:t>
            </a:r>
          </a:p>
          <a:p>
            <a:endParaRPr lang="en-US" sz="2200"/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C83E0F5D-576F-488C-B6BB-DA546727D09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6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4" name="Segnaposto contenuto 53">
            <a:extLst>
              <a:ext uri="{FF2B5EF4-FFF2-40B4-BE49-F238E27FC236}">
                <a16:creationId xmlns:a16="http://schemas.microsoft.com/office/drawing/2014/main" id="{999E065E-FB50-4D2D-9580-8F4A736A1196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5598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80</TotalTime>
  <Words>367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Circuito</vt:lpstr>
      <vt:lpstr>PROGETTO ICON 20-21</vt:lpstr>
      <vt:lpstr>indice</vt:lpstr>
      <vt:lpstr>Scopo dell’applicazione</vt:lpstr>
      <vt:lpstr>CONTENUTI</vt:lpstr>
      <vt:lpstr>BAYES</vt:lpstr>
      <vt:lpstr>RETE BAYESIANA</vt:lpstr>
      <vt:lpstr>RICERCA GRAFO</vt:lpstr>
      <vt:lpstr>GRAFO DI ESEMPIO</vt:lpstr>
      <vt:lpstr>KB</vt:lpstr>
      <vt:lpstr>Kb:prolog</vt:lpstr>
      <vt:lpstr>Librerie ESTERNE UTILIZZATE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ICON 20-21</dc:title>
  <dc:creator>emanuele m.</dc:creator>
  <cp:lastModifiedBy>Antonio Manzari</cp:lastModifiedBy>
  <cp:revision>12</cp:revision>
  <dcterms:created xsi:type="dcterms:W3CDTF">2021-06-19T08:53:03Z</dcterms:created>
  <dcterms:modified xsi:type="dcterms:W3CDTF">2021-06-21T09:20:14Z</dcterms:modified>
</cp:coreProperties>
</file>