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7136" autoAdjust="0"/>
  </p:normalViewPr>
  <p:slideViewPr>
    <p:cSldViewPr snapToGrid="0">
      <p:cViewPr varScale="1">
        <p:scale>
          <a:sx n="66" d="100"/>
          <a:sy n="66" d="100"/>
        </p:scale>
        <p:origin x="1238"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304A8E-0585-4885-9EEA-F12617926A4C}" type="datetimeFigureOut">
              <a:rPr lang="en-GB" smtClean="0"/>
              <a:t>07/01/2021</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2F7B02-4DA4-485E-AE2B-13997CF2E8D6}" type="slidenum">
              <a:rPr lang="en-GB" smtClean="0"/>
              <a:t>‹N›</a:t>
            </a:fld>
            <a:endParaRPr lang="en-GB"/>
          </a:p>
        </p:txBody>
      </p:sp>
    </p:spTree>
    <p:extLst>
      <p:ext uri="{BB962C8B-B14F-4D97-AF65-F5344CB8AC3E}">
        <p14:creationId xmlns:p14="http://schemas.microsoft.com/office/powerpoint/2010/main" val="4066596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just">
              <a:buFont typeface="Arial" panose="020B0604020202020204" pitchFamily="34" charset="0"/>
              <a:buChar char="•"/>
            </a:pPr>
            <a:r>
              <a:rPr lang="en-GB" b="0" i="0" dirty="0">
                <a:solidFill>
                  <a:srgbClr val="021B34"/>
                </a:solidFill>
                <a:effectLst/>
                <a:latin typeface="Open Sans"/>
              </a:rPr>
              <a:t>The distribution of each variable is shown on the diagonal.</a:t>
            </a:r>
          </a:p>
          <a:p>
            <a:pPr algn="just">
              <a:buFont typeface="Arial" panose="020B0604020202020204" pitchFamily="34" charset="0"/>
              <a:buChar char="•"/>
            </a:pPr>
            <a:r>
              <a:rPr lang="en-GB" b="0" i="0" dirty="0">
                <a:solidFill>
                  <a:srgbClr val="021B34"/>
                </a:solidFill>
                <a:effectLst/>
                <a:latin typeface="Open Sans"/>
              </a:rPr>
              <a:t>On the bottom of the diagonal : the bivariate scatter plots with a fitted line are displayed</a:t>
            </a:r>
          </a:p>
          <a:p>
            <a:pPr algn="just">
              <a:buFont typeface="Arial" panose="020B0604020202020204" pitchFamily="34" charset="0"/>
              <a:buChar char="•"/>
            </a:pPr>
            <a:r>
              <a:rPr lang="en-GB" b="0" i="0" dirty="0">
                <a:solidFill>
                  <a:srgbClr val="021B34"/>
                </a:solidFill>
                <a:effectLst/>
                <a:latin typeface="Open Sans"/>
              </a:rPr>
              <a:t>On the top of the diagonal : the value of the correlation</a:t>
            </a:r>
          </a:p>
          <a:p>
            <a:endParaRPr lang="en-GB" dirty="0"/>
          </a:p>
        </p:txBody>
      </p:sp>
      <p:sp>
        <p:nvSpPr>
          <p:cNvPr id="4" name="Segnaposto numero diapositiva 3"/>
          <p:cNvSpPr>
            <a:spLocks noGrp="1"/>
          </p:cNvSpPr>
          <p:nvPr>
            <p:ph type="sldNum" sz="quarter" idx="5"/>
          </p:nvPr>
        </p:nvSpPr>
        <p:spPr/>
        <p:txBody>
          <a:bodyPr/>
          <a:lstStyle/>
          <a:p>
            <a:fld id="{F52F7B02-4DA4-485E-AE2B-13997CF2E8D6}" type="slidenum">
              <a:rPr lang="en-GB" smtClean="0"/>
              <a:t>3</a:t>
            </a:fld>
            <a:endParaRPr lang="en-GB"/>
          </a:p>
        </p:txBody>
      </p:sp>
    </p:spTree>
    <p:extLst>
      <p:ext uri="{BB962C8B-B14F-4D97-AF65-F5344CB8AC3E}">
        <p14:creationId xmlns:p14="http://schemas.microsoft.com/office/powerpoint/2010/main" val="2258609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The inclusion of outliers is usually </a:t>
            </a:r>
            <a:r>
              <a:rPr lang="en-GB" dirty="0" err="1"/>
              <a:t>signaled</a:t>
            </a:r>
            <a:r>
              <a:rPr lang="en-GB" dirty="0"/>
              <a:t> by a sudden change in </a:t>
            </a:r>
            <a:r>
              <a:rPr lang="en-GB" dirty="0" err="1"/>
              <a:t>Mahalanobis</a:t>
            </a:r>
            <a:r>
              <a:rPr lang="en-GB" dirty="0"/>
              <a:t> distances and a more gradual change in parameter estimates. </a:t>
            </a:r>
          </a:p>
          <a:p>
            <a:r>
              <a:rPr lang="en-GB" dirty="0"/>
              <a:t>The </a:t>
            </a:r>
            <a:r>
              <a:rPr lang="en-GB" dirty="0" err="1"/>
              <a:t>Mahalanobis</a:t>
            </a:r>
            <a:r>
              <a:rPr lang="en-GB" dirty="0"/>
              <a:t> distance between two n-dimensional points is the distance scaled by the statistical variation in each component of the point. </a:t>
            </a:r>
          </a:p>
          <a:p>
            <a:endParaRPr lang="en-GB" dirty="0"/>
          </a:p>
          <a:p>
            <a:r>
              <a:rPr lang="en-GB" dirty="0"/>
              <a:t>Customers that have a value of the MD distribution outside the range between the quantiles of order 0.15 and 0.85 are excluded from this analysis, because they represent particular cases that could influence the clustering analysis.</a:t>
            </a:r>
          </a:p>
        </p:txBody>
      </p:sp>
      <p:sp>
        <p:nvSpPr>
          <p:cNvPr id="4" name="Segnaposto numero diapositiva 3"/>
          <p:cNvSpPr>
            <a:spLocks noGrp="1"/>
          </p:cNvSpPr>
          <p:nvPr>
            <p:ph type="sldNum" sz="quarter" idx="5"/>
          </p:nvPr>
        </p:nvSpPr>
        <p:spPr/>
        <p:txBody>
          <a:bodyPr/>
          <a:lstStyle/>
          <a:p>
            <a:fld id="{F52F7B02-4DA4-485E-AE2B-13997CF2E8D6}" type="slidenum">
              <a:rPr lang="en-GB" smtClean="0"/>
              <a:t>5</a:t>
            </a:fld>
            <a:endParaRPr lang="en-GB"/>
          </a:p>
        </p:txBody>
      </p:sp>
    </p:spTree>
    <p:extLst>
      <p:ext uri="{BB962C8B-B14F-4D97-AF65-F5344CB8AC3E}">
        <p14:creationId xmlns:p14="http://schemas.microsoft.com/office/powerpoint/2010/main" val="994389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MDS aims at geometrically representing observations in a two-, three or multi-dimensional space having has input the proximity matrix the represents the distance between the points.</a:t>
            </a:r>
          </a:p>
          <a:p>
            <a:r>
              <a:rPr lang="en-GB" dirty="0"/>
              <a:t>Distance can be Euclidean, </a:t>
            </a:r>
            <a:r>
              <a:rPr lang="en-GB" dirty="0" err="1"/>
              <a:t>Manahattan</a:t>
            </a:r>
            <a:r>
              <a:rPr lang="en-GB" dirty="0"/>
              <a:t>, </a:t>
            </a:r>
            <a:r>
              <a:rPr lang="en-GB" dirty="0" err="1"/>
              <a:t>Mahalanobis</a:t>
            </a:r>
            <a:r>
              <a:rPr lang="en-GB" dirty="0"/>
              <a:t>. In this case I applied the classic MDS with Euclidean distance.</a:t>
            </a:r>
          </a:p>
          <a:p>
            <a:endParaRPr lang="en-GB" dirty="0"/>
          </a:p>
          <a:p>
            <a:r>
              <a:rPr lang="en-GB" dirty="0"/>
              <a:t>B matrix is eigen decomposed</a:t>
            </a:r>
          </a:p>
        </p:txBody>
      </p:sp>
      <p:sp>
        <p:nvSpPr>
          <p:cNvPr id="4" name="Segnaposto numero diapositiva 3"/>
          <p:cNvSpPr>
            <a:spLocks noGrp="1"/>
          </p:cNvSpPr>
          <p:nvPr>
            <p:ph type="sldNum" sz="quarter" idx="5"/>
          </p:nvPr>
        </p:nvSpPr>
        <p:spPr/>
        <p:txBody>
          <a:bodyPr/>
          <a:lstStyle/>
          <a:p>
            <a:fld id="{F52F7B02-4DA4-485E-AE2B-13997CF2E8D6}" type="slidenum">
              <a:rPr lang="en-GB" smtClean="0"/>
              <a:t>7</a:t>
            </a:fld>
            <a:endParaRPr lang="en-GB"/>
          </a:p>
        </p:txBody>
      </p:sp>
    </p:spTree>
    <p:extLst>
      <p:ext uri="{BB962C8B-B14F-4D97-AF65-F5344CB8AC3E}">
        <p14:creationId xmlns:p14="http://schemas.microsoft.com/office/powerpoint/2010/main" val="2170096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dirty="0"/>
              <a:t>The aim of PCA is to find an optimal linear combination of the original variables X1, . . . , </a:t>
            </a:r>
            <a:r>
              <a:rPr lang="en-GB" dirty="0" err="1"/>
              <a:t>Xp</a:t>
            </a:r>
            <a:r>
              <a:rPr lang="en-GB" dirty="0"/>
              <a:t> and retain as much variance as possible from them. </a:t>
            </a:r>
          </a:p>
          <a:p>
            <a:r>
              <a:rPr lang="en-GB" dirty="0"/>
              <a:t>This means: z1 = Xa1 and Var(z1) = max. </a:t>
            </a:r>
          </a:p>
          <a:p>
            <a:endParaRPr lang="en-GB" dirty="0"/>
          </a:p>
          <a:p>
            <a:r>
              <a:rPr lang="en-GB" dirty="0"/>
              <a:t>We have that Var(z1) = </a:t>
            </a:r>
            <a:r>
              <a:rPr lang="en-GB" dirty="0" err="1"/>
              <a:t>aSa</a:t>
            </a:r>
            <a:r>
              <a:rPr lang="en-GB" dirty="0"/>
              <a:t>, where S is the variance-covariance matrix of matrix X. </a:t>
            </a:r>
          </a:p>
          <a:p>
            <a:endParaRPr lang="en-GB" dirty="0"/>
          </a:p>
          <a:p>
            <a:r>
              <a:rPr lang="en-GB" dirty="0"/>
              <a:t>we get: Sa1 = λ1a1 = 0 i.e., the vector of coefficients a1 is an eigenvector of matrix S (in output from </a:t>
            </a:r>
            <a:r>
              <a:rPr lang="en-GB" dirty="0" err="1"/>
              <a:t>lagrangian</a:t>
            </a:r>
            <a:r>
              <a:rPr lang="en-GB" dirty="0"/>
              <a:t> maximization) related to the highest eigenvalue (for the first component)</a:t>
            </a:r>
          </a:p>
          <a:p>
            <a:endParaRPr lang="en-GB" dirty="0"/>
          </a:p>
          <a:p>
            <a:r>
              <a:rPr lang="en-GB" dirty="0"/>
              <a:t>Second component must be uncorrelated</a:t>
            </a:r>
          </a:p>
          <a:p>
            <a:endParaRPr lang="en-GB" dirty="0"/>
          </a:p>
          <a:p>
            <a:r>
              <a:rPr lang="en-GB" dirty="0"/>
              <a:t>The PC </a:t>
            </a:r>
            <a:r>
              <a:rPr lang="en-GB" b="1" dirty="0"/>
              <a:t>scores</a:t>
            </a:r>
            <a:r>
              <a:rPr lang="en-GB" dirty="0"/>
              <a:t> are the new coordinates of the original observations with respect to the principal components (i.e. the observations represented in the new coordinating system). </a:t>
            </a:r>
          </a:p>
          <a:p>
            <a:r>
              <a:rPr lang="en-GB" b="0" i="0" dirty="0">
                <a:solidFill>
                  <a:srgbClr val="58595B"/>
                </a:solidFill>
                <a:effectLst/>
                <a:latin typeface="Roboto"/>
              </a:rPr>
              <a:t>And the </a:t>
            </a:r>
            <a:r>
              <a:rPr lang="en-GB" b="1" i="0" dirty="0">
                <a:solidFill>
                  <a:srgbClr val="58595B"/>
                </a:solidFill>
                <a:effectLst/>
                <a:latin typeface="Roboto"/>
              </a:rPr>
              <a:t>Loadings: </a:t>
            </a:r>
            <a:r>
              <a:rPr lang="en-GB" b="0" i="0" dirty="0">
                <a:solidFill>
                  <a:srgbClr val="58595B"/>
                </a:solidFill>
                <a:effectLst/>
                <a:latin typeface="Roboto"/>
              </a:rPr>
              <a:t>Their project values on each PC show how much weight they have on that PC</a:t>
            </a:r>
            <a:endParaRPr lang="en-GB" dirty="0"/>
          </a:p>
          <a:p>
            <a:endParaRPr lang="en-GB" dirty="0"/>
          </a:p>
          <a:p>
            <a:endParaRPr lang="en-GB" dirty="0"/>
          </a:p>
        </p:txBody>
      </p:sp>
      <p:sp>
        <p:nvSpPr>
          <p:cNvPr id="4" name="Segnaposto numero diapositiva 3"/>
          <p:cNvSpPr>
            <a:spLocks noGrp="1"/>
          </p:cNvSpPr>
          <p:nvPr>
            <p:ph type="sldNum" sz="quarter" idx="5"/>
          </p:nvPr>
        </p:nvSpPr>
        <p:spPr/>
        <p:txBody>
          <a:bodyPr/>
          <a:lstStyle/>
          <a:p>
            <a:fld id="{F52F7B02-4DA4-485E-AE2B-13997CF2E8D6}" type="slidenum">
              <a:rPr lang="en-GB" smtClean="0"/>
              <a:t>8</a:t>
            </a:fld>
            <a:endParaRPr lang="en-GB"/>
          </a:p>
        </p:txBody>
      </p:sp>
    </p:spTree>
    <p:extLst>
      <p:ext uri="{BB962C8B-B14F-4D97-AF65-F5344CB8AC3E}">
        <p14:creationId xmlns:p14="http://schemas.microsoft.com/office/powerpoint/2010/main" val="3871937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err="1"/>
              <a:t>Whitin</a:t>
            </a:r>
            <a:r>
              <a:rPr lang="it-IT" b="1" dirty="0"/>
              <a:t> cluster </a:t>
            </a:r>
            <a:r>
              <a:rPr lang="it-IT" b="1" dirty="0" err="1"/>
              <a:t>variation</a:t>
            </a:r>
            <a:r>
              <a:rPr lang="it-IT" b="1" dirty="0"/>
              <a:t> </a:t>
            </a:r>
            <a:r>
              <a:rPr lang="en-GB" dirty="0"/>
              <a:t>that is the average (Euclidean) distance between all cluster members</a:t>
            </a:r>
            <a:endParaRPr lang="en-GB" b="1" dirty="0"/>
          </a:p>
        </p:txBody>
      </p:sp>
      <p:sp>
        <p:nvSpPr>
          <p:cNvPr id="4" name="Segnaposto numero diapositiva 3"/>
          <p:cNvSpPr>
            <a:spLocks noGrp="1"/>
          </p:cNvSpPr>
          <p:nvPr>
            <p:ph type="sldNum" sz="quarter" idx="5"/>
          </p:nvPr>
        </p:nvSpPr>
        <p:spPr/>
        <p:txBody>
          <a:bodyPr/>
          <a:lstStyle/>
          <a:p>
            <a:fld id="{F52F7B02-4DA4-485E-AE2B-13997CF2E8D6}" type="slidenum">
              <a:rPr lang="en-GB" smtClean="0"/>
              <a:t>10</a:t>
            </a:fld>
            <a:endParaRPr lang="en-GB"/>
          </a:p>
        </p:txBody>
      </p:sp>
    </p:spTree>
    <p:extLst>
      <p:ext uri="{BB962C8B-B14F-4D97-AF65-F5344CB8AC3E}">
        <p14:creationId xmlns:p14="http://schemas.microsoft.com/office/powerpoint/2010/main" val="2663745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GB" b="1" dirty="0"/>
              <a:t>BIC = </a:t>
            </a:r>
            <a:r>
              <a:rPr lang="en-GB" b="0" dirty="0"/>
              <a:t>Bayesian information criterion: </a:t>
            </a:r>
            <a:r>
              <a:rPr lang="pt-BR" b="0" i="1" dirty="0">
                <a:solidFill>
                  <a:srgbClr val="202122"/>
                </a:solidFill>
                <a:effectLst/>
                <a:latin typeface="Arial" panose="020B0604020202020204" pitchFamily="34" charset="0"/>
              </a:rPr>
              <a:t>BIC = -2ln(L) + k ln(n)</a:t>
            </a:r>
            <a:endParaRPr lang="en-GB" b="1" dirty="0"/>
          </a:p>
          <a:p>
            <a:r>
              <a:rPr lang="en-GB" b="1" dirty="0"/>
              <a:t>VII</a:t>
            </a:r>
            <a:r>
              <a:rPr lang="en-GB" dirty="0"/>
              <a:t> stands for "varying volume, round shape</a:t>
            </a:r>
            <a:endParaRPr lang="en-GB" b="1" dirty="0"/>
          </a:p>
          <a:p>
            <a:r>
              <a:rPr lang="en-GB" b="1" dirty="0"/>
              <a:t>eigenvalue decomposition</a:t>
            </a:r>
            <a:r>
              <a:rPr lang="en-GB" dirty="0"/>
              <a:t> of the group variance-covariance matrix </a:t>
            </a:r>
            <a:r>
              <a:rPr lang="en-GB" dirty="0" err="1"/>
              <a:t>Σg</a:t>
            </a:r>
            <a:r>
              <a:rPr lang="en-GB" dirty="0"/>
              <a:t>: </a:t>
            </a:r>
            <a:r>
              <a:rPr lang="en-GB" dirty="0" err="1"/>
              <a:t>Σg</a:t>
            </a:r>
            <a:r>
              <a:rPr lang="en-GB" dirty="0"/>
              <a:t> = λgDgAgD0g . (</a:t>
            </a:r>
            <a:r>
              <a:rPr lang="en-GB" i="1" dirty="0"/>
              <a:t>Volume-shape-Orientation)</a:t>
            </a:r>
            <a:endParaRPr lang="en-GB" dirty="0"/>
          </a:p>
          <a:p>
            <a:r>
              <a:rPr lang="en-GB" b="1" dirty="0"/>
              <a:t>Orientation = </a:t>
            </a:r>
            <a:r>
              <a:rPr lang="en-GB" b="0" dirty="0"/>
              <a:t>matrix of eigenvectors</a:t>
            </a:r>
          </a:p>
          <a:p>
            <a:r>
              <a:rPr lang="en-GB" b="1" dirty="0"/>
              <a:t>Shape  = </a:t>
            </a:r>
            <a:r>
              <a:rPr lang="en-GB" b="0" dirty="0"/>
              <a:t>matrix of eigenvalues</a:t>
            </a:r>
          </a:p>
          <a:p>
            <a:r>
              <a:rPr lang="en-GB" b="1" dirty="0"/>
              <a:t>Volume = </a:t>
            </a:r>
            <a:r>
              <a:rPr lang="en-GB" b="0" dirty="0"/>
              <a:t>constant </a:t>
            </a:r>
            <a:r>
              <a:rPr lang="en-GB" b="0" dirty="0" err="1"/>
              <a:t>lamba</a:t>
            </a:r>
            <a:endParaRPr lang="en-GB" b="1" dirty="0"/>
          </a:p>
          <a:p>
            <a:r>
              <a:rPr lang="en-GB" dirty="0"/>
              <a:t>If we have Ag = </a:t>
            </a:r>
            <a:r>
              <a:rPr lang="en-GB" dirty="0" err="1"/>
              <a:t>diag</a:t>
            </a:r>
            <a:r>
              <a:rPr lang="en-GB" dirty="0"/>
              <a:t>{A1,g, . . . , </a:t>
            </a:r>
            <a:r>
              <a:rPr lang="en-GB" dirty="0" err="1"/>
              <a:t>Ad,g</a:t>
            </a:r>
            <a:r>
              <a:rPr lang="en-GB" dirty="0"/>
              <a:t>} and we have A1,g  A2,g &gt; then then the </a:t>
            </a:r>
            <a:r>
              <a:rPr lang="en-GB" dirty="0" err="1"/>
              <a:t>gth</a:t>
            </a:r>
            <a:r>
              <a:rPr lang="en-GB" dirty="0"/>
              <a:t> mixture component is tightly concentrated around a line in Rd. </a:t>
            </a:r>
          </a:p>
          <a:p>
            <a:r>
              <a:rPr lang="en-GB" dirty="0"/>
              <a:t>If A1,g ≈ A2,g &gt;  A3,g, this means that the </a:t>
            </a:r>
            <a:r>
              <a:rPr lang="en-GB" dirty="0" err="1"/>
              <a:t>gth</a:t>
            </a:r>
            <a:r>
              <a:rPr lang="en-GB" dirty="0"/>
              <a:t> mixture component is tightly concentrated around a two-dimensional plane in Rd. </a:t>
            </a:r>
          </a:p>
          <a:p>
            <a:r>
              <a:rPr lang="en-GB" dirty="0"/>
              <a:t>If all the values of </a:t>
            </a:r>
            <a:r>
              <a:rPr lang="en-GB" dirty="0" err="1"/>
              <a:t>Aj,g</a:t>
            </a:r>
            <a:r>
              <a:rPr lang="en-GB" dirty="0"/>
              <a:t> are approximately equal, then the </a:t>
            </a:r>
            <a:r>
              <a:rPr lang="en-GB" dirty="0" err="1"/>
              <a:t>gth</a:t>
            </a:r>
            <a:r>
              <a:rPr lang="en-GB" dirty="0"/>
              <a:t> mixture component is roughly spherical. </a:t>
            </a:r>
          </a:p>
          <a:p>
            <a:endParaRPr lang="en-GB" dirty="0"/>
          </a:p>
          <a:p>
            <a:r>
              <a:rPr lang="en-GB" dirty="0"/>
              <a:t>Robust  clustering: k-medians method (single outliers)</a:t>
            </a:r>
          </a:p>
          <a:p>
            <a:r>
              <a:rPr lang="en-GB" dirty="0"/>
              <a:t>Trimmed k-means method</a:t>
            </a:r>
          </a:p>
        </p:txBody>
      </p:sp>
      <p:sp>
        <p:nvSpPr>
          <p:cNvPr id="4" name="Segnaposto numero diapositiva 3"/>
          <p:cNvSpPr>
            <a:spLocks noGrp="1"/>
          </p:cNvSpPr>
          <p:nvPr>
            <p:ph type="sldNum" sz="quarter" idx="5"/>
          </p:nvPr>
        </p:nvSpPr>
        <p:spPr/>
        <p:txBody>
          <a:bodyPr/>
          <a:lstStyle/>
          <a:p>
            <a:fld id="{F52F7B02-4DA4-485E-AE2B-13997CF2E8D6}" type="slidenum">
              <a:rPr lang="en-GB" smtClean="0"/>
              <a:t>11</a:t>
            </a:fld>
            <a:endParaRPr lang="en-GB"/>
          </a:p>
        </p:txBody>
      </p:sp>
    </p:spTree>
    <p:extLst>
      <p:ext uri="{BB962C8B-B14F-4D97-AF65-F5344CB8AC3E}">
        <p14:creationId xmlns:p14="http://schemas.microsoft.com/office/powerpoint/2010/main" val="3002092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D91BEB-E16C-4A8D-B070-50E2DDA8EFB2}"/>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2EBD98E4-B45F-48D1-98DC-BBDF0A3B5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C0CE9B2A-0F92-4B0A-A6DD-180A134AD20C}"/>
              </a:ext>
            </a:extLst>
          </p:cNvPr>
          <p:cNvSpPr>
            <a:spLocks noGrp="1"/>
          </p:cNvSpPr>
          <p:nvPr>
            <p:ph type="dt" sz="half" idx="10"/>
          </p:nvPr>
        </p:nvSpPr>
        <p:spPr/>
        <p:txBody>
          <a:bodyPr/>
          <a:lstStyle/>
          <a:p>
            <a:fld id="{7CC9718B-93BA-4501-AA12-00A0627D3EA0}" type="datetimeFigureOut">
              <a:rPr lang="en-GB" smtClean="0"/>
              <a:t>07/01/2021</a:t>
            </a:fld>
            <a:endParaRPr lang="en-GB"/>
          </a:p>
        </p:txBody>
      </p:sp>
      <p:sp>
        <p:nvSpPr>
          <p:cNvPr id="5" name="Segnaposto piè di pagina 4">
            <a:extLst>
              <a:ext uri="{FF2B5EF4-FFF2-40B4-BE49-F238E27FC236}">
                <a16:creationId xmlns:a16="http://schemas.microsoft.com/office/drawing/2014/main" id="{AFF22CC5-0161-4748-8A7B-1C7BC2E03B0E}"/>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7A2409B0-B149-4D15-9BFF-749C6B214897}"/>
              </a:ext>
            </a:extLst>
          </p:cNvPr>
          <p:cNvSpPr>
            <a:spLocks noGrp="1"/>
          </p:cNvSpPr>
          <p:nvPr>
            <p:ph type="sldNum" sz="quarter" idx="12"/>
          </p:nvPr>
        </p:nvSpPr>
        <p:spPr/>
        <p:txBody>
          <a:bodyPr/>
          <a:lstStyle/>
          <a:p>
            <a:fld id="{B2022B14-7935-4287-80FA-4D20353C3725}" type="slidenum">
              <a:rPr lang="en-GB" smtClean="0"/>
              <a:t>‹N›</a:t>
            </a:fld>
            <a:endParaRPr lang="en-GB"/>
          </a:p>
        </p:txBody>
      </p:sp>
    </p:spTree>
    <p:extLst>
      <p:ext uri="{BB962C8B-B14F-4D97-AF65-F5344CB8AC3E}">
        <p14:creationId xmlns:p14="http://schemas.microsoft.com/office/powerpoint/2010/main" val="3969823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311410-6503-499E-9AD1-0A4E128423A9}"/>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31FABC89-070A-4F9C-B17C-BEF44AAEDE3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D0E3B78E-3886-4CB6-9C17-E986A11CB3BD}"/>
              </a:ext>
            </a:extLst>
          </p:cNvPr>
          <p:cNvSpPr>
            <a:spLocks noGrp="1"/>
          </p:cNvSpPr>
          <p:nvPr>
            <p:ph type="dt" sz="half" idx="10"/>
          </p:nvPr>
        </p:nvSpPr>
        <p:spPr/>
        <p:txBody>
          <a:bodyPr/>
          <a:lstStyle/>
          <a:p>
            <a:fld id="{7CC9718B-93BA-4501-AA12-00A0627D3EA0}" type="datetimeFigureOut">
              <a:rPr lang="en-GB" smtClean="0"/>
              <a:t>07/01/2021</a:t>
            </a:fld>
            <a:endParaRPr lang="en-GB"/>
          </a:p>
        </p:txBody>
      </p:sp>
      <p:sp>
        <p:nvSpPr>
          <p:cNvPr id="5" name="Segnaposto piè di pagina 4">
            <a:extLst>
              <a:ext uri="{FF2B5EF4-FFF2-40B4-BE49-F238E27FC236}">
                <a16:creationId xmlns:a16="http://schemas.microsoft.com/office/drawing/2014/main" id="{EBF62626-C385-45CD-999B-91C842DDFC57}"/>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B1DA3523-BF5B-4496-ACFB-E1A7361D602C}"/>
              </a:ext>
            </a:extLst>
          </p:cNvPr>
          <p:cNvSpPr>
            <a:spLocks noGrp="1"/>
          </p:cNvSpPr>
          <p:nvPr>
            <p:ph type="sldNum" sz="quarter" idx="12"/>
          </p:nvPr>
        </p:nvSpPr>
        <p:spPr/>
        <p:txBody>
          <a:bodyPr/>
          <a:lstStyle/>
          <a:p>
            <a:fld id="{B2022B14-7935-4287-80FA-4D20353C3725}" type="slidenum">
              <a:rPr lang="en-GB" smtClean="0"/>
              <a:t>‹N›</a:t>
            </a:fld>
            <a:endParaRPr lang="en-GB"/>
          </a:p>
        </p:txBody>
      </p:sp>
    </p:spTree>
    <p:extLst>
      <p:ext uri="{BB962C8B-B14F-4D97-AF65-F5344CB8AC3E}">
        <p14:creationId xmlns:p14="http://schemas.microsoft.com/office/powerpoint/2010/main" val="2118057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1A8ECCA-CD6A-467E-A646-7E556A51619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DB533518-4422-41EE-9435-613ED5DBA0B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2AA496F2-430C-4B51-8ED3-B8911C3A833E}"/>
              </a:ext>
            </a:extLst>
          </p:cNvPr>
          <p:cNvSpPr>
            <a:spLocks noGrp="1"/>
          </p:cNvSpPr>
          <p:nvPr>
            <p:ph type="dt" sz="half" idx="10"/>
          </p:nvPr>
        </p:nvSpPr>
        <p:spPr/>
        <p:txBody>
          <a:bodyPr/>
          <a:lstStyle/>
          <a:p>
            <a:fld id="{7CC9718B-93BA-4501-AA12-00A0627D3EA0}" type="datetimeFigureOut">
              <a:rPr lang="en-GB" smtClean="0"/>
              <a:t>07/01/2021</a:t>
            </a:fld>
            <a:endParaRPr lang="en-GB"/>
          </a:p>
        </p:txBody>
      </p:sp>
      <p:sp>
        <p:nvSpPr>
          <p:cNvPr id="5" name="Segnaposto piè di pagina 4">
            <a:extLst>
              <a:ext uri="{FF2B5EF4-FFF2-40B4-BE49-F238E27FC236}">
                <a16:creationId xmlns:a16="http://schemas.microsoft.com/office/drawing/2014/main" id="{29EB8359-7749-46FC-A821-F00C9F794674}"/>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EE45FAD4-E103-40BA-986C-09E78A3AA49C}"/>
              </a:ext>
            </a:extLst>
          </p:cNvPr>
          <p:cNvSpPr>
            <a:spLocks noGrp="1"/>
          </p:cNvSpPr>
          <p:nvPr>
            <p:ph type="sldNum" sz="quarter" idx="12"/>
          </p:nvPr>
        </p:nvSpPr>
        <p:spPr/>
        <p:txBody>
          <a:bodyPr/>
          <a:lstStyle/>
          <a:p>
            <a:fld id="{B2022B14-7935-4287-80FA-4D20353C3725}" type="slidenum">
              <a:rPr lang="en-GB" smtClean="0"/>
              <a:t>‹N›</a:t>
            </a:fld>
            <a:endParaRPr lang="en-GB"/>
          </a:p>
        </p:txBody>
      </p:sp>
    </p:spTree>
    <p:extLst>
      <p:ext uri="{BB962C8B-B14F-4D97-AF65-F5344CB8AC3E}">
        <p14:creationId xmlns:p14="http://schemas.microsoft.com/office/powerpoint/2010/main" val="63718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67B1D6-F039-414F-B5FD-9E6763A29E70}"/>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CBF5949F-EBA5-4AD8-B732-97E7944008C5}"/>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C39BA018-0568-493D-B30C-2FAACDBDF49D}"/>
              </a:ext>
            </a:extLst>
          </p:cNvPr>
          <p:cNvSpPr>
            <a:spLocks noGrp="1"/>
          </p:cNvSpPr>
          <p:nvPr>
            <p:ph type="dt" sz="half" idx="10"/>
          </p:nvPr>
        </p:nvSpPr>
        <p:spPr/>
        <p:txBody>
          <a:bodyPr/>
          <a:lstStyle/>
          <a:p>
            <a:fld id="{7CC9718B-93BA-4501-AA12-00A0627D3EA0}" type="datetimeFigureOut">
              <a:rPr lang="en-GB" smtClean="0"/>
              <a:t>07/01/2021</a:t>
            </a:fld>
            <a:endParaRPr lang="en-GB"/>
          </a:p>
        </p:txBody>
      </p:sp>
      <p:sp>
        <p:nvSpPr>
          <p:cNvPr id="5" name="Segnaposto piè di pagina 4">
            <a:extLst>
              <a:ext uri="{FF2B5EF4-FFF2-40B4-BE49-F238E27FC236}">
                <a16:creationId xmlns:a16="http://schemas.microsoft.com/office/drawing/2014/main" id="{070C011C-F6C2-4A4E-83AD-0603CBC83808}"/>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4694BD43-5AE0-4945-A4FD-0D310FEE1D53}"/>
              </a:ext>
            </a:extLst>
          </p:cNvPr>
          <p:cNvSpPr>
            <a:spLocks noGrp="1"/>
          </p:cNvSpPr>
          <p:nvPr>
            <p:ph type="sldNum" sz="quarter" idx="12"/>
          </p:nvPr>
        </p:nvSpPr>
        <p:spPr/>
        <p:txBody>
          <a:bodyPr/>
          <a:lstStyle/>
          <a:p>
            <a:fld id="{B2022B14-7935-4287-80FA-4D20353C3725}" type="slidenum">
              <a:rPr lang="en-GB" smtClean="0"/>
              <a:t>‹N›</a:t>
            </a:fld>
            <a:endParaRPr lang="en-GB"/>
          </a:p>
        </p:txBody>
      </p:sp>
    </p:spTree>
    <p:extLst>
      <p:ext uri="{BB962C8B-B14F-4D97-AF65-F5344CB8AC3E}">
        <p14:creationId xmlns:p14="http://schemas.microsoft.com/office/powerpoint/2010/main" val="1603212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D2AFD8-0000-4613-809B-50627CA4FBF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E45407D1-5312-45A8-9519-72246B874C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CB89E2B-2259-46E9-A64F-5E03699FDB75}"/>
              </a:ext>
            </a:extLst>
          </p:cNvPr>
          <p:cNvSpPr>
            <a:spLocks noGrp="1"/>
          </p:cNvSpPr>
          <p:nvPr>
            <p:ph type="dt" sz="half" idx="10"/>
          </p:nvPr>
        </p:nvSpPr>
        <p:spPr/>
        <p:txBody>
          <a:bodyPr/>
          <a:lstStyle/>
          <a:p>
            <a:fld id="{7CC9718B-93BA-4501-AA12-00A0627D3EA0}" type="datetimeFigureOut">
              <a:rPr lang="en-GB" smtClean="0"/>
              <a:t>07/01/2021</a:t>
            </a:fld>
            <a:endParaRPr lang="en-GB"/>
          </a:p>
        </p:txBody>
      </p:sp>
      <p:sp>
        <p:nvSpPr>
          <p:cNvPr id="5" name="Segnaposto piè di pagina 4">
            <a:extLst>
              <a:ext uri="{FF2B5EF4-FFF2-40B4-BE49-F238E27FC236}">
                <a16:creationId xmlns:a16="http://schemas.microsoft.com/office/drawing/2014/main" id="{B6650D6F-80C3-4326-9488-A4478C4D5F15}"/>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59B2709D-866F-4B73-AE6E-BB66600A36D5}"/>
              </a:ext>
            </a:extLst>
          </p:cNvPr>
          <p:cNvSpPr>
            <a:spLocks noGrp="1"/>
          </p:cNvSpPr>
          <p:nvPr>
            <p:ph type="sldNum" sz="quarter" idx="12"/>
          </p:nvPr>
        </p:nvSpPr>
        <p:spPr/>
        <p:txBody>
          <a:bodyPr/>
          <a:lstStyle/>
          <a:p>
            <a:fld id="{B2022B14-7935-4287-80FA-4D20353C3725}" type="slidenum">
              <a:rPr lang="en-GB" smtClean="0"/>
              <a:t>‹N›</a:t>
            </a:fld>
            <a:endParaRPr lang="en-GB"/>
          </a:p>
        </p:txBody>
      </p:sp>
    </p:spTree>
    <p:extLst>
      <p:ext uri="{BB962C8B-B14F-4D97-AF65-F5344CB8AC3E}">
        <p14:creationId xmlns:p14="http://schemas.microsoft.com/office/powerpoint/2010/main" val="366388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752AD7-7603-4201-BE53-8A44F51B803F}"/>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3605B0DB-B5E7-4498-83D1-8BB425978BF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732F11BE-6E8D-468A-A5FB-D2645CE70DA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58DA7CBC-DF66-415F-B45B-CA676B434DB2}"/>
              </a:ext>
            </a:extLst>
          </p:cNvPr>
          <p:cNvSpPr>
            <a:spLocks noGrp="1"/>
          </p:cNvSpPr>
          <p:nvPr>
            <p:ph type="dt" sz="half" idx="10"/>
          </p:nvPr>
        </p:nvSpPr>
        <p:spPr/>
        <p:txBody>
          <a:bodyPr/>
          <a:lstStyle/>
          <a:p>
            <a:fld id="{7CC9718B-93BA-4501-AA12-00A0627D3EA0}" type="datetimeFigureOut">
              <a:rPr lang="en-GB" smtClean="0"/>
              <a:t>07/01/2021</a:t>
            </a:fld>
            <a:endParaRPr lang="en-GB"/>
          </a:p>
        </p:txBody>
      </p:sp>
      <p:sp>
        <p:nvSpPr>
          <p:cNvPr id="6" name="Segnaposto piè di pagina 5">
            <a:extLst>
              <a:ext uri="{FF2B5EF4-FFF2-40B4-BE49-F238E27FC236}">
                <a16:creationId xmlns:a16="http://schemas.microsoft.com/office/drawing/2014/main" id="{D34E1A46-5C1D-4286-895E-512E4988970F}"/>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0D78C403-4E96-4BC2-B934-FE8956123394}"/>
              </a:ext>
            </a:extLst>
          </p:cNvPr>
          <p:cNvSpPr>
            <a:spLocks noGrp="1"/>
          </p:cNvSpPr>
          <p:nvPr>
            <p:ph type="sldNum" sz="quarter" idx="12"/>
          </p:nvPr>
        </p:nvSpPr>
        <p:spPr/>
        <p:txBody>
          <a:bodyPr/>
          <a:lstStyle/>
          <a:p>
            <a:fld id="{B2022B14-7935-4287-80FA-4D20353C3725}" type="slidenum">
              <a:rPr lang="en-GB" smtClean="0"/>
              <a:t>‹N›</a:t>
            </a:fld>
            <a:endParaRPr lang="en-GB"/>
          </a:p>
        </p:txBody>
      </p:sp>
    </p:spTree>
    <p:extLst>
      <p:ext uri="{BB962C8B-B14F-4D97-AF65-F5344CB8AC3E}">
        <p14:creationId xmlns:p14="http://schemas.microsoft.com/office/powerpoint/2010/main" val="1313554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E235D5-187F-4F06-8E7E-58E69F9BFA4E}"/>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D4771FD0-CADC-44E6-9C1C-118E75E217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D456D9F-43F6-4A90-8659-B11E891AB75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FB12F175-7239-4C8D-84F8-77EFBA887C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86D82AF3-5B17-47F3-9CE4-E2591A084A3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42427830-8771-4937-840B-49E9741D5D9D}"/>
              </a:ext>
            </a:extLst>
          </p:cNvPr>
          <p:cNvSpPr>
            <a:spLocks noGrp="1"/>
          </p:cNvSpPr>
          <p:nvPr>
            <p:ph type="dt" sz="half" idx="10"/>
          </p:nvPr>
        </p:nvSpPr>
        <p:spPr/>
        <p:txBody>
          <a:bodyPr/>
          <a:lstStyle/>
          <a:p>
            <a:fld id="{7CC9718B-93BA-4501-AA12-00A0627D3EA0}" type="datetimeFigureOut">
              <a:rPr lang="en-GB" smtClean="0"/>
              <a:t>07/01/2021</a:t>
            </a:fld>
            <a:endParaRPr lang="en-GB"/>
          </a:p>
        </p:txBody>
      </p:sp>
      <p:sp>
        <p:nvSpPr>
          <p:cNvPr id="8" name="Segnaposto piè di pagina 7">
            <a:extLst>
              <a:ext uri="{FF2B5EF4-FFF2-40B4-BE49-F238E27FC236}">
                <a16:creationId xmlns:a16="http://schemas.microsoft.com/office/drawing/2014/main" id="{5E700680-CA42-4EA0-A281-9E78F91D1A41}"/>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1C456D08-9E3E-4CB6-8A18-5C4D0F493DAF}"/>
              </a:ext>
            </a:extLst>
          </p:cNvPr>
          <p:cNvSpPr>
            <a:spLocks noGrp="1"/>
          </p:cNvSpPr>
          <p:nvPr>
            <p:ph type="sldNum" sz="quarter" idx="12"/>
          </p:nvPr>
        </p:nvSpPr>
        <p:spPr/>
        <p:txBody>
          <a:bodyPr/>
          <a:lstStyle/>
          <a:p>
            <a:fld id="{B2022B14-7935-4287-80FA-4D20353C3725}" type="slidenum">
              <a:rPr lang="en-GB" smtClean="0"/>
              <a:t>‹N›</a:t>
            </a:fld>
            <a:endParaRPr lang="en-GB"/>
          </a:p>
        </p:txBody>
      </p:sp>
    </p:spTree>
    <p:extLst>
      <p:ext uri="{BB962C8B-B14F-4D97-AF65-F5344CB8AC3E}">
        <p14:creationId xmlns:p14="http://schemas.microsoft.com/office/powerpoint/2010/main" val="4097577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842457-7FC7-4025-833E-E8B54A147CE1}"/>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51E938F9-C65F-44C8-9343-A5B4933861F8}"/>
              </a:ext>
            </a:extLst>
          </p:cNvPr>
          <p:cNvSpPr>
            <a:spLocks noGrp="1"/>
          </p:cNvSpPr>
          <p:nvPr>
            <p:ph type="dt" sz="half" idx="10"/>
          </p:nvPr>
        </p:nvSpPr>
        <p:spPr/>
        <p:txBody>
          <a:bodyPr/>
          <a:lstStyle/>
          <a:p>
            <a:fld id="{7CC9718B-93BA-4501-AA12-00A0627D3EA0}" type="datetimeFigureOut">
              <a:rPr lang="en-GB" smtClean="0"/>
              <a:t>07/01/2021</a:t>
            </a:fld>
            <a:endParaRPr lang="en-GB"/>
          </a:p>
        </p:txBody>
      </p:sp>
      <p:sp>
        <p:nvSpPr>
          <p:cNvPr id="4" name="Segnaposto piè di pagina 3">
            <a:extLst>
              <a:ext uri="{FF2B5EF4-FFF2-40B4-BE49-F238E27FC236}">
                <a16:creationId xmlns:a16="http://schemas.microsoft.com/office/drawing/2014/main" id="{9D729543-A7CF-4631-92E8-72218A3B2632}"/>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D3BF75D5-48A5-489C-87FF-F00ABDF706DD}"/>
              </a:ext>
            </a:extLst>
          </p:cNvPr>
          <p:cNvSpPr>
            <a:spLocks noGrp="1"/>
          </p:cNvSpPr>
          <p:nvPr>
            <p:ph type="sldNum" sz="quarter" idx="12"/>
          </p:nvPr>
        </p:nvSpPr>
        <p:spPr/>
        <p:txBody>
          <a:bodyPr/>
          <a:lstStyle/>
          <a:p>
            <a:fld id="{B2022B14-7935-4287-80FA-4D20353C3725}" type="slidenum">
              <a:rPr lang="en-GB" smtClean="0"/>
              <a:t>‹N›</a:t>
            </a:fld>
            <a:endParaRPr lang="en-GB"/>
          </a:p>
        </p:txBody>
      </p:sp>
    </p:spTree>
    <p:extLst>
      <p:ext uri="{BB962C8B-B14F-4D97-AF65-F5344CB8AC3E}">
        <p14:creationId xmlns:p14="http://schemas.microsoft.com/office/powerpoint/2010/main" val="307852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9AF6515-EC1F-4F16-9E28-08824A56AEA9}"/>
              </a:ext>
            </a:extLst>
          </p:cNvPr>
          <p:cNvSpPr>
            <a:spLocks noGrp="1"/>
          </p:cNvSpPr>
          <p:nvPr>
            <p:ph type="dt" sz="half" idx="10"/>
          </p:nvPr>
        </p:nvSpPr>
        <p:spPr/>
        <p:txBody>
          <a:bodyPr/>
          <a:lstStyle/>
          <a:p>
            <a:fld id="{7CC9718B-93BA-4501-AA12-00A0627D3EA0}" type="datetimeFigureOut">
              <a:rPr lang="en-GB" smtClean="0"/>
              <a:t>07/01/2021</a:t>
            </a:fld>
            <a:endParaRPr lang="en-GB"/>
          </a:p>
        </p:txBody>
      </p:sp>
      <p:sp>
        <p:nvSpPr>
          <p:cNvPr id="3" name="Segnaposto piè di pagina 2">
            <a:extLst>
              <a:ext uri="{FF2B5EF4-FFF2-40B4-BE49-F238E27FC236}">
                <a16:creationId xmlns:a16="http://schemas.microsoft.com/office/drawing/2014/main" id="{02745424-1C20-4BF9-81BA-207564714209}"/>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37968601-0389-4A30-BDAB-5ACD17E6ED70}"/>
              </a:ext>
            </a:extLst>
          </p:cNvPr>
          <p:cNvSpPr>
            <a:spLocks noGrp="1"/>
          </p:cNvSpPr>
          <p:nvPr>
            <p:ph type="sldNum" sz="quarter" idx="12"/>
          </p:nvPr>
        </p:nvSpPr>
        <p:spPr/>
        <p:txBody>
          <a:bodyPr/>
          <a:lstStyle/>
          <a:p>
            <a:fld id="{B2022B14-7935-4287-80FA-4D20353C3725}" type="slidenum">
              <a:rPr lang="en-GB" smtClean="0"/>
              <a:t>‹N›</a:t>
            </a:fld>
            <a:endParaRPr lang="en-GB"/>
          </a:p>
        </p:txBody>
      </p:sp>
    </p:spTree>
    <p:extLst>
      <p:ext uri="{BB962C8B-B14F-4D97-AF65-F5344CB8AC3E}">
        <p14:creationId xmlns:p14="http://schemas.microsoft.com/office/powerpoint/2010/main" val="3368479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AE06C1-6E68-41C4-BA05-E853709A478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CD8F42E4-0F81-49CB-8A91-2DC60AC15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3620C6F8-DD2E-47B6-88AF-24428C18A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8D8AFC1-44AF-4B87-9D95-C22446DFD3D3}"/>
              </a:ext>
            </a:extLst>
          </p:cNvPr>
          <p:cNvSpPr>
            <a:spLocks noGrp="1"/>
          </p:cNvSpPr>
          <p:nvPr>
            <p:ph type="dt" sz="half" idx="10"/>
          </p:nvPr>
        </p:nvSpPr>
        <p:spPr/>
        <p:txBody>
          <a:bodyPr/>
          <a:lstStyle/>
          <a:p>
            <a:fld id="{7CC9718B-93BA-4501-AA12-00A0627D3EA0}" type="datetimeFigureOut">
              <a:rPr lang="en-GB" smtClean="0"/>
              <a:t>07/01/2021</a:t>
            </a:fld>
            <a:endParaRPr lang="en-GB"/>
          </a:p>
        </p:txBody>
      </p:sp>
      <p:sp>
        <p:nvSpPr>
          <p:cNvPr id="6" name="Segnaposto piè di pagina 5">
            <a:extLst>
              <a:ext uri="{FF2B5EF4-FFF2-40B4-BE49-F238E27FC236}">
                <a16:creationId xmlns:a16="http://schemas.microsoft.com/office/drawing/2014/main" id="{12F632DB-1122-4F46-AA0D-BBC87916B25E}"/>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3564A36E-0DD1-4595-9D95-0BD86129DA97}"/>
              </a:ext>
            </a:extLst>
          </p:cNvPr>
          <p:cNvSpPr>
            <a:spLocks noGrp="1"/>
          </p:cNvSpPr>
          <p:nvPr>
            <p:ph type="sldNum" sz="quarter" idx="12"/>
          </p:nvPr>
        </p:nvSpPr>
        <p:spPr/>
        <p:txBody>
          <a:bodyPr/>
          <a:lstStyle/>
          <a:p>
            <a:fld id="{B2022B14-7935-4287-80FA-4D20353C3725}" type="slidenum">
              <a:rPr lang="en-GB" smtClean="0"/>
              <a:t>‹N›</a:t>
            </a:fld>
            <a:endParaRPr lang="en-GB"/>
          </a:p>
        </p:txBody>
      </p:sp>
    </p:spTree>
    <p:extLst>
      <p:ext uri="{BB962C8B-B14F-4D97-AF65-F5344CB8AC3E}">
        <p14:creationId xmlns:p14="http://schemas.microsoft.com/office/powerpoint/2010/main" val="243702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55F341-DEC5-4BA4-8AD4-E707A6BAE0D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6FD66A4A-BD45-4D82-84F1-ABD0402E62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17CABA1D-9D14-4D91-A2BE-DBFC94DB7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A8744CE-BE84-49AE-8074-3C425501F9CA}"/>
              </a:ext>
            </a:extLst>
          </p:cNvPr>
          <p:cNvSpPr>
            <a:spLocks noGrp="1"/>
          </p:cNvSpPr>
          <p:nvPr>
            <p:ph type="dt" sz="half" idx="10"/>
          </p:nvPr>
        </p:nvSpPr>
        <p:spPr/>
        <p:txBody>
          <a:bodyPr/>
          <a:lstStyle/>
          <a:p>
            <a:fld id="{7CC9718B-93BA-4501-AA12-00A0627D3EA0}" type="datetimeFigureOut">
              <a:rPr lang="en-GB" smtClean="0"/>
              <a:t>07/01/2021</a:t>
            </a:fld>
            <a:endParaRPr lang="en-GB"/>
          </a:p>
        </p:txBody>
      </p:sp>
      <p:sp>
        <p:nvSpPr>
          <p:cNvPr id="6" name="Segnaposto piè di pagina 5">
            <a:extLst>
              <a:ext uri="{FF2B5EF4-FFF2-40B4-BE49-F238E27FC236}">
                <a16:creationId xmlns:a16="http://schemas.microsoft.com/office/drawing/2014/main" id="{11DD27C1-A7BA-4ECF-ABBF-1EF507DDF282}"/>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5836BB2B-8206-469A-9AFF-2242EBCDD006}"/>
              </a:ext>
            </a:extLst>
          </p:cNvPr>
          <p:cNvSpPr>
            <a:spLocks noGrp="1"/>
          </p:cNvSpPr>
          <p:nvPr>
            <p:ph type="sldNum" sz="quarter" idx="12"/>
          </p:nvPr>
        </p:nvSpPr>
        <p:spPr/>
        <p:txBody>
          <a:bodyPr/>
          <a:lstStyle/>
          <a:p>
            <a:fld id="{B2022B14-7935-4287-80FA-4D20353C3725}" type="slidenum">
              <a:rPr lang="en-GB" smtClean="0"/>
              <a:t>‹N›</a:t>
            </a:fld>
            <a:endParaRPr lang="en-GB"/>
          </a:p>
        </p:txBody>
      </p:sp>
    </p:spTree>
    <p:extLst>
      <p:ext uri="{BB962C8B-B14F-4D97-AF65-F5344CB8AC3E}">
        <p14:creationId xmlns:p14="http://schemas.microsoft.com/office/powerpoint/2010/main" val="241942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2F41F20-B13F-4191-B7E3-3DD93A989F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362274AA-AA41-497B-AB80-B55C26FC88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23A03436-7C44-4A91-8322-1C97535084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9718B-93BA-4501-AA12-00A0627D3EA0}" type="datetimeFigureOut">
              <a:rPr lang="en-GB" smtClean="0"/>
              <a:t>07/01/2021</a:t>
            </a:fld>
            <a:endParaRPr lang="en-GB"/>
          </a:p>
        </p:txBody>
      </p:sp>
      <p:sp>
        <p:nvSpPr>
          <p:cNvPr id="5" name="Segnaposto piè di pagina 4">
            <a:extLst>
              <a:ext uri="{FF2B5EF4-FFF2-40B4-BE49-F238E27FC236}">
                <a16:creationId xmlns:a16="http://schemas.microsoft.com/office/drawing/2014/main" id="{7E9E6EF0-CA9A-4ABA-8A50-D657737CD7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53D34FB6-4BDB-45B3-ADA8-B69ADFFABF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22B14-7935-4287-80FA-4D20353C3725}" type="slidenum">
              <a:rPr lang="en-GB" smtClean="0"/>
              <a:t>‹N›</a:t>
            </a:fld>
            <a:endParaRPr lang="en-GB"/>
          </a:p>
        </p:txBody>
      </p:sp>
    </p:spTree>
    <p:extLst>
      <p:ext uri="{BB962C8B-B14F-4D97-AF65-F5344CB8AC3E}">
        <p14:creationId xmlns:p14="http://schemas.microsoft.com/office/powerpoint/2010/main" val="3573079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171B9C52-4502-413D-816C-EF6104B14305}"/>
              </a:ext>
            </a:extLst>
          </p:cNvPr>
          <p:cNvSpPr/>
          <p:nvPr/>
        </p:nvSpPr>
        <p:spPr>
          <a:xfrm>
            <a:off x="2207579" y="407127"/>
            <a:ext cx="7776839" cy="1451953"/>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 name="Titolo 1">
            <a:extLst>
              <a:ext uri="{FF2B5EF4-FFF2-40B4-BE49-F238E27FC236}">
                <a16:creationId xmlns:a16="http://schemas.microsoft.com/office/drawing/2014/main" id="{7C057FCC-3652-4813-A23D-B04DE7C00B74}"/>
              </a:ext>
            </a:extLst>
          </p:cNvPr>
          <p:cNvSpPr>
            <a:spLocks noGrp="1"/>
          </p:cNvSpPr>
          <p:nvPr>
            <p:ph type="ctrTitle"/>
          </p:nvPr>
        </p:nvSpPr>
        <p:spPr>
          <a:xfrm>
            <a:off x="1674092" y="407127"/>
            <a:ext cx="8843816" cy="867543"/>
          </a:xfrm>
        </p:spPr>
        <p:txBody>
          <a:bodyPr>
            <a:normAutofit fontScale="90000"/>
          </a:bodyPr>
          <a:lstStyle/>
          <a:p>
            <a:r>
              <a:rPr lang="it-IT" b="1" dirty="0"/>
              <a:t>Customer Segmentation</a:t>
            </a:r>
            <a:endParaRPr lang="en-GB" b="1" dirty="0"/>
          </a:p>
        </p:txBody>
      </p:sp>
      <p:sp>
        <p:nvSpPr>
          <p:cNvPr id="3" name="Sottotitolo 2">
            <a:extLst>
              <a:ext uri="{FF2B5EF4-FFF2-40B4-BE49-F238E27FC236}">
                <a16:creationId xmlns:a16="http://schemas.microsoft.com/office/drawing/2014/main" id="{33DDFADF-E5A2-4D49-8CE0-42B84C5444BB}"/>
              </a:ext>
            </a:extLst>
          </p:cNvPr>
          <p:cNvSpPr>
            <a:spLocks noGrp="1"/>
          </p:cNvSpPr>
          <p:nvPr>
            <p:ph type="subTitle" idx="1"/>
          </p:nvPr>
        </p:nvSpPr>
        <p:spPr>
          <a:xfrm>
            <a:off x="2667662" y="1236396"/>
            <a:ext cx="6856674" cy="461367"/>
          </a:xfrm>
        </p:spPr>
        <p:txBody>
          <a:bodyPr/>
          <a:lstStyle/>
          <a:p>
            <a:r>
              <a:rPr lang="en-GB" dirty="0"/>
              <a:t>Dimensionality Reduction and Clustering Techniques </a:t>
            </a:r>
          </a:p>
        </p:txBody>
      </p:sp>
      <p:pic>
        <p:nvPicPr>
          <p:cNvPr id="5" name="Immagine 4" descr="Immagine che contiene freccia&#10;&#10;Descrizione generata automaticamente">
            <a:extLst>
              <a:ext uri="{FF2B5EF4-FFF2-40B4-BE49-F238E27FC236}">
                <a16:creationId xmlns:a16="http://schemas.microsoft.com/office/drawing/2014/main" id="{70ACBB28-6618-426D-A213-26EEB7926A07}"/>
              </a:ext>
            </a:extLst>
          </p:cNvPr>
          <p:cNvPicPr>
            <a:picLocks noChangeAspect="1"/>
          </p:cNvPicPr>
          <p:nvPr/>
        </p:nvPicPr>
        <p:blipFill rotWithShape="1">
          <a:blip r:embed="rId2">
            <a:extLst>
              <a:ext uri="{28A0092B-C50C-407E-A947-70E740481C1C}">
                <a14:useLocalDpi xmlns:a14="http://schemas.microsoft.com/office/drawing/2010/main" val="0"/>
              </a:ext>
            </a:extLst>
          </a:blip>
          <a:srcRect l="11969" t="9941" r="10747" b="14281"/>
          <a:stretch/>
        </p:blipFill>
        <p:spPr>
          <a:xfrm>
            <a:off x="2207580" y="2120857"/>
            <a:ext cx="7776839" cy="4075542"/>
          </a:xfrm>
          <a:prstGeom prst="rect">
            <a:avLst/>
          </a:prstGeom>
          <a:ln>
            <a:solidFill>
              <a:schemeClr val="tx1"/>
            </a:solidFill>
          </a:ln>
        </p:spPr>
      </p:pic>
    </p:spTree>
    <p:extLst>
      <p:ext uri="{BB962C8B-B14F-4D97-AF65-F5344CB8AC3E}">
        <p14:creationId xmlns:p14="http://schemas.microsoft.com/office/powerpoint/2010/main" val="4193648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4">
            <a:extLst>
              <a:ext uri="{FF2B5EF4-FFF2-40B4-BE49-F238E27FC236}">
                <a16:creationId xmlns:a16="http://schemas.microsoft.com/office/drawing/2014/main" id="{7671FC3E-4B56-4E49-997C-490B91526A61}"/>
              </a:ext>
            </a:extLst>
          </p:cNvPr>
          <p:cNvSpPr txBox="1">
            <a:spLocks/>
          </p:cNvSpPr>
          <p:nvPr/>
        </p:nvSpPr>
        <p:spPr>
          <a:xfrm>
            <a:off x="909220" y="-57216"/>
            <a:ext cx="10515600" cy="1131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rgbClr val="FF0000"/>
                </a:solidFill>
              </a:rPr>
              <a:t>3.1. Clustering</a:t>
            </a:r>
            <a:endParaRPr lang="en-GB" dirty="0">
              <a:solidFill>
                <a:srgbClr val="FF0000"/>
              </a:solidFill>
            </a:endParaRPr>
          </a:p>
        </p:txBody>
      </p:sp>
      <p:cxnSp>
        <p:nvCxnSpPr>
          <p:cNvPr id="4" name="Connettore diritto 3">
            <a:extLst>
              <a:ext uri="{FF2B5EF4-FFF2-40B4-BE49-F238E27FC236}">
                <a16:creationId xmlns:a16="http://schemas.microsoft.com/office/drawing/2014/main" id="{638EF736-21A0-42F4-B6DE-84751AD890E8}"/>
              </a:ext>
            </a:extLst>
          </p:cNvPr>
          <p:cNvCxnSpPr>
            <a:cxnSpLocks/>
          </p:cNvCxnSpPr>
          <p:nvPr/>
        </p:nvCxnSpPr>
        <p:spPr>
          <a:xfrm>
            <a:off x="1359437" y="865552"/>
            <a:ext cx="9756559" cy="0"/>
          </a:xfrm>
          <a:prstGeom prst="line">
            <a:avLst/>
          </a:prstGeom>
        </p:spPr>
        <p:style>
          <a:lnRef idx="1">
            <a:schemeClr val="accent2"/>
          </a:lnRef>
          <a:fillRef idx="0">
            <a:schemeClr val="accent2"/>
          </a:fillRef>
          <a:effectRef idx="0">
            <a:schemeClr val="accent2"/>
          </a:effectRef>
          <a:fontRef idx="minor">
            <a:schemeClr val="tx1"/>
          </a:fontRef>
        </p:style>
      </p:cxnSp>
      <p:sp>
        <p:nvSpPr>
          <p:cNvPr id="5" name="CasellaDiTesto 4">
            <a:extLst>
              <a:ext uri="{FF2B5EF4-FFF2-40B4-BE49-F238E27FC236}">
                <a16:creationId xmlns:a16="http://schemas.microsoft.com/office/drawing/2014/main" id="{31B8C0F1-D07B-44CB-B23D-0A46E6C07EAF}"/>
              </a:ext>
            </a:extLst>
          </p:cNvPr>
          <p:cNvSpPr txBox="1"/>
          <p:nvPr/>
        </p:nvSpPr>
        <p:spPr>
          <a:xfrm>
            <a:off x="3163324" y="1012343"/>
            <a:ext cx="5865351" cy="523220"/>
          </a:xfrm>
          <a:prstGeom prst="rect">
            <a:avLst/>
          </a:prstGeom>
          <a:noFill/>
        </p:spPr>
        <p:txBody>
          <a:bodyPr wrap="square" rtlCol="0">
            <a:spAutoFit/>
          </a:bodyPr>
          <a:lstStyle/>
          <a:p>
            <a:r>
              <a:rPr lang="it-IT" sz="2800" dirty="0" err="1"/>
              <a:t>Elbow</a:t>
            </a:r>
            <a:r>
              <a:rPr lang="it-IT" sz="2800" dirty="0"/>
              <a:t> </a:t>
            </a:r>
            <a:r>
              <a:rPr lang="it-IT" sz="2800" dirty="0" err="1"/>
              <a:t>method</a:t>
            </a:r>
            <a:r>
              <a:rPr lang="it-IT" sz="2800" dirty="0"/>
              <a:t> and K-</a:t>
            </a:r>
            <a:r>
              <a:rPr lang="it-IT" sz="2800" dirty="0" err="1"/>
              <a:t>mean</a:t>
            </a:r>
            <a:r>
              <a:rPr lang="it-IT" sz="2800" dirty="0"/>
              <a:t> Clustering</a:t>
            </a:r>
            <a:endParaRPr lang="en-GB" sz="2800" dirty="0"/>
          </a:p>
        </p:txBody>
      </p:sp>
      <p:cxnSp>
        <p:nvCxnSpPr>
          <p:cNvPr id="9" name="Connettore diritto 8">
            <a:extLst>
              <a:ext uri="{FF2B5EF4-FFF2-40B4-BE49-F238E27FC236}">
                <a16:creationId xmlns:a16="http://schemas.microsoft.com/office/drawing/2014/main" id="{D8CBB93C-51D5-4FE3-BD90-F860FB66A611}"/>
              </a:ext>
            </a:extLst>
          </p:cNvPr>
          <p:cNvCxnSpPr>
            <a:cxnSpLocks/>
          </p:cNvCxnSpPr>
          <p:nvPr/>
        </p:nvCxnSpPr>
        <p:spPr>
          <a:xfrm>
            <a:off x="6096000" y="1571348"/>
            <a:ext cx="0" cy="479394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Immagine 5">
            <a:extLst>
              <a:ext uri="{FF2B5EF4-FFF2-40B4-BE49-F238E27FC236}">
                <a16:creationId xmlns:a16="http://schemas.microsoft.com/office/drawing/2014/main" id="{091F1A61-9737-4D8C-849B-CE04E0E619A9}"/>
              </a:ext>
            </a:extLst>
          </p:cNvPr>
          <p:cNvPicPr>
            <a:picLocks noChangeAspect="1"/>
          </p:cNvPicPr>
          <p:nvPr/>
        </p:nvPicPr>
        <p:blipFill rotWithShape="1">
          <a:blip r:embed="rId3">
            <a:extLst>
              <a:ext uri="{28A0092B-C50C-407E-A947-70E740481C1C}">
                <a14:useLocalDpi xmlns:a14="http://schemas.microsoft.com/office/drawing/2010/main" val="0"/>
              </a:ext>
            </a:extLst>
          </a:blip>
          <a:srcRect t="1907" r="5214"/>
          <a:stretch/>
        </p:blipFill>
        <p:spPr>
          <a:xfrm>
            <a:off x="125846" y="2194936"/>
            <a:ext cx="5970153" cy="3546764"/>
          </a:xfrm>
          <a:prstGeom prst="rect">
            <a:avLst/>
          </a:prstGeom>
        </p:spPr>
      </p:pic>
      <p:pic>
        <p:nvPicPr>
          <p:cNvPr id="10" name="Immagine 9">
            <a:extLst>
              <a:ext uri="{FF2B5EF4-FFF2-40B4-BE49-F238E27FC236}">
                <a16:creationId xmlns:a16="http://schemas.microsoft.com/office/drawing/2014/main" id="{17CF8059-C69E-451E-81C1-E531D5EC05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8553" y="2063942"/>
            <a:ext cx="5700244" cy="3808751"/>
          </a:xfrm>
          <a:prstGeom prst="rect">
            <a:avLst/>
          </a:prstGeom>
        </p:spPr>
      </p:pic>
    </p:spTree>
    <p:extLst>
      <p:ext uri="{BB962C8B-B14F-4D97-AF65-F5344CB8AC3E}">
        <p14:creationId xmlns:p14="http://schemas.microsoft.com/office/powerpoint/2010/main" val="3437225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4">
            <a:extLst>
              <a:ext uri="{FF2B5EF4-FFF2-40B4-BE49-F238E27FC236}">
                <a16:creationId xmlns:a16="http://schemas.microsoft.com/office/drawing/2014/main" id="{7671FC3E-4B56-4E49-997C-490B91526A61}"/>
              </a:ext>
            </a:extLst>
          </p:cNvPr>
          <p:cNvSpPr txBox="1">
            <a:spLocks/>
          </p:cNvSpPr>
          <p:nvPr/>
        </p:nvSpPr>
        <p:spPr>
          <a:xfrm>
            <a:off x="909220" y="-57216"/>
            <a:ext cx="10515600" cy="1131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rgbClr val="FF0000"/>
                </a:solidFill>
              </a:rPr>
              <a:t>3.2. Clustering</a:t>
            </a:r>
            <a:endParaRPr lang="en-GB" dirty="0">
              <a:solidFill>
                <a:srgbClr val="FF0000"/>
              </a:solidFill>
            </a:endParaRPr>
          </a:p>
        </p:txBody>
      </p:sp>
      <p:cxnSp>
        <p:nvCxnSpPr>
          <p:cNvPr id="4" name="Connettore diritto 3">
            <a:extLst>
              <a:ext uri="{FF2B5EF4-FFF2-40B4-BE49-F238E27FC236}">
                <a16:creationId xmlns:a16="http://schemas.microsoft.com/office/drawing/2014/main" id="{638EF736-21A0-42F4-B6DE-84751AD890E8}"/>
              </a:ext>
            </a:extLst>
          </p:cNvPr>
          <p:cNvCxnSpPr>
            <a:cxnSpLocks/>
          </p:cNvCxnSpPr>
          <p:nvPr/>
        </p:nvCxnSpPr>
        <p:spPr>
          <a:xfrm>
            <a:off x="1359437" y="865552"/>
            <a:ext cx="9756559" cy="0"/>
          </a:xfrm>
          <a:prstGeom prst="line">
            <a:avLst/>
          </a:prstGeom>
        </p:spPr>
        <p:style>
          <a:lnRef idx="1">
            <a:schemeClr val="accent2"/>
          </a:lnRef>
          <a:fillRef idx="0">
            <a:schemeClr val="accent2"/>
          </a:fillRef>
          <a:effectRef idx="0">
            <a:schemeClr val="accent2"/>
          </a:effectRef>
          <a:fontRef idx="minor">
            <a:schemeClr val="tx1"/>
          </a:fontRef>
        </p:style>
      </p:cxnSp>
      <p:sp>
        <p:nvSpPr>
          <p:cNvPr id="5" name="CasellaDiTesto 4">
            <a:extLst>
              <a:ext uri="{FF2B5EF4-FFF2-40B4-BE49-F238E27FC236}">
                <a16:creationId xmlns:a16="http://schemas.microsoft.com/office/drawing/2014/main" id="{31B8C0F1-D07B-44CB-B23D-0A46E6C07EAF}"/>
              </a:ext>
            </a:extLst>
          </p:cNvPr>
          <p:cNvSpPr txBox="1"/>
          <p:nvPr/>
        </p:nvSpPr>
        <p:spPr>
          <a:xfrm>
            <a:off x="2772752" y="1048128"/>
            <a:ext cx="6646496" cy="523220"/>
          </a:xfrm>
          <a:prstGeom prst="rect">
            <a:avLst/>
          </a:prstGeom>
          <a:noFill/>
        </p:spPr>
        <p:txBody>
          <a:bodyPr wrap="square" rtlCol="0">
            <a:spAutoFit/>
          </a:bodyPr>
          <a:lstStyle/>
          <a:p>
            <a:r>
              <a:rPr lang="it-IT" sz="2800" dirty="0"/>
              <a:t>Model </a:t>
            </a:r>
            <a:r>
              <a:rPr lang="it-IT" sz="2800" dirty="0" err="1"/>
              <a:t>selection</a:t>
            </a:r>
            <a:r>
              <a:rPr lang="it-IT" sz="2800" dirty="0"/>
              <a:t> and Model-</a:t>
            </a:r>
            <a:r>
              <a:rPr lang="it-IT" sz="2800" dirty="0" err="1"/>
              <a:t>based</a:t>
            </a:r>
            <a:r>
              <a:rPr lang="it-IT" sz="2800" dirty="0"/>
              <a:t> </a:t>
            </a:r>
            <a:r>
              <a:rPr lang="it-IT" sz="2800" dirty="0" err="1"/>
              <a:t>approach</a:t>
            </a:r>
            <a:r>
              <a:rPr lang="it-IT" sz="2800" dirty="0"/>
              <a:t> </a:t>
            </a:r>
            <a:endParaRPr lang="en-GB" sz="2800" dirty="0"/>
          </a:p>
        </p:txBody>
      </p:sp>
      <p:cxnSp>
        <p:nvCxnSpPr>
          <p:cNvPr id="9" name="Connettore diritto 8">
            <a:extLst>
              <a:ext uri="{FF2B5EF4-FFF2-40B4-BE49-F238E27FC236}">
                <a16:creationId xmlns:a16="http://schemas.microsoft.com/office/drawing/2014/main" id="{D8CBB93C-51D5-4FE3-BD90-F860FB66A611}"/>
              </a:ext>
            </a:extLst>
          </p:cNvPr>
          <p:cNvCxnSpPr>
            <a:cxnSpLocks/>
          </p:cNvCxnSpPr>
          <p:nvPr/>
        </p:nvCxnSpPr>
        <p:spPr>
          <a:xfrm>
            <a:off x="6096000" y="1571348"/>
            <a:ext cx="0" cy="479394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1" name="Immagine 10">
            <a:extLst>
              <a:ext uri="{FF2B5EF4-FFF2-40B4-BE49-F238E27FC236}">
                <a16:creationId xmlns:a16="http://schemas.microsoft.com/office/drawing/2014/main" id="{0EDCED67-270C-4D2F-BC80-F8F2FA53A20F}"/>
              </a:ext>
            </a:extLst>
          </p:cNvPr>
          <p:cNvPicPr>
            <a:picLocks noChangeAspect="1"/>
          </p:cNvPicPr>
          <p:nvPr/>
        </p:nvPicPr>
        <p:blipFill rotWithShape="1">
          <a:blip r:embed="rId3">
            <a:extLst>
              <a:ext uri="{28A0092B-C50C-407E-A947-70E740481C1C}">
                <a14:useLocalDpi xmlns:a14="http://schemas.microsoft.com/office/drawing/2010/main" val="0"/>
              </a:ext>
            </a:extLst>
          </a:blip>
          <a:srcRect r="4146"/>
          <a:stretch/>
        </p:blipFill>
        <p:spPr>
          <a:xfrm>
            <a:off x="175355" y="1961965"/>
            <a:ext cx="5849787" cy="4012706"/>
          </a:xfrm>
          <a:prstGeom prst="rect">
            <a:avLst/>
          </a:prstGeom>
        </p:spPr>
      </p:pic>
      <p:pic>
        <p:nvPicPr>
          <p:cNvPr id="13" name="Immagine 12">
            <a:extLst>
              <a:ext uri="{FF2B5EF4-FFF2-40B4-BE49-F238E27FC236}">
                <a16:creationId xmlns:a16="http://schemas.microsoft.com/office/drawing/2014/main" id="{EC5B4C4E-E905-4F6F-B777-D4037858C5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6859" y="1979456"/>
            <a:ext cx="5942281" cy="3907156"/>
          </a:xfrm>
          <a:prstGeom prst="rect">
            <a:avLst/>
          </a:prstGeom>
        </p:spPr>
      </p:pic>
    </p:spTree>
    <p:extLst>
      <p:ext uri="{BB962C8B-B14F-4D97-AF65-F5344CB8AC3E}">
        <p14:creationId xmlns:p14="http://schemas.microsoft.com/office/powerpoint/2010/main" val="528136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4">
            <a:extLst>
              <a:ext uri="{FF2B5EF4-FFF2-40B4-BE49-F238E27FC236}">
                <a16:creationId xmlns:a16="http://schemas.microsoft.com/office/drawing/2014/main" id="{7671FC3E-4B56-4E49-997C-490B91526A61}"/>
              </a:ext>
            </a:extLst>
          </p:cNvPr>
          <p:cNvSpPr txBox="1">
            <a:spLocks/>
          </p:cNvSpPr>
          <p:nvPr/>
        </p:nvSpPr>
        <p:spPr>
          <a:xfrm>
            <a:off x="838200" y="-55589"/>
            <a:ext cx="10515600" cy="1131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err="1">
                <a:solidFill>
                  <a:srgbClr val="FF0000"/>
                </a:solidFill>
              </a:rPr>
              <a:t>Conclusion</a:t>
            </a:r>
            <a:endParaRPr lang="en-GB" dirty="0">
              <a:solidFill>
                <a:srgbClr val="FF0000"/>
              </a:solidFill>
            </a:endParaRPr>
          </a:p>
        </p:txBody>
      </p:sp>
      <p:cxnSp>
        <p:nvCxnSpPr>
          <p:cNvPr id="4" name="Connettore diritto 3">
            <a:extLst>
              <a:ext uri="{FF2B5EF4-FFF2-40B4-BE49-F238E27FC236}">
                <a16:creationId xmlns:a16="http://schemas.microsoft.com/office/drawing/2014/main" id="{638EF736-21A0-42F4-B6DE-84751AD890E8}"/>
              </a:ext>
            </a:extLst>
          </p:cNvPr>
          <p:cNvCxnSpPr>
            <a:cxnSpLocks/>
          </p:cNvCxnSpPr>
          <p:nvPr/>
        </p:nvCxnSpPr>
        <p:spPr>
          <a:xfrm>
            <a:off x="1359437" y="865552"/>
            <a:ext cx="9756559" cy="0"/>
          </a:xfrm>
          <a:prstGeom prst="line">
            <a:avLst/>
          </a:prstGeom>
        </p:spPr>
        <p:style>
          <a:lnRef idx="1">
            <a:schemeClr val="accent2"/>
          </a:lnRef>
          <a:fillRef idx="0">
            <a:schemeClr val="accent2"/>
          </a:fillRef>
          <a:effectRef idx="0">
            <a:schemeClr val="accent2"/>
          </a:effectRef>
          <a:fontRef idx="minor">
            <a:schemeClr val="tx1"/>
          </a:fontRef>
        </p:style>
      </p:cxnSp>
      <p:pic>
        <p:nvPicPr>
          <p:cNvPr id="6" name="Immagine 5">
            <a:extLst>
              <a:ext uri="{FF2B5EF4-FFF2-40B4-BE49-F238E27FC236}">
                <a16:creationId xmlns:a16="http://schemas.microsoft.com/office/drawing/2014/main" id="{DFA1931C-6678-423B-8C0A-3D11E616E2F6}"/>
              </a:ext>
            </a:extLst>
          </p:cNvPr>
          <p:cNvPicPr>
            <a:picLocks noChangeAspect="1"/>
          </p:cNvPicPr>
          <p:nvPr/>
        </p:nvPicPr>
        <p:blipFill rotWithShape="1">
          <a:blip r:embed="rId2">
            <a:extLst>
              <a:ext uri="{28A0092B-C50C-407E-A947-70E740481C1C}">
                <a14:useLocalDpi xmlns:a14="http://schemas.microsoft.com/office/drawing/2010/main" val="0"/>
              </a:ext>
            </a:extLst>
          </a:blip>
          <a:srcRect t="11994" r="3367" b="2533"/>
          <a:stretch/>
        </p:blipFill>
        <p:spPr>
          <a:xfrm>
            <a:off x="2523055" y="1652923"/>
            <a:ext cx="7145890" cy="4161147"/>
          </a:xfrm>
          <a:prstGeom prst="rect">
            <a:avLst/>
          </a:prstGeom>
        </p:spPr>
      </p:pic>
      <p:pic>
        <p:nvPicPr>
          <p:cNvPr id="5" name="Immagine 4" descr="Immagine che contiene interni, scena, mercato, colorato&#10;&#10;Descrizione generata automaticamente">
            <a:extLst>
              <a:ext uri="{FF2B5EF4-FFF2-40B4-BE49-F238E27FC236}">
                <a16:creationId xmlns:a16="http://schemas.microsoft.com/office/drawing/2014/main" id="{69A8CD55-6551-447D-8E13-0C5FF80366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0098" y="1100577"/>
            <a:ext cx="2190551" cy="1642913"/>
          </a:xfrm>
          <a:prstGeom prst="rect">
            <a:avLst/>
          </a:prstGeom>
        </p:spPr>
      </p:pic>
      <p:pic>
        <p:nvPicPr>
          <p:cNvPr id="8" name="Immagine 7" descr="Immagine che contiene testo, mensola, negozio&#10;&#10;Descrizione generata automaticamente">
            <a:extLst>
              <a:ext uri="{FF2B5EF4-FFF2-40B4-BE49-F238E27FC236}">
                <a16:creationId xmlns:a16="http://schemas.microsoft.com/office/drawing/2014/main" id="{90404A94-E2FC-4D89-B404-394EC758D8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351" y="1207399"/>
            <a:ext cx="2313172" cy="1536091"/>
          </a:xfrm>
          <a:prstGeom prst="rect">
            <a:avLst/>
          </a:prstGeom>
        </p:spPr>
      </p:pic>
      <p:pic>
        <p:nvPicPr>
          <p:cNvPr id="10" name="Immagine 9" descr="Immagine che contiene tavolo, interni, soffitto, cenando&#10;&#10;Descrizione generata automaticamente">
            <a:extLst>
              <a:ext uri="{FF2B5EF4-FFF2-40B4-BE49-F238E27FC236}">
                <a16:creationId xmlns:a16="http://schemas.microsoft.com/office/drawing/2014/main" id="{9F2532CB-86F8-43D9-BE73-30A7E60B58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351" y="5041458"/>
            <a:ext cx="2376338" cy="1585666"/>
          </a:xfrm>
          <a:prstGeom prst="rect">
            <a:avLst/>
          </a:prstGeom>
        </p:spPr>
      </p:pic>
      <p:pic>
        <p:nvPicPr>
          <p:cNvPr id="12" name="Immagine 11" descr="Immagine che contiene testo, scena, mercato&#10;&#10;Descrizione generata automaticamente">
            <a:extLst>
              <a:ext uri="{FF2B5EF4-FFF2-40B4-BE49-F238E27FC236}">
                <a16:creationId xmlns:a16="http://schemas.microsoft.com/office/drawing/2014/main" id="{E4843B99-8E35-41AC-9595-5CFD07B9E7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04151" y="5239526"/>
            <a:ext cx="2466840" cy="1387598"/>
          </a:xfrm>
          <a:prstGeom prst="rect">
            <a:avLst/>
          </a:prstGeom>
        </p:spPr>
      </p:pic>
    </p:spTree>
    <p:extLst>
      <p:ext uri="{BB962C8B-B14F-4D97-AF65-F5344CB8AC3E}">
        <p14:creationId xmlns:p14="http://schemas.microsoft.com/office/powerpoint/2010/main" val="54744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F48EF109-B3D5-4299-88A4-5EC64B1D3396}"/>
              </a:ext>
            </a:extLst>
          </p:cNvPr>
          <p:cNvSpPr txBox="1"/>
          <p:nvPr/>
        </p:nvSpPr>
        <p:spPr>
          <a:xfrm>
            <a:off x="1279125" y="889533"/>
            <a:ext cx="5308847" cy="2403863"/>
          </a:xfrm>
          <a:prstGeom prst="rect">
            <a:avLst/>
          </a:prstGeom>
          <a:noFill/>
        </p:spPr>
        <p:txBody>
          <a:bodyPr wrap="square" rtlCol="0">
            <a:spAutoFit/>
          </a:bodyPr>
          <a:lstStyle/>
          <a:p>
            <a:pPr algn="ctr"/>
            <a:endParaRPr lang="it-IT" b="1" dirty="0"/>
          </a:p>
          <a:p>
            <a:pPr algn="ctr">
              <a:lnSpc>
                <a:spcPct val="150000"/>
              </a:lnSpc>
            </a:pPr>
            <a:r>
              <a:rPr lang="it-IT" b="1" i="1" dirty="0"/>
              <a:t>Goal of the project:</a:t>
            </a:r>
          </a:p>
          <a:p>
            <a:pPr algn="just">
              <a:lnSpc>
                <a:spcPct val="150000"/>
              </a:lnSpc>
            </a:pPr>
            <a:r>
              <a:rPr lang="it-IT" dirty="0"/>
              <a:t>Clustering the customers of a </a:t>
            </a:r>
            <a:r>
              <a:rPr lang="it-IT" dirty="0" err="1"/>
              <a:t>wholesale</a:t>
            </a:r>
            <a:r>
              <a:rPr lang="it-IT" dirty="0"/>
              <a:t> shop </a:t>
            </a:r>
            <a:r>
              <a:rPr lang="it-IT" dirty="0" err="1"/>
              <a:t>basing</a:t>
            </a:r>
            <a:r>
              <a:rPr lang="it-IT" dirty="0"/>
              <a:t> on </a:t>
            </a:r>
            <a:r>
              <a:rPr lang="en-US" dirty="0"/>
              <a:t>their</a:t>
            </a:r>
            <a:r>
              <a:rPr lang="it-IT" dirty="0"/>
              <a:t> </a:t>
            </a:r>
            <a:r>
              <a:rPr lang="it-IT" dirty="0" err="1"/>
              <a:t>annual</a:t>
            </a:r>
            <a:r>
              <a:rPr lang="it-IT" dirty="0"/>
              <a:t> spending on the products, </a:t>
            </a:r>
            <a:r>
              <a:rPr lang="it-IT" dirty="0" err="1"/>
              <a:t>divided</a:t>
            </a:r>
            <a:r>
              <a:rPr lang="it-IT" dirty="0"/>
              <a:t> per </a:t>
            </a:r>
            <a:r>
              <a:rPr lang="it-IT" dirty="0" err="1"/>
              <a:t>categories</a:t>
            </a:r>
            <a:r>
              <a:rPr lang="it-IT" dirty="0"/>
              <a:t>: </a:t>
            </a:r>
            <a:r>
              <a:rPr lang="en-GB" i="1" dirty="0"/>
              <a:t>Fresh, Milk, Grocery, Frozen, Detergents Paper</a:t>
            </a:r>
            <a:r>
              <a:rPr lang="en-GB" i="1"/>
              <a:t>, Delicatessen.</a:t>
            </a:r>
            <a:endParaRPr lang="en-GB" i="1" dirty="0"/>
          </a:p>
        </p:txBody>
      </p:sp>
      <p:sp>
        <p:nvSpPr>
          <p:cNvPr id="3" name="CasellaDiTesto 2">
            <a:extLst>
              <a:ext uri="{FF2B5EF4-FFF2-40B4-BE49-F238E27FC236}">
                <a16:creationId xmlns:a16="http://schemas.microsoft.com/office/drawing/2014/main" id="{F91721B9-512C-473C-A020-7E132D74D502}"/>
              </a:ext>
            </a:extLst>
          </p:cNvPr>
          <p:cNvSpPr txBox="1"/>
          <p:nvPr/>
        </p:nvSpPr>
        <p:spPr>
          <a:xfrm>
            <a:off x="6504742" y="3814638"/>
            <a:ext cx="4535010" cy="1711366"/>
          </a:xfrm>
          <a:prstGeom prst="rect">
            <a:avLst/>
          </a:prstGeom>
          <a:noFill/>
        </p:spPr>
        <p:txBody>
          <a:bodyPr wrap="square" rtlCol="0">
            <a:spAutoFit/>
          </a:bodyPr>
          <a:lstStyle/>
          <a:p>
            <a:pPr algn="ctr">
              <a:lnSpc>
                <a:spcPct val="150000"/>
              </a:lnSpc>
            </a:pPr>
            <a:r>
              <a:rPr lang="it-IT" b="1" i="1" dirty="0"/>
              <a:t>Steps:</a:t>
            </a:r>
          </a:p>
          <a:p>
            <a:pPr>
              <a:lnSpc>
                <a:spcPct val="150000"/>
              </a:lnSpc>
            </a:pPr>
            <a:r>
              <a:rPr lang="it-IT" dirty="0"/>
              <a:t>1. Data </a:t>
            </a:r>
            <a:r>
              <a:rPr lang="it-IT" dirty="0" err="1"/>
              <a:t>exploration</a:t>
            </a:r>
            <a:r>
              <a:rPr lang="it-IT" dirty="0"/>
              <a:t> and </a:t>
            </a:r>
            <a:r>
              <a:rPr lang="it-IT" dirty="0" err="1"/>
              <a:t>pre</a:t>
            </a:r>
            <a:r>
              <a:rPr lang="it-IT" dirty="0"/>
              <a:t>-processing.</a:t>
            </a:r>
          </a:p>
          <a:p>
            <a:pPr>
              <a:lnSpc>
                <a:spcPct val="150000"/>
              </a:lnSpc>
            </a:pPr>
            <a:r>
              <a:rPr lang="it-IT" dirty="0"/>
              <a:t>2. Dimensionality </a:t>
            </a:r>
            <a:r>
              <a:rPr lang="it-IT" dirty="0" err="1"/>
              <a:t>reduction</a:t>
            </a:r>
            <a:r>
              <a:rPr lang="it-IT" dirty="0"/>
              <a:t>.</a:t>
            </a:r>
          </a:p>
          <a:p>
            <a:pPr>
              <a:lnSpc>
                <a:spcPct val="150000"/>
              </a:lnSpc>
            </a:pPr>
            <a:r>
              <a:rPr lang="it-IT" dirty="0"/>
              <a:t>3. </a:t>
            </a:r>
            <a:r>
              <a:rPr lang="it-IT" dirty="0" err="1"/>
              <a:t>Applicaton</a:t>
            </a:r>
            <a:r>
              <a:rPr lang="it-IT" dirty="0"/>
              <a:t> of clustering techniques.</a:t>
            </a:r>
            <a:endParaRPr lang="en-GB" dirty="0"/>
          </a:p>
        </p:txBody>
      </p:sp>
      <p:sp>
        <p:nvSpPr>
          <p:cNvPr id="4" name="CasellaDiTesto 3">
            <a:extLst>
              <a:ext uri="{FF2B5EF4-FFF2-40B4-BE49-F238E27FC236}">
                <a16:creationId xmlns:a16="http://schemas.microsoft.com/office/drawing/2014/main" id="{9D85C9C1-93A8-48AC-A768-F6C2619A0454}"/>
              </a:ext>
            </a:extLst>
          </p:cNvPr>
          <p:cNvSpPr txBox="1"/>
          <p:nvPr/>
        </p:nvSpPr>
        <p:spPr>
          <a:xfrm>
            <a:off x="1723006" y="6058296"/>
            <a:ext cx="8602463" cy="369332"/>
          </a:xfrm>
          <a:prstGeom prst="rect">
            <a:avLst/>
          </a:prstGeom>
          <a:noFill/>
        </p:spPr>
        <p:txBody>
          <a:bodyPr wrap="square" rtlCol="0">
            <a:spAutoFit/>
          </a:bodyPr>
          <a:lstStyle/>
          <a:p>
            <a:pPr algn="ctr"/>
            <a:r>
              <a:rPr lang="it-IT" b="1" dirty="0"/>
              <a:t>Dataset: </a:t>
            </a:r>
            <a:r>
              <a:rPr lang="it-IT" dirty="0"/>
              <a:t>https://archive.ics.uci.edu/ml/datasets/Wholesale%2Bcustomers</a:t>
            </a:r>
          </a:p>
        </p:txBody>
      </p:sp>
      <p:sp>
        <p:nvSpPr>
          <p:cNvPr id="5" name="Titolo 4">
            <a:extLst>
              <a:ext uri="{FF2B5EF4-FFF2-40B4-BE49-F238E27FC236}">
                <a16:creationId xmlns:a16="http://schemas.microsoft.com/office/drawing/2014/main" id="{D5EBDE09-C68D-44F0-9371-5CD1E3742F98}"/>
              </a:ext>
            </a:extLst>
          </p:cNvPr>
          <p:cNvSpPr>
            <a:spLocks noGrp="1"/>
          </p:cNvSpPr>
          <p:nvPr>
            <p:ph type="title"/>
          </p:nvPr>
        </p:nvSpPr>
        <p:spPr>
          <a:xfrm>
            <a:off x="838200" y="36139"/>
            <a:ext cx="10515600" cy="764105"/>
          </a:xfrm>
        </p:spPr>
        <p:txBody>
          <a:bodyPr/>
          <a:lstStyle/>
          <a:p>
            <a:pPr algn="ctr"/>
            <a:r>
              <a:rPr lang="it-IT" dirty="0">
                <a:solidFill>
                  <a:srgbClr val="FF0000"/>
                </a:solidFill>
              </a:rPr>
              <a:t>Goal of the project and Steps</a:t>
            </a:r>
            <a:endParaRPr lang="en-GB" dirty="0">
              <a:solidFill>
                <a:srgbClr val="FF0000"/>
              </a:solidFill>
            </a:endParaRPr>
          </a:p>
        </p:txBody>
      </p:sp>
      <p:pic>
        <p:nvPicPr>
          <p:cNvPr id="7" name="Immagine 6">
            <a:extLst>
              <a:ext uri="{FF2B5EF4-FFF2-40B4-BE49-F238E27FC236}">
                <a16:creationId xmlns:a16="http://schemas.microsoft.com/office/drawing/2014/main" id="{3E64F89C-0B64-4092-B85F-93CE8D2F8013}"/>
              </a:ext>
            </a:extLst>
          </p:cNvPr>
          <p:cNvPicPr>
            <a:picLocks noChangeAspect="1"/>
          </p:cNvPicPr>
          <p:nvPr/>
        </p:nvPicPr>
        <p:blipFill rotWithShape="1">
          <a:blip r:embed="rId2">
            <a:extLst>
              <a:ext uri="{28A0092B-C50C-407E-A947-70E740481C1C}">
                <a14:useLocalDpi xmlns:a14="http://schemas.microsoft.com/office/drawing/2010/main" val="0"/>
              </a:ext>
            </a:extLst>
          </a:blip>
          <a:srcRect l="17053" t="19113" r="20268" b="23907"/>
          <a:stretch/>
        </p:blipFill>
        <p:spPr>
          <a:xfrm>
            <a:off x="7882261" y="1169758"/>
            <a:ext cx="1779972" cy="1618170"/>
          </a:xfrm>
          <a:prstGeom prst="rect">
            <a:avLst/>
          </a:prstGeom>
        </p:spPr>
      </p:pic>
      <p:cxnSp>
        <p:nvCxnSpPr>
          <p:cNvPr id="9" name="Connettore diritto 8">
            <a:extLst>
              <a:ext uri="{FF2B5EF4-FFF2-40B4-BE49-F238E27FC236}">
                <a16:creationId xmlns:a16="http://schemas.microsoft.com/office/drawing/2014/main" id="{ACB14C4E-0C42-4F5A-B7F5-26DA5AB76FF1}"/>
              </a:ext>
            </a:extLst>
          </p:cNvPr>
          <p:cNvCxnSpPr>
            <a:cxnSpLocks/>
          </p:cNvCxnSpPr>
          <p:nvPr/>
        </p:nvCxnSpPr>
        <p:spPr>
          <a:xfrm>
            <a:off x="1865790" y="723510"/>
            <a:ext cx="8460420" cy="0"/>
          </a:xfrm>
          <a:prstGeom prst="line">
            <a:avLst/>
          </a:prstGeom>
        </p:spPr>
        <p:style>
          <a:lnRef idx="1">
            <a:schemeClr val="accent2"/>
          </a:lnRef>
          <a:fillRef idx="0">
            <a:schemeClr val="accent2"/>
          </a:fillRef>
          <a:effectRef idx="0">
            <a:schemeClr val="accent2"/>
          </a:effectRef>
          <a:fontRef idx="minor">
            <a:schemeClr val="tx1"/>
          </a:fontRef>
        </p:style>
      </p:cxnSp>
      <p:pic>
        <p:nvPicPr>
          <p:cNvPr id="14" name="Elemento grafico 13">
            <a:extLst>
              <a:ext uri="{FF2B5EF4-FFF2-40B4-BE49-F238E27FC236}">
                <a16:creationId xmlns:a16="http://schemas.microsoft.com/office/drawing/2014/main" id="{02D64F85-A2A6-4FA8-B630-7DECB89BCE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63609" y="4129016"/>
            <a:ext cx="1339877" cy="1339877"/>
          </a:xfrm>
          <a:prstGeom prst="rect">
            <a:avLst/>
          </a:prstGeom>
        </p:spPr>
      </p:pic>
      <p:cxnSp>
        <p:nvCxnSpPr>
          <p:cNvPr id="16" name="Connettore diritto 15">
            <a:extLst>
              <a:ext uri="{FF2B5EF4-FFF2-40B4-BE49-F238E27FC236}">
                <a16:creationId xmlns:a16="http://schemas.microsoft.com/office/drawing/2014/main" id="{FE87453A-1F8B-400C-AEF9-F8ACEEC7ADC5}"/>
              </a:ext>
            </a:extLst>
          </p:cNvPr>
          <p:cNvCxnSpPr>
            <a:cxnSpLocks/>
          </p:cNvCxnSpPr>
          <p:nvPr/>
        </p:nvCxnSpPr>
        <p:spPr>
          <a:xfrm>
            <a:off x="838199" y="3596723"/>
            <a:ext cx="103720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7910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4">
            <a:extLst>
              <a:ext uri="{FF2B5EF4-FFF2-40B4-BE49-F238E27FC236}">
                <a16:creationId xmlns:a16="http://schemas.microsoft.com/office/drawing/2014/main" id="{B4572586-B9EF-41CB-8BC5-1A47B75B231C}"/>
              </a:ext>
            </a:extLst>
          </p:cNvPr>
          <p:cNvSpPr>
            <a:spLocks noGrp="1"/>
          </p:cNvSpPr>
          <p:nvPr>
            <p:ph type="title"/>
          </p:nvPr>
        </p:nvSpPr>
        <p:spPr>
          <a:xfrm>
            <a:off x="838200" y="21007"/>
            <a:ext cx="10515600" cy="857882"/>
          </a:xfrm>
        </p:spPr>
        <p:txBody>
          <a:bodyPr/>
          <a:lstStyle/>
          <a:p>
            <a:pPr algn="ctr"/>
            <a:r>
              <a:rPr lang="it-IT" dirty="0">
                <a:solidFill>
                  <a:srgbClr val="FF0000"/>
                </a:solidFill>
              </a:rPr>
              <a:t>1.1. Data </a:t>
            </a:r>
            <a:r>
              <a:rPr lang="it-IT" dirty="0" err="1">
                <a:solidFill>
                  <a:srgbClr val="FF0000"/>
                </a:solidFill>
              </a:rPr>
              <a:t>exploration</a:t>
            </a:r>
            <a:r>
              <a:rPr lang="it-IT" dirty="0">
                <a:solidFill>
                  <a:srgbClr val="FF0000"/>
                </a:solidFill>
              </a:rPr>
              <a:t> and </a:t>
            </a:r>
            <a:r>
              <a:rPr lang="it-IT" dirty="0" err="1">
                <a:solidFill>
                  <a:srgbClr val="FF0000"/>
                </a:solidFill>
              </a:rPr>
              <a:t>pre</a:t>
            </a:r>
            <a:r>
              <a:rPr lang="it-IT" dirty="0">
                <a:solidFill>
                  <a:srgbClr val="FF0000"/>
                </a:solidFill>
              </a:rPr>
              <a:t>-processing</a:t>
            </a:r>
            <a:endParaRPr lang="en-GB" dirty="0">
              <a:solidFill>
                <a:srgbClr val="FF0000"/>
              </a:solidFill>
            </a:endParaRPr>
          </a:p>
        </p:txBody>
      </p:sp>
      <p:cxnSp>
        <p:nvCxnSpPr>
          <p:cNvPr id="4" name="Connettore diritto 3">
            <a:extLst>
              <a:ext uri="{FF2B5EF4-FFF2-40B4-BE49-F238E27FC236}">
                <a16:creationId xmlns:a16="http://schemas.microsoft.com/office/drawing/2014/main" id="{070DB7B2-6C61-434B-9458-8B887B2D59F4}"/>
              </a:ext>
            </a:extLst>
          </p:cNvPr>
          <p:cNvCxnSpPr>
            <a:cxnSpLocks/>
          </p:cNvCxnSpPr>
          <p:nvPr/>
        </p:nvCxnSpPr>
        <p:spPr>
          <a:xfrm>
            <a:off x="1479611" y="790112"/>
            <a:ext cx="9232777" cy="0"/>
          </a:xfrm>
          <a:prstGeom prst="line">
            <a:avLst/>
          </a:prstGeom>
        </p:spPr>
        <p:style>
          <a:lnRef idx="1">
            <a:schemeClr val="accent2"/>
          </a:lnRef>
          <a:fillRef idx="0">
            <a:schemeClr val="accent2"/>
          </a:fillRef>
          <a:effectRef idx="0">
            <a:schemeClr val="accent2"/>
          </a:effectRef>
          <a:fontRef idx="minor">
            <a:schemeClr val="tx1"/>
          </a:fontRef>
        </p:style>
      </p:cxnSp>
      <p:pic>
        <p:nvPicPr>
          <p:cNvPr id="8" name="Immagine 7">
            <a:extLst>
              <a:ext uri="{FF2B5EF4-FFF2-40B4-BE49-F238E27FC236}">
                <a16:creationId xmlns:a16="http://schemas.microsoft.com/office/drawing/2014/main" id="{3244225C-0D3B-47A2-852F-7F17F777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026" y="878889"/>
            <a:ext cx="9195490" cy="5979111"/>
          </a:xfrm>
          <a:prstGeom prst="rect">
            <a:avLst/>
          </a:prstGeom>
        </p:spPr>
      </p:pic>
    </p:spTree>
    <p:extLst>
      <p:ext uri="{BB962C8B-B14F-4D97-AF65-F5344CB8AC3E}">
        <p14:creationId xmlns:p14="http://schemas.microsoft.com/office/powerpoint/2010/main" val="458102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4">
            <a:extLst>
              <a:ext uri="{FF2B5EF4-FFF2-40B4-BE49-F238E27FC236}">
                <a16:creationId xmlns:a16="http://schemas.microsoft.com/office/drawing/2014/main" id="{55B3B1F3-6682-416C-A0C9-7A36D0CE2676}"/>
              </a:ext>
            </a:extLst>
          </p:cNvPr>
          <p:cNvSpPr txBox="1">
            <a:spLocks/>
          </p:cNvSpPr>
          <p:nvPr/>
        </p:nvSpPr>
        <p:spPr>
          <a:xfrm>
            <a:off x="909219" y="19368"/>
            <a:ext cx="10515600" cy="7840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rgbClr val="FF0000"/>
                </a:solidFill>
              </a:rPr>
              <a:t>1.2. Data </a:t>
            </a:r>
            <a:r>
              <a:rPr lang="it-IT" dirty="0" err="1">
                <a:solidFill>
                  <a:srgbClr val="FF0000"/>
                </a:solidFill>
              </a:rPr>
              <a:t>exploration</a:t>
            </a:r>
            <a:r>
              <a:rPr lang="it-IT" dirty="0">
                <a:solidFill>
                  <a:srgbClr val="FF0000"/>
                </a:solidFill>
              </a:rPr>
              <a:t> and </a:t>
            </a:r>
            <a:r>
              <a:rPr lang="it-IT" dirty="0" err="1">
                <a:solidFill>
                  <a:srgbClr val="FF0000"/>
                </a:solidFill>
              </a:rPr>
              <a:t>pre</a:t>
            </a:r>
            <a:r>
              <a:rPr lang="it-IT" dirty="0">
                <a:solidFill>
                  <a:srgbClr val="FF0000"/>
                </a:solidFill>
              </a:rPr>
              <a:t>-processing</a:t>
            </a:r>
            <a:endParaRPr lang="en-GB" dirty="0">
              <a:solidFill>
                <a:srgbClr val="FF0000"/>
              </a:solidFill>
            </a:endParaRPr>
          </a:p>
        </p:txBody>
      </p:sp>
      <p:cxnSp>
        <p:nvCxnSpPr>
          <p:cNvPr id="4" name="Connettore diritto 3">
            <a:extLst>
              <a:ext uri="{FF2B5EF4-FFF2-40B4-BE49-F238E27FC236}">
                <a16:creationId xmlns:a16="http://schemas.microsoft.com/office/drawing/2014/main" id="{F4F5ECA0-326F-4760-9EA8-B76D43410553}"/>
              </a:ext>
            </a:extLst>
          </p:cNvPr>
          <p:cNvCxnSpPr>
            <a:cxnSpLocks/>
          </p:cNvCxnSpPr>
          <p:nvPr/>
        </p:nvCxnSpPr>
        <p:spPr>
          <a:xfrm>
            <a:off x="1589103" y="741264"/>
            <a:ext cx="9294920" cy="0"/>
          </a:xfrm>
          <a:prstGeom prst="line">
            <a:avLst/>
          </a:prstGeom>
        </p:spPr>
        <p:style>
          <a:lnRef idx="1">
            <a:schemeClr val="accent2"/>
          </a:lnRef>
          <a:fillRef idx="0">
            <a:schemeClr val="accent2"/>
          </a:fillRef>
          <a:effectRef idx="0">
            <a:schemeClr val="accent2"/>
          </a:effectRef>
          <a:fontRef idx="minor">
            <a:schemeClr val="tx1"/>
          </a:fontRef>
        </p:style>
      </p:cxnSp>
      <p:pic>
        <p:nvPicPr>
          <p:cNvPr id="6" name="Immagine 5">
            <a:extLst>
              <a:ext uri="{FF2B5EF4-FFF2-40B4-BE49-F238E27FC236}">
                <a16:creationId xmlns:a16="http://schemas.microsoft.com/office/drawing/2014/main" id="{50EB282B-7FAE-44C5-AC1F-4C4748839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656" y="1332577"/>
            <a:ext cx="7613601" cy="5006079"/>
          </a:xfrm>
          <a:prstGeom prst="rect">
            <a:avLst/>
          </a:prstGeom>
        </p:spPr>
      </p:pic>
      <p:sp>
        <p:nvSpPr>
          <p:cNvPr id="7" name="CasellaDiTesto 6">
            <a:extLst>
              <a:ext uri="{FF2B5EF4-FFF2-40B4-BE49-F238E27FC236}">
                <a16:creationId xmlns:a16="http://schemas.microsoft.com/office/drawing/2014/main" id="{1A1BEEA9-D652-49B7-B16F-6F1FF2B6934F}"/>
              </a:ext>
            </a:extLst>
          </p:cNvPr>
          <p:cNvSpPr txBox="1"/>
          <p:nvPr/>
        </p:nvSpPr>
        <p:spPr>
          <a:xfrm>
            <a:off x="8701367" y="2359339"/>
            <a:ext cx="2831977" cy="2800767"/>
          </a:xfrm>
          <a:prstGeom prst="rect">
            <a:avLst/>
          </a:prstGeom>
          <a:noFill/>
        </p:spPr>
        <p:txBody>
          <a:bodyPr wrap="square" rtlCol="0">
            <a:spAutoFit/>
          </a:bodyPr>
          <a:lstStyle/>
          <a:p>
            <a:pPr algn="ctr"/>
            <a:r>
              <a:rPr lang="it-IT" sz="2000" b="1" dirty="0"/>
              <a:t>Data</a:t>
            </a:r>
          </a:p>
          <a:p>
            <a:pPr marL="285750" indent="-285750">
              <a:lnSpc>
                <a:spcPct val="150000"/>
              </a:lnSpc>
              <a:buFont typeface="Arial" panose="020B0604020202020204" pitchFamily="34" charset="0"/>
              <a:buChar char="•"/>
            </a:pPr>
            <a:r>
              <a:rPr lang="it-IT" sz="2000" dirty="0" err="1"/>
              <a:t>Skewed</a:t>
            </a:r>
            <a:r>
              <a:rPr lang="it-IT" sz="2000" dirty="0"/>
              <a:t> to the </a:t>
            </a:r>
            <a:r>
              <a:rPr lang="it-IT" sz="2000" dirty="0" err="1"/>
              <a:t>right</a:t>
            </a:r>
            <a:r>
              <a:rPr lang="it-IT" sz="2000" dirty="0"/>
              <a:t>.</a:t>
            </a:r>
          </a:p>
          <a:p>
            <a:pPr marL="285750" indent="-285750">
              <a:lnSpc>
                <a:spcPct val="150000"/>
              </a:lnSpc>
              <a:buFont typeface="Arial" panose="020B0604020202020204" pitchFamily="34" charset="0"/>
              <a:buChar char="•"/>
            </a:pPr>
            <a:r>
              <a:rPr lang="it-IT" sz="2000" dirty="0" err="1"/>
              <a:t>Correlation</a:t>
            </a:r>
            <a:r>
              <a:rPr lang="it-IT" sz="2000" dirty="0"/>
              <a:t> </a:t>
            </a:r>
            <a:r>
              <a:rPr lang="it-IT" sz="2000" dirty="0" err="1"/>
              <a:t>between</a:t>
            </a:r>
            <a:r>
              <a:rPr lang="it-IT" sz="2000" dirty="0"/>
              <a:t> </a:t>
            </a:r>
            <a:r>
              <a:rPr lang="it-IT" sz="2000" dirty="0" err="1"/>
              <a:t>variables</a:t>
            </a:r>
            <a:r>
              <a:rPr lang="it-IT" sz="2000" dirty="0"/>
              <a:t>.</a:t>
            </a:r>
          </a:p>
          <a:p>
            <a:pPr marL="285750" indent="-285750">
              <a:lnSpc>
                <a:spcPct val="150000"/>
              </a:lnSpc>
              <a:buFont typeface="Arial" panose="020B0604020202020204" pitchFamily="34" charset="0"/>
              <a:buChar char="•"/>
            </a:pPr>
            <a:r>
              <a:rPr lang="it-IT" sz="2000" dirty="0" err="1"/>
              <a:t>Presence</a:t>
            </a:r>
            <a:r>
              <a:rPr lang="it-IT" sz="2000" dirty="0"/>
              <a:t> of </a:t>
            </a:r>
            <a:r>
              <a:rPr lang="it-IT" sz="2000" dirty="0" err="1"/>
              <a:t>ouliers</a:t>
            </a:r>
            <a:r>
              <a:rPr lang="it-IT" sz="2000"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12689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4">
            <a:extLst>
              <a:ext uri="{FF2B5EF4-FFF2-40B4-BE49-F238E27FC236}">
                <a16:creationId xmlns:a16="http://schemas.microsoft.com/office/drawing/2014/main" id="{B8FBD9E8-B61B-4621-9F79-C5FFFCAA5C83}"/>
              </a:ext>
            </a:extLst>
          </p:cNvPr>
          <p:cNvSpPr txBox="1">
            <a:spLocks/>
          </p:cNvSpPr>
          <p:nvPr/>
        </p:nvSpPr>
        <p:spPr>
          <a:xfrm>
            <a:off x="909220" y="-57216"/>
            <a:ext cx="10515600" cy="1131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rgbClr val="FF0000"/>
                </a:solidFill>
              </a:rPr>
              <a:t>1.3. Data </a:t>
            </a:r>
            <a:r>
              <a:rPr lang="it-IT" dirty="0" err="1">
                <a:solidFill>
                  <a:srgbClr val="FF0000"/>
                </a:solidFill>
              </a:rPr>
              <a:t>exploration</a:t>
            </a:r>
            <a:r>
              <a:rPr lang="it-IT" dirty="0">
                <a:solidFill>
                  <a:srgbClr val="FF0000"/>
                </a:solidFill>
              </a:rPr>
              <a:t> and </a:t>
            </a:r>
            <a:r>
              <a:rPr lang="it-IT" dirty="0" err="1">
                <a:solidFill>
                  <a:srgbClr val="FF0000"/>
                </a:solidFill>
              </a:rPr>
              <a:t>pre</a:t>
            </a:r>
            <a:r>
              <a:rPr lang="it-IT" dirty="0">
                <a:solidFill>
                  <a:srgbClr val="FF0000"/>
                </a:solidFill>
              </a:rPr>
              <a:t>-processing</a:t>
            </a:r>
            <a:endParaRPr lang="en-GB" dirty="0">
              <a:solidFill>
                <a:srgbClr val="FF0000"/>
              </a:solidFill>
            </a:endParaRPr>
          </a:p>
        </p:txBody>
      </p:sp>
      <p:cxnSp>
        <p:nvCxnSpPr>
          <p:cNvPr id="4" name="Connettore diritto 3">
            <a:extLst>
              <a:ext uri="{FF2B5EF4-FFF2-40B4-BE49-F238E27FC236}">
                <a16:creationId xmlns:a16="http://schemas.microsoft.com/office/drawing/2014/main" id="{5C487A9D-716D-4025-952E-BB4F97DAE0C7}"/>
              </a:ext>
            </a:extLst>
          </p:cNvPr>
          <p:cNvCxnSpPr>
            <a:cxnSpLocks/>
          </p:cNvCxnSpPr>
          <p:nvPr/>
        </p:nvCxnSpPr>
        <p:spPr>
          <a:xfrm>
            <a:off x="1368315" y="838919"/>
            <a:ext cx="9756559" cy="0"/>
          </a:xfrm>
          <a:prstGeom prst="line">
            <a:avLst/>
          </a:prstGeom>
        </p:spPr>
        <p:style>
          <a:lnRef idx="1">
            <a:schemeClr val="accent2"/>
          </a:lnRef>
          <a:fillRef idx="0">
            <a:schemeClr val="accent2"/>
          </a:fillRef>
          <a:effectRef idx="0">
            <a:schemeClr val="accent2"/>
          </a:effectRef>
          <a:fontRef idx="minor">
            <a:schemeClr val="tx1"/>
          </a:fontRef>
        </p:style>
      </p:cxnSp>
      <p:sp>
        <p:nvSpPr>
          <p:cNvPr id="5" name="CasellaDiTesto 4">
            <a:extLst>
              <a:ext uri="{FF2B5EF4-FFF2-40B4-BE49-F238E27FC236}">
                <a16:creationId xmlns:a16="http://schemas.microsoft.com/office/drawing/2014/main" id="{02A55B6F-2D9E-4B17-90A7-14E47E743EED}"/>
              </a:ext>
            </a:extLst>
          </p:cNvPr>
          <p:cNvSpPr txBox="1"/>
          <p:nvPr/>
        </p:nvSpPr>
        <p:spPr>
          <a:xfrm>
            <a:off x="683048" y="1856249"/>
            <a:ext cx="1611297" cy="830997"/>
          </a:xfrm>
          <a:prstGeom prst="rect">
            <a:avLst/>
          </a:prstGeom>
          <a:noFill/>
        </p:spPr>
        <p:txBody>
          <a:bodyPr wrap="square" rtlCol="0">
            <a:spAutoFit/>
          </a:bodyPr>
          <a:lstStyle/>
          <a:p>
            <a:pPr algn="ctr"/>
            <a:r>
              <a:rPr lang="it-IT" sz="2400" dirty="0"/>
              <a:t>Reduce </a:t>
            </a:r>
            <a:r>
              <a:rPr lang="it-IT" sz="2400" dirty="0" err="1"/>
              <a:t>skewness</a:t>
            </a:r>
            <a:endParaRPr lang="en-GB" sz="2400" dirty="0"/>
          </a:p>
        </p:txBody>
      </p:sp>
      <p:cxnSp>
        <p:nvCxnSpPr>
          <p:cNvPr id="7" name="Connettore 2 6">
            <a:extLst>
              <a:ext uri="{FF2B5EF4-FFF2-40B4-BE49-F238E27FC236}">
                <a16:creationId xmlns:a16="http://schemas.microsoft.com/office/drawing/2014/main" id="{47B97F58-D476-4A1F-8F17-1A741A287AC9}"/>
              </a:ext>
            </a:extLst>
          </p:cNvPr>
          <p:cNvCxnSpPr/>
          <p:nvPr/>
        </p:nvCxnSpPr>
        <p:spPr>
          <a:xfrm>
            <a:off x="2521258" y="2271747"/>
            <a:ext cx="3817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92FFBB7D-5184-4E64-8F6E-C36A4340A5EA}"/>
              </a:ext>
            </a:extLst>
          </p:cNvPr>
          <p:cNvSpPr txBox="1"/>
          <p:nvPr/>
        </p:nvSpPr>
        <p:spPr>
          <a:xfrm>
            <a:off x="3063862" y="1846711"/>
            <a:ext cx="2127683" cy="830997"/>
          </a:xfrm>
          <a:prstGeom prst="rect">
            <a:avLst/>
          </a:prstGeom>
          <a:noFill/>
        </p:spPr>
        <p:txBody>
          <a:bodyPr wrap="square" rtlCol="0">
            <a:spAutoFit/>
          </a:bodyPr>
          <a:lstStyle/>
          <a:p>
            <a:pPr algn="ctr"/>
            <a:r>
              <a:rPr lang="it-IT" sz="2400" dirty="0" err="1"/>
              <a:t>Logarithmic</a:t>
            </a:r>
            <a:r>
              <a:rPr lang="it-IT" sz="2400" dirty="0"/>
              <a:t> </a:t>
            </a:r>
            <a:r>
              <a:rPr lang="it-IT" sz="2400" dirty="0" err="1"/>
              <a:t>transformation</a:t>
            </a:r>
            <a:endParaRPr lang="en-GB" sz="2400" dirty="0"/>
          </a:p>
        </p:txBody>
      </p:sp>
      <p:cxnSp>
        <p:nvCxnSpPr>
          <p:cNvPr id="9" name="Connettore diritto 8">
            <a:extLst>
              <a:ext uri="{FF2B5EF4-FFF2-40B4-BE49-F238E27FC236}">
                <a16:creationId xmlns:a16="http://schemas.microsoft.com/office/drawing/2014/main" id="{0E1CD01C-C8AD-4907-9218-B6B9D451439D}"/>
              </a:ext>
            </a:extLst>
          </p:cNvPr>
          <p:cNvCxnSpPr>
            <a:cxnSpLocks/>
          </p:cNvCxnSpPr>
          <p:nvPr/>
        </p:nvCxnSpPr>
        <p:spPr>
          <a:xfrm>
            <a:off x="909220" y="3997171"/>
            <a:ext cx="103720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3F0CB03A-D508-4B9D-A3F0-4CBB2931D452}"/>
              </a:ext>
            </a:extLst>
          </p:cNvPr>
          <p:cNvSpPr txBox="1"/>
          <p:nvPr/>
        </p:nvSpPr>
        <p:spPr>
          <a:xfrm>
            <a:off x="6566331" y="5264453"/>
            <a:ext cx="1611297" cy="461665"/>
          </a:xfrm>
          <a:prstGeom prst="rect">
            <a:avLst/>
          </a:prstGeom>
          <a:noFill/>
        </p:spPr>
        <p:txBody>
          <a:bodyPr wrap="square" rtlCol="0">
            <a:spAutoFit/>
          </a:bodyPr>
          <a:lstStyle/>
          <a:p>
            <a:pPr algn="ctr"/>
            <a:r>
              <a:rPr lang="it-IT" sz="2400" dirty="0" err="1"/>
              <a:t>Outliers</a:t>
            </a:r>
            <a:endParaRPr lang="en-GB" sz="2400" dirty="0"/>
          </a:p>
        </p:txBody>
      </p:sp>
      <p:cxnSp>
        <p:nvCxnSpPr>
          <p:cNvPr id="11" name="Connettore 2 10">
            <a:extLst>
              <a:ext uri="{FF2B5EF4-FFF2-40B4-BE49-F238E27FC236}">
                <a16:creationId xmlns:a16="http://schemas.microsoft.com/office/drawing/2014/main" id="{88F51F59-B9CA-4348-8FAD-CE844CCBD4A5}"/>
              </a:ext>
            </a:extLst>
          </p:cNvPr>
          <p:cNvCxnSpPr>
            <a:cxnSpLocks/>
          </p:cNvCxnSpPr>
          <p:nvPr/>
        </p:nvCxnSpPr>
        <p:spPr>
          <a:xfrm>
            <a:off x="8387547" y="5474462"/>
            <a:ext cx="3817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663418EA-F080-4147-986E-8D4B47143430}"/>
              </a:ext>
            </a:extLst>
          </p:cNvPr>
          <p:cNvSpPr txBox="1"/>
          <p:nvPr/>
        </p:nvSpPr>
        <p:spPr>
          <a:xfrm>
            <a:off x="9082595" y="4874298"/>
            <a:ext cx="2127683" cy="1200329"/>
          </a:xfrm>
          <a:prstGeom prst="rect">
            <a:avLst/>
          </a:prstGeom>
          <a:noFill/>
        </p:spPr>
        <p:txBody>
          <a:bodyPr wrap="square" rtlCol="0">
            <a:spAutoFit/>
          </a:bodyPr>
          <a:lstStyle/>
          <a:p>
            <a:pPr algn="ctr"/>
            <a:r>
              <a:rPr lang="it-IT" sz="2400" dirty="0" err="1"/>
              <a:t>Mahalanobis</a:t>
            </a:r>
            <a:r>
              <a:rPr lang="it-IT" sz="2400" dirty="0"/>
              <a:t> </a:t>
            </a:r>
            <a:r>
              <a:rPr lang="it-IT" sz="2400" dirty="0" err="1"/>
              <a:t>distance</a:t>
            </a:r>
            <a:r>
              <a:rPr lang="it-IT" sz="2400" dirty="0"/>
              <a:t> + </a:t>
            </a:r>
            <a:r>
              <a:rPr lang="it-IT" sz="2400" dirty="0" err="1"/>
              <a:t>Trimming</a:t>
            </a:r>
            <a:endParaRPr lang="en-GB" sz="2400" dirty="0"/>
          </a:p>
        </p:txBody>
      </p:sp>
      <p:pic>
        <p:nvPicPr>
          <p:cNvPr id="15" name="Immagine 14">
            <a:extLst>
              <a:ext uri="{FF2B5EF4-FFF2-40B4-BE49-F238E27FC236}">
                <a16:creationId xmlns:a16="http://schemas.microsoft.com/office/drawing/2014/main" id="{F5B9EA66-2BA6-4234-AC05-BA25917F5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89" y="4252424"/>
            <a:ext cx="5864766" cy="2461700"/>
          </a:xfrm>
          <a:prstGeom prst="rect">
            <a:avLst/>
          </a:prstGeom>
        </p:spPr>
      </p:pic>
      <p:pic>
        <p:nvPicPr>
          <p:cNvPr id="21" name="Immagine 20">
            <a:extLst>
              <a:ext uri="{FF2B5EF4-FFF2-40B4-BE49-F238E27FC236}">
                <a16:creationId xmlns:a16="http://schemas.microsoft.com/office/drawing/2014/main" id="{372252DE-F0EB-4A1D-AE45-EDE2CCF37F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5076" y="980963"/>
            <a:ext cx="5555202" cy="2836418"/>
          </a:xfrm>
          <a:prstGeom prst="rect">
            <a:avLst/>
          </a:prstGeom>
        </p:spPr>
      </p:pic>
    </p:spTree>
    <p:extLst>
      <p:ext uri="{BB962C8B-B14F-4D97-AF65-F5344CB8AC3E}">
        <p14:creationId xmlns:p14="http://schemas.microsoft.com/office/powerpoint/2010/main" val="737186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4">
            <a:extLst>
              <a:ext uri="{FF2B5EF4-FFF2-40B4-BE49-F238E27FC236}">
                <a16:creationId xmlns:a16="http://schemas.microsoft.com/office/drawing/2014/main" id="{C37314F0-E73E-4806-9D43-3AC0131FF625}"/>
              </a:ext>
            </a:extLst>
          </p:cNvPr>
          <p:cNvSpPr txBox="1">
            <a:spLocks/>
          </p:cNvSpPr>
          <p:nvPr/>
        </p:nvSpPr>
        <p:spPr>
          <a:xfrm>
            <a:off x="909220" y="-57216"/>
            <a:ext cx="10515600" cy="1131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rgbClr val="FF0000"/>
                </a:solidFill>
              </a:rPr>
              <a:t>1.4. Data </a:t>
            </a:r>
            <a:r>
              <a:rPr lang="it-IT" dirty="0" err="1">
                <a:solidFill>
                  <a:srgbClr val="FF0000"/>
                </a:solidFill>
              </a:rPr>
              <a:t>exploration</a:t>
            </a:r>
            <a:r>
              <a:rPr lang="it-IT" dirty="0">
                <a:solidFill>
                  <a:srgbClr val="FF0000"/>
                </a:solidFill>
              </a:rPr>
              <a:t> and </a:t>
            </a:r>
            <a:r>
              <a:rPr lang="it-IT" dirty="0" err="1">
                <a:solidFill>
                  <a:srgbClr val="FF0000"/>
                </a:solidFill>
              </a:rPr>
              <a:t>pre</a:t>
            </a:r>
            <a:r>
              <a:rPr lang="it-IT" dirty="0">
                <a:solidFill>
                  <a:srgbClr val="FF0000"/>
                </a:solidFill>
              </a:rPr>
              <a:t>-processing</a:t>
            </a:r>
            <a:endParaRPr lang="en-GB" dirty="0">
              <a:solidFill>
                <a:srgbClr val="FF0000"/>
              </a:solidFill>
            </a:endParaRPr>
          </a:p>
        </p:txBody>
      </p:sp>
      <p:cxnSp>
        <p:nvCxnSpPr>
          <p:cNvPr id="4" name="Connettore diritto 3">
            <a:extLst>
              <a:ext uri="{FF2B5EF4-FFF2-40B4-BE49-F238E27FC236}">
                <a16:creationId xmlns:a16="http://schemas.microsoft.com/office/drawing/2014/main" id="{94C98D4F-F54D-42FF-B00E-FE5B6207E936}"/>
              </a:ext>
            </a:extLst>
          </p:cNvPr>
          <p:cNvCxnSpPr>
            <a:cxnSpLocks/>
          </p:cNvCxnSpPr>
          <p:nvPr/>
        </p:nvCxnSpPr>
        <p:spPr>
          <a:xfrm>
            <a:off x="1359437" y="865552"/>
            <a:ext cx="9756559" cy="0"/>
          </a:xfrm>
          <a:prstGeom prst="line">
            <a:avLst/>
          </a:prstGeom>
        </p:spPr>
        <p:style>
          <a:lnRef idx="1">
            <a:schemeClr val="accent2"/>
          </a:lnRef>
          <a:fillRef idx="0">
            <a:schemeClr val="accent2"/>
          </a:fillRef>
          <a:effectRef idx="0">
            <a:schemeClr val="accent2"/>
          </a:effectRef>
          <a:fontRef idx="minor">
            <a:schemeClr val="tx1"/>
          </a:fontRef>
        </p:style>
      </p:cxnSp>
      <p:pic>
        <p:nvPicPr>
          <p:cNvPr id="6" name="Immagine 5">
            <a:extLst>
              <a:ext uri="{FF2B5EF4-FFF2-40B4-BE49-F238E27FC236}">
                <a16:creationId xmlns:a16="http://schemas.microsoft.com/office/drawing/2014/main" id="{8C79A0FA-53C5-4DF1-B6F0-D571F9554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2502" y="2183378"/>
            <a:ext cx="5722935" cy="3285267"/>
          </a:xfrm>
          <a:prstGeom prst="rect">
            <a:avLst/>
          </a:prstGeom>
          <a:ln>
            <a:solidFill>
              <a:schemeClr val="tx1"/>
            </a:solidFill>
          </a:ln>
        </p:spPr>
      </p:pic>
      <p:pic>
        <p:nvPicPr>
          <p:cNvPr id="8" name="Immagine 7">
            <a:extLst>
              <a:ext uri="{FF2B5EF4-FFF2-40B4-BE49-F238E27FC236}">
                <a16:creationId xmlns:a16="http://schemas.microsoft.com/office/drawing/2014/main" id="{453DBA4E-C96F-4140-857B-5031E5438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564" y="2183378"/>
            <a:ext cx="5722935" cy="3285267"/>
          </a:xfrm>
          <a:prstGeom prst="rect">
            <a:avLst/>
          </a:prstGeom>
          <a:ln>
            <a:solidFill>
              <a:schemeClr val="tx1"/>
            </a:solidFill>
          </a:ln>
        </p:spPr>
      </p:pic>
      <p:sp>
        <p:nvSpPr>
          <p:cNvPr id="9" name="CasellaDiTesto 8">
            <a:extLst>
              <a:ext uri="{FF2B5EF4-FFF2-40B4-BE49-F238E27FC236}">
                <a16:creationId xmlns:a16="http://schemas.microsoft.com/office/drawing/2014/main" id="{44357498-737E-497E-BCC4-8DB742EC3640}"/>
              </a:ext>
            </a:extLst>
          </p:cNvPr>
          <p:cNvSpPr txBox="1"/>
          <p:nvPr/>
        </p:nvSpPr>
        <p:spPr>
          <a:xfrm>
            <a:off x="2445572" y="1444112"/>
            <a:ext cx="1686758" cy="369332"/>
          </a:xfrm>
          <a:prstGeom prst="rect">
            <a:avLst/>
          </a:prstGeom>
          <a:noFill/>
        </p:spPr>
        <p:txBody>
          <a:bodyPr wrap="square" rtlCol="0">
            <a:spAutoFit/>
          </a:bodyPr>
          <a:lstStyle/>
          <a:p>
            <a:r>
              <a:rPr lang="it-IT" dirty="0"/>
              <a:t>ORIGINAL DATA</a:t>
            </a:r>
            <a:endParaRPr lang="en-GB" dirty="0"/>
          </a:p>
        </p:txBody>
      </p:sp>
      <p:sp>
        <p:nvSpPr>
          <p:cNvPr id="10" name="CasellaDiTesto 9">
            <a:extLst>
              <a:ext uri="{FF2B5EF4-FFF2-40B4-BE49-F238E27FC236}">
                <a16:creationId xmlns:a16="http://schemas.microsoft.com/office/drawing/2014/main" id="{40BA62B0-0B45-4B61-9D48-8C8282538B92}"/>
              </a:ext>
            </a:extLst>
          </p:cNvPr>
          <p:cNvSpPr txBox="1"/>
          <p:nvPr/>
        </p:nvSpPr>
        <p:spPr>
          <a:xfrm>
            <a:off x="7953139" y="1444112"/>
            <a:ext cx="2673431" cy="369332"/>
          </a:xfrm>
          <a:prstGeom prst="rect">
            <a:avLst/>
          </a:prstGeom>
          <a:noFill/>
        </p:spPr>
        <p:txBody>
          <a:bodyPr wrap="square" rtlCol="0">
            <a:spAutoFit/>
          </a:bodyPr>
          <a:lstStyle/>
          <a:p>
            <a:r>
              <a:rPr lang="it-IT" dirty="0"/>
              <a:t>POST-PROCESSING DATA</a:t>
            </a:r>
          </a:p>
        </p:txBody>
      </p:sp>
      <p:cxnSp>
        <p:nvCxnSpPr>
          <p:cNvPr id="12" name="Connettore diritto 11">
            <a:extLst>
              <a:ext uri="{FF2B5EF4-FFF2-40B4-BE49-F238E27FC236}">
                <a16:creationId xmlns:a16="http://schemas.microsoft.com/office/drawing/2014/main" id="{3F43DC1C-D16C-4CCE-B401-1325C8DF2DF0}"/>
              </a:ext>
            </a:extLst>
          </p:cNvPr>
          <p:cNvCxnSpPr>
            <a:cxnSpLocks/>
          </p:cNvCxnSpPr>
          <p:nvPr/>
        </p:nvCxnSpPr>
        <p:spPr>
          <a:xfrm>
            <a:off x="6096000" y="1145219"/>
            <a:ext cx="0" cy="522007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348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4">
            <a:extLst>
              <a:ext uri="{FF2B5EF4-FFF2-40B4-BE49-F238E27FC236}">
                <a16:creationId xmlns:a16="http://schemas.microsoft.com/office/drawing/2014/main" id="{7671FC3E-4B56-4E49-997C-490B91526A61}"/>
              </a:ext>
            </a:extLst>
          </p:cNvPr>
          <p:cNvSpPr txBox="1">
            <a:spLocks/>
          </p:cNvSpPr>
          <p:nvPr/>
        </p:nvSpPr>
        <p:spPr>
          <a:xfrm>
            <a:off x="909220" y="-57216"/>
            <a:ext cx="10515600" cy="1131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rgbClr val="FF0000"/>
                </a:solidFill>
              </a:rPr>
              <a:t>2.1. Dimensionality Reduction</a:t>
            </a:r>
            <a:endParaRPr lang="en-GB" dirty="0">
              <a:solidFill>
                <a:srgbClr val="FF0000"/>
              </a:solidFill>
            </a:endParaRPr>
          </a:p>
        </p:txBody>
      </p:sp>
      <p:cxnSp>
        <p:nvCxnSpPr>
          <p:cNvPr id="4" name="Connettore diritto 3">
            <a:extLst>
              <a:ext uri="{FF2B5EF4-FFF2-40B4-BE49-F238E27FC236}">
                <a16:creationId xmlns:a16="http://schemas.microsoft.com/office/drawing/2014/main" id="{638EF736-21A0-42F4-B6DE-84751AD890E8}"/>
              </a:ext>
            </a:extLst>
          </p:cNvPr>
          <p:cNvCxnSpPr>
            <a:cxnSpLocks/>
          </p:cNvCxnSpPr>
          <p:nvPr/>
        </p:nvCxnSpPr>
        <p:spPr>
          <a:xfrm>
            <a:off x="1359437" y="865552"/>
            <a:ext cx="9756559" cy="0"/>
          </a:xfrm>
          <a:prstGeom prst="line">
            <a:avLst/>
          </a:prstGeom>
        </p:spPr>
        <p:style>
          <a:lnRef idx="1">
            <a:schemeClr val="accent2"/>
          </a:lnRef>
          <a:fillRef idx="0">
            <a:schemeClr val="accent2"/>
          </a:fillRef>
          <a:effectRef idx="0">
            <a:schemeClr val="accent2"/>
          </a:effectRef>
          <a:fontRef idx="minor">
            <a:schemeClr val="tx1"/>
          </a:fontRef>
        </p:style>
      </p:cxnSp>
      <p:sp>
        <p:nvSpPr>
          <p:cNvPr id="5" name="CasellaDiTesto 4">
            <a:extLst>
              <a:ext uri="{FF2B5EF4-FFF2-40B4-BE49-F238E27FC236}">
                <a16:creationId xmlns:a16="http://schemas.microsoft.com/office/drawing/2014/main" id="{31B8C0F1-D07B-44CB-B23D-0A46E6C07EAF}"/>
              </a:ext>
            </a:extLst>
          </p:cNvPr>
          <p:cNvSpPr txBox="1"/>
          <p:nvPr/>
        </p:nvSpPr>
        <p:spPr>
          <a:xfrm>
            <a:off x="4045269" y="1025099"/>
            <a:ext cx="4101462" cy="523220"/>
          </a:xfrm>
          <a:prstGeom prst="rect">
            <a:avLst/>
          </a:prstGeom>
          <a:noFill/>
        </p:spPr>
        <p:txBody>
          <a:bodyPr wrap="square" rtlCol="0">
            <a:spAutoFit/>
          </a:bodyPr>
          <a:lstStyle/>
          <a:p>
            <a:r>
              <a:rPr lang="it-IT" sz="2800" dirty="0"/>
              <a:t>Multidimensional Scaling</a:t>
            </a:r>
            <a:endParaRPr lang="en-GB" sz="2800" dirty="0"/>
          </a:p>
        </p:txBody>
      </p:sp>
      <p:pic>
        <p:nvPicPr>
          <p:cNvPr id="8" name="Immagine 7">
            <a:extLst>
              <a:ext uri="{FF2B5EF4-FFF2-40B4-BE49-F238E27FC236}">
                <a16:creationId xmlns:a16="http://schemas.microsoft.com/office/drawing/2014/main" id="{3A3E0D8C-F386-4A7C-9B0E-46CE8BBB3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039" y="2176440"/>
            <a:ext cx="5450429" cy="3583755"/>
          </a:xfrm>
          <a:prstGeom prst="rect">
            <a:avLst/>
          </a:prstGeom>
        </p:spPr>
      </p:pic>
      <p:cxnSp>
        <p:nvCxnSpPr>
          <p:cNvPr id="9" name="Connettore diritto 8">
            <a:extLst>
              <a:ext uri="{FF2B5EF4-FFF2-40B4-BE49-F238E27FC236}">
                <a16:creationId xmlns:a16="http://schemas.microsoft.com/office/drawing/2014/main" id="{D8CBB93C-51D5-4FE3-BD90-F860FB66A611}"/>
              </a:ext>
            </a:extLst>
          </p:cNvPr>
          <p:cNvCxnSpPr>
            <a:cxnSpLocks/>
          </p:cNvCxnSpPr>
          <p:nvPr/>
        </p:nvCxnSpPr>
        <p:spPr>
          <a:xfrm>
            <a:off x="6096000" y="1571348"/>
            <a:ext cx="0" cy="479394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12" name="Immagine 11">
            <a:extLst>
              <a:ext uri="{FF2B5EF4-FFF2-40B4-BE49-F238E27FC236}">
                <a16:creationId xmlns:a16="http://schemas.microsoft.com/office/drawing/2014/main" id="{16819FF7-D1F9-4B08-AE67-CEB5AB335DA3}"/>
              </a:ext>
            </a:extLst>
          </p:cNvPr>
          <p:cNvPicPr>
            <a:picLocks noChangeAspect="1"/>
          </p:cNvPicPr>
          <p:nvPr/>
        </p:nvPicPr>
        <p:blipFill rotWithShape="1">
          <a:blip r:embed="rId4">
            <a:extLst>
              <a:ext uri="{28A0092B-C50C-407E-A947-70E740481C1C}">
                <a14:useLocalDpi xmlns:a14="http://schemas.microsoft.com/office/drawing/2010/main" val="0"/>
              </a:ext>
            </a:extLst>
          </a:blip>
          <a:srcRect l="27530" t="15235" r="20090" b="13551"/>
          <a:stretch/>
        </p:blipFill>
        <p:spPr>
          <a:xfrm>
            <a:off x="7440640" y="2474696"/>
            <a:ext cx="3675356" cy="3285499"/>
          </a:xfrm>
          <a:prstGeom prst="rect">
            <a:avLst/>
          </a:prstGeom>
        </p:spPr>
      </p:pic>
    </p:spTree>
    <p:extLst>
      <p:ext uri="{BB962C8B-B14F-4D97-AF65-F5344CB8AC3E}">
        <p14:creationId xmlns:p14="http://schemas.microsoft.com/office/powerpoint/2010/main" val="334298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4">
            <a:extLst>
              <a:ext uri="{FF2B5EF4-FFF2-40B4-BE49-F238E27FC236}">
                <a16:creationId xmlns:a16="http://schemas.microsoft.com/office/drawing/2014/main" id="{7671FC3E-4B56-4E49-997C-490B91526A61}"/>
              </a:ext>
            </a:extLst>
          </p:cNvPr>
          <p:cNvSpPr txBox="1">
            <a:spLocks/>
          </p:cNvSpPr>
          <p:nvPr/>
        </p:nvSpPr>
        <p:spPr>
          <a:xfrm>
            <a:off x="909220" y="-57216"/>
            <a:ext cx="10515600" cy="1131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rgbClr val="FF0000"/>
                </a:solidFill>
              </a:rPr>
              <a:t>2.2. Dimensionality Reduction</a:t>
            </a:r>
            <a:endParaRPr lang="en-GB" dirty="0">
              <a:solidFill>
                <a:srgbClr val="FF0000"/>
              </a:solidFill>
            </a:endParaRPr>
          </a:p>
        </p:txBody>
      </p:sp>
      <p:cxnSp>
        <p:nvCxnSpPr>
          <p:cNvPr id="4" name="Connettore diritto 3">
            <a:extLst>
              <a:ext uri="{FF2B5EF4-FFF2-40B4-BE49-F238E27FC236}">
                <a16:creationId xmlns:a16="http://schemas.microsoft.com/office/drawing/2014/main" id="{638EF736-21A0-42F4-B6DE-84751AD890E8}"/>
              </a:ext>
            </a:extLst>
          </p:cNvPr>
          <p:cNvCxnSpPr>
            <a:cxnSpLocks/>
          </p:cNvCxnSpPr>
          <p:nvPr/>
        </p:nvCxnSpPr>
        <p:spPr>
          <a:xfrm>
            <a:off x="1359437" y="865552"/>
            <a:ext cx="9756559" cy="0"/>
          </a:xfrm>
          <a:prstGeom prst="line">
            <a:avLst/>
          </a:prstGeom>
        </p:spPr>
        <p:style>
          <a:lnRef idx="1">
            <a:schemeClr val="accent2"/>
          </a:lnRef>
          <a:fillRef idx="0">
            <a:schemeClr val="accent2"/>
          </a:fillRef>
          <a:effectRef idx="0">
            <a:schemeClr val="accent2"/>
          </a:effectRef>
          <a:fontRef idx="minor">
            <a:schemeClr val="tx1"/>
          </a:fontRef>
        </p:style>
      </p:cxnSp>
      <p:sp>
        <p:nvSpPr>
          <p:cNvPr id="5" name="CasellaDiTesto 4">
            <a:extLst>
              <a:ext uri="{FF2B5EF4-FFF2-40B4-BE49-F238E27FC236}">
                <a16:creationId xmlns:a16="http://schemas.microsoft.com/office/drawing/2014/main" id="{31B8C0F1-D07B-44CB-B23D-0A46E6C07EAF}"/>
              </a:ext>
            </a:extLst>
          </p:cNvPr>
          <p:cNvSpPr txBox="1"/>
          <p:nvPr/>
        </p:nvSpPr>
        <p:spPr>
          <a:xfrm>
            <a:off x="3559951" y="1048128"/>
            <a:ext cx="5072097" cy="523220"/>
          </a:xfrm>
          <a:prstGeom prst="rect">
            <a:avLst/>
          </a:prstGeom>
          <a:noFill/>
        </p:spPr>
        <p:txBody>
          <a:bodyPr wrap="square" rtlCol="0">
            <a:spAutoFit/>
          </a:bodyPr>
          <a:lstStyle/>
          <a:p>
            <a:r>
              <a:rPr lang="it-IT" sz="2800" dirty="0"/>
              <a:t>Principal Components Analysis</a:t>
            </a:r>
            <a:endParaRPr lang="en-GB" sz="2800" dirty="0"/>
          </a:p>
        </p:txBody>
      </p:sp>
      <p:cxnSp>
        <p:nvCxnSpPr>
          <p:cNvPr id="9" name="Connettore diritto 8">
            <a:extLst>
              <a:ext uri="{FF2B5EF4-FFF2-40B4-BE49-F238E27FC236}">
                <a16:creationId xmlns:a16="http://schemas.microsoft.com/office/drawing/2014/main" id="{D8CBB93C-51D5-4FE3-BD90-F860FB66A611}"/>
              </a:ext>
            </a:extLst>
          </p:cNvPr>
          <p:cNvCxnSpPr>
            <a:cxnSpLocks/>
          </p:cNvCxnSpPr>
          <p:nvPr/>
        </p:nvCxnSpPr>
        <p:spPr>
          <a:xfrm>
            <a:off x="6096000" y="1571348"/>
            <a:ext cx="0" cy="479394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Immagine 5">
            <a:extLst>
              <a:ext uri="{FF2B5EF4-FFF2-40B4-BE49-F238E27FC236}">
                <a16:creationId xmlns:a16="http://schemas.microsoft.com/office/drawing/2014/main" id="{763DA01B-0916-4D31-B507-CB1ECA58C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835" y="2196640"/>
            <a:ext cx="5495260" cy="3613232"/>
          </a:xfrm>
          <a:prstGeom prst="rect">
            <a:avLst/>
          </a:prstGeom>
        </p:spPr>
      </p:pic>
      <p:pic>
        <p:nvPicPr>
          <p:cNvPr id="10" name="Immagine 9">
            <a:extLst>
              <a:ext uri="{FF2B5EF4-FFF2-40B4-BE49-F238E27FC236}">
                <a16:creationId xmlns:a16="http://schemas.microsoft.com/office/drawing/2014/main" id="{1EDD2D5B-96BC-4CCB-A291-F553B3A2A11F}"/>
              </a:ext>
            </a:extLst>
          </p:cNvPr>
          <p:cNvPicPr>
            <a:picLocks noChangeAspect="1"/>
          </p:cNvPicPr>
          <p:nvPr/>
        </p:nvPicPr>
        <p:blipFill rotWithShape="1">
          <a:blip r:embed="rId4">
            <a:extLst>
              <a:ext uri="{28A0092B-C50C-407E-A947-70E740481C1C}">
                <a14:useLocalDpi xmlns:a14="http://schemas.microsoft.com/office/drawing/2010/main" val="0"/>
              </a:ext>
            </a:extLst>
          </a:blip>
          <a:srcRect l="18232" t="4643" r="13821" b="2516"/>
          <a:stretch/>
        </p:blipFill>
        <p:spPr>
          <a:xfrm>
            <a:off x="6358913" y="1531681"/>
            <a:ext cx="5424252" cy="4873276"/>
          </a:xfrm>
          <a:prstGeom prst="rect">
            <a:avLst/>
          </a:prstGeom>
        </p:spPr>
      </p:pic>
    </p:spTree>
    <p:extLst>
      <p:ext uri="{BB962C8B-B14F-4D97-AF65-F5344CB8AC3E}">
        <p14:creationId xmlns:p14="http://schemas.microsoft.com/office/powerpoint/2010/main" val="3801561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4">
            <a:extLst>
              <a:ext uri="{FF2B5EF4-FFF2-40B4-BE49-F238E27FC236}">
                <a16:creationId xmlns:a16="http://schemas.microsoft.com/office/drawing/2014/main" id="{7671FC3E-4B56-4E49-997C-490B91526A61}"/>
              </a:ext>
            </a:extLst>
          </p:cNvPr>
          <p:cNvSpPr txBox="1">
            <a:spLocks/>
          </p:cNvSpPr>
          <p:nvPr/>
        </p:nvSpPr>
        <p:spPr>
          <a:xfrm>
            <a:off x="909220" y="-57216"/>
            <a:ext cx="10515600" cy="11313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dirty="0">
                <a:solidFill>
                  <a:srgbClr val="FF0000"/>
                </a:solidFill>
              </a:rPr>
              <a:t>2.3. Dimensionality Reduction</a:t>
            </a:r>
            <a:endParaRPr lang="en-GB" dirty="0">
              <a:solidFill>
                <a:srgbClr val="FF0000"/>
              </a:solidFill>
            </a:endParaRPr>
          </a:p>
        </p:txBody>
      </p:sp>
      <p:cxnSp>
        <p:nvCxnSpPr>
          <p:cNvPr id="4" name="Connettore diritto 3">
            <a:extLst>
              <a:ext uri="{FF2B5EF4-FFF2-40B4-BE49-F238E27FC236}">
                <a16:creationId xmlns:a16="http://schemas.microsoft.com/office/drawing/2014/main" id="{638EF736-21A0-42F4-B6DE-84751AD890E8}"/>
              </a:ext>
            </a:extLst>
          </p:cNvPr>
          <p:cNvCxnSpPr>
            <a:cxnSpLocks/>
          </p:cNvCxnSpPr>
          <p:nvPr/>
        </p:nvCxnSpPr>
        <p:spPr>
          <a:xfrm>
            <a:off x="1359437" y="865552"/>
            <a:ext cx="9756559" cy="0"/>
          </a:xfrm>
          <a:prstGeom prst="line">
            <a:avLst/>
          </a:prstGeom>
        </p:spPr>
        <p:style>
          <a:lnRef idx="1">
            <a:schemeClr val="accent2"/>
          </a:lnRef>
          <a:fillRef idx="0">
            <a:schemeClr val="accent2"/>
          </a:fillRef>
          <a:effectRef idx="0">
            <a:schemeClr val="accent2"/>
          </a:effectRef>
          <a:fontRef idx="minor">
            <a:schemeClr val="tx1"/>
          </a:fontRef>
        </p:style>
      </p:cxnSp>
      <p:sp>
        <p:nvSpPr>
          <p:cNvPr id="5" name="CasellaDiTesto 4">
            <a:extLst>
              <a:ext uri="{FF2B5EF4-FFF2-40B4-BE49-F238E27FC236}">
                <a16:creationId xmlns:a16="http://schemas.microsoft.com/office/drawing/2014/main" id="{31B8C0F1-D07B-44CB-B23D-0A46E6C07EAF}"/>
              </a:ext>
            </a:extLst>
          </p:cNvPr>
          <p:cNvSpPr txBox="1"/>
          <p:nvPr/>
        </p:nvSpPr>
        <p:spPr>
          <a:xfrm>
            <a:off x="4045261" y="918048"/>
            <a:ext cx="4101478" cy="523220"/>
          </a:xfrm>
          <a:prstGeom prst="rect">
            <a:avLst/>
          </a:prstGeom>
          <a:noFill/>
        </p:spPr>
        <p:txBody>
          <a:bodyPr wrap="square" rtlCol="0">
            <a:spAutoFit/>
          </a:bodyPr>
          <a:lstStyle/>
          <a:p>
            <a:r>
              <a:rPr lang="it-IT" sz="2800" dirty="0" err="1"/>
              <a:t>Comparison</a:t>
            </a:r>
            <a:r>
              <a:rPr lang="it-IT" sz="2800" dirty="0"/>
              <a:t> MDS and PCA</a:t>
            </a:r>
            <a:endParaRPr lang="en-GB" sz="2800" dirty="0"/>
          </a:p>
        </p:txBody>
      </p:sp>
      <p:cxnSp>
        <p:nvCxnSpPr>
          <p:cNvPr id="9" name="Connettore diritto 8">
            <a:extLst>
              <a:ext uri="{FF2B5EF4-FFF2-40B4-BE49-F238E27FC236}">
                <a16:creationId xmlns:a16="http://schemas.microsoft.com/office/drawing/2014/main" id="{D8CBB93C-51D5-4FE3-BD90-F860FB66A611}"/>
              </a:ext>
            </a:extLst>
          </p:cNvPr>
          <p:cNvCxnSpPr>
            <a:cxnSpLocks/>
          </p:cNvCxnSpPr>
          <p:nvPr/>
        </p:nvCxnSpPr>
        <p:spPr>
          <a:xfrm>
            <a:off x="6096000" y="1571348"/>
            <a:ext cx="0" cy="479394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7" name="Immagine 6">
            <a:extLst>
              <a:ext uri="{FF2B5EF4-FFF2-40B4-BE49-F238E27FC236}">
                <a16:creationId xmlns:a16="http://schemas.microsoft.com/office/drawing/2014/main" id="{91F6B9F8-1CF0-4E99-92BC-5BB472C41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7716" y="1996947"/>
            <a:ext cx="5798664" cy="3812726"/>
          </a:xfrm>
          <a:prstGeom prst="rect">
            <a:avLst/>
          </a:prstGeom>
        </p:spPr>
      </p:pic>
      <p:pic>
        <p:nvPicPr>
          <p:cNvPr id="11" name="Immagine 10">
            <a:extLst>
              <a:ext uri="{FF2B5EF4-FFF2-40B4-BE49-F238E27FC236}">
                <a16:creationId xmlns:a16="http://schemas.microsoft.com/office/drawing/2014/main" id="{ECAFD506-CCE6-41DD-94E3-0A50A767A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487" y="1996947"/>
            <a:ext cx="5623799" cy="3812726"/>
          </a:xfrm>
          <a:prstGeom prst="rect">
            <a:avLst/>
          </a:prstGeom>
        </p:spPr>
      </p:pic>
    </p:spTree>
    <p:extLst>
      <p:ext uri="{BB962C8B-B14F-4D97-AF65-F5344CB8AC3E}">
        <p14:creationId xmlns:p14="http://schemas.microsoft.com/office/powerpoint/2010/main" val="56382067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2296</TotalTime>
  <Words>705</Words>
  <Application>Microsoft Office PowerPoint</Application>
  <PresentationFormat>Widescreen</PresentationFormat>
  <Paragraphs>77</Paragraphs>
  <Slides>12</Slides>
  <Notes>6</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12</vt:i4>
      </vt:variant>
    </vt:vector>
  </HeadingPairs>
  <TitlesOfParts>
    <vt:vector size="18" baseType="lpstr">
      <vt:lpstr>Arial</vt:lpstr>
      <vt:lpstr>Calibri</vt:lpstr>
      <vt:lpstr>Calibri Light</vt:lpstr>
      <vt:lpstr>Open Sans</vt:lpstr>
      <vt:lpstr>Roboto</vt:lpstr>
      <vt:lpstr>Tema di Office</vt:lpstr>
      <vt:lpstr>Customer Segmentation</vt:lpstr>
      <vt:lpstr>Goal of the project and Steps</vt:lpstr>
      <vt:lpstr>1.1. Data exploration and pre-processing</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Emanuele Morales</dc:creator>
  <cp:lastModifiedBy>Emanuele Morales</cp:lastModifiedBy>
  <cp:revision>26</cp:revision>
  <dcterms:created xsi:type="dcterms:W3CDTF">2021-01-03T16:13:12Z</dcterms:created>
  <dcterms:modified xsi:type="dcterms:W3CDTF">2021-01-07T11:59:04Z</dcterms:modified>
</cp:coreProperties>
</file>