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023" t="16259" r="2023" b="0"/>
          <a:stretch>
            <a:fillRect/>
          </a:stretch>
        </p:blipFill>
        <p:spPr>
          <a:xfrm flipH="false" flipV="false" rot="0">
            <a:off x="10429875" y="0"/>
            <a:ext cx="7858125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24203" y="1948305"/>
            <a:ext cx="6556951" cy="198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5"/>
              </a:lnSpc>
            </a:pPr>
            <a:r>
              <a:rPr lang="en-US" sz="7050">
                <a:solidFill>
                  <a:srgbClr val="000000"/>
                </a:solidFill>
                <a:latin typeface="Open Sans"/>
              </a:rPr>
              <a:t>Ball balancing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4203" y="5991358"/>
            <a:ext cx="655695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Rillosi</a:t>
            </a:r>
            <a:r>
              <a:rPr lang="en-US" sz="3000">
                <a:solidFill>
                  <a:srgbClr val="000000"/>
                </a:solidFill>
                <a:latin typeface="Arimo"/>
              </a:rPr>
              <a:t> Luca 1053000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Rota Emanuele 1053031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Sonzogni Giulia 1045979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554" t="820" r="13841" b="53332"/>
          <a:stretch>
            <a:fillRect/>
          </a:stretch>
        </p:blipFill>
        <p:spPr>
          <a:xfrm flipH="false" flipV="false" rot="0">
            <a:off x="2187923" y="2411017"/>
            <a:ext cx="5160339" cy="46209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10823973" y="2411017"/>
            <a:ext cx="6109027" cy="462093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424685" y="7477760"/>
            <a:ext cx="490760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segmentata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+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crosshair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4614" y="7477760"/>
            <a:ext cx="30469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Input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383756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Filtraggio della stima della posizione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98336"/>
            <a:ext cx="1436246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passabasso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facile da implementare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introduzione di un ritardo difficile da calcolare e prevedere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di Kalman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Miglior gestione del ritardo /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Integrazione della dinamica di movimento / Maggiori sviluppi futuri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Modellazione del sistema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2393"/>
            <a:ext cx="156083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Open Sans"/>
              </a:rPr>
              <a:t>Sono state analizzate due 2 possibilità e i relativi vantaggi e svantaggi: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Filtro di Kalman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Il filtro di kalman è stato utilizzato per stimare al meglio la posizione della pallina, ridurre l'incertezza della posizione e stimare una possibile posizione quando la pallina non viene rilevata dalla telecamera.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934296"/>
            <a:ext cx="15966842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modello utilizzato per la pallina che rotola sul piano è un modello che considera  accelerazione costante.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87680" y="5313541"/>
            <a:ext cx="8240435" cy="290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x(t+1) = x(t) + T*v(t) + 1/2*T^2*a(t)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V(t+1) = v(t) + T*a(t)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a(t+1) = a(t)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214" b="0"/>
          <a:stretch>
            <a:fillRect/>
          </a:stretch>
        </p:blipFill>
        <p:spPr>
          <a:xfrm flipH="false" flipV="false" rot="0">
            <a:off x="8305331" y="2460243"/>
            <a:ext cx="8953969" cy="67980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alta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4518"/>
            <a:ext cx="6330508" cy="426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6"/>
              </a:lnSpc>
              <a:spcBef>
                <a:spcPct val="0"/>
              </a:spcBef>
            </a:pPr>
            <a:r>
              <a:rPr lang="en-US" sz="4047">
                <a:solidFill>
                  <a:srgbClr val="FFFFFF"/>
                </a:solidFill>
                <a:latin typeface="Roboto"/>
              </a:rPr>
              <a:t>Attribuendo una varianza di processo troppo elevata il filtraggio restituisce esattamente le misurazioni effettuate (rumore non ridotto)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92317" y="2458063"/>
            <a:ext cx="9066983" cy="680023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bassa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1064" y="2391388"/>
            <a:ext cx="6647048" cy="258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Roboto"/>
              </a:rPr>
              <a:t>Abbassando in modo eccessivo la varianza di processo, il filtraggio si basa troppo sulle stime effettuate attraverso la dinamica.</a:t>
            </a:r>
          </a:p>
          <a:p>
            <a:pPr>
              <a:lnSpc>
                <a:spcPts val="4147"/>
              </a:lnSpc>
              <a:spcBef>
                <a:spcPct val="0"/>
              </a:spcBef>
            </a:pPr>
            <a:r>
              <a:rPr lang="en-US" sz="2962">
                <a:solidFill>
                  <a:srgbClr val="FFFFFF"/>
                </a:solidFill>
                <a:latin typeface="Roboto"/>
              </a:rPr>
              <a:t>Viene introdotto un ritardo significativo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2906" b="0"/>
          <a:stretch>
            <a:fillRect/>
          </a:stretch>
        </p:blipFill>
        <p:spPr>
          <a:xfrm flipH="false" flipV="false" rot="0">
            <a:off x="6296419" y="1028700"/>
            <a:ext cx="10962881" cy="589545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6936" y="3233421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Giusto trade-off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4291" y="7143549"/>
            <a:ext cx="1216338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In modo sperimentale è stata calcolata la varianza di processo. In tal modo è stato possibile ottenere un filtraggio con effetti di rumore e ritardi ridotti.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13493" y="2712327"/>
            <a:ext cx="11137301" cy="486234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7807"/>
            <a:ext cx="14601383" cy="59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È stata utilizzata la libreria simple_pid per implementare il controllore PID in python.</a:t>
            </a:r>
          </a:p>
          <a:p>
            <a:pPr>
              <a:lnSpc>
                <a:spcPts val="4779"/>
              </a:lnSpc>
            </a:pPr>
          </a:p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I metodi della libreria permettono di impostare il valore di sample_time e i parametri 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Kp, Ki, Kd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. </a:t>
            </a:r>
          </a:p>
          <a:p>
            <a:pPr>
              <a:lnSpc>
                <a:spcPts val="4779"/>
              </a:lnSpc>
            </a:pPr>
          </a:p>
          <a:p>
            <a:pPr marL="0" indent="0" lvl="0">
              <a:lnSpc>
                <a:spcPts val="4779"/>
              </a:lnSpc>
              <a:spcBef>
                <a:spcPct val="0"/>
              </a:spcBef>
            </a:pPr>
            <a:r>
              <a:rPr lang="en-US" sz="3413">
                <a:solidFill>
                  <a:srgbClr val="FFFFFF"/>
                </a:solidFill>
                <a:latin typeface="Roboto"/>
              </a:rPr>
              <a:t>Per selezionare un range di valore di output del controllo e per evitare l'effetto windup causato dalla carica integrale, la libreria fornisce un il metodo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 pid.output_limits=(lower_bound, upper_bound )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  che può essere utilizzato per modificare il limite superiore e il limite inferiore.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Per tarare i parametri del controllore PID è stato utilizzato il metodo di  Ziegler-Nichols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731441"/>
            <a:ext cx="15431124" cy="31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Si tratta di un algoritmo per trovare il gadagno critico, dal quale si ricavano i parametri del PID. Sono state posizionate delle aste sul piatto in modo consentire alla pallina solo un movimento lungo una direzione. Effettuando vari test con Parametri I e D a zero, è stato trovato un valore di P per cui la pallina potesse eseguire oscillazioni continue, ovvero un movimento continuo periodico da un lato dal piatto all'altro. Il valore P trovato è il guadagno critico Kc. Inoltre è stato calcolato il periodo di tali oscillazioni, Tc.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625084" y="3478206"/>
          <a:ext cx="10590439" cy="4745448"/>
        </p:xfrm>
        <a:graphic>
          <a:graphicData uri="http://schemas.openxmlformats.org/drawingml/2006/table">
            <a:tbl>
              <a:tblPr/>
              <a:tblGrid>
                <a:gridCol w="3724008"/>
                <a:gridCol w="2288810"/>
                <a:gridCol w="2288810"/>
                <a:gridCol w="2288810"/>
              </a:tblGrid>
              <a:tr h="10090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Tipo di controllo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0.50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0.45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1.2 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0.60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2Kp/Tc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KpTc/8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Utilizzando la tabella di Ziegler-Nichols sono stati trivati i valori Kp, Ki, Kd per il PID.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6437" y="1472361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Fasi di progetto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17087" y="2883272"/>
            <a:ext cx="12039771" cy="515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Costruzione della struttura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Elaborazione immagine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Filtraggio stima posizione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Controllore PID</a:t>
            </a:r>
          </a:p>
          <a:p>
            <a:pPr algn="l" marL="972397" indent="-486198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 servomotori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8546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 motori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8421" y="2799717"/>
            <a:ext cx="14391158" cy="344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servo vengono controllati da un segnale PWM.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GPIO del Raspberry Pi sono gestiti dalla CPU, il che causa delle imperfezioni nel segnale PWM quando il processore è sotto carico, producendo jitter sui motori.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Per ridurre il jitter ci siamo serviti della libreria GPIOzero, che permette di generare segnali PWM  tramite DMA (direct memoty access)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702" y="1184862"/>
            <a:ext cx="967169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1 - Centro del piatto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0702" y="3206385"/>
            <a:ext cx="9671697" cy="266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Il controllo posiziona la pallina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al centro del piatto.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Si può notare che il controllo reagisce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 a disturbi e interazioni esterne.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2 - Circonferenza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controllo forza la pallina ad eseguire una circonferenza.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3146509"/>
            <a:ext cx="1450200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Ogni 1/30 di secondo vengono trovate le coordinate target della pallina attraverso le seguenti relazioni.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6405" y="4725043"/>
            <a:ext cx="758297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newX = xCenter + cos(rad)*radius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newY = yCenter + sin(rad)*radius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8438" y="7024081"/>
            <a:ext cx="1325697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V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iene effettuato un spostamento con velocità di un grado al secondo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7329" y="2868612"/>
            <a:ext cx="938339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Esecuzione test 2 con la modalità circle follower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57795" y="1655250"/>
            <a:ext cx="7572410" cy="697650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95590" y="1028700"/>
            <a:ext cx="1209682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10"/>
              </a:lnSpc>
            </a:pPr>
            <a:r>
              <a:rPr lang="en-US" sz="3675">
                <a:solidFill>
                  <a:srgbClr val="FFFFFF"/>
                </a:solidFill>
                <a:latin typeface="Open Sans"/>
              </a:rPr>
              <a:t>Traiettorie reale della pallina in modalità circle follower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5620054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6291" t="0" r="23138" b="0"/>
          <a:stretch>
            <a:fillRect/>
          </a:stretch>
        </p:blipFill>
        <p:spPr>
          <a:xfrm flipH="false" flipV="false" rot="0">
            <a:off x="8704738" y="3971783"/>
            <a:ext cx="6616796" cy="49158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4000" y="621152"/>
            <a:ext cx="7120706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struttura è composta da: 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Due servomotori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Una webcam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 piatto bianco con bordi neri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Aste e base in legno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306" t="0" r="13289" b="0"/>
          <a:stretch>
            <a:fillRect/>
          </a:stretch>
        </p:blipFill>
        <p:spPr>
          <a:xfrm flipH="false" flipV="false" rot="0">
            <a:off x="1028700" y="1919312"/>
            <a:ext cx="4860993" cy="64483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42996" y="1246740"/>
            <a:ext cx="9834059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È stato deciso di collegare aste di circa 10cm tra il motore e il piatto. In questo modo è possibile aumentare il momento della forza applicata al piatto. 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701229" y="3628640"/>
            <a:ext cx="171759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M = r x 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2996" y="4858736"/>
            <a:ext cx="9834059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Aumentato il momento della forza aumenta la velocità con cui il piatto viene mosso. Ciò è dimostrato dal teorema del momento angolare che lega il momento della forza alla derivata del momento angolare. Il momento angolare è dato dal prodotto vettoriale tra il vettore che congiunge il polo al punto materiale in movimento e la quantità di moto del punto. 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78692" y="3619522"/>
            <a:ext cx="12530617" cy="563877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12571" y="1477390"/>
            <a:ext cx="13662859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posizione dei motori è stata scelta vicino al punto centrale del piatto. In tal modo è possibile ottenere un largo range di valori angolari di inclinazione assumibili dal piatto.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390017" y="4242205"/>
            <a:ext cx="7268634" cy="33890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29468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61209"/>
            <a:ext cx="7925572" cy="37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Per rilevare la posizione della pallina è stato sviluppato un algoritmo di visione strutturato in 3 fasi.</a:t>
            </a:r>
          </a:p>
          <a:p>
            <a:pPr>
              <a:lnSpc>
                <a:spcPts val="3786"/>
              </a:lnSpc>
            </a:pP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1. Preprocessing dell'immagine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2. Filtraggio area fuori dal piatto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3. Identificazione coordinate pallina</a:t>
            </a:r>
          </a:p>
          <a:p>
            <a:pPr marL="0" indent="0" lvl="0">
              <a:lnSpc>
                <a:spcPts val="378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42784" y="5716744"/>
            <a:ext cx="12343668" cy="35415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3639472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4100" y="3144174"/>
            <a:ext cx="13701036" cy="199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286">
                <a:solidFill>
                  <a:srgbClr val="FFFFFF"/>
                </a:solidFill>
                <a:latin typeface="Roboto"/>
              </a:rPr>
              <a:t>Inizialmente l'immagine viene convertita in GRAYSCALE e scalata, riducendo dell'84% il numero di pixel da elaborare, con una conseguente riduzione del costo computazionale.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FFFFFF"/>
                </a:solidFill>
                <a:latin typeface="Roboto"/>
              </a:rPr>
              <a:t>Successivamente viene applicato un filtro gaussian blur Si tratta di</a:t>
            </a:r>
            <a:r>
              <a:rPr lang="en-US" sz="2286">
                <a:solidFill>
                  <a:srgbClr val="FFFFFF"/>
                </a:solidFill>
                <a:latin typeface="Roboto"/>
              </a:rPr>
              <a:t> un tipo di filtro passa-basso che armonizza i valori dei pixel non uniformi in un'immagine eliminando i valori anomali estremi.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91019" y="3222177"/>
            <a:ext cx="7768281" cy="582621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filtraggio del piatto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65027"/>
            <a:ext cx="6811582" cy="58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Successivamente viene applicato un algoritmo che va ad identificare l'area del piatto (evidenziata in verde). Questo consente di ignorare qualsiasi tipo di disturbo visivo che potrebbe comparire all'esterno del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Per fare ciò viene applicato l'algoritmo Canny, che effettua l'edge detection, andando a rilevare il bordo nero disegnato sul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Fatto ciò viene estratta l'area più grande presente nell'immagine canny, che si presume essere l'area bianca contenente la pallina</a:t>
            </a: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identificazione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65027"/>
            <a:ext cx="6811582" cy="630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Avendo filtrato tutto ciò che è al di fuori del piatto,  per trovare la posizione della pallina possiamo semplicemente binarizzare l'immagine mediante una soglia, sfruttando il fatto che la pallina (di colore scuro) spiccherà rispetto al piatto chiaro.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Così facendo otteniamo una vera e propria image segmentation della pallina, evidenziata in blu nell'immagine a destra.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 questo punto viene identificato il baricentro dei pixel, che coinciderà con la posizione della pallina all'interno dell'immagine.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9684582" y="3318793"/>
            <a:ext cx="7574718" cy="5729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DAE2n6rAIKA</dc:identifier>
  <dcterms:modified xsi:type="dcterms:W3CDTF">2011-08-01T06:04:30Z</dcterms:modified>
  <cp:revision>1</cp:revision>
  <dc:title>Ball balancing project ( o ita?)</dc:title>
</cp:coreProperties>
</file>