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Open Sans Light" charset="1" panose="020B0306030504020204"/>
      <p:regular r:id="rId14"/>
    </p:embeddedFont>
    <p:embeddedFont>
      <p:font typeface="Open Sans Light Bold" charset="1" panose="020B0806030504020204"/>
      <p:regular r:id="rId15"/>
    </p:embeddedFont>
    <p:embeddedFont>
      <p:font typeface="Open Sans Light Italics" charset="1" panose="020B0306030504020204"/>
      <p:regular r:id="rId16"/>
    </p:embeddedFont>
    <p:embeddedFont>
      <p:font typeface="Open Sans Light Bold Italics" charset="1" panose="020B0806030504020204"/>
      <p:regular r:id="rId17"/>
    </p:embeddedFont>
    <p:embeddedFont>
      <p:font typeface="Open Sans" charset="1" panose="020B0606030504020204"/>
      <p:regular r:id="rId18"/>
    </p:embeddedFont>
    <p:embeddedFont>
      <p:font typeface="Open Sans Bold" charset="1" panose="020B0806030504020204"/>
      <p:regular r:id="rId19"/>
    </p:embeddedFont>
    <p:embeddedFont>
      <p:font typeface="Open Sans Italics" charset="1" panose="020B0606030504020204"/>
      <p:regular r:id="rId20"/>
    </p:embeddedFont>
    <p:embeddedFont>
      <p:font typeface="Open Sans Bold Italics" charset="1" panose="020B08060305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slides/slide13.xml" Type="http://schemas.openxmlformats.org/officeDocument/2006/relationships/slide"/><Relationship Id="rId35" Target="slides/slide14.xml" Type="http://schemas.openxmlformats.org/officeDocument/2006/relationships/slide"/><Relationship Id="rId36" Target="slides/slide15.xml" Type="http://schemas.openxmlformats.org/officeDocument/2006/relationships/slide"/><Relationship Id="rId37" Target="slides/slide16.xml" Type="http://schemas.openxmlformats.org/officeDocument/2006/relationships/slide"/><Relationship Id="rId38" Target="slides/slide17.xml" Type="http://schemas.openxmlformats.org/officeDocument/2006/relationships/slide"/><Relationship Id="rId39" Target="slides/slide18.xml" Type="http://schemas.openxmlformats.org/officeDocument/2006/relationships/slide"/><Relationship Id="rId4" Target="theme/theme1.xml" Type="http://schemas.openxmlformats.org/officeDocument/2006/relationships/theme"/><Relationship Id="rId40" Target="slides/slide19.xml" Type="http://schemas.openxmlformats.org/officeDocument/2006/relationships/slide"/><Relationship Id="rId41" Target="slides/slide20.xml" Type="http://schemas.openxmlformats.org/officeDocument/2006/relationships/slide"/><Relationship Id="rId42" Target="slides/slide21.xml" Type="http://schemas.openxmlformats.org/officeDocument/2006/relationships/slide"/><Relationship Id="rId43" Target="slides/slide22.xml" Type="http://schemas.openxmlformats.org/officeDocument/2006/relationships/slide"/><Relationship Id="rId44" Target="slides/slide23.xml" Type="http://schemas.openxmlformats.org/officeDocument/2006/relationships/slide"/><Relationship Id="rId45" Target="slides/slide24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023" t="16259" r="2023" b="0"/>
          <a:stretch>
            <a:fillRect/>
          </a:stretch>
        </p:blipFill>
        <p:spPr>
          <a:xfrm flipH="false" flipV="false" rot="0">
            <a:off x="10429875" y="0"/>
            <a:ext cx="7858125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824203" y="1948305"/>
            <a:ext cx="6556951" cy="1985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55"/>
              </a:lnSpc>
            </a:pPr>
            <a:r>
              <a:rPr lang="en-US" sz="7050">
                <a:solidFill>
                  <a:srgbClr val="000000"/>
                </a:solidFill>
                <a:latin typeface="Open Sans"/>
              </a:rPr>
              <a:t>Ball balancing project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24203" y="5991358"/>
            <a:ext cx="6556951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Roboto"/>
              </a:rPr>
              <a:t>Rillosi</a:t>
            </a:r>
            <a:r>
              <a:rPr lang="en-US" sz="3000">
                <a:solidFill>
                  <a:srgbClr val="000000"/>
                </a:solidFill>
                <a:latin typeface="Arimo"/>
              </a:rPr>
              <a:t> Luca 1053000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Roboto"/>
              </a:rPr>
              <a:t>Rota Emanuele 1053031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Roboto"/>
              </a:rPr>
              <a:t>Sonzogni Giulia 1045979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1554" t="820" r="13841" b="53332"/>
          <a:stretch>
            <a:fillRect/>
          </a:stretch>
        </p:blipFill>
        <p:spPr>
          <a:xfrm flipH="false" flipV="false" rot="0">
            <a:off x="2187923" y="2411017"/>
            <a:ext cx="5160339" cy="462093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1090" t="52676" r="7806" b="5222"/>
          <a:stretch>
            <a:fillRect/>
          </a:stretch>
        </p:blipFill>
        <p:spPr>
          <a:xfrm flipH="false" flipV="false" rot="0">
            <a:off x="10823973" y="2411017"/>
            <a:ext cx="6109027" cy="4620931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1424685" y="7477760"/>
            <a:ext cx="4907604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Immagine segmentata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+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crosshair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44614" y="7477760"/>
            <a:ext cx="304695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Immagine Input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13837566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89"/>
              </a:lnSpc>
            </a:pPr>
            <a:r>
              <a:rPr lang="en-US" sz="6075">
                <a:solidFill>
                  <a:srgbClr val="FFFFFF"/>
                </a:solidFill>
                <a:latin typeface="Open Sans"/>
              </a:rPr>
              <a:t>Filtraggio della stima della posizione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098336"/>
            <a:ext cx="14362462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Filtro passabasso</a:t>
            </a:r>
          </a:p>
          <a:p>
            <a:pPr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Vantaggi: facile da implementare</a:t>
            </a:r>
          </a:p>
          <a:p>
            <a:pPr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Svantaggi: introduzione di un ritardo difficile da calcolare e prevedere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Filtro di Kalman</a:t>
            </a:r>
          </a:p>
          <a:p>
            <a:pPr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Vantaggi: </a:t>
            </a:r>
            <a:r>
              <a:rPr lang="en-US" sz="3399">
                <a:solidFill>
                  <a:srgbClr val="FFFFFF"/>
                </a:solidFill>
                <a:latin typeface="Open Sans Light"/>
              </a:rPr>
              <a:t>Miglior gestione del ritardo / </a:t>
            </a:r>
            <a:r>
              <a:rPr lang="en-US" sz="3399">
                <a:solidFill>
                  <a:srgbClr val="FFFFFF"/>
                </a:solidFill>
                <a:latin typeface="Open Sans Light"/>
              </a:rPr>
              <a:t>Integrazione della dinamica di movimento / Maggiori sviluppi futuri</a:t>
            </a:r>
          </a:p>
          <a:p>
            <a:pPr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Svantaggi: Modellazione del sistema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32393"/>
            <a:ext cx="15608380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FFFFFF"/>
                </a:solidFill>
                <a:latin typeface="Open Sans"/>
              </a:rPr>
              <a:t>Sono state analizzate due 2 possibilità e i relativi vantaggi e svantaggi: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12830878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89"/>
              </a:lnSpc>
            </a:pPr>
            <a:r>
              <a:rPr lang="en-US" sz="6075">
                <a:solidFill>
                  <a:srgbClr val="FFFFFF"/>
                </a:solidFill>
                <a:latin typeface="Open Sans"/>
              </a:rPr>
              <a:t>Filtro di Kalman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92458" y="2153185"/>
            <a:ext cx="12830878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oboto"/>
              </a:rPr>
              <a:t>Il filtro di kalman è stato utilizzato per stimare al meglio la posizione della pallina, ridurre l'incertezza della posizione e stimare una possibile posizione quando la pallina non viene rilevata dalla telecamera.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92458" y="3934296"/>
            <a:ext cx="15966842" cy="104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Il modello utilizzato per la pallina che rotola sul piano è un modello che considera  accelerazione costante.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87680" y="5313541"/>
            <a:ext cx="8240435" cy="2903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16"/>
              </a:lnSpc>
            </a:pPr>
            <a:r>
              <a:rPr lang="en-US" sz="3899">
                <a:solidFill>
                  <a:srgbClr val="FFFFFF"/>
                </a:solidFill>
                <a:latin typeface="Open Sans Light Bold"/>
              </a:rPr>
              <a:t>x(t+1) = x(t) + T*v(t) + 1/2*T^2*a(t)</a:t>
            </a:r>
          </a:p>
          <a:p>
            <a:pPr>
              <a:lnSpc>
                <a:spcPts val="7916"/>
              </a:lnSpc>
            </a:pPr>
            <a:r>
              <a:rPr lang="en-US" sz="3899">
                <a:solidFill>
                  <a:srgbClr val="FFFFFF"/>
                </a:solidFill>
                <a:latin typeface="Open Sans Light Bold"/>
              </a:rPr>
              <a:t>V(t+1) = v(t) + T*a(t)</a:t>
            </a:r>
          </a:p>
          <a:p>
            <a:pPr>
              <a:lnSpc>
                <a:spcPts val="7916"/>
              </a:lnSpc>
            </a:pPr>
            <a:r>
              <a:rPr lang="en-US" sz="3899">
                <a:solidFill>
                  <a:srgbClr val="FFFFFF"/>
                </a:solidFill>
                <a:latin typeface="Open Sans Light Bold"/>
              </a:rPr>
              <a:t>a(t+1) = a(t)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1214" b="0"/>
          <a:stretch>
            <a:fillRect/>
          </a:stretch>
        </p:blipFill>
        <p:spPr>
          <a:xfrm flipH="false" flipV="false" rot="0">
            <a:off x="8305331" y="2460243"/>
            <a:ext cx="8953969" cy="679805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019175"/>
            <a:ext cx="6330508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9"/>
              </a:lnSpc>
            </a:pPr>
            <a:r>
              <a:rPr lang="en-US" sz="3599">
                <a:solidFill>
                  <a:srgbClr val="FFFFFF"/>
                </a:solidFill>
                <a:latin typeface="Roboto Bold"/>
              </a:rPr>
              <a:t>Varianza di processo alta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374518"/>
            <a:ext cx="6330508" cy="4267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66"/>
              </a:lnSpc>
              <a:spcBef>
                <a:spcPct val="0"/>
              </a:spcBef>
            </a:pPr>
            <a:r>
              <a:rPr lang="en-US" sz="4047">
                <a:solidFill>
                  <a:srgbClr val="FFFFFF"/>
                </a:solidFill>
                <a:latin typeface="Roboto"/>
              </a:rPr>
              <a:t>Attribuendo una varianza di processo troppo elevata il filtraggio restituisce esattamente le misurazioni effettuate (rumore non ridotto)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192317" y="2458063"/>
            <a:ext cx="9066983" cy="680023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019175"/>
            <a:ext cx="6330508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9"/>
              </a:lnSpc>
            </a:pPr>
            <a:r>
              <a:rPr lang="en-US" sz="3599">
                <a:solidFill>
                  <a:srgbClr val="FFFFFF"/>
                </a:solidFill>
                <a:latin typeface="Roboto Bold"/>
              </a:rPr>
              <a:t>Varianza di processo bassa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71064" y="2391388"/>
            <a:ext cx="6647048" cy="2583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47"/>
              </a:lnSpc>
            </a:pPr>
            <a:r>
              <a:rPr lang="en-US" sz="2962">
                <a:solidFill>
                  <a:srgbClr val="FFFFFF"/>
                </a:solidFill>
                <a:latin typeface="Roboto"/>
              </a:rPr>
              <a:t>Abbassando in modo eccessivo la varianza di processo, il filtraggio si basa troppo sulle stime effettuate attraverso la dinamica.</a:t>
            </a:r>
          </a:p>
          <a:p>
            <a:pPr>
              <a:lnSpc>
                <a:spcPts val="4147"/>
              </a:lnSpc>
              <a:spcBef>
                <a:spcPct val="0"/>
              </a:spcBef>
            </a:pPr>
            <a:r>
              <a:rPr lang="en-US" sz="2962">
                <a:solidFill>
                  <a:srgbClr val="FFFFFF"/>
                </a:solidFill>
                <a:latin typeface="Roboto"/>
              </a:rPr>
              <a:t>Viene introdotto un ritardo significativo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2906" b="0"/>
          <a:stretch>
            <a:fillRect/>
          </a:stretch>
        </p:blipFill>
        <p:spPr>
          <a:xfrm flipH="false" flipV="false" rot="0">
            <a:off x="6296419" y="1028700"/>
            <a:ext cx="10962881" cy="589545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466936" y="3233421"/>
            <a:ext cx="6330508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9"/>
              </a:lnSpc>
            </a:pPr>
            <a:r>
              <a:rPr lang="en-US" sz="3599">
                <a:solidFill>
                  <a:srgbClr val="FFFFFF"/>
                </a:solidFill>
                <a:latin typeface="Roboto Bold"/>
              </a:rPr>
              <a:t>Giusto trade-off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14291" y="7143549"/>
            <a:ext cx="12163385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In modo sperimentale è stata calcolata la varianza di processo. In tal modo è stato possibile ottenere un filtraggio con effetti di rumore e ritardi ridotti.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213493" y="2712327"/>
            <a:ext cx="11137301" cy="486234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028700"/>
            <a:ext cx="12830878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89"/>
              </a:lnSpc>
            </a:pPr>
            <a:r>
              <a:rPr lang="en-US" sz="6075">
                <a:solidFill>
                  <a:srgbClr val="FFFFFF"/>
                </a:solidFill>
                <a:latin typeface="Open Sans"/>
              </a:rPr>
              <a:t>Controllore PID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12830878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89"/>
              </a:lnSpc>
            </a:pPr>
            <a:r>
              <a:rPr lang="en-US" sz="6075">
                <a:solidFill>
                  <a:srgbClr val="FFFFFF"/>
                </a:solidFill>
                <a:latin typeface="Open Sans"/>
              </a:rPr>
              <a:t>Controllore PID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17807"/>
            <a:ext cx="14601383" cy="599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79"/>
              </a:lnSpc>
            </a:pPr>
            <a:r>
              <a:rPr lang="en-US" sz="3413">
                <a:solidFill>
                  <a:srgbClr val="FFFFFF"/>
                </a:solidFill>
                <a:latin typeface="Roboto"/>
              </a:rPr>
              <a:t>È stata utilizzata la libreria simple_pid per implementare il controllore PID in python.</a:t>
            </a:r>
          </a:p>
          <a:p>
            <a:pPr>
              <a:lnSpc>
                <a:spcPts val="4779"/>
              </a:lnSpc>
            </a:pPr>
          </a:p>
          <a:p>
            <a:pPr>
              <a:lnSpc>
                <a:spcPts val="4779"/>
              </a:lnSpc>
            </a:pPr>
            <a:r>
              <a:rPr lang="en-US" sz="3413">
                <a:solidFill>
                  <a:srgbClr val="FFFFFF"/>
                </a:solidFill>
                <a:latin typeface="Roboto"/>
              </a:rPr>
              <a:t>I metodi della libreria permettono di impostare il valore di sample_time e i parametri </a:t>
            </a:r>
            <a:r>
              <a:rPr lang="en-US" sz="3413">
                <a:solidFill>
                  <a:srgbClr val="FFFFFF"/>
                </a:solidFill>
                <a:latin typeface="Roboto Bold"/>
              </a:rPr>
              <a:t>Kp, Ki, Kd</a:t>
            </a:r>
            <a:r>
              <a:rPr lang="en-US" sz="3413">
                <a:solidFill>
                  <a:srgbClr val="FFFFFF"/>
                </a:solidFill>
                <a:latin typeface="Roboto"/>
              </a:rPr>
              <a:t>. </a:t>
            </a:r>
          </a:p>
          <a:p>
            <a:pPr>
              <a:lnSpc>
                <a:spcPts val="4779"/>
              </a:lnSpc>
            </a:pPr>
          </a:p>
          <a:p>
            <a:pPr marL="0" indent="0" lvl="0">
              <a:lnSpc>
                <a:spcPts val="4779"/>
              </a:lnSpc>
              <a:spcBef>
                <a:spcPct val="0"/>
              </a:spcBef>
            </a:pPr>
            <a:r>
              <a:rPr lang="en-US" sz="3413">
                <a:solidFill>
                  <a:srgbClr val="FFFFFF"/>
                </a:solidFill>
                <a:latin typeface="Roboto"/>
              </a:rPr>
              <a:t>Per selezionare un range di valore di output del controllo e per evitare l'effetto windup causato dalla carica integrale, la libreria fornisce un il metodo</a:t>
            </a:r>
            <a:r>
              <a:rPr lang="en-US" sz="3413">
                <a:solidFill>
                  <a:srgbClr val="FFFFFF"/>
                </a:solidFill>
                <a:latin typeface="Roboto Bold"/>
              </a:rPr>
              <a:t> pid.output_limits=(lower_bound, upper_bound )</a:t>
            </a:r>
            <a:r>
              <a:rPr lang="en-US" sz="3413">
                <a:solidFill>
                  <a:srgbClr val="FFFFFF"/>
                </a:solidFill>
                <a:latin typeface="Roboto"/>
              </a:rPr>
              <a:t>  che può essere utilizzato per modificare il limite superiore e il limite inferiore.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12830878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89"/>
              </a:lnSpc>
            </a:pPr>
            <a:r>
              <a:rPr lang="en-US" sz="6075">
                <a:solidFill>
                  <a:srgbClr val="FFFFFF"/>
                </a:solidFill>
                <a:latin typeface="Open Sans"/>
              </a:rPr>
              <a:t>Taratura PID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92458" y="2153185"/>
            <a:ext cx="12830878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oboto"/>
              </a:rPr>
              <a:t>Per tarare i parametri del controllore PID è stato utilizzato il metodo di  Ziegler-Nichols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92458" y="3731441"/>
            <a:ext cx="15431124" cy="3181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Si tratta di un algoritmo per trovare il gadagno critico, dal quale si ricavano i parametri del PID. Sono state posizionate delle aste sul piatto in modo consentire alla pallina solo un movimento lungo una direzione. Effettuando vari test con Parametri I e D a zero, è stato trovato un valore di P per cui la pallina potesse eseguire oscillazioni continue, ovvero un movimento continuo periodico da un lato dal piatto all'altro. Il valore P trovato è il guadagno critico Kc. Inoltre è stato calcolato il periodo di tali oscillazioni, Tc.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3625084" y="3478206"/>
          <a:ext cx="10590439" cy="4745448"/>
        </p:xfrm>
        <a:graphic>
          <a:graphicData uri="http://schemas.openxmlformats.org/drawingml/2006/table">
            <a:tbl>
              <a:tblPr/>
              <a:tblGrid>
                <a:gridCol w="3724008"/>
                <a:gridCol w="2288810"/>
                <a:gridCol w="2288810"/>
                <a:gridCol w="2288810"/>
              </a:tblGrid>
              <a:tr h="1009045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 Bold"/>
                        </a:rPr>
                        <a:t>Tipo di controllo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 Bold"/>
                        </a:rPr>
                        <a:t>Kp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 Bold"/>
                        </a:rPr>
                        <a:t>Ki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 Bold"/>
                        </a:rPr>
                        <a:t>Kd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5468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"/>
                        </a:rPr>
                        <a:t>P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"/>
                        </a:rPr>
                        <a:t>0.50 Kc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5468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"/>
                        </a:rPr>
                        <a:t>PI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"/>
                        </a:rPr>
                        <a:t>0.45 Kc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"/>
                        </a:rPr>
                        <a:t>1.2 Kp/Tc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5468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"/>
                        </a:rPr>
                        <a:t>PID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"/>
                        </a:rPr>
                        <a:t>0.60 Kc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"/>
                        </a:rPr>
                        <a:t>2Kp/Tc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"/>
                        </a:rPr>
                        <a:t>KpTc/8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1028700"/>
            <a:ext cx="12830878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89"/>
              </a:lnSpc>
            </a:pPr>
            <a:r>
              <a:rPr lang="en-US" sz="6075">
                <a:solidFill>
                  <a:srgbClr val="FFFFFF"/>
                </a:solidFill>
                <a:latin typeface="Open Sans"/>
              </a:rPr>
              <a:t>Taratura PID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28438" y="2441282"/>
            <a:ext cx="15431124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Utilizzando la tabella di Ziegler-Nichols sono stati trivati i valori Kp, Ki, Kd per il PID.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86437" y="1472361"/>
            <a:ext cx="12995634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470"/>
              </a:lnSpc>
            </a:pPr>
            <a:r>
              <a:rPr lang="en-US" sz="6225">
                <a:solidFill>
                  <a:srgbClr val="FFFFFF"/>
                </a:solidFill>
                <a:latin typeface="Open Sans"/>
              </a:rPr>
              <a:t>Fasi di progetto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17087" y="2883272"/>
            <a:ext cx="12039771" cy="5158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72398" indent="-486199" lvl="1">
              <a:lnSpc>
                <a:spcPts val="8287"/>
              </a:lnSpc>
              <a:buFont typeface="Arial"/>
              <a:buChar char="•"/>
            </a:pPr>
            <a:r>
              <a:rPr lang="en-US" sz="4503">
                <a:solidFill>
                  <a:srgbClr val="FFFFFF"/>
                </a:solidFill>
                <a:latin typeface="Roboto"/>
              </a:rPr>
              <a:t>Costruzione della struttura</a:t>
            </a:r>
          </a:p>
          <a:p>
            <a:pPr marL="972398" indent="-486199" lvl="1">
              <a:lnSpc>
                <a:spcPts val="8287"/>
              </a:lnSpc>
              <a:buFont typeface="Arial"/>
              <a:buChar char="•"/>
            </a:pPr>
            <a:r>
              <a:rPr lang="en-US" sz="4503">
                <a:solidFill>
                  <a:srgbClr val="FFFFFF"/>
                </a:solidFill>
                <a:latin typeface="Roboto"/>
              </a:rPr>
              <a:t>Elaborazione immagine</a:t>
            </a:r>
          </a:p>
          <a:p>
            <a:pPr marL="972398" indent="-486199" lvl="1">
              <a:lnSpc>
                <a:spcPts val="8287"/>
              </a:lnSpc>
              <a:buFont typeface="Arial"/>
              <a:buChar char="•"/>
            </a:pPr>
            <a:r>
              <a:rPr lang="en-US" sz="4503">
                <a:solidFill>
                  <a:srgbClr val="FFFFFF"/>
                </a:solidFill>
                <a:latin typeface="Roboto"/>
              </a:rPr>
              <a:t>Filtraggio stima posizione</a:t>
            </a:r>
          </a:p>
          <a:p>
            <a:pPr marL="972398" indent="-486199" lvl="1">
              <a:lnSpc>
                <a:spcPts val="8287"/>
              </a:lnSpc>
              <a:buFont typeface="Arial"/>
              <a:buChar char="•"/>
            </a:pPr>
            <a:r>
              <a:rPr lang="en-US" sz="4503">
                <a:solidFill>
                  <a:srgbClr val="FFFFFF"/>
                </a:solidFill>
                <a:latin typeface="Roboto"/>
              </a:rPr>
              <a:t>Controllore PID</a:t>
            </a:r>
          </a:p>
          <a:p>
            <a:pPr algn="l" marL="972397" indent="-486198" lvl="1">
              <a:lnSpc>
                <a:spcPts val="8287"/>
              </a:lnSpc>
              <a:buFont typeface="Arial"/>
              <a:buChar char="•"/>
            </a:pPr>
            <a:r>
              <a:rPr lang="en-US" sz="4503">
                <a:solidFill>
                  <a:srgbClr val="FFFFFF"/>
                </a:solidFill>
                <a:latin typeface="Roboto"/>
              </a:rPr>
              <a:t>Controllo servomotori 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328546"/>
            <a:ext cx="12830878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89"/>
              </a:lnSpc>
            </a:pPr>
            <a:r>
              <a:rPr lang="en-US" sz="6075">
                <a:solidFill>
                  <a:srgbClr val="FFFFFF"/>
                </a:solidFill>
                <a:latin typeface="Open Sans"/>
              </a:rPr>
              <a:t>Controllo motori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48421" y="2799717"/>
            <a:ext cx="14391158" cy="3443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9"/>
              </a:lnSpc>
            </a:pPr>
            <a:r>
              <a:rPr lang="en-US" sz="3270">
                <a:solidFill>
                  <a:srgbClr val="FFFFFF"/>
                </a:solidFill>
                <a:latin typeface="Open Sans"/>
              </a:rPr>
              <a:t>I servo vengono controllati da un segnale PWM.</a:t>
            </a:r>
          </a:p>
          <a:p>
            <a:pPr algn="ctr">
              <a:lnSpc>
                <a:spcPts val="4579"/>
              </a:lnSpc>
            </a:pPr>
            <a:r>
              <a:rPr lang="en-US" sz="3270">
                <a:solidFill>
                  <a:srgbClr val="FFFFFF"/>
                </a:solidFill>
                <a:latin typeface="Open Sans"/>
              </a:rPr>
              <a:t>I GPIO del Raspberry Pi sono gestiti dalla CPU, il che causa delle imperfezioni nel segnale PWM quando il processore è sotto carico, producendo jitter sui motori.</a:t>
            </a:r>
          </a:p>
          <a:p>
            <a:pPr algn="ctr">
              <a:lnSpc>
                <a:spcPts val="4579"/>
              </a:lnSpc>
            </a:pPr>
            <a:r>
              <a:rPr lang="en-US" sz="3270">
                <a:solidFill>
                  <a:srgbClr val="FFFFFF"/>
                </a:solidFill>
                <a:latin typeface="Open Sans"/>
              </a:rPr>
              <a:t>Per ridurre il jitter ci siamo serviti della libreria GPIOzero, che permette di generare segnali PWM  tramite DMA (direct memoty access)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90702" y="1184862"/>
            <a:ext cx="9671697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89"/>
              </a:lnSpc>
            </a:pPr>
            <a:r>
              <a:rPr lang="en-US" sz="6075">
                <a:solidFill>
                  <a:srgbClr val="FFFFFF"/>
                </a:solidFill>
                <a:latin typeface="Open Sans"/>
              </a:rPr>
              <a:t>TEST 1 - Centro del piatto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990702" y="3206385"/>
            <a:ext cx="9671697" cy="2661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36"/>
              </a:lnSpc>
              <a:spcBef>
                <a:spcPct val="0"/>
              </a:spcBef>
            </a:pPr>
            <a:r>
              <a:rPr lang="en-US" sz="4363">
                <a:solidFill>
                  <a:srgbClr val="FFFFFF"/>
                </a:solidFill>
                <a:latin typeface="Open Sans"/>
              </a:rPr>
              <a:t>Il controllo posiziona la pallina </a:t>
            </a:r>
          </a:p>
          <a:p>
            <a:pPr>
              <a:lnSpc>
                <a:spcPts val="5236"/>
              </a:lnSpc>
              <a:spcBef>
                <a:spcPct val="0"/>
              </a:spcBef>
            </a:pPr>
            <a:r>
              <a:rPr lang="en-US" sz="4363">
                <a:solidFill>
                  <a:srgbClr val="FFFFFF"/>
                </a:solidFill>
                <a:latin typeface="Open Sans"/>
              </a:rPr>
              <a:t>al centro del piatto. </a:t>
            </a:r>
          </a:p>
          <a:p>
            <a:pPr>
              <a:lnSpc>
                <a:spcPts val="5236"/>
              </a:lnSpc>
              <a:spcBef>
                <a:spcPct val="0"/>
              </a:spcBef>
            </a:pPr>
            <a:r>
              <a:rPr lang="en-US" sz="4363">
                <a:solidFill>
                  <a:srgbClr val="FFFFFF"/>
                </a:solidFill>
                <a:latin typeface="Open Sans"/>
              </a:rPr>
              <a:t>Si può notare che il controllo reagisce</a:t>
            </a:r>
          </a:p>
          <a:p>
            <a:pPr>
              <a:lnSpc>
                <a:spcPts val="5236"/>
              </a:lnSpc>
              <a:spcBef>
                <a:spcPct val="0"/>
              </a:spcBef>
            </a:pPr>
            <a:r>
              <a:rPr lang="en-US" sz="4363">
                <a:solidFill>
                  <a:srgbClr val="FFFFFF"/>
                </a:solidFill>
                <a:latin typeface="Open Sans"/>
              </a:rPr>
              <a:t> a disturbi e interazioni esterne. 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12830878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89"/>
              </a:lnSpc>
            </a:pPr>
            <a:r>
              <a:rPr lang="en-US" sz="6075">
                <a:solidFill>
                  <a:srgbClr val="FFFFFF"/>
                </a:solidFill>
                <a:latin typeface="Open Sans"/>
              </a:rPr>
              <a:t>TEST 2 - Circonferenza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28438" y="2441282"/>
            <a:ext cx="15431124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Il controllo forza la pallina ad eseguire una circonferenza.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28438" y="3146509"/>
            <a:ext cx="1450200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Ogni 1/30 di secondo vengono trovate le coordinate target della pallina attraverso le seguenti relazioni.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16405" y="4725043"/>
            <a:ext cx="7582971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FFFFFF"/>
                </a:solidFill>
                <a:latin typeface="Open Sans Light Bold"/>
              </a:rPr>
              <a:t>newX = xCenter + cos(rad)*radius</a:t>
            </a:r>
          </a:p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FFFFFF"/>
                </a:solidFill>
                <a:latin typeface="Open Sans Light Bold"/>
              </a:rPr>
              <a:t>newY = yCenter + sin(rad)*radius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28438" y="7024081"/>
            <a:ext cx="13256977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Open Sans"/>
              </a:rPr>
              <a:t>V</a:t>
            </a:r>
            <a:r>
              <a:rPr lang="en-US" sz="2999">
                <a:solidFill>
                  <a:srgbClr val="FFFFFF"/>
                </a:solidFill>
                <a:latin typeface="Open Sans"/>
              </a:rPr>
              <a:t>iene effettuato un spostamento con velocità di un grado al secondo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67329" y="2868612"/>
            <a:ext cx="9383390" cy="184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89"/>
              </a:lnSpc>
            </a:pPr>
            <a:r>
              <a:rPr lang="en-US" sz="6075">
                <a:solidFill>
                  <a:srgbClr val="FFFFFF"/>
                </a:solidFill>
                <a:latin typeface="Open Sans"/>
              </a:rPr>
              <a:t>Esecuzione test 2 con la modalità circle follower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965031" y="0"/>
            <a:ext cx="10322969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2966197"/>
            <a:ext cx="6146555" cy="2177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5"/>
              </a:lnSpc>
            </a:pPr>
            <a:r>
              <a:rPr lang="en-US" sz="3621">
                <a:solidFill>
                  <a:srgbClr val="FFFFFF"/>
                </a:solidFill>
                <a:latin typeface="Open Sans"/>
              </a:rPr>
              <a:t>Confronto traiettoria comandata ed eseguita della pallina</a:t>
            </a:r>
          </a:p>
          <a:p>
            <a:pPr marL="0" indent="0" lvl="0">
              <a:lnSpc>
                <a:spcPts val="4345"/>
              </a:lnSpc>
            </a:pPr>
            <a:r>
              <a:rPr lang="en-US" sz="3621">
                <a:solidFill>
                  <a:srgbClr val="FFFFFF"/>
                </a:solidFill>
                <a:latin typeface="Open Sans"/>
              </a:rPr>
              <a:t>in modalità circle follower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0"/>
            <a:ext cx="5620054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16291" t="0" r="23138" b="0"/>
          <a:stretch>
            <a:fillRect/>
          </a:stretch>
        </p:blipFill>
        <p:spPr>
          <a:xfrm flipH="false" flipV="false" rot="0">
            <a:off x="8704738" y="3971783"/>
            <a:ext cx="6616796" cy="491586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144000" y="621152"/>
            <a:ext cx="7120706" cy="264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La struttura è composta da: </a:t>
            </a:r>
          </a:p>
          <a:p>
            <a:pPr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Due servomotori</a:t>
            </a:r>
          </a:p>
          <a:p>
            <a:pPr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Una webcam</a:t>
            </a:r>
          </a:p>
          <a:p>
            <a:pPr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Un piatto bianco con bordi neri</a:t>
            </a:r>
          </a:p>
          <a:p>
            <a:pPr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Aste e base in legno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8306" t="0" r="13289" b="0"/>
          <a:stretch>
            <a:fillRect/>
          </a:stretch>
        </p:blipFill>
        <p:spPr>
          <a:xfrm flipH="false" flipV="false" rot="0">
            <a:off x="1028700" y="1919312"/>
            <a:ext cx="4860993" cy="644837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642996" y="1246740"/>
            <a:ext cx="9834059" cy="21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È stato deciso di collegare aste di circa 10cm tra il motore e il piatto. In questo modo è possibile aumentare il momento della forza applicata al piatto. </a:t>
            </a:r>
          </a:p>
          <a:p>
            <a:pPr>
              <a:lnSpc>
                <a:spcPts val="42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701229" y="3628640"/>
            <a:ext cx="1717594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M = r x F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42996" y="4858736"/>
            <a:ext cx="9834059" cy="4248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Aumentato il momento della forza aumenta la velocità con cui il piatto viene mosso. Ciò è dimostrato dal teorema del momento angolare che lega il momento della forza alla derivata del momento angolare. Il momento angolare è dato dal prodotto vettoriale tra il vettore che congiunge il polo al punto materiale in movimento e la quantità di moto del punto. </a:t>
            </a:r>
          </a:p>
          <a:p>
            <a:pPr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878692" y="3619522"/>
            <a:ext cx="12530617" cy="563877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312571" y="1477390"/>
            <a:ext cx="13662859" cy="158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La posizione dei motori è stata scelta vicino al punto centrale del piatto. In tal modo è possibile ottenere un largo range di valori angolari di inclinazione assumibili dal piatto.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390017" y="4242205"/>
            <a:ext cx="7268634" cy="338905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229468"/>
            <a:ext cx="12995634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470"/>
              </a:lnSpc>
            </a:pPr>
            <a:r>
              <a:rPr lang="en-US" sz="6225">
                <a:solidFill>
                  <a:srgbClr val="FFFFFF"/>
                </a:solidFill>
                <a:latin typeface="Open Sans"/>
              </a:rPr>
              <a:t>Tracking della pallina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061209"/>
            <a:ext cx="7925572" cy="375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6"/>
              </a:lnSpc>
            </a:pPr>
            <a:r>
              <a:rPr lang="en-US" sz="3155">
                <a:solidFill>
                  <a:srgbClr val="FFFFFF"/>
                </a:solidFill>
                <a:latin typeface="Open Sans"/>
              </a:rPr>
              <a:t>Per rilevare la posizione della pallina è stato sviluppato un algoritmo di visione strutturato in 3 fasi.</a:t>
            </a:r>
          </a:p>
          <a:p>
            <a:pPr>
              <a:lnSpc>
                <a:spcPts val="3786"/>
              </a:lnSpc>
            </a:pPr>
          </a:p>
          <a:p>
            <a:pPr>
              <a:lnSpc>
                <a:spcPts val="3786"/>
              </a:lnSpc>
            </a:pPr>
            <a:r>
              <a:rPr lang="en-US" sz="3155">
                <a:solidFill>
                  <a:srgbClr val="FFFFFF"/>
                </a:solidFill>
                <a:latin typeface="Open Sans"/>
              </a:rPr>
              <a:t>1. Preprocessing dell'immagine</a:t>
            </a:r>
          </a:p>
          <a:p>
            <a:pPr>
              <a:lnSpc>
                <a:spcPts val="3786"/>
              </a:lnSpc>
            </a:pPr>
            <a:r>
              <a:rPr lang="en-US" sz="3155">
                <a:solidFill>
                  <a:srgbClr val="FFFFFF"/>
                </a:solidFill>
                <a:latin typeface="Open Sans"/>
              </a:rPr>
              <a:t>2. Filtraggio area fuori dal piatto</a:t>
            </a:r>
          </a:p>
          <a:p>
            <a:pPr>
              <a:lnSpc>
                <a:spcPts val="3786"/>
              </a:lnSpc>
            </a:pPr>
            <a:r>
              <a:rPr lang="en-US" sz="3155">
                <a:solidFill>
                  <a:srgbClr val="FFFFFF"/>
                </a:solidFill>
                <a:latin typeface="Open Sans"/>
              </a:rPr>
              <a:t>3. Identificazione coordinate pallina</a:t>
            </a:r>
          </a:p>
          <a:p>
            <a:pPr marL="0" indent="0" lvl="0">
              <a:lnSpc>
                <a:spcPts val="3786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742784" y="5716744"/>
            <a:ext cx="12343668" cy="354155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854115"/>
            <a:ext cx="12995634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470"/>
              </a:lnSpc>
            </a:pPr>
            <a:r>
              <a:rPr lang="en-US" sz="6225">
                <a:solidFill>
                  <a:srgbClr val="FFFFFF"/>
                </a:solidFill>
                <a:latin typeface="Open Sans"/>
              </a:rPr>
              <a:t>Tracking della pallina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941674"/>
            <a:ext cx="3639472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Roboto Bold"/>
              </a:rPr>
              <a:t>Fase di preprocessing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64100" y="3144174"/>
            <a:ext cx="13701036" cy="1999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286">
                <a:solidFill>
                  <a:srgbClr val="FFFFFF"/>
                </a:solidFill>
                <a:latin typeface="Roboto"/>
              </a:rPr>
              <a:t>Inizialmente l'immagine viene convertita in GRAYSCALE e scalata, riducendo dell'84% il numero di pixel da elaborare, con una conseguente riduzione del costo computazionale.</a:t>
            </a:r>
          </a:p>
          <a:p>
            <a:pPr>
              <a:lnSpc>
                <a:spcPts val="3200"/>
              </a:lnSpc>
            </a:pPr>
          </a:p>
          <a:p>
            <a:pPr>
              <a:lnSpc>
                <a:spcPts val="3200"/>
              </a:lnSpc>
              <a:spcBef>
                <a:spcPct val="0"/>
              </a:spcBef>
            </a:pPr>
            <a:r>
              <a:rPr lang="en-US" sz="2286">
                <a:solidFill>
                  <a:srgbClr val="FFFFFF"/>
                </a:solidFill>
                <a:latin typeface="Roboto"/>
              </a:rPr>
              <a:t>Successivamente viene applicato un filtro gaussian blur Si tratta di</a:t>
            </a:r>
            <a:r>
              <a:rPr lang="en-US" sz="2286">
                <a:solidFill>
                  <a:srgbClr val="FFFFFF"/>
                </a:solidFill>
                <a:latin typeface="Roboto"/>
              </a:rPr>
              <a:t> un tipo di filtro passa-basso che armonizza i valori dei pixel non uniformi in un'immagine eliminando i valori anomali estremi.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491019" y="3222177"/>
            <a:ext cx="7768281" cy="582621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854115"/>
            <a:ext cx="12995634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470"/>
              </a:lnSpc>
            </a:pPr>
            <a:r>
              <a:rPr lang="en-US" sz="6225">
                <a:solidFill>
                  <a:srgbClr val="FFFFFF"/>
                </a:solidFill>
                <a:latin typeface="Open Sans"/>
              </a:rPr>
              <a:t>Tracking della pallina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941674"/>
            <a:ext cx="5870733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Roboto Bold"/>
              </a:rPr>
              <a:t>Fase di filtraggio del piatto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165027"/>
            <a:ext cx="6811582" cy="5883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4"/>
              </a:lnSpc>
            </a:pPr>
            <a:r>
              <a:rPr lang="en-US" sz="2403">
                <a:solidFill>
                  <a:srgbClr val="FFFFFF"/>
                </a:solidFill>
                <a:latin typeface="Roboto"/>
              </a:rPr>
              <a:t>Successivamente viene applicato un algoritmo che va ad identificare l'area del piatto (evidenziata in verde). Questo consente di ignorare qualsiasi tipo di disturbo visivo che potrebbe comparire all'esterno del piatto.</a:t>
            </a:r>
          </a:p>
          <a:p>
            <a:pPr>
              <a:lnSpc>
                <a:spcPts val="3364"/>
              </a:lnSpc>
            </a:pPr>
          </a:p>
          <a:p>
            <a:pPr>
              <a:lnSpc>
                <a:spcPts val="3364"/>
              </a:lnSpc>
            </a:pPr>
            <a:r>
              <a:rPr lang="en-US" sz="2403">
                <a:solidFill>
                  <a:srgbClr val="FFFFFF"/>
                </a:solidFill>
                <a:latin typeface="Roboto"/>
              </a:rPr>
              <a:t>Per fare ciò viene applicato l'algoritmo Canny, che effettua l'edge detection, andando a rilevare il bordo nero disegnato sul piatto.</a:t>
            </a:r>
          </a:p>
          <a:p>
            <a:pPr>
              <a:lnSpc>
                <a:spcPts val="3364"/>
              </a:lnSpc>
            </a:pPr>
          </a:p>
          <a:p>
            <a:pPr>
              <a:lnSpc>
                <a:spcPts val="3364"/>
              </a:lnSpc>
            </a:pPr>
            <a:r>
              <a:rPr lang="en-US" sz="2403">
                <a:solidFill>
                  <a:srgbClr val="FFFFFF"/>
                </a:solidFill>
                <a:latin typeface="Roboto"/>
              </a:rPr>
              <a:t>Fatto ciò viene estratta l'area più grande presente nell'immagine canny, che si presume essere l'area bianca contenente la pallina</a:t>
            </a:r>
          </a:p>
          <a:p>
            <a:pPr>
              <a:lnSpc>
                <a:spcPts val="336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54115"/>
            <a:ext cx="12995634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470"/>
              </a:lnSpc>
            </a:pPr>
            <a:r>
              <a:rPr lang="en-US" sz="6225">
                <a:solidFill>
                  <a:srgbClr val="FFFFFF"/>
                </a:solidFill>
                <a:latin typeface="Open Sans"/>
              </a:rPr>
              <a:t>Tracking della pallina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941674"/>
            <a:ext cx="5870733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Roboto Bold"/>
              </a:rPr>
              <a:t>Fase di identificazione della pallina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165027"/>
            <a:ext cx="6811582" cy="630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4"/>
              </a:lnSpc>
            </a:pPr>
            <a:r>
              <a:rPr lang="en-US" sz="2403">
                <a:solidFill>
                  <a:srgbClr val="FFFFFF"/>
                </a:solidFill>
                <a:latin typeface="Roboto"/>
              </a:rPr>
              <a:t>Avendo filtrato tutto ciò che è al di fuori del piatto,  per trovare la posizione della pallina possiamo semplicemente binarizzare l'immagine mediante una soglia, sfruttando il fatto che la pallina (di colore scuro) spiccherà rispetto al piatto chiaro.</a:t>
            </a:r>
          </a:p>
          <a:p>
            <a:pPr>
              <a:lnSpc>
                <a:spcPts val="3364"/>
              </a:lnSpc>
            </a:pPr>
          </a:p>
          <a:p>
            <a:pPr>
              <a:lnSpc>
                <a:spcPts val="3364"/>
              </a:lnSpc>
            </a:pPr>
            <a:r>
              <a:rPr lang="en-US" sz="2403">
                <a:solidFill>
                  <a:srgbClr val="FFFFFF"/>
                </a:solidFill>
                <a:latin typeface="Roboto"/>
              </a:rPr>
              <a:t>Così facendo otteniamo una vera e propria image segmentation della pallina, evidenziata in blu nell'immagine a destra.</a:t>
            </a:r>
          </a:p>
          <a:p>
            <a:pPr>
              <a:lnSpc>
                <a:spcPts val="3364"/>
              </a:lnSpc>
            </a:pPr>
          </a:p>
          <a:p>
            <a:pPr>
              <a:lnSpc>
                <a:spcPts val="3364"/>
              </a:lnSpc>
            </a:pPr>
            <a:r>
              <a:rPr lang="en-US" sz="2403">
                <a:solidFill>
                  <a:srgbClr val="FFFFFF"/>
                </a:solidFill>
                <a:latin typeface="Roboto"/>
              </a:rPr>
              <a:t>A questo punto viene identificato il baricentro dei pixel, che coinciderà con la posizione della pallina all'interno dell'immagine.</a:t>
            </a:r>
          </a:p>
          <a:p>
            <a:pPr>
              <a:lnSpc>
                <a:spcPts val="3364"/>
              </a:lnSpc>
            </a:pPr>
          </a:p>
          <a:p>
            <a:pPr>
              <a:lnSpc>
                <a:spcPts val="3364"/>
              </a:lnSpc>
              <a:spcBef>
                <a:spcPct val="0"/>
              </a:spcBef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11090" t="52676" r="7806" b="5222"/>
          <a:stretch>
            <a:fillRect/>
          </a:stretch>
        </p:blipFill>
        <p:spPr>
          <a:xfrm flipH="false" flipV="false" rot="0">
            <a:off x="9684582" y="3318793"/>
            <a:ext cx="7574718" cy="57295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DAE2n6rAIKA</dc:identifier>
  <dcterms:modified xsi:type="dcterms:W3CDTF">2011-08-01T06:04:30Z</dcterms:modified>
  <cp:revision>1</cp:revision>
  <dc:title>Ball balancing project ( o ita?)</dc:title>
</cp:coreProperties>
</file>