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 id="257"/>
            <p14:sldId id="258"/>
            <p14:sldId id="259"/>
          </p14:sldIdLst>
        </p14:section>
        <p14:section name="Modelado" id="{EB29F3FE-3759-4D47-A019-36993AF72F26}">
          <p14:sldIdLst>
            <p14:sldId id="260"/>
            <p14:sldId id="261"/>
            <p14:sldId id="262"/>
            <p14:sldId id="263"/>
          </p14:sldIdLst>
        </p14:section>
        <p14:section name="Refinamiento" id="{73DDBC63-9B59-4585-AFA3-711D08086CD5}">
          <p14:sldIdLst>
            <p14:sldId id="264"/>
            <p14:sldId id="265"/>
            <p14:sldId id="266"/>
            <p14:sldId id="267"/>
          </p14:sldIdLst>
        </p14:section>
        <p14:section name="Traducción de a Esquema Relacional" id="{67640A58-DC7D-4F5C-A913-EEE2417B1A26}">
          <p14:sldIdLst>
            <p14:sldId id="268"/>
            <p14:sldId id="269"/>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80" autoAdjust="0"/>
  </p:normalViewPr>
  <p:slideViewPr>
    <p:cSldViewPr snapToGrid="0">
      <p:cViewPr varScale="1">
        <p:scale>
          <a:sx n="67" d="100"/>
          <a:sy n="67" d="100"/>
        </p:scale>
        <p:origin x="53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12/7/2018</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noProof="1" smtClean="0"/>
              <a:t>Taller de bases de datos</a:t>
            </a:r>
            <a:endParaRPr lang="es-ES" noProof="1"/>
          </a:p>
        </p:txBody>
      </p:sp>
      <p:sp>
        <p:nvSpPr>
          <p:cNvPr id="3" name="Subtítulo 2"/>
          <p:cNvSpPr>
            <a:spLocks noGrp="1"/>
          </p:cNvSpPr>
          <p:nvPr>
            <p:ph type="subTitle" idx="1"/>
          </p:nvPr>
        </p:nvSpPr>
        <p:spPr/>
        <p:txBody>
          <a:bodyPr vert="horz" lIns="91440" tIns="45720" rIns="91440" bIns="45720" rtlCol="0">
            <a:noAutofit/>
          </a:bodyPr>
          <a:lstStyle/>
          <a:p>
            <a:r>
              <a:rPr lang="es-ES" sz="2600" noProof="1" smtClean="0"/>
              <a:t>Mejora habilidades SQL y creación de una app CRUD en Python</a:t>
            </a:r>
            <a:endParaRPr lang="es-ES" sz="2600" noProof="1"/>
          </a:p>
        </p:txBody>
      </p:sp>
      <p:pic>
        <p:nvPicPr>
          <p:cNvPr id="5" name="Imagen 4"/>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306973" y="486562"/>
            <a:ext cx="2756423" cy="2490744"/>
          </a:xfrm>
          <a:prstGeom prst="rect">
            <a:avLst/>
          </a:prstGeom>
        </p:spPr>
      </p:pic>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HN" dirty="0" smtClean="0"/>
              <a:t>Refinamiento – Normalización 2FN</a:t>
            </a:r>
            <a:endParaRPr lang="es-HN" dirty="0"/>
          </a:p>
        </p:txBody>
      </p:sp>
      <p:sp>
        <p:nvSpPr>
          <p:cNvPr id="3" name="Marcador de contenido 2"/>
          <p:cNvSpPr>
            <a:spLocks noGrp="1"/>
          </p:cNvSpPr>
          <p:nvPr>
            <p:ph idx="1"/>
          </p:nvPr>
        </p:nvSpPr>
        <p:spPr>
          <a:xfrm>
            <a:off x="525164" y="1662791"/>
            <a:ext cx="11378512" cy="998031"/>
          </a:xfrm>
        </p:spPr>
        <p:txBody>
          <a:bodyPr>
            <a:normAutofit fontScale="77500" lnSpcReduction="20000"/>
          </a:bodyPr>
          <a:lstStyle/>
          <a:p>
            <a:r>
              <a:rPr lang="es-HN" dirty="0" smtClean="0"/>
              <a:t>El modelo se encuentra en 1FN ya que no hay atributos compuestos, ni </a:t>
            </a:r>
            <a:r>
              <a:rPr lang="es-HN" dirty="0" err="1" smtClean="0"/>
              <a:t>multi</a:t>
            </a:r>
            <a:r>
              <a:rPr lang="es-HN" dirty="0" smtClean="0"/>
              <a:t>-valorados, además todas sus entidades tienen una llave principal.</a:t>
            </a:r>
          </a:p>
          <a:p>
            <a:r>
              <a:rPr lang="es-HN" dirty="0" smtClean="0"/>
              <a:t>Ahora resta obtener las Dependencias funcionales (Normalizando en 2FN)</a:t>
            </a:r>
          </a:p>
          <a:p>
            <a:endParaRPr lang="es-HN" dirty="0"/>
          </a:p>
        </p:txBody>
      </p:sp>
      <p:graphicFrame>
        <p:nvGraphicFramePr>
          <p:cNvPr id="5" name="Tabla 4"/>
          <p:cNvGraphicFramePr>
            <a:graphicFrameLocks noGrp="1"/>
          </p:cNvGraphicFramePr>
          <p:nvPr>
            <p:extLst>
              <p:ext uri="{D42A27DB-BD31-4B8C-83A1-F6EECF244321}">
                <p14:modId xmlns:p14="http://schemas.microsoft.com/office/powerpoint/2010/main" val="3911893463"/>
              </p:ext>
            </p:extLst>
          </p:nvPr>
        </p:nvGraphicFramePr>
        <p:xfrm>
          <a:off x="604434" y="2784392"/>
          <a:ext cx="2191265" cy="1854200"/>
        </p:xfrm>
        <a:graphic>
          <a:graphicData uri="http://schemas.openxmlformats.org/drawingml/2006/table">
            <a:tbl>
              <a:tblPr firstRow="1" bandRow="1">
                <a:tableStyleId>{5C22544A-7EE6-4342-B048-85BDC9FD1C3A}</a:tableStyleId>
              </a:tblPr>
              <a:tblGrid>
                <a:gridCol w="1619591"/>
                <a:gridCol w="571674"/>
              </a:tblGrid>
              <a:tr h="370840">
                <a:tc gridSpan="2">
                  <a:txBody>
                    <a:bodyPr/>
                    <a:lstStyle/>
                    <a:p>
                      <a:r>
                        <a:rPr lang="es-HN" dirty="0" smtClean="0"/>
                        <a:t>Producto</a:t>
                      </a:r>
                      <a:endParaRPr lang="es-HN" dirty="0"/>
                    </a:p>
                  </a:txBody>
                  <a:tcPr/>
                </a:tc>
                <a:tc hMerge="1">
                  <a:txBody>
                    <a:bodyPr/>
                    <a:lstStyle/>
                    <a:p>
                      <a:endParaRPr lang="es-HN" dirty="0"/>
                    </a:p>
                  </a:txBody>
                  <a:tcPr/>
                </a:tc>
              </a:tr>
              <a:tr h="370840">
                <a:tc>
                  <a:txBody>
                    <a:bodyPr/>
                    <a:lstStyle/>
                    <a:p>
                      <a:r>
                        <a:rPr lang="es-HN" b="1" dirty="0" smtClean="0"/>
                        <a:t>//////////////</a:t>
                      </a:r>
                      <a:endParaRPr lang="es-H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HN" b="1" dirty="0" smtClean="0"/>
                        <a:t>Id</a:t>
                      </a:r>
                    </a:p>
                  </a:txBody>
                  <a:tcPr/>
                </a:tc>
              </a:tr>
              <a:tr h="370840">
                <a:tc>
                  <a:txBody>
                    <a:bodyPr/>
                    <a:lstStyle/>
                    <a:p>
                      <a:r>
                        <a:rPr lang="es-HN" dirty="0" smtClean="0"/>
                        <a:t>Nombre</a:t>
                      </a:r>
                      <a:endParaRPr lang="es-HN" dirty="0"/>
                    </a:p>
                  </a:txBody>
                  <a:tcPr/>
                </a:tc>
                <a:tc>
                  <a:txBody>
                    <a:bodyPr/>
                    <a:lstStyle/>
                    <a:p>
                      <a:r>
                        <a:rPr lang="es-HN" sz="1800" b="1" i="0" kern="1200" dirty="0" smtClean="0">
                          <a:solidFill>
                            <a:schemeClr val="dk1"/>
                          </a:solidFill>
                          <a:effectLst/>
                          <a:latin typeface="+mn-lt"/>
                          <a:ea typeface="+mn-ea"/>
                          <a:cs typeface="+mn-cs"/>
                        </a:rPr>
                        <a:t>✓</a:t>
                      </a:r>
                      <a:endParaRPr lang="es-HN" b="1" dirty="0"/>
                    </a:p>
                  </a:txBody>
                  <a:tcPr/>
                </a:tc>
              </a:tr>
              <a:tr h="370840">
                <a:tc>
                  <a:txBody>
                    <a:bodyPr/>
                    <a:lstStyle/>
                    <a:p>
                      <a:r>
                        <a:rPr lang="es-HN" dirty="0" smtClean="0"/>
                        <a:t>Marca</a:t>
                      </a:r>
                      <a:endParaRPr lang="es-HN" dirty="0"/>
                    </a:p>
                  </a:txBody>
                  <a:tcPr/>
                </a:tc>
                <a:tc>
                  <a:txBody>
                    <a:bodyPr/>
                    <a:lstStyle/>
                    <a:p>
                      <a:r>
                        <a:rPr lang="es-HN" sz="1800" b="0" i="0" kern="1200" dirty="0" smtClean="0">
                          <a:solidFill>
                            <a:schemeClr val="dk1"/>
                          </a:solidFill>
                          <a:effectLst/>
                          <a:latin typeface="+mn-lt"/>
                          <a:ea typeface="+mn-ea"/>
                          <a:cs typeface="+mn-cs"/>
                        </a:rPr>
                        <a:t>❌</a:t>
                      </a:r>
                      <a:endParaRPr lang="es-HN" dirty="0"/>
                    </a:p>
                  </a:txBody>
                  <a:tcPr/>
                </a:tc>
              </a:tr>
              <a:tr h="370840">
                <a:tc>
                  <a:txBody>
                    <a:bodyPr/>
                    <a:lstStyle/>
                    <a:p>
                      <a:r>
                        <a:rPr lang="es-HN" dirty="0" smtClean="0"/>
                        <a:t>Tipo</a:t>
                      </a:r>
                      <a:endParaRPr lang="es-HN" dirty="0"/>
                    </a:p>
                  </a:txBody>
                  <a:tcPr/>
                </a:tc>
                <a:tc>
                  <a:txBody>
                    <a:bodyPr/>
                    <a:lstStyle/>
                    <a:p>
                      <a:r>
                        <a:rPr lang="es-HN" sz="1800" b="1" i="0" kern="1200" dirty="0" smtClean="0">
                          <a:solidFill>
                            <a:schemeClr val="dk1"/>
                          </a:solidFill>
                          <a:effectLst/>
                          <a:latin typeface="+mn-lt"/>
                          <a:ea typeface="+mn-ea"/>
                          <a:cs typeface="+mn-cs"/>
                        </a:rPr>
                        <a:t>✓</a:t>
                      </a:r>
                      <a:endParaRPr lang="es-HN" b="1" dirty="0"/>
                    </a:p>
                  </a:txBody>
                  <a:tcPr/>
                </a:tc>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1088298323"/>
              </p:ext>
            </p:extLst>
          </p:nvPr>
        </p:nvGraphicFramePr>
        <p:xfrm>
          <a:off x="3887475" y="2800870"/>
          <a:ext cx="4160893" cy="1854200"/>
        </p:xfrm>
        <a:graphic>
          <a:graphicData uri="http://schemas.openxmlformats.org/drawingml/2006/table">
            <a:tbl>
              <a:tblPr firstRow="1" bandRow="1">
                <a:tableStyleId>{5C22544A-7EE6-4342-B048-85BDC9FD1C3A}</a:tableStyleId>
              </a:tblPr>
              <a:tblGrid>
                <a:gridCol w="2705898"/>
                <a:gridCol w="1454995"/>
              </a:tblGrid>
              <a:tr h="370840">
                <a:tc gridSpan="2">
                  <a:txBody>
                    <a:bodyPr/>
                    <a:lstStyle/>
                    <a:p>
                      <a:r>
                        <a:rPr lang="es-HN" dirty="0" err="1" smtClean="0"/>
                        <a:t>Info_Nutricional</a:t>
                      </a:r>
                      <a:endParaRPr lang="es-HN" dirty="0"/>
                    </a:p>
                  </a:txBody>
                  <a:tcPr/>
                </a:tc>
                <a:tc hMerge="1">
                  <a:txBody>
                    <a:bodyPr/>
                    <a:lstStyle/>
                    <a:p>
                      <a:endParaRPr lang="es-HN" dirty="0"/>
                    </a:p>
                  </a:txBody>
                  <a:tcPr/>
                </a:tc>
              </a:tr>
              <a:tr h="370840">
                <a:tc>
                  <a:txBody>
                    <a:bodyPr/>
                    <a:lstStyle/>
                    <a:p>
                      <a:r>
                        <a:rPr lang="es-HN" b="1" dirty="0" smtClean="0"/>
                        <a:t>/////////////</a:t>
                      </a:r>
                      <a:endParaRPr lang="es-H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HN" b="1" dirty="0" smtClean="0"/>
                        <a:t>Nombre</a:t>
                      </a:r>
                    </a:p>
                  </a:txBody>
                  <a:tcPr/>
                </a:tc>
              </a:tr>
              <a:tr h="370840">
                <a:tc>
                  <a:txBody>
                    <a:bodyPr/>
                    <a:lstStyle/>
                    <a:p>
                      <a:r>
                        <a:rPr lang="es-HN" dirty="0" smtClean="0"/>
                        <a:t>Tipo</a:t>
                      </a:r>
                      <a:endParaRPr lang="es-HN" dirty="0"/>
                    </a:p>
                  </a:txBody>
                  <a:tcPr/>
                </a:tc>
                <a:tc>
                  <a:txBody>
                    <a:bodyPr/>
                    <a:lstStyle/>
                    <a:p>
                      <a:r>
                        <a:rPr lang="es-HN" sz="1800" b="1" i="0" kern="1200" dirty="0" smtClean="0">
                          <a:solidFill>
                            <a:schemeClr val="dk1"/>
                          </a:solidFill>
                          <a:effectLst/>
                          <a:latin typeface="+mn-lt"/>
                          <a:ea typeface="+mn-ea"/>
                          <a:cs typeface="+mn-cs"/>
                        </a:rPr>
                        <a:t>✓</a:t>
                      </a:r>
                      <a:endParaRPr lang="es-HN" b="1" dirty="0"/>
                    </a:p>
                  </a:txBody>
                  <a:tcPr/>
                </a:tc>
              </a:tr>
              <a:tr h="370840">
                <a:tc>
                  <a:txBody>
                    <a:bodyPr/>
                    <a:lstStyle/>
                    <a:p>
                      <a:r>
                        <a:rPr lang="es-HN" dirty="0" smtClean="0"/>
                        <a:t>Gramos</a:t>
                      </a:r>
                      <a:endParaRPr lang="es-HN" dirty="0"/>
                    </a:p>
                  </a:txBody>
                  <a:tcPr/>
                </a:tc>
                <a:tc>
                  <a:txBody>
                    <a:bodyPr/>
                    <a:lstStyle/>
                    <a:p>
                      <a:r>
                        <a:rPr lang="es-HN" sz="1800" b="0" i="0" kern="1200" dirty="0" smtClean="0">
                          <a:solidFill>
                            <a:schemeClr val="dk1"/>
                          </a:solidFill>
                          <a:effectLst/>
                          <a:latin typeface="+mn-lt"/>
                          <a:ea typeface="+mn-ea"/>
                          <a:cs typeface="+mn-cs"/>
                        </a:rPr>
                        <a:t>❌</a:t>
                      </a:r>
                      <a:endParaRPr lang="es-HN" dirty="0"/>
                    </a:p>
                  </a:txBody>
                  <a:tcPr/>
                </a:tc>
              </a:tr>
              <a:tr h="370840">
                <a:tc>
                  <a:txBody>
                    <a:bodyPr/>
                    <a:lstStyle/>
                    <a:p>
                      <a:r>
                        <a:rPr lang="es-HN" dirty="0" err="1" smtClean="0"/>
                        <a:t>Porcentaje_diario</a:t>
                      </a:r>
                      <a:endParaRPr lang="es-HN" dirty="0"/>
                    </a:p>
                  </a:txBody>
                  <a:tcPr/>
                </a:tc>
                <a:tc>
                  <a:txBody>
                    <a:bodyPr/>
                    <a:lstStyle/>
                    <a:p>
                      <a:r>
                        <a:rPr lang="es-HN" sz="1800" b="0" i="0" kern="1200" dirty="0" smtClean="0">
                          <a:solidFill>
                            <a:schemeClr val="dk1"/>
                          </a:solidFill>
                          <a:effectLst/>
                          <a:latin typeface="+mn-lt"/>
                          <a:ea typeface="+mn-ea"/>
                          <a:cs typeface="+mn-cs"/>
                        </a:rPr>
                        <a:t>❌</a:t>
                      </a:r>
                      <a:endParaRPr lang="es-HN" b="1" dirty="0"/>
                    </a:p>
                  </a:txBody>
                  <a:tcPr/>
                </a:tc>
              </a:tr>
            </a:tbl>
          </a:graphicData>
        </a:graphic>
      </p:graphicFrame>
      <p:graphicFrame>
        <p:nvGraphicFramePr>
          <p:cNvPr id="7" name="Tabla 6"/>
          <p:cNvGraphicFramePr>
            <a:graphicFrameLocks noGrp="1"/>
          </p:cNvGraphicFramePr>
          <p:nvPr>
            <p:extLst>
              <p:ext uri="{D42A27DB-BD31-4B8C-83A1-F6EECF244321}">
                <p14:modId xmlns:p14="http://schemas.microsoft.com/office/powerpoint/2010/main" val="1666455578"/>
              </p:ext>
            </p:extLst>
          </p:nvPr>
        </p:nvGraphicFramePr>
        <p:xfrm>
          <a:off x="9322649" y="2800870"/>
          <a:ext cx="2333891" cy="1112520"/>
        </p:xfrm>
        <a:graphic>
          <a:graphicData uri="http://schemas.openxmlformats.org/drawingml/2006/table">
            <a:tbl>
              <a:tblPr firstRow="1" bandRow="1">
                <a:tableStyleId>{5C22544A-7EE6-4342-B048-85BDC9FD1C3A}</a:tableStyleId>
              </a:tblPr>
              <a:tblGrid>
                <a:gridCol w="1703862"/>
                <a:gridCol w="630029"/>
              </a:tblGrid>
              <a:tr h="370840">
                <a:tc gridSpan="2">
                  <a:txBody>
                    <a:bodyPr/>
                    <a:lstStyle/>
                    <a:p>
                      <a:r>
                        <a:rPr lang="es-HN" dirty="0" smtClean="0"/>
                        <a:t>Ingrediente</a:t>
                      </a:r>
                      <a:endParaRPr lang="es-HN" dirty="0"/>
                    </a:p>
                  </a:txBody>
                  <a:tcPr/>
                </a:tc>
                <a:tc hMerge="1">
                  <a:txBody>
                    <a:bodyPr/>
                    <a:lstStyle/>
                    <a:p>
                      <a:endParaRPr lang="es-HN" dirty="0"/>
                    </a:p>
                  </a:txBody>
                  <a:tcPr/>
                </a:tc>
              </a:tr>
              <a:tr h="370840">
                <a:tc>
                  <a:txBody>
                    <a:bodyPr/>
                    <a:lstStyle/>
                    <a:p>
                      <a:r>
                        <a:rPr lang="es-HN" b="1" dirty="0" smtClean="0"/>
                        <a:t>/////////////</a:t>
                      </a:r>
                      <a:endParaRPr lang="es-HN"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HN" b="1" dirty="0" smtClean="0"/>
                        <a:t>Id</a:t>
                      </a:r>
                    </a:p>
                  </a:txBody>
                  <a:tcPr/>
                </a:tc>
              </a:tr>
              <a:tr h="370840">
                <a:tc>
                  <a:txBody>
                    <a:bodyPr/>
                    <a:lstStyle/>
                    <a:p>
                      <a:r>
                        <a:rPr lang="es-HN" dirty="0" smtClean="0"/>
                        <a:t>nombre</a:t>
                      </a:r>
                      <a:endParaRPr lang="es-HN" dirty="0"/>
                    </a:p>
                  </a:txBody>
                  <a:tcPr/>
                </a:tc>
                <a:tc>
                  <a:txBody>
                    <a:bodyPr/>
                    <a:lstStyle/>
                    <a:p>
                      <a:r>
                        <a:rPr lang="es-HN" sz="1800" b="1" i="0" kern="1200" dirty="0" smtClean="0">
                          <a:solidFill>
                            <a:schemeClr val="dk1"/>
                          </a:solidFill>
                          <a:effectLst/>
                          <a:latin typeface="+mn-lt"/>
                          <a:ea typeface="+mn-ea"/>
                          <a:cs typeface="+mn-cs"/>
                        </a:rPr>
                        <a:t>✓</a:t>
                      </a:r>
                      <a:endParaRPr lang="es-HN" b="1" dirty="0"/>
                    </a:p>
                  </a:txBody>
                  <a:tcPr/>
                </a:tc>
              </a:tr>
            </a:tbl>
          </a:graphicData>
        </a:graphic>
      </p:graphicFrame>
      <p:sp>
        <p:nvSpPr>
          <p:cNvPr id="8" name="Marcador de contenido 2"/>
          <p:cNvSpPr txBox="1">
            <a:spLocks/>
          </p:cNvSpPr>
          <p:nvPr/>
        </p:nvSpPr>
        <p:spPr>
          <a:xfrm>
            <a:off x="604434" y="4978524"/>
            <a:ext cx="2402377" cy="1587033"/>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s-HN" dirty="0" smtClean="0"/>
              <a:t>Observamos que “marca” no depende funcionalmente de su llave primaria, ya que la marca es propiedad de una empresa, así como el producto.</a:t>
            </a:r>
          </a:p>
          <a:p>
            <a:endParaRPr lang="es-HN" dirty="0"/>
          </a:p>
        </p:txBody>
      </p:sp>
      <p:sp>
        <p:nvSpPr>
          <p:cNvPr id="9" name="Marcador de contenido 2"/>
          <p:cNvSpPr txBox="1">
            <a:spLocks/>
          </p:cNvSpPr>
          <p:nvPr/>
        </p:nvSpPr>
        <p:spPr>
          <a:xfrm>
            <a:off x="3887475" y="5048545"/>
            <a:ext cx="4267984" cy="1615866"/>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s-HN" dirty="0" smtClean="0"/>
              <a:t>Observamos que “gramos” y “</a:t>
            </a:r>
            <a:r>
              <a:rPr lang="es-HN" dirty="0" err="1" smtClean="0"/>
              <a:t>porcentaje_diario</a:t>
            </a:r>
            <a:r>
              <a:rPr lang="es-HN" dirty="0" smtClean="0"/>
              <a:t>” no depende funcionalmente de su llave primaria, ya que la cantidad de gramos como el porcentaje diario, están más relacionados con la relación entre Producto – </a:t>
            </a:r>
            <a:r>
              <a:rPr lang="es-HN" dirty="0" err="1" smtClean="0"/>
              <a:t>Info_Nutricional</a:t>
            </a:r>
            <a:endParaRPr lang="es-HN" dirty="0" smtClean="0"/>
          </a:p>
          <a:p>
            <a:endParaRPr lang="es-HN" dirty="0"/>
          </a:p>
        </p:txBody>
      </p:sp>
      <p:sp>
        <p:nvSpPr>
          <p:cNvPr id="10" name="Marcador de contenido 2"/>
          <p:cNvSpPr txBox="1">
            <a:spLocks/>
          </p:cNvSpPr>
          <p:nvPr/>
        </p:nvSpPr>
        <p:spPr>
          <a:xfrm>
            <a:off x="8883984" y="4948441"/>
            <a:ext cx="3019692" cy="1615866"/>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s-HN" dirty="0" smtClean="0"/>
              <a:t>Observamos que “marca” no depende funcionalmente de su Id Producto, ya que la marca es propiedad de una empresa, así como el producto.</a:t>
            </a:r>
          </a:p>
          <a:p>
            <a:endParaRPr lang="es-HN" dirty="0"/>
          </a:p>
        </p:txBody>
      </p:sp>
    </p:spTree>
    <p:extLst>
      <p:ext uri="{BB962C8B-B14F-4D97-AF65-F5344CB8AC3E}">
        <p14:creationId xmlns:p14="http://schemas.microsoft.com/office/powerpoint/2010/main" val="664741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HN" dirty="0"/>
              <a:t>Refinamiento – </a:t>
            </a:r>
            <a:r>
              <a:rPr lang="es-HN" dirty="0" smtClean="0"/>
              <a:t>Nueva versión del esquema relacional</a:t>
            </a:r>
            <a:endParaRPr lang="es-HN" dirty="0"/>
          </a:p>
        </p:txBody>
      </p:sp>
      <p:sp>
        <p:nvSpPr>
          <p:cNvPr id="3" name="Marcador de contenido 2"/>
          <p:cNvSpPr>
            <a:spLocks noGrp="1"/>
          </p:cNvSpPr>
          <p:nvPr>
            <p:ph idx="1"/>
          </p:nvPr>
        </p:nvSpPr>
        <p:spPr/>
        <p:txBody>
          <a:bodyPr>
            <a:normAutofit fontScale="92500" lnSpcReduction="10000"/>
          </a:bodyPr>
          <a:lstStyle/>
          <a:p>
            <a:r>
              <a:rPr lang="es-HN" dirty="0" smtClean="0"/>
              <a:t>Ahora, obtenemos una nueva versión de nuestro modelo, ahora más refinado, hemos quitado algunos atributos que eran parte del modelo original y realizamos un depuración de los que no dependían de forma funcional a sus llaves respectivas y hemos creado por consecuencia una nueva entidad más y la modificación de una relación entre dos entidades.</a:t>
            </a:r>
          </a:p>
          <a:p>
            <a:r>
              <a:rPr lang="es-HN" dirty="0" smtClean="0"/>
              <a:t>Por ende, la consecuencia inmediata será que nuestro E-R se modificará y tendrá una nueva apariencia.</a:t>
            </a:r>
            <a:endParaRPr lang="es-HN" dirty="0"/>
          </a:p>
        </p:txBody>
      </p:sp>
      <p:pic>
        <p:nvPicPr>
          <p:cNvPr id="5124" name="Picture 4" descr="https://documents.lucidchart.com/documents/b22fc160-7a0e-4db3-a302-0dadd37bfb23/pages/uhwyu-x1Yl13?a=2357&amp;x=109&amp;y=326&amp;w=1080&amp;h=266&amp;store=1&amp;accept=image%2F*&amp;auth=LCA%2048c071254cb28428e901d97a5cd2c828bbc58163-ts%3D1543948675"/>
          <p:cNvPicPr>
            <a:picLocks noChangeAspect="1" noChangeArrowheads="1"/>
          </p:cNvPicPr>
          <p:nvPr/>
        </p:nvPicPr>
        <p:blipFill rotWithShape="1">
          <a:blip r:embed="rId2">
            <a:extLst>
              <a:ext uri="{28A0092B-C50C-407E-A947-70E740481C1C}">
                <a14:useLocalDpi xmlns:a14="http://schemas.microsoft.com/office/drawing/2010/main" val="0"/>
              </a:ext>
            </a:extLst>
          </a:blip>
          <a:srcRect r="10062"/>
          <a:stretch/>
        </p:blipFill>
        <p:spPr bwMode="auto">
          <a:xfrm>
            <a:off x="5005954" y="2973860"/>
            <a:ext cx="6938911"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944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HN" dirty="0" smtClean="0"/>
              <a:t>Refinamiento – Nueva versión E-R</a:t>
            </a:r>
            <a:endParaRPr lang="es-HN" dirty="0"/>
          </a:p>
        </p:txBody>
      </p:sp>
      <p:sp>
        <p:nvSpPr>
          <p:cNvPr id="3" name="Marcador de contenido 2"/>
          <p:cNvSpPr>
            <a:spLocks noGrp="1"/>
          </p:cNvSpPr>
          <p:nvPr>
            <p:ph idx="1"/>
          </p:nvPr>
        </p:nvSpPr>
        <p:spPr/>
        <p:txBody>
          <a:bodyPr>
            <a:normAutofit fontScale="92500"/>
          </a:bodyPr>
          <a:lstStyle/>
          <a:p>
            <a:r>
              <a:rPr lang="es-HN" dirty="0" smtClean="0"/>
              <a:t>Como hemos podido explicar antes, el proceso de refinamiento nos dio como resultado el nacimiento de una nueva entidad y la modificación de una relación.</a:t>
            </a:r>
          </a:p>
          <a:p>
            <a:r>
              <a:rPr lang="es-HN" dirty="0" smtClean="0"/>
              <a:t>Además hemos decidido cambiar el nombre de la relación entre Producto-</a:t>
            </a:r>
            <a:r>
              <a:rPr lang="es-HN" dirty="0" err="1" smtClean="0"/>
              <a:t>Info_Nutricional</a:t>
            </a:r>
            <a:r>
              <a:rPr lang="es-HN" dirty="0" smtClean="0"/>
              <a:t> por “Balance” ya que este registrará las ponderaciones de balance de los nutrientes en el producto.</a:t>
            </a:r>
          </a:p>
          <a:p>
            <a:r>
              <a:rPr lang="es-HN" dirty="0" smtClean="0"/>
              <a:t>Llámese “razón social” el nombre corporativo de una empresa con fines legales.</a:t>
            </a:r>
            <a:endParaRPr lang="es-HN" dirty="0"/>
          </a:p>
        </p:txBody>
      </p:sp>
      <p:pic>
        <p:nvPicPr>
          <p:cNvPr id="6148" name="Picture 4" descr="https://documents.lucidchart.com/documents/b22fc160-7a0e-4db3-a302-0dadd37bfb23/pages/dhwyyuWNWh2P?a=2282&amp;x=2300&amp;y=2&amp;w=871&amp;h=831&amp;store=1&amp;accept=image%2F*&amp;auth=LCA%20fc46c3880c57f435b07ad1385cb3464b1eb2cb28-ts%3D15439486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2560" y="1562790"/>
            <a:ext cx="5377505" cy="5130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261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HN" dirty="0" smtClean="0"/>
              <a:t>Traducción a Esquema relacional - Interrelaciones</a:t>
            </a:r>
            <a:endParaRPr lang="es-HN" dirty="0"/>
          </a:p>
        </p:txBody>
      </p:sp>
      <p:sp>
        <p:nvSpPr>
          <p:cNvPr id="3" name="Marcador de contenido 2"/>
          <p:cNvSpPr>
            <a:spLocks noGrp="1"/>
          </p:cNvSpPr>
          <p:nvPr>
            <p:ph idx="1"/>
          </p:nvPr>
        </p:nvSpPr>
        <p:spPr>
          <a:xfrm>
            <a:off x="838201" y="1825625"/>
            <a:ext cx="10847663" cy="1691744"/>
          </a:xfrm>
        </p:spPr>
        <p:txBody>
          <a:bodyPr>
            <a:normAutofit/>
          </a:bodyPr>
          <a:lstStyle/>
          <a:p>
            <a:r>
              <a:rPr lang="es-HN" dirty="0" smtClean="0"/>
              <a:t>Anteriormente, hemos realizado la conversión de un diagrama Entidad-Relación a un Esquema Relacional, sin embargo no hemos tomado en cuenta las interrelaciones entre las entidades, es por eso que ahora no ocupará construir un nuevo modelo relacional.</a:t>
            </a:r>
            <a:endParaRPr lang="es-HN" dirty="0"/>
          </a:p>
        </p:txBody>
      </p:sp>
      <p:pic>
        <p:nvPicPr>
          <p:cNvPr id="7172" name="Picture 4" descr="https://documents.lucidchart.com/documents/b22fc160-7a0e-4db3-a302-0dadd37bfb23/pages/uhwyu-x1Yl13?a=2361&amp;x=99&amp;y=564&amp;w=1300&amp;h=310&amp;store=1&amp;accept=image%2F*&amp;auth=LCA%2074017a9f75d1886b9519e561728a34e431dcd714-ts%3D15439486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781" y="3389570"/>
            <a:ext cx="9286875"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930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HN" dirty="0" smtClean="0"/>
              <a:t>Traducción – Esquema de tablas</a:t>
            </a:r>
            <a:endParaRPr lang="es-HN" dirty="0"/>
          </a:p>
        </p:txBody>
      </p:sp>
      <p:sp>
        <p:nvSpPr>
          <p:cNvPr id="3" name="Marcador de contenido 2"/>
          <p:cNvSpPr>
            <a:spLocks noGrp="1"/>
          </p:cNvSpPr>
          <p:nvPr>
            <p:ph idx="1"/>
          </p:nvPr>
        </p:nvSpPr>
        <p:spPr/>
        <p:txBody>
          <a:bodyPr/>
          <a:lstStyle/>
          <a:p>
            <a:r>
              <a:rPr lang="es-HN" dirty="0" smtClean="0"/>
              <a:t>A continuación, tomando en cuanta ya que nuestro análisis ha sido llevado a su etapa final, podemos decir que estamos listos para generar un esquema de tablas, el cual debe incluir el nombre de la tabla, para cada atributo, su nombre, dominio y responsabilidad (puede ser llave primaria [PK] o llave foránea [FK]).</a:t>
            </a:r>
          </a:p>
        </p:txBody>
      </p:sp>
      <p:pic>
        <p:nvPicPr>
          <p:cNvPr id="8196" name="Picture 4" descr="https://documents.lucidchart.com/documents/b22fc160-7a0e-4db3-a302-0dadd37bfb23/pages/Khwy3TdBpF_d?a=3245&amp;x=291&amp;y=299&amp;w=1078&amp;h=911&amp;store=1&amp;accept=image%2F*&amp;auth=LCA%20562a17f45b2a21ab4af3a152d8d1921a1c6db48f-ts%3D15439486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7920" y="1825625"/>
            <a:ext cx="5505881" cy="464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781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HN" dirty="0" smtClean="0"/>
              <a:t>La hora de la hora</a:t>
            </a:r>
            <a:endParaRPr lang="es-ES" dirty="0"/>
          </a:p>
        </p:txBody>
      </p:sp>
      <p:sp>
        <p:nvSpPr>
          <p:cNvPr id="3" name="Marcador de contenido 2"/>
          <p:cNvSpPr>
            <a:spLocks noGrp="1"/>
          </p:cNvSpPr>
          <p:nvPr>
            <p:ph idx="1"/>
          </p:nvPr>
        </p:nvSpPr>
        <p:spPr/>
        <p:txBody>
          <a:bodyPr/>
          <a:lstStyle/>
          <a:p>
            <a:r>
              <a:rPr lang="es-HN" dirty="0" smtClean="0"/>
              <a:t>Revisar el código en </a:t>
            </a:r>
            <a:r>
              <a:rPr lang="es-HN" dirty="0" err="1" smtClean="0"/>
              <a:t>git</a:t>
            </a:r>
            <a:r>
              <a:rPr lang="es-HN" dirty="0" smtClean="0"/>
              <a:t> </a:t>
            </a:r>
            <a:r>
              <a:rPr lang="es-HN" dirty="0" err="1" smtClean="0"/>
              <a:t>hub</a:t>
            </a:r>
            <a:r>
              <a:rPr lang="es-HN" dirty="0" smtClean="0"/>
              <a:t>	</a:t>
            </a:r>
            <a:endParaRPr lang="es-ES" dirty="0"/>
          </a:p>
        </p:txBody>
      </p:sp>
    </p:spTree>
    <p:extLst>
      <p:ext uri="{BB962C8B-B14F-4D97-AF65-F5344CB8AC3E}">
        <p14:creationId xmlns:p14="http://schemas.microsoft.com/office/powerpoint/2010/main" val="162177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HN" dirty="0" smtClean="0"/>
              <a:t>Agenda</a:t>
            </a:r>
            <a:endParaRPr lang="es-HN" dirty="0"/>
          </a:p>
        </p:txBody>
      </p:sp>
      <p:sp>
        <p:nvSpPr>
          <p:cNvPr id="3" name="Marcador de contenido 2"/>
          <p:cNvSpPr>
            <a:spLocks noGrp="1"/>
          </p:cNvSpPr>
          <p:nvPr>
            <p:ph idx="1"/>
          </p:nvPr>
        </p:nvSpPr>
        <p:spPr>
          <a:xfrm>
            <a:off x="838201" y="1825625"/>
            <a:ext cx="10696661" cy="4351338"/>
          </a:xfrm>
        </p:spPr>
        <p:txBody>
          <a:bodyPr/>
          <a:lstStyle/>
          <a:p>
            <a:pPr marL="342900" indent="-342900">
              <a:buAutoNum type="arabicPeriod"/>
            </a:pPr>
            <a:r>
              <a:rPr lang="es-HN" dirty="0" smtClean="0"/>
              <a:t>Introducción al problema o idea a resolver</a:t>
            </a:r>
          </a:p>
          <a:p>
            <a:pPr marL="342900" indent="-342900">
              <a:buAutoNum type="arabicPeriod"/>
            </a:pPr>
            <a:r>
              <a:rPr lang="es-HN" dirty="0" smtClean="0"/>
              <a:t>¿Qué aprenderemos?</a:t>
            </a:r>
          </a:p>
          <a:p>
            <a:pPr marL="1028700" lvl="1" indent="-342900">
              <a:buAutoNum type="arabicPeriod"/>
            </a:pPr>
            <a:r>
              <a:rPr lang="es-HN" dirty="0" smtClean="0"/>
              <a:t>Mejora de los “</a:t>
            </a:r>
            <a:r>
              <a:rPr lang="es-HN" dirty="0" err="1" smtClean="0"/>
              <a:t>skills</a:t>
            </a:r>
            <a:r>
              <a:rPr lang="es-HN" dirty="0" smtClean="0"/>
              <a:t>” en modelado, diagramación</a:t>
            </a:r>
          </a:p>
          <a:p>
            <a:pPr marL="1028700" lvl="1" indent="-342900">
              <a:buAutoNum type="arabicPeriod"/>
            </a:pPr>
            <a:r>
              <a:rPr lang="es-HN" dirty="0" smtClean="0"/>
              <a:t>Mejora en el manejo de DDL, DML, TCL, DCL</a:t>
            </a:r>
          </a:p>
          <a:p>
            <a:pPr marL="1028700" lvl="1" indent="-342900">
              <a:buAutoNum type="arabicPeriod"/>
            </a:pPr>
            <a:r>
              <a:rPr lang="es-HN" dirty="0" smtClean="0"/>
              <a:t>Crear la app WTF*-</a:t>
            </a:r>
            <a:r>
              <a:rPr lang="es-HN" dirty="0" err="1" smtClean="0"/>
              <a:t>Eat</a:t>
            </a:r>
            <a:r>
              <a:rPr lang="es-HN" dirty="0" smtClean="0"/>
              <a:t>?</a:t>
            </a:r>
          </a:p>
          <a:p>
            <a:endParaRPr lang="es-HN" dirty="0"/>
          </a:p>
        </p:txBody>
      </p:sp>
    </p:spTree>
    <p:extLst>
      <p:ext uri="{BB962C8B-B14F-4D97-AF65-F5344CB8AC3E}">
        <p14:creationId xmlns:p14="http://schemas.microsoft.com/office/powerpoint/2010/main" val="2365822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HN" dirty="0" smtClean="0"/>
              <a:t>WTF*-EAT?</a:t>
            </a:r>
            <a:endParaRPr lang="es-HN" dirty="0"/>
          </a:p>
        </p:txBody>
      </p:sp>
      <p:sp>
        <p:nvSpPr>
          <p:cNvPr id="3" name="Marcador de contenido 2"/>
          <p:cNvSpPr>
            <a:spLocks noGrp="1"/>
          </p:cNvSpPr>
          <p:nvPr>
            <p:ph idx="1"/>
          </p:nvPr>
        </p:nvSpPr>
        <p:spPr>
          <a:xfrm>
            <a:off x="838201" y="1825625"/>
            <a:ext cx="3901579" cy="4351338"/>
          </a:xfrm>
        </p:spPr>
        <p:txBody>
          <a:bodyPr/>
          <a:lstStyle/>
          <a:p>
            <a:r>
              <a:rPr lang="es-HN" dirty="0" smtClean="0"/>
              <a:t>¿Por qué ? </a:t>
            </a:r>
            <a:r>
              <a:rPr lang="es-HN" dirty="0"/>
              <a:t>WTF*-EAT</a:t>
            </a:r>
            <a:r>
              <a:rPr lang="es-HN" dirty="0" smtClean="0"/>
              <a:t>?</a:t>
            </a:r>
          </a:p>
          <a:p>
            <a:r>
              <a:rPr lang="es-HN" dirty="0" smtClean="0"/>
              <a:t>Muchas veces no sabemos lo que estamos comiendo, solo nos damos cuenta que es delicioso nada más.</a:t>
            </a:r>
          </a:p>
          <a:p>
            <a:r>
              <a:rPr lang="es-HN" dirty="0" smtClean="0"/>
              <a:t>pero.. ¿Cómo saber el contenido de lo que estamos ingiriendo?</a:t>
            </a:r>
          </a:p>
          <a:p>
            <a:r>
              <a:rPr lang="es-HN" dirty="0" smtClean="0"/>
              <a:t>R:// pues revisar las “</a:t>
            </a:r>
            <a:r>
              <a:rPr lang="es-HN" dirty="0" err="1" smtClean="0"/>
              <a:t>nutrition</a:t>
            </a:r>
            <a:r>
              <a:rPr lang="es-HN" dirty="0" smtClean="0"/>
              <a:t> </a:t>
            </a:r>
            <a:r>
              <a:rPr lang="es-HN" dirty="0" err="1" smtClean="0"/>
              <a:t>facts</a:t>
            </a:r>
            <a:r>
              <a:rPr lang="es-HN" dirty="0" smtClean="0"/>
              <a:t>”</a:t>
            </a:r>
          </a:p>
          <a:p>
            <a:r>
              <a:rPr lang="es-HN" dirty="0" smtClean="0"/>
              <a:t>¿Recuerdas el dicho, </a:t>
            </a:r>
            <a:r>
              <a:rPr lang="es-HN" dirty="0" err="1" smtClean="0"/>
              <a:t>garbage</a:t>
            </a:r>
            <a:r>
              <a:rPr lang="es-HN" dirty="0" smtClean="0"/>
              <a:t> in </a:t>
            </a:r>
            <a:r>
              <a:rPr lang="es-HN" dirty="0" err="1" smtClean="0"/>
              <a:t>garbage</a:t>
            </a:r>
            <a:r>
              <a:rPr lang="es-HN" dirty="0" smtClean="0"/>
              <a:t> </a:t>
            </a:r>
            <a:r>
              <a:rPr lang="es-HN" dirty="0" err="1" smtClean="0"/>
              <a:t>out</a:t>
            </a:r>
            <a:r>
              <a:rPr lang="es-HN" dirty="0" smtClean="0"/>
              <a:t>?</a:t>
            </a:r>
            <a:endParaRPr lang="es-HN" dirty="0"/>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4030" y="1877105"/>
            <a:ext cx="6096000" cy="4299858"/>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996008">
            <a:off x="3817553" y="51033"/>
            <a:ext cx="4876800" cy="4876800"/>
          </a:xfrm>
          <a:prstGeom prst="rect">
            <a:avLst/>
          </a:prstGeom>
        </p:spPr>
      </p:pic>
    </p:spTree>
    <p:extLst>
      <p:ext uri="{BB962C8B-B14F-4D97-AF65-F5344CB8AC3E}">
        <p14:creationId xmlns:p14="http://schemas.microsoft.com/office/powerpoint/2010/main" val="1030849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HN" dirty="0" err="1" smtClean="0"/>
              <a:t>Nutrition</a:t>
            </a:r>
            <a:r>
              <a:rPr lang="es-HN" dirty="0" smtClean="0"/>
              <a:t> </a:t>
            </a:r>
            <a:r>
              <a:rPr lang="es-HN" dirty="0" err="1" smtClean="0"/>
              <a:t>facts</a:t>
            </a:r>
            <a:r>
              <a:rPr lang="es-HN" dirty="0" smtClean="0"/>
              <a:t> – Información nutricional</a:t>
            </a:r>
            <a:endParaRPr lang="es-HN"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6130" y="2054151"/>
            <a:ext cx="3962953" cy="3458058"/>
          </a:xfrm>
        </p:spPr>
      </p:pic>
    </p:spTree>
    <p:extLst>
      <p:ext uri="{BB962C8B-B14F-4D97-AF65-F5344CB8AC3E}">
        <p14:creationId xmlns:p14="http://schemas.microsoft.com/office/powerpoint/2010/main" val="2339711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HN" dirty="0" smtClean="0"/>
              <a:t>Modelado del problema</a:t>
            </a:r>
            <a:endParaRPr lang="es-HN" dirty="0"/>
          </a:p>
        </p:txBody>
      </p:sp>
      <p:sp>
        <p:nvSpPr>
          <p:cNvPr id="3" name="Marcador de contenido 2"/>
          <p:cNvSpPr>
            <a:spLocks noGrp="1"/>
          </p:cNvSpPr>
          <p:nvPr>
            <p:ph idx="1"/>
          </p:nvPr>
        </p:nvSpPr>
        <p:spPr/>
        <p:txBody>
          <a:bodyPr/>
          <a:lstStyle/>
          <a:p>
            <a:r>
              <a:rPr lang="es-HN" dirty="0" smtClean="0"/>
              <a:t>Todo nace, revisando un producto de consumo alimenticio, algo que hacemos todos los días es comer, la mayoría de lo que comemos es procesado por una fábrica, dicha fábrica está obligada a publicar información tipo resumen de lo que cliente está por consumir, dicha información de cada “producto”, está dividida en “Información nutricional” e “Ingredientes”.</a:t>
            </a:r>
            <a:endParaRPr lang="es-HN"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4832" y="1977117"/>
            <a:ext cx="4839730" cy="3344698"/>
          </a:xfrm>
          <a:prstGeom prst="rect">
            <a:avLst/>
          </a:prstGeom>
        </p:spPr>
      </p:pic>
    </p:spTree>
    <p:extLst>
      <p:ext uri="{BB962C8B-B14F-4D97-AF65-F5344CB8AC3E}">
        <p14:creationId xmlns:p14="http://schemas.microsoft.com/office/powerpoint/2010/main" val="3406073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HN" dirty="0" smtClean="0"/>
              <a:t>Modelado del problema</a:t>
            </a:r>
            <a:endParaRPr lang="es-HN" dirty="0"/>
          </a:p>
        </p:txBody>
      </p:sp>
      <p:sp>
        <p:nvSpPr>
          <p:cNvPr id="3" name="Marcador de contenido 2"/>
          <p:cNvSpPr>
            <a:spLocks noGrp="1"/>
          </p:cNvSpPr>
          <p:nvPr>
            <p:ph idx="1"/>
          </p:nvPr>
        </p:nvSpPr>
        <p:spPr/>
        <p:txBody>
          <a:bodyPr/>
          <a:lstStyle/>
          <a:p>
            <a:r>
              <a:rPr lang="es-HN" dirty="0" smtClean="0"/>
              <a:t>El modelo de datos del problema es simple:</a:t>
            </a:r>
          </a:p>
          <a:p>
            <a:r>
              <a:rPr lang="es-HN" dirty="0" smtClean="0"/>
              <a:t>Consiste en poder abstraer los componentes independientes del problema, tales como objetos, tanto físicos como conceptuales y así mismo de esos objetos, sus atributos o características.</a:t>
            </a:r>
          </a:p>
          <a:p>
            <a:r>
              <a:rPr lang="es-HN" dirty="0" smtClean="0"/>
              <a:t>Para este problema, hemos decidido tomar, el </a:t>
            </a:r>
            <a:r>
              <a:rPr lang="es-HN" i="1" dirty="0" smtClean="0"/>
              <a:t>producto</a:t>
            </a:r>
            <a:r>
              <a:rPr lang="es-HN" dirty="0" smtClean="0"/>
              <a:t>, </a:t>
            </a:r>
            <a:r>
              <a:rPr lang="es-HN" i="1" dirty="0" smtClean="0"/>
              <a:t>información nutricional</a:t>
            </a:r>
            <a:r>
              <a:rPr lang="es-HN" dirty="0" smtClean="0"/>
              <a:t>, y los </a:t>
            </a:r>
            <a:r>
              <a:rPr lang="es-HN" i="1" dirty="0" smtClean="0"/>
              <a:t>ingredientes</a:t>
            </a:r>
            <a:r>
              <a:rPr lang="es-HN" dirty="0" smtClean="0"/>
              <a:t> del producto como objetos del problema.</a:t>
            </a:r>
            <a:endParaRPr lang="es-HN" dirty="0"/>
          </a:p>
        </p:txBody>
      </p:sp>
      <p:sp>
        <p:nvSpPr>
          <p:cNvPr id="4" name="Marcador de contenido 2"/>
          <p:cNvSpPr txBox="1">
            <a:spLocks/>
          </p:cNvSpPr>
          <p:nvPr/>
        </p:nvSpPr>
        <p:spPr>
          <a:xfrm>
            <a:off x="5979117" y="1825625"/>
            <a:ext cx="4167753" cy="4351338"/>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s-HN" dirty="0"/>
          </a:p>
        </p:txBody>
      </p:sp>
      <p:pic>
        <p:nvPicPr>
          <p:cNvPr id="1026" name="Picture 2" descr="https://documents.lucidchart.com/documents/b22fc160-7a0e-4db3-a302-0dadd37bfb23/pages/0_0?a=174&amp;x=663&amp;y=573&amp;w=374&amp;h=345&amp;store=1&amp;accept=image%2F*&amp;auth=LCA%2032c31d4c27d582df2d42d25df1247d98404d5ccb-ts%3D15439486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4169" y="1919416"/>
            <a:ext cx="3623887" cy="3327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124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HN" dirty="0" smtClean="0"/>
              <a:t>Modelado del problema</a:t>
            </a:r>
            <a:endParaRPr lang="es-HN" dirty="0"/>
          </a:p>
        </p:txBody>
      </p:sp>
      <p:sp>
        <p:nvSpPr>
          <p:cNvPr id="3" name="Marcador de contenido 2"/>
          <p:cNvSpPr>
            <a:spLocks noGrp="1"/>
          </p:cNvSpPr>
          <p:nvPr>
            <p:ph idx="1"/>
          </p:nvPr>
        </p:nvSpPr>
        <p:spPr/>
        <p:txBody>
          <a:bodyPr>
            <a:normAutofit lnSpcReduction="10000"/>
          </a:bodyPr>
          <a:lstStyle/>
          <a:p>
            <a:r>
              <a:rPr lang="es-HN" dirty="0" smtClean="0"/>
              <a:t>De los objetos que logramos identificar, abstraemos sus características, que formalmente llamaremos atributos.</a:t>
            </a:r>
          </a:p>
          <a:p>
            <a:endParaRPr lang="es-HN" dirty="0"/>
          </a:p>
          <a:p>
            <a:endParaRPr lang="es-HN" dirty="0" smtClean="0"/>
          </a:p>
          <a:p>
            <a:r>
              <a:rPr lang="es-HN" dirty="0" smtClean="0"/>
              <a:t>Adicionalmente podemos notar, que desde el comienzo trazamos una flecha entre “Producto – </a:t>
            </a:r>
            <a:r>
              <a:rPr lang="es-HN" dirty="0" err="1" smtClean="0"/>
              <a:t>Info.nutricional</a:t>
            </a:r>
            <a:r>
              <a:rPr lang="es-HN" dirty="0" smtClean="0"/>
              <a:t>” y “Producto - Ingredientes”, esto significa que existe </a:t>
            </a:r>
            <a:r>
              <a:rPr lang="es-HN" i="1" dirty="0" smtClean="0"/>
              <a:t>una relación directa </a:t>
            </a:r>
            <a:r>
              <a:rPr lang="es-HN" dirty="0" smtClean="0"/>
              <a:t>entre esos objetos.</a:t>
            </a:r>
            <a:endParaRPr lang="es-HN" dirty="0"/>
          </a:p>
        </p:txBody>
      </p:sp>
      <p:pic>
        <p:nvPicPr>
          <p:cNvPr id="2050" name="Picture 2" descr="https://documents.lucidchart.com/documents/b22fc160-7a0e-4db3-a302-0dadd37bfb23/pages/0_0?a=296&amp;x=485&amp;y=432&amp;w=770&amp;h=621&amp;store=1&amp;accept=image%2F*&amp;auth=LCA%207066b88e5b527a6fb2f70344b8de1bd7f920e85d-ts%3D15439486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1975" y="1531937"/>
            <a:ext cx="5505450" cy="44386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documents.lucidchart.com/documents/b22fc160-7a0e-4db3-a302-0dadd37bfb23/pages/0_0?a=298&amp;x=778&amp;y=585&amp;w=204&amp;h=87&amp;store=1&amp;accept=image%2F*&amp;auth=LCA%200f4148143a97fcabdeb211561b7f4263d8324b91-ts%3D15439486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754" y="3441699"/>
            <a:ext cx="1457325"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5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HN" dirty="0" smtClean="0"/>
              <a:t>Modelado del problema – modelo E-R</a:t>
            </a:r>
            <a:endParaRPr lang="es-HN" dirty="0"/>
          </a:p>
        </p:txBody>
      </p:sp>
      <p:sp>
        <p:nvSpPr>
          <p:cNvPr id="3" name="Marcador de contenido 2"/>
          <p:cNvSpPr>
            <a:spLocks noGrp="1"/>
          </p:cNvSpPr>
          <p:nvPr>
            <p:ph idx="1"/>
          </p:nvPr>
        </p:nvSpPr>
        <p:spPr>
          <a:xfrm>
            <a:off x="838201" y="1825625"/>
            <a:ext cx="3206577" cy="4351338"/>
          </a:xfrm>
        </p:spPr>
        <p:txBody>
          <a:bodyPr/>
          <a:lstStyle/>
          <a:p>
            <a:r>
              <a:rPr lang="es-HN" dirty="0" smtClean="0"/>
              <a:t>Al proponernos una idea más formal y detallada del problema, hemos resuelto hacer un modelo Entidad-Relación, el cual representa los objetos y sus características, además de sus relaciones entre los mismos y su respectiva cardinalidad, esta obtenida mediante el análisis de participación o correspondencia entre los objetos mismos.</a:t>
            </a:r>
            <a:endParaRPr lang="es-HN" dirty="0"/>
          </a:p>
        </p:txBody>
      </p:sp>
      <p:pic>
        <p:nvPicPr>
          <p:cNvPr id="3076" name="Picture 4" descr="https://documents.lucidchart.com/documents/b22fc160-7a0e-4db3-a302-0dadd37bfb23/pages/dhwyyuWNWh2P?a=713&amp;x=359&amp;y=73&amp;w=903&amp;h=699&amp;store=1&amp;accept=image%2F*&amp;auth=LCA%20145e98ae96bf38150e774f2dd1d9e513aa5422f2-ts%3D15439486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428" y="1489053"/>
            <a:ext cx="6714782" cy="5197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909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HN" dirty="0" smtClean="0"/>
              <a:t>Refinamiento – Esquemas relacionales</a:t>
            </a:r>
            <a:endParaRPr lang="es-HN" dirty="0"/>
          </a:p>
        </p:txBody>
      </p:sp>
      <p:sp>
        <p:nvSpPr>
          <p:cNvPr id="3" name="Marcador de contenido 2"/>
          <p:cNvSpPr>
            <a:spLocks noGrp="1"/>
          </p:cNvSpPr>
          <p:nvPr>
            <p:ph idx="1"/>
          </p:nvPr>
        </p:nvSpPr>
        <p:spPr>
          <a:xfrm>
            <a:off x="838202" y="1825625"/>
            <a:ext cx="3083010" cy="4351338"/>
          </a:xfrm>
        </p:spPr>
        <p:txBody>
          <a:bodyPr/>
          <a:lstStyle/>
          <a:p>
            <a:r>
              <a:rPr lang="es-HN" dirty="0" smtClean="0"/>
              <a:t>Es hora de obtener los esquemas relacionales a partir del modelo Entidad-Relación, esto nos servirá para luego hacer el proceso de normalización.</a:t>
            </a:r>
          </a:p>
          <a:p>
            <a:r>
              <a:rPr lang="es-HN" dirty="0" smtClean="0"/>
              <a:t>Cómo podemos observar, las llaves o claves están subrayadas y las claves candidatas están en cursiva.</a:t>
            </a:r>
          </a:p>
        </p:txBody>
      </p:sp>
      <p:pic>
        <p:nvPicPr>
          <p:cNvPr id="4100" name="Picture 4" descr="https://documents.lucidchart.com/documents/b22fc160-7a0e-4db3-a302-0dadd37bfb23/pages/uhwyu-x1Yl13?a=860&amp;x=139&amp;y=105&amp;w=567&amp;h=117&amp;store=1&amp;accept=image%2F*&amp;auth=LCA%20a40baeb356f47bfd4ed7f03109949daa89f38653-ts%3D15439486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8333" y="3170271"/>
            <a:ext cx="3259306" cy="67486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documents.lucidchart.com/documents/b22fc160-7a0e-4db3-a302-0dadd37bfb23/pages/uhwyu-x1Yl13?a=865&amp;x=81&amp;y=107&amp;w=1738&amp;h=265&amp;store=1&amp;accept=image%2F*&amp;auth=LCA%20fa84f0fa4f0b600d87ceae77c1e761a8703c7801-ts%3D1543948675"/>
          <p:cNvPicPr>
            <a:picLocks noChangeAspect="1" noChangeArrowheads="1"/>
          </p:cNvPicPr>
          <p:nvPr/>
        </p:nvPicPr>
        <p:blipFill rotWithShape="1">
          <a:blip r:embed="rId3">
            <a:extLst>
              <a:ext uri="{28A0092B-C50C-407E-A947-70E740481C1C}">
                <a14:useLocalDpi xmlns:a14="http://schemas.microsoft.com/office/drawing/2010/main" val="0"/>
              </a:ext>
            </a:extLst>
          </a:blip>
          <a:srcRect r="14059"/>
          <a:stretch/>
        </p:blipFill>
        <p:spPr bwMode="auto">
          <a:xfrm>
            <a:off x="3458949" y="2955732"/>
            <a:ext cx="8594369" cy="1526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5242092"/>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2958f784-0ef9-4616-b22d-512a8cad1f0d">english</DirectSourceMarket>
    <ApprovalStatus xmlns="2958f784-0ef9-4616-b22d-512a8cad1f0d">InProgress</ApprovalStatus>
    <MarketSpecific xmlns="2958f784-0ef9-4616-b22d-512a8cad1f0d">false</MarketSpecific>
    <LocComments xmlns="2958f784-0ef9-4616-b22d-512a8cad1f0d" xsi:nil="true"/>
    <ThumbnailAssetId xmlns="2958f784-0ef9-4616-b22d-512a8cad1f0d" xsi:nil="true"/>
    <PrimaryImageGen xmlns="2958f784-0ef9-4616-b22d-512a8cad1f0d">true</PrimaryImageGen>
    <LegacyData xmlns="2958f784-0ef9-4616-b22d-512a8cad1f0d" xsi:nil="true"/>
    <LocRecommendedHandoff xmlns="2958f784-0ef9-4616-b22d-512a8cad1f0d" xsi:nil="true"/>
    <BusinessGroup xmlns="2958f784-0ef9-4616-b22d-512a8cad1f0d" xsi:nil="true"/>
    <BlockPublish xmlns="2958f784-0ef9-4616-b22d-512a8cad1f0d">false</BlockPublish>
    <TPFriendlyName xmlns="2958f784-0ef9-4616-b22d-512a8cad1f0d" xsi:nil="true"/>
    <NumericId xmlns="2958f784-0ef9-4616-b22d-512a8cad1f0d" xsi:nil="true"/>
    <APEditor xmlns="2958f784-0ef9-4616-b22d-512a8cad1f0d">
      <UserInfo>
        <DisplayName/>
        <AccountId xsi:nil="true"/>
        <AccountType/>
      </UserInfo>
    </APEditor>
    <SourceTitle xmlns="2958f784-0ef9-4616-b22d-512a8cad1f0d" xsi:nil="true"/>
    <OpenTemplate xmlns="2958f784-0ef9-4616-b22d-512a8cad1f0d">true</OpenTemplate>
    <UALocComments xmlns="2958f784-0ef9-4616-b22d-512a8cad1f0d" xsi:nil="true"/>
    <ParentAssetId xmlns="2958f784-0ef9-4616-b22d-512a8cad1f0d" xsi:nil="true"/>
    <IntlLangReviewDate xmlns="2958f784-0ef9-4616-b22d-512a8cad1f0d" xsi:nil="true"/>
    <FeatureTagsTaxHTField0 xmlns="2958f784-0ef9-4616-b22d-512a8cad1f0d">
      <Terms xmlns="http://schemas.microsoft.com/office/infopath/2007/PartnerControls"/>
    </FeatureTagsTaxHTField0>
    <PublishStatusLookup xmlns="2958f784-0ef9-4616-b22d-512a8cad1f0d">
      <Value>664848</Value>
    </PublishStatusLookup>
    <Providers xmlns="2958f784-0ef9-4616-b22d-512a8cad1f0d" xsi:nil="true"/>
    <MachineTranslated xmlns="2958f784-0ef9-4616-b22d-512a8cad1f0d">false</MachineTranslated>
    <OriginalSourceMarket xmlns="2958f784-0ef9-4616-b22d-512a8cad1f0d">english</OriginalSourceMarket>
    <APDescription xmlns="2958f784-0ef9-4616-b22d-512a8cad1f0d" xsi:nil="true"/>
    <ClipArtFilename xmlns="2958f784-0ef9-4616-b22d-512a8cad1f0d" xsi:nil="true"/>
    <ContentItem xmlns="2958f784-0ef9-4616-b22d-512a8cad1f0d" xsi:nil="true"/>
    <TPInstallLocation xmlns="2958f784-0ef9-4616-b22d-512a8cad1f0d" xsi:nil="true"/>
    <PublishTargets xmlns="2958f784-0ef9-4616-b22d-512a8cad1f0d">OfficeOnlineVNext</PublishTargets>
    <TimesCloned xmlns="2958f784-0ef9-4616-b22d-512a8cad1f0d" xsi:nil="true"/>
    <AssetStart xmlns="2958f784-0ef9-4616-b22d-512a8cad1f0d">2012-06-20T23:39:00+00:00</AssetStart>
    <Provider xmlns="2958f784-0ef9-4616-b22d-512a8cad1f0d" xsi:nil="true"/>
    <AcquiredFrom xmlns="2958f784-0ef9-4616-b22d-512a8cad1f0d">Internal MS</AcquiredFrom>
    <FriendlyTitle xmlns="2958f784-0ef9-4616-b22d-512a8cad1f0d" xsi:nil="true"/>
    <LastHandOff xmlns="2958f784-0ef9-4616-b22d-512a8cad1f0d" xsi:nil="true"/>
    <TPClientViewer xmlns="2958f784-0ef9-4616-b22d-512a8cad1f0d" xsi:nil="true"/>
    <UACurrentWords xmlns="2958f784-0ef9-4616-b22d-512a8cad1f0d" xsi:nil="true"/>
    <ArtSampleDocs xmlns="2958f784-0ef9-4616-b22d-512a8cad1f0d" xsi:nil="true"/>
    <UALocRecommendation xmlns="2958f784-0ef9-4616-b22d-512a8cad1f0d">Localize</UALocRecommendation>
    <Manager xmlns="2958f784-0ef9-4616-b22d-512a8cad1f0d" xsi:nil="true"/>
    <ShowIn xmlns="2958f784-0ef9-4616-b22d-512a8cad1f0d">Show everywhere</ShowIn>
    <UANotes xmlns="2958f784-0ef9-4616-b22d-512a8cad1f0d" xsi:nil="true"/>
    <TemplateStatus xmlns="2958f784-0ef9-4616-b22d-512a8cad1f0d">Complete</TemplateStatus>
    <InternalTagsTaxHTField0 xmlns="2958f784-0ef9-4616-b22d-512a8cad1f0d">
      <Terms xmlns="http://schemas.microsoft.com/office/infopath/2007/PartnerControls"/>
    </InternalTagsTaxHTField0>
    <CSXHash xmlns="2958f784-0ef9-4616-b22d-512a8cad1f0d" xsi:nil="true"/>
    <Downloads xmlns="2958f784-0ef9-4616-b22d-512a8cad1f0d">0</Downloads>
    <VoteCount xmlns="2958f784-0ef9-4616-b22d-512a8cad1f0d" xsi:nil="true"/>
    <OOCacheId xmlns="2958f784-0ef9-4616-b22d-512a8cad1f0d" xsi:nil="true"/>
    <IsDeleted xmlns="2958f784-0ef9-4616-b22d-512a8cad1f0d">false</IsDeleted>
    <AssetExpire xmlns="2958f784-0ef9-4616-b22d-512a8cad1f0d">2029-01-01T08:00:00+00:00</AssetExpire>
    <DSATActionTaken xmlns="2958f784-0ef9-4616-b22d-512a8cad1f0d" xsi:nil="true"/>
    <CSXSubmissionMarket xmlns="2958f784-0ef9-4616-b22d-512a8cad1f0d" xsi:nil="true"/>
    <TPExecutable xmlns="2958f784-0ef9-4616-b22d-512a8cad1f0d" xsi:nil="true"/>
    <SubmitterId xmlns="2958f784-0ef9-4616-b22d-512a8cad1f0d" xsi:nil="true"/>
    <EditorialTags xmlns="2958f784-0ef9-4616-b22d-512a8cad1f0d" xsi:nil="true"/>
    <ApprovalLog xmlns="2958f784-0ef9-4616-b22d-512a8cad1f0d" xsi:nil="true"/>
    <AssetType xmlns="2958f784-0ef9-4616-b22d-512a8cad1f0d">TP</AssetType>
    <BugNumber xmlns="2958f784-0ef9-4616-b22d-512a8cad1f0d" xsi:nil="true"/>
    <CSXSubmissionDate xmlns="2958f784-0ef9-4616-b22d-512a8cad1f0d" xsi:nil="true"/>
    <CSXUpdate xmlns="2958f784-0ef9-4616-b22d-512a8cad1f0d">false</CSXUpdate>
    <Milestone xmlns="2958f784-0ef9-4616-b22d-512a8cad1f0d" xsi:nil="true"/>
    <RecommendationsModifier xmlns="2958f784-0ef9-4616-b22d-512a8cad1f0d" xsi:nil="true"/>
    <OriginAsset xmlns="2958f784-0ef9-4616-b22d-512a8cad1f0d" xsi:nil="true"/>
    <TPComponent xmlns="2958f784-0ef9-4616-b22d-512a8cad1f0d" xsi:nil="true"/>
    <AssetId xmlns="2958f784-0ef9-4616-b22d-512a8cad1f0d">TP102923943</AssetId>
    <IntlLocPriority xmlns="2958f784-0ef9-4616-b22d-512a8cad1f0d" xsi:nil="true"/>
    <PolicheckWords xmlns="2958f784-0ef9-4616-b22d-512a8cad1f0d" xsi:nil="true"/>
    <TPLaunchHelpLink xmlns="2958f784-0ef9-4616-b22d-512a8cad1f0d" xsi:nil="true"/>
    <TPApplication xmlns="2958f784-0ef9-4616-b22d-512a8cad1f0d" xsi:nil="true"/>
    <CrawlForDependencies xmlns="2958f784-0ef9-4616-b22d-512a8cad1f0d">false</CrawlForDependencies>
    <HandoffToMSDN xmlns="2958f784-0ef9-4616-b22d-512a8cad1f0d" xsi:nil="true"/>
    <PlannedPubDate xmlns="2958f784-0ef9-4616-b22d-512a8cad1f0d" xsi:nil="true"/>
    <IntlLangReviewer xmlns="2958f784-0ef9-4616-b22d-512a8cad1f0d" xsi:nil="true"/>
    <TrustLevel xmlns="2958f784-0ef9-4616-b22d-512a8cad1f0d">1 Microsoft Managed Content</TrustLevel>
    <LocLastLocAttemptVersionLookup xmlns="2958f784-0ef9-4616-b22d-512a8cad1f0d">843282</LocLastLocAttemptVersionLookup>
    <IsSearchable xmlns="2958f784-0ef9-4616-b22d-512a8cad1f0d">true</IsSearchable>
    <TemplateTemplateType xmlns="2958f784-0ef9-4616-b22d-512a8cad1f0d">PowerPoint Template - Slideshow Launch</TemplateTemplateType>
    <CampaignTagsTaxHTField0 xmlns="2958f784-0ef9-4616-b22d-512a8cad1f0d">
      <Terms xmlns="http://schemas.microsoft.com/office/infopath/2007/PartnerControls"/>
    </CampaignTagsTaxHTField0>
    <TPNamespace xmlns="2958f784-0ef9-4616-b22d-512a8cad1f0d" xsi:nil="true"/>
    <TaxCatchAll xmlns="2958f784-0ef9-4616-b22d-512a8cad1f0d"/>
    <Markets xmlns="2958f784-0ef9-4616-b22d-512a8cad1f0d"/>
    <UAProjectedTotalWords xmlns="2958f784-0ef9-4616-b22d-512a8cad1f0d" xsi:nil="true"/>
    <IntlLangReview xmlns="2958f784-0ef9-4616-b22d-512a8cad1f0d">false</IntlLangReview>
    <OutputCachingOn xmlns="2958f784-0ef9-4616-b22d-512a8cad1f0d">false</OutputCachingOn>
    <AverageRating xmlns="2958f784-0ef9-4616-b22d-512a8cad1f0d" xsi:nil="true"/>
    <LocMarketGroupTiers2 xmlns="2958f784-0ef9-4616-b22d-512a8cad1f0d" xsi:nil="true"/>
    <APAuthor xmlns="2958f784-0ef9-4616-b22d-512a8cad1f0d">
      <UserInfo>
        <DisplayName>REDMOND\v-sa</DisplayName>
        <AccountId>2467</AccountId>
        <AccountType/>
      </UserInfo>
    </APAuthor>
    <LocManualTestRequired xmlns="2958f784-0ef9-4616-b22d-512a8cad1f0d">false</LocManualTestRequired>
    <TPCommandLine xmlns="2958f784-0ef9-4616-b22d-512a8cad1f0d" xsi:nil="true"/>
    <TPAppVersion xmlns="2958f784-0ef9-4616-b22d-512a8cad1f0d" xsi:nil="true"/>
    <EditorialStatus xmlns="2958f784-0ef9-4616-b22d-512a8cad1f0d">Complete</EditorialStatus>
    <LastModifiedDateTime xmlns="2958f784-0ef9-4616-b22d-512a8cad1f0d" xsi:nil="true"/>
    <ScenarioTagsTaxHTField0 xmlns="2958f784-0ef9-4616-b22d-512a8cad1f0d">
      <Terms xmlns="http://schemas.microsoft.com/office/infopath/2007/PartnerControls"/>
    </ScenarioTagsTaxHTField0>
    <OriginalRelease xmlns="2958f784-0ef9-4616-b22d-512a8cad1f0d">15</OriginalRelease>
    <TPLaunchHelpLinkType xmlns="2958f784-0ef9-4616-b22d-512a8cad1f0d">Template</TPLaunchHelpLinkType>
    <LocalizationTagsTaxHTField0 xmlns="2958f784-0ef9-4616-b22d-512a8cad1f0d">
      <Terms xmlns="http://schemas.microsoft.com/office/infopath/2007/PartnerControls"/>
    </LocalizationTagsTaxHTField0>
    <Description0 xmlns="fb5acd76-e9f3-4601-9d69-91f53ab96ae6" xsi:nil="true"/>
    <Component xmlns="fb5acd76-e9f3-4601-9d69-91f53ab96ae6"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DE95A0C693CEB341887D38A4A2B58B45040072C752107C5A7B47AA91A1EE638E6F1F" ma:contentTypeVersion="55" ma:contentTypeDescription="Create a new document." ma:contentTypeScope="" ma:versionID="3c98c83416931a21d43ed007fda5e4dd">
  <xsd:schema xmlns:xsd="http://www.w3.org/2001/XMLSchema" xmlns:xs="http://www.w3.org/2001/XMLSchema" xmlns:p="http://schemas.microsoft.com/office/2006/metadata/properties" xmlns:ns2="2958f784-0ef9-4616-b22d-512a8cad1f0d" xmlns:ns3="fb5acd76-e9f3-4601-9d69-91f53ab96ae6" targetNamespace="http://schemas.microsoft.com/office/2006/metadata/properties" ma:root="true" ma:fieldsID="938018c4f46d99993d20879d4e9ddff8" ns2:_="" ns3:_="">
    <xsd:import namespace="2958f784-0ef9-4616-b22d-512a8cad1f0d"/>
    <xsd:import namespace="fb5acd76-e9f3-4601-9d69-91f53ab96ae6"/>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58f784-0ef9-4616-b22d-512a8cad1f0d"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ca69c71e-a029-4733-aca1-cabc27411b08}"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D80075B-F8CE-48D6-9BD2-D195F7E115A9}" ma:internalName="CSXSubmissionMarket" ma:readOnly="false" ma:showField="MarketName" ma:web="2958f784-0ef9-4616-b22d-512a8cad1f0d">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9327d1a0-1a14-4b12-a74c-0f320f972977}"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1F044C38-11A0-4051-9DF8-A3AFA85E16DC}" ma:internalName="InProjectListLookup" ma:readOnly="true" ma:showField="InProjectLis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3b364bcb-a06e-4da1-8475-f5243c3236b2}"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1F044C38-11A0-4051-9DF8-A3AFA85E16DC}" ma:internalName="LastCompleteVersionLookup" ma:readOnly="true" ma:showField="LastComplete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1F044C38-11A0-4051-9DF8-A3AFA85E16DC}" ma:internalName="LastPreviewErrorLookup" ma:readOnly="true" ma:showField="LastPreviewError"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1F044C38-11A0-4051-9DF8-A3AFA85E16DC}" ma:internalName="LastPreviewResultLookup" ma:readOnly="true" ma:showField="LastPreviewResul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1F044C38-11A0-4051-9DF8-A3AFA85E16DC}" ma:internalName="LastPreviewAttemptDateLookup" ma:readOnly="true" ma:showField="LastPreviewAttemptDat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1F044C38-11A0-4051-9DF8-A3AFA85E16DC}" ma:internalName="LastPreviewedByLookup" ma:readOnly="true" ma:showField="LastPreviewedBy"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1F044C38-11A0-4051-9DF8-A3AFA85E16DC}" ma:internalName="LastPreviewTimeLookup" ma:readOnly="true" ma:showField="LastPreviewTi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1F044C38-11A0-4051-9DF8-A3AFA85E16DC}" ma:internalName="LastPreviewVersionLookup" ma:readOnly="true" ma:showField="LastPreview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1F044C38-11A0-4051-9DF8-A3AFA85E16DC}" ma:internalName="LastPublishErrorLookup" ma:readOnly="true" ma:showField="LastPublishError"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1F044C38-11A0-4051-9DF8-A3AFA85E16DC}" ma:internalName="LastPublishResultLookup" ma:readOnly="true" ma:showField="LastPublishResult"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1F044C38-11A0-4051-9DF8-A3AFA85E16DC}" ma:internalName="LastPublishAttemptDateLookup" ma:readOnly="true" ma:showField="LastPublishAttemptDat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1F044C38-11A0-4051-9DF8-A3AFA85E16DC}" ma:internalName="LastPublishedByLookup" ma:readOnly="true" ma:showField="LastPublishedBy"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1F044C38-11A0-4051-9DF8-A3AFA85E16DC}" ma:internalName="LastPublishTimeLookup" ma:readOnly="true" ma:showField="LastPublishTi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1F044C38-11A0-4051-9DF8-A3AFA85E16DC}" ma:internalName="LastPublishVersionLookup" ma:readOnly="true" ma:showField="LastPublishVersion"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AC64899A-88C0-4725-BCFC-902FA402DE74}" ma:internalName="LocLastLocAttemptVersionLookup" ma:readOnly="false" ma:showField="LastLocAttemptVersion" ma:web="2958f784-0ef9-4616-b22d-512a8cad1f0d">
      <xsd:simpleType>
        <xsd:restriction base="dms:Lookup"/>
      </xsd:simpleType>
    </xsd:element>
    <xsd:element name="LocLastLocAttemptVersionTypeLookup" ma:index="72" nillable="true" ma:displayName="Loc Last Loc Attempt Version Type" ma:default="" ma:list="{AC64899A-88C0-4725-BCFC-902FA402DE74}" ma:internalName="LocLastLocAttemptVersionTypeLookup" ma:readOnly="true" ma:showField="LastLocAttemptVersionType" ma:web="2958f784-0ef9-4616-b22d-512a8cad1f0d">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AC64899A-88C0-4725-BCFC-902FA402DE74}" ma:internalName="LocNewPublishedVersionLookup" ma:readOnly="true" ma:showField="NewPublishedVersion" ma:web="2958f784-0ef9-4616-b22d-512a8cad1f0d">
      <xsd:simpleType>
        <xsd:restriction base="dms:Lookup"/>
      </xsd:simpleType>
    </xsd:element>
    <xsd:element name="LocOverallHandbackStatusLookup" ma:index="76" nillable="true" ma:displayName="Loc Overall Handback Status" ma:default="" ma:list="{AC64899A-88C0-4725-BCFC-902FA402DE74}" ma:internalName="LocOverallHandbackStatusLookup" ma:readOnly="true" ma:showField="OverallHandbackStatus" ma:web="2958f784-0ef9-4616-b22d-512a8cad1f0d">
      <xsd:simpleType>
        <xsd:restriction base="dms:Lookup"/>
      </xsd:simpleType>
    </xsd:element>
    <xsd:element name="LocOverallLocStatusLookup" ma:index="77" nillable="true" ma:displayName="Loc Overall Localize Status" ma:default="" ma:list="{AC64899A-88C0-4725-BCFC-902FA402DE74}" ma:internalName="LocOverallLocStatusLookup" ma:readOnly="true" ma:showField="OverallLocStatus" ma:web="2958f784-0ef9-4616-b22d-512a8cad1f0d">
      <xsd:simpleType>
        <xsd:restriction base="dms:Lookup"/>
      </xsd:simpleType>
    </xsd:element>
    <xsd:element name="LocOverallPreviewStatusLookup" ma:index="78" nillable="true" ma:displayName="Loc Overall Preview Status" ma:default="" ma:list="{AC64899A-88C0-4725-BCFC-902FA402DE74}" ma:internalName="LocOverallPreviewStatusLookup" ma:readOnly="true" ma:showField="OverallPreviewStatus" ma:web="2958f784-0ef9-4616-b22d-512a8cad1f0d">
      <xsd:simpleType>
        <xsd:restriction base="dms:Lookup"/>
      </xsd:simpleType>
    </xsd:element>
    <xsd:element name="LocOverallPublishStatusLookup" ma:index="79" nillable="true" ma:displayName="Loc Overall Publish Status" ma:default="" ma:list="{AC64899A-88C0-4725-BCFC-902FA402DE74}" ma:internalName="LocOverallPublishStatusLookup" ma:readOnly="true" ma:showField="OverallPublishStatus" ma:web="2958f784-0ef9-4616-b22d-512a8cad1f0d">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AC64899A-88C0-4725-BCFC-902FA402DE74}" ma:internalName="LocProcessedForHandoffsLookup" ma:readOnly="true" ma:showField="ProcessedForHandoffs" ma:web="2958f784-0ef9-4616-b22d-512a8cad1f0d">
      <xsd:simpleType>
        <xsd:restriction base="dms:Lookup"/>
      </xsd:simpleType>
    </xsd:element>
    <xsd:element name="LocProcessedForMarketsLookup" ma:index="82" nillable="true" ma:displayName="Loc Processed For Markets" ma:default="" ma:list="{AC64899A-88C0-4725-BCFC-902FA402DE74}" ma:internalName="LocProcessedForMarketsLookup" ma:readOnly="true" ma:showField="ProcessedForMarkets" ma:web="2958f784-0ef9-4616-b22d-512a8cad1f0d">
      <xsd:simpleType>
        <xsd:restriction base="dms:Lookup"/>
      </xsd:simpleType>
    </xsd:element>
    <xsd:element name="LocPublishedDependentAssetsLookup" ma:index="83" nillable="true" ma:displayName="Loc Published Dependent Assets" ma:default="" ma:list="{AC64899A-88C0-4725-BCFC-902FA402DE74}" ma:internalName="LocPublishedDependentAssetsLookup" ma:readOnly="true" ma:showField="PublishedDependentAssets" ma:web="2958f784-0ef9-4616-b22d-512a8cad1f0d">
      <xsd:simpleType>
        <xsd:restriction base="dms:Lookup"/>
      </xsd:simpleType>
    </xsd:element>
    <xsd:element name="LocPublishedLinkedAssetsLookup" ma:index="84" nillable="true" ma:displayName="Loc Published Linked Assets" ma:default="" ma:list="{AC64899A-88C0-4725-BCFC-902FA402DE74}" ma:internalName="LocPublishedLinkedAssetsLookup" ma:readOnly="true" ma:showField="PublishedLinkedAssets" ma:web="2958f784-0ef9-4616-b22d-512a8cad1f0d">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251ee2d3-c117-4524-b3f1-1010c3cab2a3}"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D80075B-F8CE-48D6-9BD2-D195F7E115A9}" ma:internalName="Markets" ma:readOnly="false" ma:showField="MarketName"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1F044C38-11A0-4051-9DF8-A3AFA85E16DC}" ma:internalName="NumOfRatingsLookup" ma:readOnly="true" ma:showField="NumOfRatings"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1F044C38-11A0-4051-9DF8-A3AFA85E16DC}" ma:internalName="PublishStatusLookup" ma:readOnly="false" ma:showField="PublishStatus"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654e2ea7-8c43-4b3c-9db4-bd71f7cfe4f4}"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33f01220-6030-4880-975f-b9ea0de09f53}" ma:internalName="TaxCatchAll" ma:showField="CatchAllData"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33f01220-6030-4880-975f-b9ea0de09f53}" ma:internalName="TaxCatchAllLabel" ma:readOnly="true" ma:showField="CatchAllDataLabel" ma:web="2958f784-0ef9-4616-b22d-512a8cad1f0d">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5acd76-e9f3-4601-9d69-91f53ab96ae6"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 ma:index="135" nillable="true" ma:displayName="Component" ma:internalName="Component">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A3ECAA-1471-46C2-A753-7478E8C0BE27}">
  <ds:schemaRefs>
    <ds:schemaRef ds:uri="http://schemas.microsoft.com/office/2006/metadata/properties"/>
    <ds:schemaRef ds:uri="http://schemas.microsoft.com/office/infopath/2007/PartnerControls"/>
    <ds:schemaRef ds:uri="2958f784-0ef9-4616-b22d-512a8cad1f0d"/>
    <ds:schemaRef ds:uri="fb5acd76-e9f3-4601-9d69-91f53ab96ae6"/>
  </ds:schemaRefs>
</ds:datastoreItem>
</file>

<file path=customXml/itemProps2.xml><?xml version="1.0" encoding="utf-8"?>
<ds:datastoreItem xmlns:ds="http://schemas.openxmlformats.org/officeDocument/2006/customXml" ds:itemID="{D8DBC0A1-66E1-4B9D-88C2-9B3A32A2147C}">
  <ds:schemaRefs>
    <ds:schemaRef ds:uri="http://schemas.microsoft.com/sharepoint/v3/contenttype/forms"/>
  </ds:schemaRefs>
</ds:datastoreItem>
</file>

<file path=customXml/itemProps3.xml><?xml version="1.0" encoding="utf-8"?>
<ds:datastoreItem xmlns:ds="http://schemas.openxmlformats.org/officeDocument/2006/customXml" ds:itemID="{A12C036A-33F3-4DB2-BF1C-B186277853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58f784-0ef9-4616-b22d-512a8cad1f0d"/>
    <ds:schemaRef ds:uri="fb5acd76-e9f3-4601-9d69-91f53ab96a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Bienvenido a PowerPoint(2)</Template>
  <TotalTime>0</TotalTime>
  <Words>864</Words>
  <Application>Microsoft Office PowerPoint</Application>
  <PresentationFormat>Panorámica</PresentationFormat>
  <Paragraphs>74</Paragraphs>
  <Slides>15</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Segoe UI</vt:lpstr>
      <vt:lpstr>Segoe UI Light</vt:lpstr>
      <vt:lpstr>WelcomeDoc</vt:lpstr>
      <vt:lpstr>Taller de bases de datos</vt:lpstr>
      <vt:lpstr>Agenda</vt:lpstr>
      <vt:lpstr>WTF*-EAT?</vt:lpstr>
      <vt:lpstr>Nutrition facts – Información nutricional</vt:lpstr>
      <vt:lpstr>Modelado del problema</vt:lpstr>
      <vt:lpstr>Modelado del problema</vt:lpstr>
      <vt:lpstr>Modelado del problema</vt:lpstr>
      <vt:lpstr>Modelado del problema – modelo E-R</vt:lpstr>
      <vt:lpstr>Refinamiento – Esquemas relacionales</vt:lpstr>
      <vt:lpstr>Refinamiento – Normalización 2FN</vt:lpstr>
      <vt:lpstr>Refinamiento – Nueva versión del esquema relacional</vt:lpstr>
      <vt:lpstr>Refinamiento – Nueva versión E-R</vt:lpstr>
      <vt:lpstr>Traducción a Esquema relacional - Interrelaciones</vt:lpstr>
      <vt:lpstr>Traducción – Esquema de tablas</vt:lpstr>
      <vt:lpstr>La hora de la hora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2018-12-04T17:54:56Z</dcterms:created>
  <dcterms:modified xsi:type="dcterms:W3CDTF">2018-12-07T17:41:38Z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0x010100DE95A0C693CEB341887D38A4A2B58B45040072C752107C5A7B47AA91A1EE638E6F1F</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