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58" r:id="rId3"/>
    <p:sldId id="257" r:id="rId4"/>
    <p:sldId id="261" r:id="rId5"/>
    <p:sldId id="262" r:id="rId6"/>
    <p:sldId id="263" r:id="rId7"/>
    <p:sldId id="260" r:id="rId8"/>
    <p:sldId id="264" r:id="rId9"/>
    <p:sldId id="266" r:id="rId10"/>
    <p:sldId id="267" r:id="rId11"/>
    <p:sldId id="268" r:id="rId12"/>
    <p:sldId id="265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Bebas Neue" panose="020B0606020202050201" pitchFamily="34" charset="0"/>
      <p:regular r:id="rId17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7375" autoAdjust="0"/>
  </p:normalViewPr>
  <p:slideViewPr>
    <p:cSldViewPr snapToGrid="0">
      <p:cViewPr>
        <p:scale>
          <a:sx n="100" d="100"/>
          <a:sy n="100" d="100"/>
        </p:scale>
        <p:origin x="9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FA3A9-2B87-4165-A3D0-1D6D10B4303A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019FD-74B7-4DF6-9A83-F2ACF9C54372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9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19FD-74B7-4DF6-9A83-F2ACF9C543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1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A6E70D0-C986-00E1-07BE-438D74BAF4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789471"/>
            <a:ext cx="6852521" cy="5068529"/>
          </a:xfrm>
          <a:custGeom>
            <a:avLst/>
            <a:gdLst>
              <a:gd name="connsiteX0" fmla="*/ 0 w 6852521"/>
              <a:gd name="connsiteY0" fmla="*/ 0 h 5068529"/>
              <a:gd name="connsiteX1" fmla="*/ 5815158 w 6852521"/>
              <a:gd name="connsiteY1" fmla="*/ 0 h 5068529"/>
              <a:gd name="connsiteX2" fmla="*/ 6852521 w 6852521"/>
              <a:gd name="connsiteY2" fmla="*/ 1037363 h 5068529"/>
              <a:gd name="connsiteX3" fmla="*/ 6852521 w 6852521"/>
              <a:gd name="connsiteY3" fmla="*/ 5068529 h 5068529"/>
              <a:gd name="connsiteX4" fmla="*/ 0 w 6852521"/>
              <a:gd name="connsiteY4" fmla="*/ 5068529 h 506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2521" h="5068529">
                <a:moveTo>
                  <a:pt x="0" y="0"/>
                </a:moveTo>
                <a:lnTo>
                  <a:pt x="5815158" y="0"/>
                </a:lnTo>
                <a:cubicBezTo>
                  <a:pt x="6388078" y="0"/>
                  <a:pt x="6852521" y="464443"/>
                  <a:pt x="6852521" y="1037363"/>
                </a:cubicBezTo>
                <a:lnTo>
                  <a:pt x="6852521" y="5068529"/>
                </a:lnTo>
                <a:lnTo>
                  <a:pt x="0" y="50685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062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44C33A9-76D8-AF24-5715-BAAE29922B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22112" y="2133134"/>
            <a:ext cx="5069888" cy="4724866"/>
          </a:xfrm>
          <a:custGeom>
            <a:avLst/>
            <a:gdLst>
              <a:gd name="connsiteX0" fmla="*/ 915963 w 5069888"/>
              <a:gd name="connsiteY0" fmla="*/ 0 h 4724866"/>
              <a:gd name="connsiteX1" fmla="*/ 5069888 w 5069888"/>
              <a:gd name="connsiteY1" fmla="*/ 0 h 4724866"/>
              <a:gd name="connsiteX2" fmla="*/ 5069888 w 5069888"/>
              <a:gd name="connsiteY2" fmla="*/ 4724866 h 4724866"/>
              <a:gd name="connsiteX3" fmla="*/ 12590 w 5069888"/>
              <a:gd name="connsiteY3" fmla="*/ 4724866 h 4724866"/>
              <a:gd name="connsiteX4" fmla="*/ 4729 w 5069888"/>
              <a:gd name="connsiteY4" fmla="*/ 4673360 h 4724866"/>
              <a:gd name="connsiteX5" fmla="*/ 0 w 5069888"/>
              <a:gd name="connsiteY5" fmla="*/ 4579708 h 4724866"/>
              <a:gd name="connsiteX6" fmla="*/ 0 w 5069888"/>
              <a:gd name="connsiteY6" fmla="*/ 915963 h 4724866"/>
              <a:gd name="connsiteX7" fmla="*/ 915963 w 5069888"/>
              <a:gd name="connsiteY7" fmla="*/ 0 h 472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9888" h="4724866">
                <a:moveTo>
                  <a:pt x="915963" y="0"/>
                </a:moveTo>
                <a:lnTo>
                  <a:pt x="5069888" y="0"/>
                </a:lnTo>
                <a:lnTo>
                  <a:pt x="5069888" y="4724866"/>
                </a:lnTo>
                <a:lnTo>
                  <a:pt x="12590" y="4724866"/>
                </a:lnTo>
                <a:lnTo>
                  <a:pt x="4729" y="4673360"/>
                </a:lnTo>
                <a:cubicBezTo>
                  <a:pt x="1602" y="4642568"/>
                  <a:pt x="0" y="4611325"/>
                  <a:pt x="0" y="4579708"/>
                </a:cubicBezTo>
                <a:lnTo>
                  <a:pt x="0" y="915963"/>
                </a:lnTo>
                <a:cubicBezTo>
                  <a:pt x="0" y="410091"/>
                  <a:pt x="410091" y="0"/>
                  <a:pt x="915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909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0431CE46-C3B8-3A7E-A698-3E485F99D3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670" y="3429001"/>
            <a:ext cx="10746659" cy="3429000"/>
          </a:xfrm>
          <a:prstGeom prst="round2Same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9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839853C-6EFF-AE77-4747-DF9F658D0D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874595" cy="3706762"/>
          </a:xfrm>
          <a:custGeom>
            <a:avLst/>
            <a:gdLst>
              <a:gd name="connsiteX0" fmla="*/ 0 w 1874595"/>
              <a:gd name="connsiteY0" fmla="*/ 0 h 3706762"/>
              <a:gd name="connsiteX1" fmla="*/ 1874595 w 1874595"/>
              <a:gd name="connsiteY1" fmla="*/ 0 h 3706762"/>
              <a:gd name="connsiteX2" fmla="*/ 1874595 w 1874595"/>
              <a:gd name="connsiteY2" fmla="*/ 3273056 h 3706762"/>
              <a:gd name="connsiteX3" fmla="*/ 1440889 w 1874595"/>
              <a:gd name="connsiteY3" fmla="*/ 3706762 h 3706762"/>
              <a:gd name="connsiteX4" fmla="*/ 0 w 1874595"/>
              <a:gd name="connsiteY4" fmla="*/ 3706762 h 370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4595" h="3706762">
                <a:moveTo>
                  <a:pt x="0" y="0"/>
                </a:moveTo>
                <a:lnTo>
                  <a:pt x="1874595" y="0"/>
                </a:lnTo>
                <a:lnTo>
                  <a:pt x="1874595" y="3273056"/>
                </a:lnTo>
                <a:cubicBezTo>
                  <a:pt x="1874595" y="3512585"/>
                  <a:pt x="1680418" y="3706762"/>
                  <a:pt x="1440889" y="3706762"/>
                </a:cubicBezTo>
                <a:lnTo>
                  <a:pt x="0" y="37067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D1A3EDE3-9231-CD44-3620-3D9ED6FC1A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6136" y="2181225"/>
            <a:ext cx="8879116" cy="386792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5982C6E9-EE35-FE7D-64D7-5E6351A98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36136" y="972544"/>
            <a:ext cx="8879116" cy="101818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1" lang="ko-KR" altLang="en-US" sz="4800" b="0">
                <a:solidFill>
                  <a:schemeClr val="tx2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00000"/>
              </a:lnSpc>
            </a:pPr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23434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A3382717-EE59-9782-94B3-FE19D84493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92929" y="2172929"/>
            <a:ext cx="2399071" cy="4685071"/>
          </a:xfrm>
          <a:custGeom>
            <a:avLst/>
            <a:gdLst>
              <a:gd name="connsiteX0" fmla="*/ 511288 w 2399071"/>
              <a:gd name="connsiteY0" fmla="*/ 0 h 4685071"/>
              <a:gd name="connsiteX1" fmla="*/ 2399071 w 2399071"/>
              <a:gd name="connsiteY1" fmla="*/ 0 h 4685071"/>
              <a:gd name="connsiteX2" fmla="*/ 2399071 w 2399071"/>
              <a:gd name="connsiteY2" fmla="*/ 4685071 h 4685071"/>
              <a:gd name="connsiteX3" fmla="*/ 0 w 2399071"/>
              <a:gd name="connsiteY3" fmla="*/ 4685071 h 4685071"/>
              <a:gd name="connsiteX4" fmla="*/ 0 w 2399071"/>
              <a:gd name="connsiteY4" fmla="*/ 511288 h 4685071"/>
              <a:gd name="connsiteX5" fmla="*/ 511288 w 2399071"/>
              <a:gd name="connsiteY5" fmla="*/ 0 h 468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9071" h="4685071">
                <a:moveTo>
                  <a:pt x="511288" y="0"/>
                </a:moveTo>
                <a:lnTo>
                  <a:pt x="2399071" y="0"/>
                </a:lnTo>
                <a:lnTo>
                  <a:pt x="2399071" y="4685071"/>
                </a:lnTo>
                <a:lnTo>
                  <a:pt x="0" y="4685071"/>
                </a:lnTo>
                <a:lnTo>
                  <a:pt x="0" y="511288"/>
                </a:lnTo>
                <a:cubicBezTo>
                  <a:pt x="0" y="228911"/>
                  <a:pt x="228911" y="0"/>
                  <a:pt x="511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6B631A0B-BC7C-8706-5C51-28767D752E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9181" y="2172929"/>
            <a:ext cx="8519708" cy="3876225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81FCCF5-83EF-968B-F871-802FDC09B1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181" y="972544"/>
            <a:ext cx="8519708" cy="103723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48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134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0E97B06C-A4E2-476D-A6FA-B1C2E3402A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4659" y="1"/>
            <a:ext cx="5388077" cy="5565057"/>
          </a:xfrm>
          <a:custGeom>
            <a:avLst/>
            <a:gdLst>
              <a:gd name="connsiteX0" fmla="*/ 0 w 5388077"/>
              <a:gd name="connsiteY0" fmla="*/ 0 h 5565057"/>
              <a:gd name="connsiteX1" fmla="*/ 5388077 w 5388077"/>
              <a:gd name="connsiteY1" fmla="*/ 0 h 5565057"/>
              <a:gd name="connsiteX2" fmla="*/ 5388077 w 5388077"/>
              <a:gd name="connsiteY2" fmla="*/ 4667026 h 5565057"/>
              <a:gd name="connsiteX3" fmla="*/ 4490046 w 5388077"/>
              <a:gd name="connsiteY3" fmla="*/ 5565057 h 5565057"/>
              <a:gd name="connsiteX4" fmla="*/ 898031 w 5388077"/>
              <a:gd name="connsiteY4" fmla="*/ 5565057 h 5565057"/>
              <a:gd name="connsiteX5" fmla="*/ 0 w 5388077"/>
              <a:gd name="connsiteY5" fmla="*/ 4667026 h 556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8077" h="5565057">
                <a:moveTo>
                  <a:pt x="0" y="0"/>
                </a:moveTo>
                <a:lnTo>
                  <a:pt x="5388077" y="0"/>
                </a:lnTo>
                <a:lnTo>
                  <a:pt x="5388077" y="4667026"/>
                </a:lnTo>
                <a:cubicBezTo>
                  <a:pt x="5388077" y="5162995"/>
                  <a:pt x="4986015" y="5565057"/>
                  <a:pt x="4490046" y="5565057"/>
                </a:cubicBezTo>
                <a:lnTo>
                  <a:pt x="898031" y="5565057"/>
                </a:lnTo>
                <a:cubicBezTo>
                  <a:pt x="402062" y="5565057"/>
                  <a:pt x="0" y="5162995"/>
                  <a:pt x="0" y="466702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611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D76E5B-399C-EAD4-05EB-453184FB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26596-2FB2-4F64-B4AF-6DF5D2077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A8322-BD6A-3DDD-A6BD-41C1F0CA3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833E-5A42-5848-A0FF-B3D568500017}" type="datetimeFigureOut">
              <a:t>01/09/2024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7ED44-DD2C-EFFE-FB88-4B82413DD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B6E05-1786-ACE3-B7C8-7A2F70A46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9674-51A7-6B41-80F0-CE557D63326C}" type="slidenum">
              <a:t>‹N›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942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3" r:id="rId4"/>
    <p:sldLayoutId id="2147483654" r:id="rId5"/>
    <p:sldLayoutId id="214748365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80729A-B3E9-4897-EBC1-18FC544222EE}"/>
              </a:ext>
            </a:extLst>
          </p:cNvPr>
          <p:cNvGrpSpPr/>
          <p:nvPr/>
        </p:nvGrpSpPr>
        <p:grpSpPr>
          <a:xfrm>
            <a:off x="4435073" y="926643"/>
            <a:ext cx="1397317" cy="1384669"/>
            <a:chOff x="10916246" y="6103386"/>
            <a:chExt cx="553915" cy="5489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7" name="Oval 85">
              <a:extLst>
                <a:ext uri="{FF2B5EF4-FFF2-40B4-BE49-F238E27FC236}">
                  <a16:creationId xmlns:a16="http://schemas.microsoft.com/office/drawing/2014/main" id="{E697407A-FEB8-31FF-35F6-FD95DBC4E3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749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Oval 86">
              <a:extLst>
                <a:ext uri="{FF2B5EF4-FFF2-40B4-BE49-F238E27FC236}">
                  <a16:creationId xmlns:a16="http://schemas.microsoft.com/office/drawing/2014/main" id="{9BA707B4-8A02-AB1C-23CE-4A112E0252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Oval 87">
              <a:extLst>
                <a:ext uri="{FF2B5EF4-FFF2-40B4-BE49-F238E27FC236}">
                  <a16:creationId xmlns:a16="http://schemas.microsoft.com/office/drawing/2014/main" id="{6E6BEC6A-E90B-8193-CAAF-9CFCB15F3C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Oval 88">
              <a:extLst>
                <a:ext uri="{FF2B5EF4-FFF2-40B4-BE49-F238E27FC236}">
                  <a16:creationId xmlns:a16="http://schemas.microsoft.com/office/drawing/2014/main" id="{F9CE8FC3-81B7-A10D-790C-4496403D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Oval 89">
              <a:extLst>
                <a:ext uri="{FF2B5EF4-FFF2-40B4-BE49-F238E27FC236}">
                  <a16:creationId xmlns:a16="http://schemas.microsoft.com/office/drawing/2014/main" id="{5C33E416-90C1-9F59-F20E-EF0B0A522E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Oval 90">
              <a:extLst>
                <a:ext uri="{FF2B5EF4-FFF2-40B4-BE49-F238E27FC236}">
                  <a16:creationId xmlns:a16="http://schemas.microsoft.com/office/drawing/2014/main" id="{6E19C427-0B6B-D682-41B6-9CFE9F44BC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0312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Oval 91">
              <a:extLst>
                <a:ext uri="{FF2B5EF4-FFF2-40B4-BE49-F238E27FC236}">
                  <a16:creationId xmlns:a16="http://schemas.microsoft.com/office/drawing/2014/main" id="{8AAD8187-8774-D5D8-FDF8-D6DDC12B74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Oval 92">
              <a:extLst>
                <a:ext uri="{FF2B5EF4-FFF2-40B4-BE49-F238E27FC236}">
                  <a16:creationId xmlns:a16="http://schemas.microsoft.com/office/drawing/2014/main" id="{C897F340-A0B6-B145-08ED-71E038303F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Oval 93">
              <a:extLst>
                <a:ext uri="{FF2B5EF4-FFF2-40B4-BE49-F238E27FC236}">
                  <a16:creationId xmlns:a16="http://schemas.microsoft.com/office/drawing/2014/main" id="{5AA75CD5-FA83-96CA-F671-6C31955E4D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Oval 94">
              <a:extLst>
                <a:ext uri="{FF2B5EF4-FFF2-40B4-BE49-F238E27FC236}">
                  <a16:creationId xmlns:a16="http://schemas.microsoft.com/office/drawing/2014/main" id="{8330B529-3C7C-1359-1936-9177113EE1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Oval 95">
              <a:extLst>
                <a:ext uri="{FF2B5EF4-FFF2-40B4-BE49-F238E27FC236}">
                  <a16:creationId xmlns:a16="http://schemas.microsoft.com/office/drawing/2014/main" id="{7234A9B6-E15C-12AA-7F21-1F70A5A1AB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3127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Oval 96">
              <a:extLst>
                <a:ext uri="{FF2B5EF4-FFF2-40B4-BE49-F238E27FC236}">
                  <a16:creationId xmlns:a16="http://schemas.microsoft.com/office/drawing/2014/main" id="{945BF67A-3208-4125-F538-93A40ED3D4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Oval 97">
              <a:extLst>
                <a:ext uri="{FF2B5EF4-FFF2-40B4-BE49-F238E27FC236}">
                  <a16:creationId xmlns:a16="http://schemas.microsoft.com/office/drawing/2014/main" id="{CFAF6F3C-0727-9CC2-1A90-DFB313F910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Oval 98">
              <a:extLst>
                <a:ext uri="{FF2B5EF4-FFF2-40B4-BE49-F238E27FC236}">
                  <a16:creationId xmlns:a16="http://schemas.microsoft.com/office/drawing/2014/main" id="{B291A8E0-DA06-F155-C95C-1E9FE9B020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Oval 99">
              <a:extLst>
                <a:ext uri="{FF2B5EF4-FFF2-40B4-BE49-F238E27FC236}">
                  <a16:creationId xmlns:a16="http://schemas.microsoft.com/office/drawing/2014/main" id="{2E2C944B-AC99-930D-3A14-CD740F2EDD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Oval 100">
              <a:extLst>
                <a:ext uri="{FF2B5EF4-FFF2-40B4-BE49-F238E27FC236}">
                  <a16:creationId xmlns:a16="http://schemas.microsoft.com/office/drawing/2014/main" id="{D99919E5-1019-1386-690D-21902C8609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593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Oval 101">
              <a:extLst>
                <a:ext uri="{FF2B5EF4-FFF2-40B4-BE49-F238E27FC236}">
                  <a16:creationId xmlns:a16="http://schemas.microsoft.com/office/drawing/2014/main" id="{4FD55493-C1B0-D3D0-D41C-F636879576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Oval 102">
              <a:extLst>
                <a:ext uri="{FF2B5EF4-FFF2-40B4-BE49-F238E27FC236}">
                  <a16:creationId xmlns:a16="http://schemas.microsoft.com/office/drawing/2014/main" id="{DE03570F-3504-B1FE-8871-FA7F19B95D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Oval 103">
              <a:extLst>
                <a:ext uri="{FF2B5EF4-FFF2-40B4-BE49-F238E27FC236}">
                  <a16:creationId xmlns:a16="http://schemas.microsoft.com/office/drawing/2014/main" id="{DC2ACC63-A133-9C0B-3AB1-87CE9F297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Oval 104">
              <a:extLst>
                <a:ext uri="{FF2B5EF4-FFF2-40B4-BE49-F238E27FC236}">
                  <a16:creationId xmlns:a16="http://schemas.microsoft.com/office/drawing/2014/main" id="{1B7000F5-D088-9470-20EE-6CF5C00777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Oval 105">
              <a:extLst>
                <a:ext uri="{FF2B5EF4-FFF2-40B4-BE49-F238E27FC236}">
                  <a16:creationId xmlns:a16="http://schemas.microsoft.com/office/drawing/2014/main" id="{9F57DF53-4DF2-99A1-6A96-1DD7DD0054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7499" y="6589625"/>
              <a:ext cx="62661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Oval 106">
              <a:extLst>
                <a:ext uri="{FF2B5EF4-FFF2-40B4-BE49-F238E27FC236}">
                  <a16:creationId xmlns:a16="http://schemas.microsoft.com/office/drawing/2014/main" id="{4624DD2A-A707-7220-74FE-A8993F82CE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468066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Oval 107">
              <a:extLst>
                <a:ext uri="{FF2B5EF4-FFF2-40B4-BE49-F238E27FC236}">
                  <a16:creationId xmlns:a16="http://schemas.microsoft.com/office/drawing/2014/main" id="{72736922-D58E-4770-5F1B-5F41835FB1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347759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Oval 108">
              <a:extLst>
                <a:ext uri="{FF2B5EF4-FFF2-40B4-BE49-F238E27FC236}">
                  <a16:creationId xmlns:a16="http://schemas.microsoft.com/office/drawing/2014/main" id="{271477E1-99FD-5DDC-2D14-02C31A334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224947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Oval 109">
              <a:extLst>
                <a:ext uri="{FF2B5EF4-FFF2-40B4-BE49-F238E27FC236}">
                  <a16:creationId xmlns:a16="http://schemas.microsoft.com/office/drawing/2014/main" id="{8D6536B6-1492-9393-21D5-A58382E029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104640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2F07C6-1EDC-3552-852D-D27585741B4D}"/>
              </a:ext>
            </a:extLst>
          </p:cNvPr>
          <p:cNvSpPr/>
          <p:nvPr/>
        </p:nvSpPr>
        <p:spPr>
          <a:xfrm flipH="1">
            <a:off x="-4" y="0"/>
            <a:ext cx="4001732" cy="6858000"/>
          </a:xfrm>
          <a:prstGeom prst="rect">
            <a:avLst/>
          </a:prstGeom>
          <a:gradFill flip="none" rotWithShape="1">
            <a:gsLst>
              <a:gs pos="28000">
                <a:srgbClr val="8A4BFE"/>
              </a:gs>
              <a:gs pos="0">
                <a:schemeClr val="accent1"/>
              </a:gs>
              <a:gs pos="79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8" name="Freeform 1599">
            <a:extLst>
              <a:ext uri="{FF2B5EF4-FFF2-40B4-BE49-F238E27FC236}">
                <a16:creationId xmlns:a16="http://schemas.microsoft.com/office/drawing/2014/main" id="{3877D42B-58A0-CD1F-0A09-E9D8656A1301}"/>
              </a:ext>
            </a:extLst>
          </p:cNvPr>
          <p:cNvSpPr>
            <a:spLocks noEditPoints="1"/>
          </p:cNvSpPr>
          <p:nvPr/>
        </p:nvSpPr>
        <p:spPr bwMode="auto">
          <a:xfrm>
            <a:off x="416056" y="478414"/>
            <a:ext cx="822809" cy="822809"/>
          </a:xfrm>
          <a:custGeom>
            <a:avLst/>
            <a:gdLst>
              <a:gd name="T0" fmla="*/ 794 w 2203"/>
              <a:gd name="T1" fmla="*/ 1409 h 2203"/>
              <a:gd name="T2" fmla="*/ 794 w 2203"/>
              <a:gd name="T3" fmla="*/ 794 h 2203"/>
              <a:gd name="T4" fmla="*/ 1409 w 2203"/>
              <a:gd name="T5" fmla="*/ 794 h 2203"/>
              <a:gd name="T6" fmla="*/ 1409 w 2203"/>
              <a:gd name="T7" fmla="*/ 1409 h 2203"/>
              <a:gd name="T8" fmla="*/ 794 w 2203"/>
              <a:gd name="T9" fmla="*/ 1409 h 2203"/>
              <a:gd name="T10" fmla="*/ 1811 w 2203"/>
              <a:gd name="T11" fmla="*/ 392 h 2203"/>
              <a:gd name="T12" fmla="*/ 392 w 2203"/>
              <a:gd name="T13" fmla="*/ 392 h 2203"/>
              <a:gd name="T14" fmla="*/ 392 w 2203"/>
              <a:gd name="T15" fmla="*/ 1811 h 2203"/>
              <a:gd name="T16" fmla="*/ 1811 w 2203"/>
              <a:gd name="T17" fmla="*/ 1811 h 2203"/>
              <a:gd name="T18" fmla="*/ 1811 w 2203"/>
              <a:gd name="T19" fmla="*/ 392 h 2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3" h="2203">
                <a:moveTo>
                  <a:pt x="794" y="1409"/>
                </a:moveTo>
                <a:cubicBezTo>
                  <a:pt x="624" y="1239"/>
                  <a:pt x="624" y="964"/>
                  <a:pt x="794" y="794"/>
                </a:cubicBezTo>
                <a:cubicBezTo>
                  <a:pt x="964" y="624"/>
                  <a:pt x="1239" y="624"/>
                  <a:pt x="1409" y="794"/>
                </a:cubicBezTo>
                <a:cubicBezTo>
                  <a:pt x="1579" y="964"/>
                  <a:pt x="1578" y="1239"/>
                  <a:pt x="1409" y="1409"/>
                </a:cubicBezTo>
                <a:cubicBezTo>
                  <a:pt x="1239" y="1579"/>
                  <a:pt x="964" y="1579"/>
                  <a:pt x="794" y="1409"/>
                </a:cubicBezTo>
                <a:close/>
                <a:moveTo>
                  <a:pt x="1811" y="392"/>
                </a:moveTo>
                <a:cubicBezTo>
                  <a:pt x="1419" y="0"/>
                  <a:pt x="784" y="0"/>
                  <a:pt x="392" y="392"/>
                </a:cubicBezTo>
                <a:cubicBezTo>
                  <a:pt x="0" y="784"/>
                  <a:pt x="0" y="1419"/>
                  <a:pt x="392" y="1811"/>
                </a:cubicBezTo>
                <a:cubicBezTo>
                  <a:pt x="784" y="2203"/>
                  <a:pt x="1419" y="2203"/>
                  <a:pt x="1811" y="1811"/>
                </a:cubicBezTo>
                <a:cubicBezTo>
                  <a:pt x="2203" y="1419"/>
                  <a:pt x="2203" y="784"/>
                  <a:pt x="1811" y="3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B5A1E2-C74B-EA9D-8374-01702F6D5F98}"/>
              </a:ext>
            </a:extLst>
          </p:cNvPr>
          <p:cNvSpPr/>
          <p:nvPr/>
        </p:nvSpPr>
        <p:spPr>
          <a:xfrm>
            <a:off x="3250883" y="4590481"/>
            <a:ext cx="8511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altLang="ko-Kore-KR" sz="7200" dirty="0">
                <a:solidFill>
                  <a:schemeClr val="tx2"/>
                </a:solidFill>
                <a:latin typeface="+mj-lt"/>
                <a:cs typeface="Calibri" panose="02000000000000000000" pitchFamily="2" charset="0"/>
              </a:rPr>
              <a:t>DATA Analyst</a:t>
            </a: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0F9C7CC8-68C2-EA40-1CB0-32FA1E6C4BAC}"/>
              </a:ext>
            </a:extLst>
          </p:cNvPr>
          <p:cNvCxnSpPr>
            <a:cxnSpLocks/>
          </p:cNvCxnSpPr>
          <p:nvPr/>
        </p:nvCxnSpPr>
        <p:spPr>
          <a:xfrm>
            <a:off x="7267575" y="5987061"/>
            <a:ext cx="435415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4DFB91-8D18-C238-3830-AA8DB38ADE90}"/>
              </a:ext>
            </a:extLst>
          </p:cNvPr>
          <p:cNvSpPr/>
          <p:nvPr/>
        </p:nvSpPr>
        <p:spPr>
          <a:xfrm>
            <a:off x="3318645" y="4453956"/>
            <a:ext cx="8376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altLang="ko-Kore-KR" sz="1400" b="1" dirty="0">
                <a:solidFill>
                  <a:schemeClr val="tx2"/>
                </a:solidFill>
                <a:cs typeface="Calibri" panose="02000000000000000000" pitchFamily="2" charset="0"/>
              </a:rPr>
              <a:t>Basi sulla estrazione, manipolazione ed interpretazione di Big Data</a:t>
            </a:r>
            <a:endParaRPr lang="en-US" altLang="ko-Kore-KR" sz="1400" b="1" dirty="0">
              <a:solidFill>
                <a:schemeClr val="tx2"/>
              </a:solidFill>
              <a:cs typeface="Calibri" panose="02000000000000000000" pitchFamily="2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9EA7E7-E16D-E420-597F-25F3078964D4}"/>
              </a:ext>
            </a:extLst>
          </p:cNvPr>
          <p:cNvGrpSpPr/>
          <p:nvPr/>
        </p:nvGrpSpPr>
        <p:grpSpPr>
          <a:xfrm>
            <a:off x="10471288" y="712390"/>
            <a:ext cx="1150441" cy="317095"/>
            <a:chOff x="6917163" y="1826195"/>
            <a:chExt cx="1408320" cy="388174"/>
          </a:xfrm>
          <a:solidFill>
            <a:schemeClr val="accent2"/>
          </a:solidFill>
        </p:grpSpPr>
        <p:sp>
          <p:nvSpPr>
            <p:cNvPr id="42" name="Freeform 1387">
              <a:extLst>
                <a:ext uri="{FF2B5EF4-FFF2-40B4-BE49-F238E27FC236}">
                  <a16:creationId xmlns:a16="http://schemas.microsoft.com/office/drawing/2014/main" id="{F43DEEED-52AB-493E-7205-1D01AD25B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807" y="1826195"/>
              <a:ext cx="384676" cy="388174"/>
            </a:xfrm>
            <a:custGeom>
              <a:avLst/>
              <a:gdLst>
                <a:gd name="T0" fmla="*/ 110 w 110"/>
                <a:gd name="T1" fmla="*/ 60 h 111"/>
                <a:gd name="T2" fmla="*/ 74 w 110"/>
                <a:gd name="T3" fmla="*/ 50 h 111"/>
                <a:gd name="T4" fmla="*/ 100 w 110"/>
                <a:gd name="T5" fmla="*/ 24 h 111"/>
                <a:gd name="T6" fmla="*/ 86 w 110"/>
                <a:gd name="T7" fmla="*/ 10 h 111"/>
                <a:gd name="T8" fmla="*/ 60 w 110"/>
                <a:gd name="T9" fmla="*/ 36 h 111"/>
                <a:gd name="T10" fmla="*/ 50 w 110"/>
                <a:gd name="T11" fmla="*/ 0 h 111"/>
                <a:gd name="T12" fmla="*/ 31 w 110"/>
                <a:gd name="T13" fmla="*/ 5 h 111"/>
                <a:gd name="T14" fmla="*/ 41 w 110"/>
                <a:gd name="T15" fmla="*/ 41 h 111"/>
                <a:gd name="T16" fmla="*/ 5 w 110"/>
                <a:gd name="T17" fmla="*/ 32 h 111"/>
                <a:gd name="T18" fmla="*/ 0 w 110"/>
                <a:gd name="T19" fmla="*/ 51 h 111"/>
                <a:gd name="T20" fmla="*/ 36 w 110"/>
                <a:gd name="T21" fmla="*/ 61 h 111"/>
                <a:gd name="T22" fmla="*/ 9 w 110"/>
                <a:gd name="T23" fmla="*/ 87 h 111"/>
                <a:gd name="T24" fmla="*/ 23 w 110"/>
                <a:gd name="T25" fmla="*/ 101 h 111"/>
                <a:gd name="T26" fmla="*/ 50 w 110"/>
                <a:gd name="T27" fmla="*/ 75 h 111"/>
                <a:gd name="T28" fmla="*/ 59 w 110"/>
                <a:gd name="T29" fmla="*/ 111 h 111"/>
                <a:gd name="T30" fmla="*/ 78 w 110"/>
                <a:gd name="T31" fmla="*/ 106 h 111"/>
                <a:gd name="T32" fmla="*/ 69 w 110"/>
                <a:gd name="T33" fmla="*/ 70 h 111"/>
                <a:gd name="T34" fmla="*/ 105 w 110"/>
                <a:gd name="T35" fmla="*/ 79 h 111"/>
                <a:gd name="T36" fmla="*/ 110 w 110"/>
                <a:gd name="T37" fmla="*/ 6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11">
                  <a:moveTo>
                    <a:pt x="110" y="60"/>
                  </a:moveTo>
                  <a:lnTo>
                    <a:pt x="74" y="50"/>
                  </a:lnTo>
                  <a:lnTo>
                    <a:pt x="100" y="24"/>
                  </a:lnTo>
                  <a:lnTo>
                    <a:pt x="86" y="10"/>
                  </a:lnTo>
                  <a:lnTo>
                    <a:pt x="60" y="36"/>
                  </a:lnTo>
                  <a:lnTo>
                    <a:pt x="50" y="0"/>
                  </a:lnTo>
                  <a:lnTo>
                    <a:pt x="31" y="5"/>
                  </a:lnTo>
                  <a:lnTo>
                    <a:pt x="41" y="41"/>
                  </a:lnTo>
                  <a:lnTo>
                    <a:pt x="5" y="32"/>
                  </a:lnTo>
                  <a:lnTo>
                    <a:pt x="0" y="51"/>
                  </a:lnTo>
                  <a:lnTo>
                    <a:pt x="36" y="61"/>
                  </a:lnTo>
                  <a:lnTo>
                    <a:pt x="9" y="87"/>
                  </a:lnTo>
                  <a:lnTo>
                    <a:pt x="23" y="101"/>
                  </a:lnTo>
                  <a:lnTo>
                    <a:pt x="50" y="75"/>
                  </a:lnTo>
                  <a:lnTo>
                    <a:pt x="59" y="111"/>
                  </a:lnTo>
                  <a:lnTo>
                    <a:pt x="78" y="106"/>
                  </a:lnTo>
                  <a:lnTo>
                    <a:pt x="69" y="70"/>
                  </a:lnTo>
                  <a:lnTo>
                    <a:pt x="105" y="79"/>
                  </a:lnTo>
                  <a:lnTo>
                    <a:pt x="110" y="6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389">
              <a:extLst>
                <a:ext uri="{FF2B5EF4-FFF2-40B4-BE49-F238E27FC236}">
                  <a16:creationId xmlns:a16="http://schemas.microsoft.com/office/drawing/2014/main" id="{6CA04818-4171-5468-1DCF-F267FBC2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7163" y="1952089"/>
              <a:ext cx="786838" cy="136386"/>
            </a:xfrm>
            <a:custGeom>
              <a:avLst/>
              <a:gdLst>
                <a:gd name="T0" fmla="*/ 0 w 1743"/>
                <a:gd name="T1" fmla="*/ 140 h 298"/>
                <a:gd name="T2" fmla="*/ 0 w 1743"/>
                <a:gd name="T3" fmla="*/ 0 h 298"/>
                <a:gd name="T4" fmla="*/ 220 w 1743"/>
                <a:gd name="T5" fmla="*/ 98 h 298"/>
                <a:gd name="T6" fmla="*/ 346 w 1743"/>
                <a:gd name="T7" fmla="*/ 159 h 298"/>
                <a:gd name="T8" fmla="*/ 473 w 1743"/>
                <a:gd name="T9" fmla="*/ 98 h 298"/>
                <a:gd name="T10" fmla="*/ 695 w 1743"/>
                <a:gd name="T11" fmla="*/ 0 h 298"/>
                <a:gd name="T12" fmla="*/ 916 w 1743"/>
                <a:gd name="T13" fmla="*/ 98 h 298"/>
                <a:gd name="T14" fmla="*/ 1044 w 1743"/>
                <a:gd name="T15" fmla="*/ 159 h 298"/>
                <a:gd name="T16" fmla="*/ 1172 w 1743"/>
                <a:gd name="T17" fmla="*/ 98 h 298"/>
                <a:gd name="T18" fmla="*/ 1393 w 1743"/>
                <a:gd name="T19" fmla="*/ 0 h 298"/>
                <a:gd name="T20" fmla="*/ 1615 w 1743"/>
                <a:gd name="T21" fmla="*/ 98 h 298"/>
                <a:gd name="T22" fmla="*/ 1743 w 1743"/>
                <a:gd name="T23" fmla="*/ 159 h 298"/>
                <a:gd name="T24" fmla="*/ 1743 w 1743"/>
                <a:gd name="T25" fmla="*/ 298 h 298"/>
                <a:gd name="T26" fmla="*/ 1521 w 1743"/>
                <a:gd name="T27" fmla="*/ 201 h 298"/>
                <a:gd name="T28" fmla="*/ 1393 w 1743"/>
                <a:gd name="T29" fmla="*/ 140 h 298"/>
                <a:gd name="T30" fmla="*/ 1265 w 1743"/>
                <a:gd name="T31" fmla="*/ 201 h 298"/>
                <a:gd name="T32" fmla="*/ 1044 w 1743"/>
                <a:gd name="T33" fmla="*/ 298 h 298"/>
                <a:gd name="T34" fmla="*/ 822 w 1743"/>
                <a:gd name="T35" fmla="*/ 201 h 298"/>
                <a:gd name="T36" fmla="*/ 694 w 1743"/>
                <a:gd name="T37" fmla="*/ 140 h 298"/>
                <a:gd name="T38" fmla="*/ 567 w 1743"/>
                <a:gd name="T39" fmla="*/ 201 h 298"/>
                <a:gd name="T40" fmla="*/ 345 w 1743"/>
                <a:gd name="T41" fmla="*/ 298 h 298"/>
                <a:gd name="T42" fmla="*/ 126 w 1743"/>
                <a:gd name="T43" fmla="*/ 201 h 298"/>
                <a:gd name="T44" fmla="*/ 0 w 1743"/>
                <a:gd name="T45" fmla="*/ 14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3" h="298">
                  <a:moveTo>
                    <a:pt x="0" y="140"/>
                  </a:moveTo>
                  <a:lnTo>
                    <a:pt x="0" y="0"/>
                  </a:lnTo>
                  <a:cubicBezTo>
                    <a:pt x="117" y="0"/>
                    <a:pt x="172" y="54"/>
                    <a:pt x="220" y="98"/>
                  </a:cubicBezTo>
                  <a:cubicBezTo>
                    <a:pt x="260" y="135"/>
                    <a:pt x="286" y="159"/>
                    <a:pt x="346" y="159"/>
                  </a:cubicBezTo>
                  <a:cubicBezTo>
                    <a:pt x="407" y="159"/>
                    <a:pt x="433" y="135"/>
                    <a:pt x="473" y="98"/>
                  </a:cubicBezTo>
                  <a:cubicBezTo>
                    <a:pt x="521" y="54"/>
                    <a:pt x="581" y="0"/>
                    <a:pt x="695" y="0"/>
                  </a:cubicBezTo>
                  <a:cubicBezTo>
                    <a:pt x="809" y="0"/>
                    <a:pt x="868" y="54"/>
                    <a:pt x="916" y="98"/>
                  </a:cubicBezTo>
                  <a:cubicBezTo>
                    <a:pt x="957" y="135"/>
                    <a:pt x="983" y="159"/>
                    <a:pt x="1044" y="159"/>
                  </a:cubicBezTo>
                  <a:cubicBezTo>
                    <a:pt x="1104" y="159"/>
                    <a:pt x="1131" y="135"/>
                    <a:pt x="1172" y="98"/>
                  </a:cubicBezTo>
                  <a:cubicBezTo>
                    <a:pt x="1219" y="54"/>
                    <a:pt x="1279" y="0"/>
                    <a:pt x="1393" y="0"/>
                  </a:cubicBezTo>
                  <a:cubicBezTo>
                    <a:pt x="1507" y="0"/>
                    <a:pt x="1567" y="54"/>
                    <a:pt x="1615" y="98"/>
                  </a:cubicBezTo>
                  <a:cubicBezTo>
                    <a:pt x="1655" y="135"/>
                    <a:pt x="1682" y="159"/>
                    <a:pt x="1743" y="159"/>
                  </a:cubicBezTo>
                  <a:lnTo>
                    <a:pt x="1743" y="298"/>
                  </a:lnTo>
                  <a:cubicBezTo>
                    <a:pt x="1628" y="298"/>
                    <a:pt x="1569" y="244"/>
                    <a:pt x="1521" y="201"/>
                  </a:cubicBezTo>
                  <a:cubicBezTo>
                    <a:pt x="1480" y="164"/>
                    <a:pt x="1454" y="140"/>
                    <a:pt x="1393" y="140"/>
                  </a:cubicBezTo>
                  <a:cubicBezTo>
                    <a:pt x="1333" y="140"/>
                    <a:pt x="1306" y="164"/>
                    <a:pt x="1265" y="201"/>
                  </a:cubicBezTo>
                  <a:cubicBezTo>
                    <a:pt x="1218" y="244"/>
                    <a:pt x="1158" y="298"/>
                    <a:pt x="1044" y="298"/>
                  </a:cubicBezTo>
                  <a:cubicBezTo>
                    <a:pt x="929" y="298"/>
                    <a:pt x="870" y="244"/>
                    <a:pt x="822" y="201"/>
                  </a:cubicBezTo>
                  <a:cubicBezTo>
                    <a:pt x="782" y="164"/>
                    <a:pt x="755" y="140"/>
                    <a:pt x="694" y="140"/>
                  </a:cubicBezTo>
                  <a:cubicBezTo>
                    <a:pt x="634" y="140"/>
                    <a:pt x="607" y="164"/>
                    <a:pt x="567" y="201"/>
                  </a:cubicBezTo>
                  <a:cubicBezTo>
                    <a:pt x="519" y="244"/>
                    <a:pt x="460" y="298"/>
                    <a:pt x="345" y="298"/>
                  </a:cubicBezTo>
                  <a:cubicBezTo>
                    <a:pt x="231" y="298"/>
                    <a:pt x="174" y="244"/>
                    <a:pt x="126" y="201"/>
                  </a:cubicBezTo>
                  <a:cubicBezTo>
                    <a:pt x="85" y="164"/>
                    <a:pt x="50" y="140"/>
                    <a:pt x="0" y="14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A833F7E-BE25-3A89-8D9D-E9AFCC56A519}"/>
              </a:ext>
            </a:extLst>
          </p:cNvPr>
          <p:cNvGrpSpPr/>
          <p:nvPr/>
        </p:nvGrpSpPr>
        <p:grpSpPr>
          <a:xfrm rot="19659256">
            <a:off x="1007990" y="3563608"/>
            <a:ext cx="4051320" cy="1989785"/>
            <a:chOff x="1738882" y="1592227"/>
            <a:chExt cx="2861027" cy="1405179"/>
          </a:xfrm>
        </p:grpSpPr>
        <p:sp>
          <p:nvSpPr>
            <p:cNvPr id="73" name="Freeform 113">
              <a:extLst>
                <a:ext uri="{FF2B5EF4-FFF2-40B4-BE49-F238E27FC236}">
                  <a16:creationId xmlns:a16="http://schemas.microsoft.com/office/drawing/2014/main" id="{6D1FD16A-B897-D66C-BA9A-2BD49593F429}"/>
                </a:ext>
              </a:extLst>
            </p:cNvPr>
            <p:cNvSpPr>
              <a:spLocks/>
            </p:cNvSpPr>
            <p:nvPr/>
          </p:nvSpPr>
          <p:spPr bwMode="auto">
            <a:xfrm rot="3326725">
              <a:off x="4484022" y="2881518"/>
              <a:ext cx="127000" cy="104775"/>
            </a:xfrm>
            <a:custGeom>
              <a:avLst/>
              <a:gdLst>
                <a:gd name="T0" fmla="*/ 0 w 617"/>
                <a:gd name="T1" fmla="*/ 508 h 508"/>
                <a:gd name="T2" fmla="*/ 313 w 617"/>
                <a:gd name="T3" fmla="*/ 0 h 508"/>
                <a:gd name="T4" fmla="*/ 617 w 617"/>
                <a:gd name="T5" fmla="*/ 508 h 508"/>
                <a:gd name="T6" fmla="*/ 0 w 617"/>
                <a:gd name="T7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7" h="508">
                  <a:moveTo>
                    <a:pt x="0" y="508"/>
                  </a:moveTo>
                  <a:lnTo>
                    <a:pt x="313" y="0"/>
                  </a:lnTo>
                  <a:lnTo>
                    <a:pt x="617" y="508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14">
              <a:extLst>
                <a:ext uri="{FF2B5EF4-FFF2-40B4-BE49-F238E27FC236}">
                  <a16:creationId xmlns:a16="http://schemas.microsoft.com/office/drawing/2014/main" id="{762A6EA2-1E48-0065-5997-B6C538DB4BEC}"/>
                </a:ext>
              </a:extLst>
            </p:cNvPr>
            <p:cNvSpPr>
              <a:spLocks/>
            </p:cNvSpPr>
            <p:nvPr/>
          </p:nvSpPr>
          <p:spPr bwMode="auto">
            <a:xfrm rot="19666871">
              <a:off x="2251316" y="1799389"/>
              <a:ext cx="205541" cy="169570"/>
            </a:xfrm>
            <a:custGeom>
              <a:avLst/>
              <a:gdLst>
                <a:gd name="T0" fmla="*/ 0 w 617"/>
                <a:gd name="T1" fmla="*/ 508 h 508"/>
                <a:gd name="T2" fmla="*/ 313 w 617"/>
                <a:gd name="T3" fmla="*/ 0 h 508"/>
                <a:gd name="T4" fmla="*/ 617 w 617"/>
                <a:gd name="T5" fmla="*/ 508 h 508"/>
                <a:gd name="T6" fmla="*/ 0 w 617"/>
                <a:gd name="T7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7" h="508">
                  <a:moveTo>
                    <a:pt x="0" y="508"/>
                  </a:moveTo>
                  <a:lnTo>
                    <a:pt x="313" y="0"/>
                  </a:lnTo>
                  <a:lnTo>
                    <a:pt x="617" y="508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15">
              <a:extLst>
                <a:ext uri="{FF2B5EF4-FFF2-40B4-BE49-F238E27FC236}">
                  <a16:creationId xmlns:a16="http://schemas.microsoft.com/office/drawing/2014/main" id="{3E898253-04F7-0712-3F56-E59B393BA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882" y="1592227"/>
              <a:ext cx="65088" cy="71438"/>
            </a:xfrm>
            <a:custGeom>
              <a:avLst/>
              <a:gdLst>
                <a:gd name="T0" fmla="*/ 0 w 318"/>
                <a:gd name="T1" fmla="*/ 142 h 345"/>
                <a:gd name="T2" fmla="*/ 318 w 318"/>
                <a:gd name="T3" fmla="*/ 0 h 345"/>
                <a:gd name="T4" fmla="*/ 298 w 318"/>
                <a:gd name="T5" fmla="*/ 345 h 345"/>
                <a:gd name="T6" fmla="*/ 0 w 318"/>
                <a:gd name="T7" fmla="*/ 14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45">
                  <a:moveTo>
                    <a:pt x="0" y="142"/>
                  </a:moveTo>
                  <a:lnTo>
                    <a:pt x="318" y="0"/>
                  </a:lnTo>
                  <a:lnTo>
                    <a:pt x="298" y="345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F7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3" name="Segnaposto immagine 12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EA90D9B7-5C3D-EB9E-BDCB-AB5ADB5828F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752" r="752"/>
          <a:stretch>
            <a:fillRect/>
          </a:stretch>
        </p:blipFill>
        <p:spPr>
          <a:xfrm>
            <a:off x="0" y="1779636"/>
            <a:ext cx="4991100" cy="5078363"/>
          </a:xfrm>
        </p:spPr>
      </p:pic>
    </p:spTree>
    <p:extLst>
      <p:ext uri="{BB962C8B-B14F-4D97-AF65-F5344CB8AC3E}">
        <p14:creationId xmlns:p14="http://schemas.microsoft.com/office/powerpoint/2010/main" val="377956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0E80488-3D8C-E2BB-5FF0-7A71002B4766}"/>
              </a:ext>
            </a:extLst>
          </p:cNvPr>
          <p:cNvSpPr/>
          <p:nvPr/>
        </p:nvSpPr>
        <p:spPr>
          <a:xfrm>
            <a:off x="7285703" y="0"/>
            <a:ext cx="4906297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3F4416-D071-FDB5-6B1D-CF849C26688D}"/>
              </a:ext>
            </a:extLst>
          </p:cNvPr>
          <p:cNvGrpSpPr/>
          <p:nvPr/>
        </p:nvGrpSpPr>
        <p:grpSpPr>
          <a:xfrm>
            <a:off x="10488646" y="5063613"/>
            <a:ext cx="1388722" cy="1376151"/>
            <a:chOff x="10916246" y="6103386"/>
            <a:chExt cx="553915" cy="5489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C6B525FB-B016-A39E-7ADF-5C0F69982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749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7023D2F9-B639-E5B9-DD1A-4922A81786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709D85F8-9A1B-A489-BB71-ACC5EE909D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9D2EB433-832F-F7D4-AEBC-F9978DE09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A10AA79D-BE1F-69DF-D87F-8CDA342613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95141205-D4E6-DBEF-A548-E7F2C9DB8A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0312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C95F6B28-BBF0-5FF2-2F3E-D4C94A4912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5E2C1D8-A081-3FAB-A581-17D3B48189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5F43EC08-9E95-28E3-EFAF-F501563799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F65E7991-7BBB-FCB0-ED12-6076EAAAED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5CD64557-27F0-FA0E-609C-F86D611AD2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3127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05B90D7D-0778-E5BF-72E6-CF2FB4D56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5605B0-F457-96A1-5568-7338BB328D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7930E16A-4E26-CB19-9D96-436839FF2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7F2E8FDE-475F-A7C6-84F4-A1D193AF9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95592DAF-E416-EA24-DC2B-BD6385BAA9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593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34EEC61B-5B44-852E-13A9-B41AB835B1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63D6F5FE-8C56-D12D-5592-44F65D5B9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0C32B7A6-8657-8437-AAD7-1430248FDE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39E4E59F-6100-CB29-DAA2-72E248834F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66D16C73-0382-A490-523F-E6380A315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7499" y="6589625"/>
              <a:ext cx="62661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EFAC4EB5-FB37-20A3-5B64-3C6C54E1C1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468066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Oval 107">
              <a:extLst>
                <a:ext uri="{FF2B5EF4-FFF2-40B4-BE49-F238E27FC236}">
                  <a16:creationId xmlns:a16="http://schemas.microsoft.com/office/drawing/2014/main" id="{9E8829B1-189F-9EED-EC36-1964AA36B6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347759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Oval 108">
              <a:extLst>
                <a:ext uri="{FF2B5EF4-FFF2-40B4-BE49-F238E27FC236}">
                  <a16:creationId xmlns:a16="http://schemas.microsoft.com/office/drawing/2014/main" id="{CF93EE53-7B32-F5E7-AF51-3E85133CFE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224947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Oval 109">
              <a:extLst>
                <a:ext uri="{FF2B5EF4-FFF2-40B4-BE49-F238E27FC236}">
                  <a16:creationId xmlns:a16="http://schemas.microsoft.com/office/drawing/2014/main" id="{91C3EAAC-88AE-7F41-8582-68CE64EEB8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104640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ED2421-089E-1417-01E1-C56716F2C232}"/>
              </a:ext>
            </a:extLst>
          </p:cNvPr>
          <p:cNvSpPr/>
          <p:nvPr/>
        </p:nvSpPr>
        <p:spPr>
          <a:xfrm>
            <a:off x="863045" y="1654060"/>
            <a:ext cx="5232955" cy="4375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ko-Kore-KR" sz="25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Manipolazione dei Dati</a:t>
            </a:r>
          </a:p>
          <a:p>
            <a:pPr>
              <a:lnSpc>
                <a:spcPct val="150000"/>
              </a:lnSpc>
            </a:pPr>
            <a:r>
              <a:rPr lang="it-IT" altLang="ko-Kore-KR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Librerie: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Pandas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Offre una vasta gamma di funzioni per la pulizia, la trasformazione e l'aggregazione dei dati.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NumPy</a:t>
            </a: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Utilizzato per operazioni matematiche su array multidimensionali.</a:t>
            </a:r>
          </a:p>
          <a:p>
            <a:pPr>
              <a:lnSpc>
                <a:spcPct val="150000"/>
              </a:lnSpc>
            </a:pPr>
            <a:r>
              <a:rPr lang="it-IT" altLang="ko-Kore-KR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Tecniche: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Pulizia dei dati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Gestione di valori mancanti, duplicati e anomalie.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Trasformazione dei dati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Creazione di nuove colonne, ridimensionamento, normalizzazione.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Aggregazione dei dati: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 Calcolo di statistiche descrittive (media, deviazione standard, ecc.).</a:t>
            </a:r>
            <a:endParaRPr lang="en-US" altLang="ko-Kore-KR" sz="1400" dirty="0">
              <a:solidFill>
                <a:schemeClr val="tx1">
                  <a:lumMod val="50000"/>
                  <a:lumOff val="50000"/>
                </a:schemeClr>
              </a:solidFill>
              <a:cs typeface="Calibri" panose="02000000000000000000" pitchFamily="2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E26B2C-0B58-9E34-8967-DE5002EE72DD}"/>
              </a:ext>
            </a:extLst>
          </p:cNvPr>
          <p:cNvSpPr/>
          <p:nvPr/>
        </p:nvSpPr>
        <p:spPr>
          <a:xfrm>
            <a:off x="863044" y="226866"/>
            <a:ext cx="8511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7200" dirty="0">
                <a:solidFill>
                  <a:schemeClr val="tx2"/>
                </a:solidFill>
                <a:latin typeface="+mj-lt"/>
                <a:cs typeface="Calibri" panose="02000000000000000000" pitchFamily="2" charset="0"/>
              </a:rPr>
              <a:t>PYTHON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48D28D1F-160D-7154-0AC2-8D986B920A02}"/>
              </a:ext>
            </a:extLst>
          </p:cNvPr>
          <p:cNvCxnSpPr>
            <a:cxnSpLocks/>
          </p:cNvCxnSpPr>
          <p:nvPr/>
        </p:nvCxnSpPr>
        <p:spPr>
          <a:xfrm>
            <a:off x="891026" y="1506327"/>
            <a:ext cx="418812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9A208C-077C-1E8F-60B8-7A4EEB0DF992}"/>
              </a:ext>
            </a:extLst>
          </p:cNvPr>
          <p:cNvGrpSpPr/>
          <p:nvPr/>
        </p:nvGrpSpPr>
        <p:grpSpPr>
          <a:xfrm rot="16200000">
            <a:off x="5491088" y="1531175"/>
            <a:ext cx="1360797" cy="1361616"/>
            <a:chOff x="8028879" y="15354"/>
            <a:chExt cx="4163121" cy="4165628"/>
          </a:xfrm>
        </p:grpSpPr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387BBFA-98E0-B939-1406-AA99681CF1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10439" y="16609"/>
              <a:ext cx="2082815" cy="2080307"/>
            </a:xfrm>
            <a:custGeom>
              <a:avLst/>
              <a:gdLst>
                <a:gd name="T0" fmla="*/ 0 w 2680"/>
                <a:gd name="T1" fmla="*/ 2089 h 2680"/>
                <a:gd name="T2" fmla="*/ 0 w 2680"/>
                <a:gd name="T3" fmla="*/ 2680 h 2680"/>
                <a:gd name="T4" fmla="*/ 2680 w 2680"/>
                <a:gd name="T5" fmla="*/ 0 h 2680"/>
                <a:gd name="T6" fmla="*/ 2089 w 2680"/>
                <a:gd name="T7" fmla="*/ 0 h 2680"/>
                <a:gd name="T8" fmla="*/ 0 w 2680"/>
                <a:gd name="T9" fmla="*/ 2089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0" h="2680">
                  <a:moveTo>
                    <a:pt x="0" y="2089"/>
                  </a:moveTo>
                  <a:lnTo>
                    <a:pt x="0" y="2680"/>
                  </a:lnTo>
                  <a:cubicBezTo>
                    <a:pt x="1480" y="2680"/>
                    <a:pt x="2680" y="1480"/>
                    <a:pt x="2680" y="0"/>
                  </a:cubicBezTo>
                  <a:lnTo>
                    <a:pt x="2089" y="0"/>
                  </a:lnTo>
                  <a:cubicBezTo>
                    <a:pt x="2089" y="1154"/>
                    <a:pt x="1154" y="2089"/>
                    <a:pt x="0" y="2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09A8AAE8-B2AF-C2B7-E2CD-848C10D6E3B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10439" y="2099421"/>
              <a:ext cx="2082815" cy="2080307"/>
            </a:xfrm>
            <a:custGeom>
              <a:avLst/>
              <a:gdLst>
                <a:gd name="T0" fmla="*/ 2681 w 2681"/>
                <a:gd name="T1" fmla="*/ 2680 h 2680"/>
                <a:gd name="T2" fmla="*/ 2681 w 2681"/>
                <a:gd name="T3" fmla="*/ 2089 h 2680"/>
                <a:gd name="T4" fmla="*/ 591 w 2681"/>
                <a:gd name="T5" fmla="*/ 0 h 2680"/>
                <a:gd name="T6" fmla="*/ 0 w 2681"/>
                <a:gd name="T7" fmla="*/ 0 h 2680"/>
                <a:gd name="T8" fmla="*/ 2681 w 2681"/>
                <a:gd name="T9" fmla="*/ 268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1" h="2680">
                  <a:moveTo>
                    <a:pt x="2681" y="2680"/>
                  </a:moveTo>
                  <a:lnTo>
                    <a:pt x="2681" y="2089"/>
                  </a:lnTo>
                  <a:cubicBezTo>
                    <a:pt x="1527" y="2089"/>
                    <a:pt x="591" y="1154"/>
                    <a:pt x="591" y="0"/>
                  </a:cubicBezTo>
                  <a:lnTo>
                    <a:pt x="0" y="0"/>
                  </a:lnTo>
                  <a:cubicBezTo>
                    <a:pt x="0" y="1480"/>
                    <a:pt x="1200" y="2680"/>
                    <a:pt x="2681" y="26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DCA0C7-0CF3-C62C-FFA8-C3849753228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28879" y="15354"/>
              <a:ext cx="2082815" cy="2082815"/>
            </a:xfrm>
            <a:custGeom>
              <a:avLst/>
              <a:gdLst>
                <a:gd name="T0" fmla="*/ 0 w 2680"/>
                <a:gd name="T1" fmla="*/ 0 h 2681"/>
                <a:gd name="T2" fmla="*/ 0 w 2680"/>
                <a:gd name="T3" fmla="*/ 592 h 2681"/>
                <a:gd name="T4" fmla="*/ 2089 w 2680"/>
                <a:gd name="T5" fmla="*/ 2681 h 2681"/>
                <a:gd name="T6" fmla="*/ 2680 w 2680"/>
                <a:gd name="T7" fmla="*/ 2681 h 2681"/>
                <a:gd name="T8" fmla="*/ 0 w 2680"/>
                <a:gd name="T9" fmla="*/ 0 h 2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0" h="2681">
                  <a:moveTo>
                    <a:pt x="0" y="0"/>
                  </a:moveTo>
                  <a:lnTo>
                    <a:pt x="0" y="592"/>
                  </a:lnTo>
                  <a:cubicBezTo>
                    <a:pt x="1154" y="592"/>
                    <a:pt x="2089" y="1527"/>
                    <a:pt x="2089" y="2681"/>
                  </a:cubicBezTo>
                  <a:lnTo>
                    <a:pt x="2680" y="2681"/>
                  </a:lnTo>
                  <a:cubicBezTo>
                    <a:pt x="2680" y="1200"/>
                    <a:pt x="1480" y="0"/>
                    <a:pt x="0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6" name="Segnaposto immagine 5" descr="Immagine che contiene testo, vestiti, Viso umano, cartone animato&#10;&#10;Descrizione generata automaticamente">
            <a:extLst>
              <a:ext uri="{FF2B5EF4-FFF2-40B4-BE49-F238E27FC236}">
                <a16:creationId xmlns:a16="http://schemas.microsoft.com/office/drawing/2014/main" id="{8AEE1E5D-3797-B543-8550-6230A0BCED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97" r="15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86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0E80488-3D8C-E2BB-5FF0-7A71002B4766}"/>
              </a:ext>
            </a:extLst>
          </p:cNvPr>
          <p:cNvSpPr/>
          <p:nvPr/>
        </p:nvSpPr>
        <p:spPr>
          <a:xfrm>
            <a:off x="7285703" y="0"/>
            <a:ext cx="4906297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3F4416-D071-FDB5-6B1D-CF849C26688D}"/>
              </a:ext>
            </a:extLst>
          </p:cNvPr>
          <p:cNvGrpSpPr/>
          <p:nvPr/>
        </p:nvGrpSpPr>
        <p:grpSpPr>
          <a:xfrm>
            <a:off x="10488646" y="5063613"/>
            <a:ext cx="1388722" cy="1376151"/>
            <a:chOff x="10916246" y="6103386"/>
            <a:chExt cx="553915" cy="5489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C6B525FB-B016-A39E-7ADF-5C0F69982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749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7023D2F9-B639-E5B9-DD1A-4922A81786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709D85F8-9A1B-A489-BB71-ACC5EE909D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9D2EB433-832F-F7D4-AEBC-F9978DE09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A10AA79D-BE1F-69DF-D87F-8CDA342613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95141205-D4E6-DBEF-A548-E7F2C9DB8A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0312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C95F6B28-BBF0-5FF2-2F3E-D4C94A4912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5E2C1D8-A081-3FAB-A581-17D3B48189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5F43EC08-9E95-28E3-EFAF-F501563799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F65E7991-7BBB-FCB0-ED12-6076EAAAED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5CD64557-27F0-FA0E-609C-F86D611AD2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3127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05B90D7D-0778-E5BF-72E6-CF2FB4D56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5605B0-F457-96A1-5568-7338BB328D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7930E16A-4E26-CB19-9D96-436839FF2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7F2E8FDE-475F-A7C6-84F4-A1D193AF9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95592DAF-E416-EA24-DC2B-BD6385BAA9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593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34EEC61B-5B44-852E-13A9-B41AB835B1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63D6F5FE-8C56-D12D-5592-44F65D5B9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0C32B7A6-8657-8437-AAD7-1430248FDE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39E4E59F-6100-CB29-DAA2-72E248834F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66D16C73-0382-A490-523F-E6380A315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7499" y="6589625"/>
              <a:ext cx="62661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EFAC4EB5-FB37-20A3-5B64-3C6C54E1C1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468066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Oval 107">
              <a:extLst>
                <a:ext uri="{FF2B5EF4-FFF2-40B4-BE49-F238E27FC236}">
                  <a16:creationId xmlns:a16="http://schemas.microsoft.com/office/drawing/2014/main" id="{9E8829B1-189F-9EED-EC36-1964AA36B6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347759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Oval 108">
              <a:extLst>
                <a:ext uri="{FF2B5EF4-FFF2-40B4-BE49-F238E27FC236}">
                  <a16:creationId xmlns:a16="http://schemas.microsoft.com/office/drawing/2014/main" id="{CF93EE53-7B32-F5E7-AF51-3E85133CFE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224947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Oval 109">
              <a:extLst>
                <a:ext uri="{FF2B5EF4-FFF2-40B4-BE49-F238E27FC236}">
                  <a16:creationId xmlns:a16="http://schemas.microsoft.com/office/drawing/2014/main" id="{91C3EAAC-88AE-7F41-8582-68CE64EEB8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104640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ED2421-089E-1417-01E1-C56716F2C232}"/>
              </a:ext>
            </a:extLst>
          </p:cNvPr>
          <p:cNvSpPr/>
          <p:nvPr/>
        </p:nvSpPr>
        <p:spPr>
          <a:xfrm>
            <a:off x="863045" y="1654060"/>
            <a:ext cx="5232955" cy="4375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ko-Kore-KR" sz="25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Interpretazione dei Dati</a:t>
            </a:r>
          </a:p>
          <a:p>
            <a:pPr>
              <a:lnSpc>
                <a:spcPct val="150000"/>
              </a:lnSpc>
            </a:pPr>
            <a:r>
              <a:rPr lang="it-IT" altLang="ko-Kore-KR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Librerie: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Matplotlib</a:t>
            </a: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Creazione di grafici e visualizzazioni.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Seaborn</a:t>
            </a: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 Costruzione di grafici statistici di alto livello.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Scikit-learn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Implementazione di algoritmi di machine learning.</a:t>
            </a:r>
          </a:p>
          <a:p>
            <a:pPr>
              <a:lnSpc>
                <a:spcPct val="150000"/>
              </a:lnSpc>
            </a:pPr>
            <a:endParaRPr lang="it-IT" altLang="ko-Kore-KR" sz="1400" b="1" dirty="0">
              <a:solidFill>
                <a:schemeClr val="tx1">
                  <a:lumMod val="50000"/>
                  <a:lumOff val="50000"/>
                </a:schemeClr>
              </a:solidFill>
              <a:cs typeface="Calibri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t-IT" altLang="ko-Kore-KR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Tecniche: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Visualizzazione: 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Creazione di grafici per esplorare i dati e comunicare i risultati.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Modellazione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Applicazione di algoritmi di machine learning per fare previsioni o classificazioni.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Analisi statistica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Calcolo di statistiche descrittive e inferenziali.</a:t>
            </a:r>
            <a:endParaRPr lang="en-US" altLang="ko-Kore-KR" sz="1400" dirty="0">
              <a:solidFill>
                <a:schemeClr val="tx1">
                  <a:lumMod val="50000"/>
                  <a:lumOff val="50000"/>
                </a:schemeClr>
              </a:solidFill>
              <a:cs typeface="Calibri" panose="02000000000000000000" pitchFamily="2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E26B2C-0B58-9E34-8967-DE5002EE72DD}"/>
              </a:ext>
            </a:extLst>
          </p:cNvPr>
          <p:cNvSpPr/>
          <p:nvPr/>
        </p:nvSpPr>
        <p:spPr>
          <a:xfrm>
            <a:off x="863044" y="226866"/>
            <a:ext cx="8511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7200" dirty="0">
                <a:solidFill>
                  <a:schemeClr val="tx2"/>
                </a:solidFill>
                <a:latin typeface="+mj-lt"/>
                <a:cs typeface="Calibri" panose="02000000000000000000" pitchFamily="2" charset="0"/>
              </a:rPr>
              <a:t>PYTHON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48D28D1F-160D-7154-0AC2-8D986B920A02}"/>
              </a:ext>
            </a:extLst>
          </p:cNvPr>
          <p:cNvCxnSpPr>
            <a:cxnSpLocks/>
          </p:cNvCxnSpPr>
          <p:nvPr/>
        </p:nvCxnSpPr>
        <p:spPr>
          <a:xfrm>
            <a:off x="891026" y="1506327"/>
            <a:ext cx="418812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9A208C-077C-1E8F-60B8-7A4EEB0DF992}"/>
              </a:ext>
            </a:extLst>
          </p:cNvPr>
          <p:cNvGrpSpPr/>
          <p:nvPr/>
        </p:nvGrpSpPr>
        <p:grpSpPr>
          <a:xfrm rot="16200000">
            <a:off x="5491088" y="1531175"/>
            <a:ext cx="1360797" cy="1361616"/>
            <a:chOff x="8028879" y="15354"/>
            <a:chExt cx="4163121" cy="4165628"/>
          </a:xfrm>
        </p:grpSpPr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387BBFA-98E0-B939-1406-AA99681CF1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10439" y="16609"/>
              <a:ext cx="2082815" cy="2080307"/>
            </a:xfrm>
            <a:custGeom>
              <a:avLst/>
              <a:gdLst>
                <a:gd name="T0" fmla="*/ 0 w 2680"/>
                <a:gd name="T1" fmla="*/ 2089 h 2680"/>
                <a:gd name="T2" fmla="*/ 0 w 2680"/>
                <a:gd name="T3" fmla="*/ 2680 h 2680"/>
                <a:gd name="T4" fmla="*/ 2680 w 2680"/>
                <a:gd name="T5" fmla="*/ 0 h 2680"/>
                <a:gd name="T6" fmla="*/ 2089 w 2680"/>
                <a:gd name="T7" fmla="*/ 0 h 2680"/>
                <a:gd name="T8" fmla="*/ 0 w 2680"/>
                <a:gd name="T9" fmla="*/ 2089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0" h="2680">
                  <a:moveTo>
                    <a:pt x="0" y="2089"/>
                  </a:moveTo>
                  <a:lnTo>
                    <a:pt x="0" y="2680"/>
                  </a:lnTo>
                  <a:cubicBezTo>
                    <a:pt x="1480" y="2680"/>
                    <a:pt x="2680" y="1480"/>
                    <a:pt x="2680" y="0"/>
                  </a:cubicBezTo>
                  <a:lnTo>
                    <a:pt x="2089" y="0"/>
                  </a:lnTo>
                  <a:cubicBezTo>
                    <a:pt x="2089" y="1154"/>
                    <a:pt x="1154" y="2089"/>
                    <a:pt x="0" y="2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09A8AAE8-B2AF-C2B7-E2CD-848C10D6E3B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10439" y="2099421"/>
              <a:ext cx="2082815" cy="2080307"/>
            </a:xfrm>
            <a:custGeom>
              <a:avLst/>
              <a:gdLst>
                <a:gd name="T0" fmla="*/ 2681 w 2681"/>
                <a:gd name="T1" fmla="*/ 2680 h 2680"/>
                <a:gd name="T2" fmla="*/ 2681 w 2681"/>
                <a:gd name="T3" fmla="*/ 2089 h 2680"/>
                <a:gd name="T4" fmla="*/ 591 w 2681"/>
                <a:gd name="T5" fmla="*/ 0 h 2680"/>
                <a:gd name="T6" fmla="*/ 0 w 2681"/>
                <a:gd name="T7" fmla="*/ 0 h 2680"/>
                <a:gd name="T8" fmla="*/ 2681 w 2681"/>
                <a:gd name="T9" fmla="*/ 268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1" h="2680">
                  <a:moveTo>
                    <a:pt x="2681" y="2680"/>
                  </a:moveTo>
                  <a:lnTo>
                    <a:pt x="2681" y="2089"/>
                  </a:lnTo>
                  <a:cubicBezTo>
                    <a:pt x="1527" y="2089"/>
                    <a:pt x="591" y="1154"/>
                    <a:pt x="591" y="0"/>
                  </a:cubicBezTo>
                  <a:lnTo>
                    <a:pt x="0" y="0"/>
                  </a:lnTo>
                  <a:cubicBezTo>
                    <a:pt x="0" y="1480"/>
                    <a:pt x="1200" y="2680"/>
                    <a:pt x="2681" y="26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DCA0C7-0CF3-C62C-FFA8-C3849753228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28879" y="15354"/>
              <a:ext cx="2082815" cy="2082815"/>
            </a:xfrm>
            <a:custGeom>
              <a:avLst/>
              <a:gdLst>
                <a:gd name="T0" fmla="*/ 0 w 2680"/>
                <a:gd name="T1" fmla="*/ 0 h 2681"/>
                <a:gd name="T2" fmla="*/ 0 w 2680"/>
                <a:gd name="T3" fmla="*/ 592 h 2681"/>
                <a:gd name="T4" fmla="*/ 2089 w 2680"/>
                <a:gd name="T5" fmla="*/ 2681 h 2681"/>
                <a:gd name="T6" fmla="*/ 2680 w 2680"/>
                <a:gd name="T7" fmla="*/ 2681 h 2681"/>
                <a:gd name="T8" fmla="*/ 0 w 2680"/>
                <a:gd name="T9" fmla="*/ 0 h 2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0" h="2681">
                  <a:moveTo>
                    <a:pt x="0" y="0"/>
                  </a:moveTo>
                  <a:lnTo>
                    <a:pt x="0" y="592"/>
                  </a:lnTo>
                  <a:cubicBezTo>
                    <a:pt x="1154" y="592"/>
                    <a:pt x="2089" y="1527"/>
                    <a:pt x="2089" y="2681"/>
                  </a:cubicBezTo>
                  <a:lnTo>
                    <a:pt x="2680" y="2681"/>
                  </a:lnTo>
                  <a:cubicBezTo>
                    <a:pt x="2680" y="1200"/>
                    <a:pt x="1480" y="0"/>
                    <a:pt x="0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6" name="Segnaposto immagine 5" descr="Immagine che contiene testo, vestiti, Viso umano, cartone animato&#10;&#10;Descrizione generata automaticamente">
            <a:extLst>
              <a:ext uri="{FF2B5EF4-FFF2-40B4-BE49-F238E27FC236}">
                <a16:creationId xmlns:a16="http://schemas.microsoft.com/office/drawing/2014/main" id="{8AEE1E5D-3797-B543-8550-6230A0BCED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97" r="15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861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0E80488-3D8C-E2BB-5FF0-7A71002B4766}"/>
              </a:ext>
            </a:extLst>
          </p:cNvPr>
          <p:cNvSpPr/>
          <p:nvPr/>
        </p:nvSpPr>
        <p:spPr>
          <a:xfrm>
            <a:off x="7285703" y="0"/>
            <a:ext cx="4906297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3F4416-D071-FDB5-6B1D-CF849C26688D}"/>
              </a:ext>
            </a:extLst>
          </p:cNvPr>
          <p:cNvGrpSpPr/>
          <p:nvPr/>
        </p:nvGrpSpPr>
        <p:grpSpPr>
          <a:xfrm>
            <a:off x="10488646" y="5063613"/>
            <a:ext cx="1388722" cy="1376151"/>
            <a:chOff x="10916246" y="6103386"/>
            <a:chExt cx="553915" cy="5489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C6B525FB-B016-A39E-7ADF-5C0F69982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749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7023D2F9-B639-E5B9-DD1A-4922A81786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709D85F8-9A1B-A489-BB71-ACC5EE909D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9D2EB433-832F-F7D4-AEBC-F9978DE09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A10AA79D-BE1F-69DF-D87F-8CDA342613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95141205-D4E6-DBEF-A548-E7F2C9DB8A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0312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C95F6B28-BBF0-5FF2-2F3E-D4C94A4912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5E2C1D8-A081-3FAB-A581-17D3B48189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5F43EC08-9E95-28E3-EFAF-F501563799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F65E7991-7BBB-FCB0-ED12-6076EAAAED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5CD64557-27F0-FA0E-609C-F86D611AD2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3127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05B90D7D-0778-E5BF-72E6-CF2FB4D56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5605B0-F457-96A1-5568-7338BB328D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7930E16A-4E26-CB19-9D96-436839FF2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7F2E8FDE-475F-A7C6-84F4-A1D193AF9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95592DAF-E416-EA24-DC2B-BD6385BAA9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593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34EEC61B-5B44-852E-13A9-B41AB835B1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63D6F5FE-8C56-D12D-5592-44F65D5B9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0C32B7A6-8657-8437-AAD7-1430248FDE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39E4E59F-6100-CB29-DAA2-72E248834F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66D16C73-0382-A490-523F-E6380A315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7499" y="6589625"/>
              <a:ext cx="62661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EFAC4EB5-FB37-20A3-5B64-3C6C54E1C1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468066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Oval 107">
              <a:extLst>
                <a:ext uri="{FF2B5EF4-FFF2-40B4-BE49-F238E27FC236}">
                  <a16:creationId xmlns:a16="http://schemas.microsoft.com/office/drawing/2014/main" id="{9E8829B1-189F-9EED-EC36-1964AA36B6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347759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Oval 108">
              <a:extLst>
                <a:ext uri="{FF2B5EF4-FFF2-40B4-BE49-F238E27FC236}">
                  <a16:creationId xmlns:a16="http://schemas.microsoft.com/office/drawing/2014/main" id="{CF93EE53-7B32-F5E7-AF51-3E85133CFE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224947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Oval 109">
              <a:extLst>
                <a:ext uri="{FF2B5EF4-FFF2-40B4-BE49-F238E27FC236}">
                  <a16:creationId xmlns:a16="http://schemas.microsoft.com/office/drawing/2014/main" id="{91C3EAAC-88AE-7F41-8582-68CE64EEB8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104640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26AF44BB-CC8C-A96E-9611-7B569D91BF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732" r="17732"/>
          <a:stretch>
            <a:fillRect/>
          </a:stretch>
        </p:blipFill>
        <p:spPr/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ED2421-089E-1417-01E1-C56716F2C232}"/>
              </a:ext>
            </a:extLst>
          </p:cNvPr>
          <p:cNvSpPr/>
          <p:nvPr/>
        </p:nvSpPr>
        <p:spPr>
          <a:xfrm>
            <a:off x="863045" y="2413405"/>
            <a:ext cx="4188126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ko-Kore-KR" sz="16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Python, grazie alla sua flessibilità e alla vasta gamma di librerie, è uno strumento potente per estrarre, manipolare e interpretare i Big Data. </a:t>
            </a:r>
            <a:r>
              <a:rPr lang="it-IT" altLang="ko-Kore-KR" sz="160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Che tu sia un data scientist esperto o un principiante, Python ti offre tutti gli strumenti necessari per affrontare le sfide dell'analisi dei dati.</a:t>
            </a:r>
            <a:endParaRPr lang="en-US" altLang="ko-Kore-KR" sz="1600" dirty="0">
              <a:solidFill>
                <a:schemeClr val="tx1">
                  <a:lumMod val="50000"/>
                  <a:lumOff val="50000"/>
                </a:schemeClr>
              </a:solidFill>
              <a:cs typeface="Calibri" panose="02000000000000000000" pitchFamily="2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E26B2C-0B58-9E34-8967-DE5002EE72DD}"/>
              </a:ext>
            </a:extLst>
          </p:cNvPr>
          <p:cNvSpPr/>
          <p:nvPr/>
        </p:nvSpPr>
        <p:spPr>
          <a:xfrm>
            <a:off x="863044" y="226866"/>
            <a:ext cx="8511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7200" dirty="0">
                <a:solidFill>
                  <a:schemeClr val="tx2"/>
                </a:solidFill>
                <a:latin typeface="+mj-lt"/>
                <a:cs typeface="Calibri" panose="02000000000000000000" pitchFamily="2" charset="0"/>
              </a:rPr>
              <a:t>Thank you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48D28D1F-160D-7154-0AC2-8D986B920A02}"/>
              </a:ext>
            </a:extLst>
          </p:cNvPr>
          <p:cNvCxnSpPr>
            <a:cxnSpLocks/>
          </p:cNvCxnSpPr>
          <p:nvPr/>
        </p:nvCxnSpPr>
        <p:spPr>
          <a:xfrm>
            <a:off x="891026" y="1506327"/>
            <a:ext cx="418812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9A208C-077C-1E8F-60B8-7A4EEB0DF992}"/>
              </a:ext>
            </a:extLst>
          </p:cNvPr>
          <p:cNvGrpSpPr/>
          <p:nvPr/>
        </p:nvGrpSpPr>
        <p:grpSpPr>
          <a:xfrm rot="16200000">
            <a:off x="5491088" y="1531175"/>
            <a:ext cx="1360797" cy="1361616"/>
            <a:chOff x="8028879" y="15354"/>
            <a:chExt cx="4163121" cy="4165628"/>
          </a:xfrm>
        </p:grpSpPr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387BBFA-98E0-B939-1406-AA99681CF1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10439" y="16609"/>
              <a:ext cx="2082815" cy="2080307"/>
            </a:xfrm>
            <a:custGeom>
              <a:avLst/>
              <a:gdLst>
                <a:gd name="T0" fmla="*/ 0 w 2680"/>
                <a:gd name="T1" fmla="*/ 2089 h 2680"/>
                <a:gd name="T2" fmla="*/ 0 w 2680"/>
                <a:gd name="T3" fmla="*/ 2680 h 2680"/>
                <a:gd name="T4" fmla="*/ 2680 w 2680"/>
                <a:gd name="T5" fmla="*/ 0 h 2680"/>
                <a:gd name="T6" fmla="*/ 2089 w 2680"/>
                <a:gd name="T7" fmla="*/ 0 h 2680"/>
                <a:gd name="T8" fmla="*/ 0 w 2680"/>
                <a:gd name="T9" fmla="*/ 2089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0" h="2680">
                  <a:moveTo>
                    <a:pt x="0" y="2089"/>
                  </a:moveTo>
                  <a:lnTo>
                    <a:pt x="0" y="2680"/>
                  </a:lnTo>
                  <a:cubicBezTo>
                    <a:pt x="1480" y="2680"/>
                    <a:pt x="2680" y="1480"/>
                    <a:pt x="2680" y="0"/>
                  </a:cubicBezTo>
                  <a:lnTo>
                    <a:pt x="2089" y="0"/>
                  </a:lnTo>
                  <a:cubicBezTo>
                    <a:pt x="2089" y="1154"/>
                    <a:pt x="1154" y="2089"/>
                    <a:pt x="0" y="2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09A8AAE8-B2AF-C2B7-E2CD-848C10D6E3B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10439" y="2099421"/>
              <a:ext cx="2082815" cy="2080307"/>
            </a:xfrm>
            <a:custGeom>
              <a:avLst/>
              <a:gdLst>
                <a:gd name="T0" fmla="*/ 2681 w 2681"/>
                <a:gd name="T1" fmla="*/ 2680 h 2680"/>
                <a:gd name="T2" fmla="*/ 2681 w 2681"/>
                <a:gd name="T3" fmla="*/ 2089 h 2680"/>
                <a:gd name="T4" fmla="*/ 591 w 2681"/>
                <a:gd name="T5" fmla="*/ 0 h 2680"/>
                <a:gd name="T6" fmla="*/ 0 w 2681"/>
                <a:gd name="T7" fmla="*/ 0 h 2680"/>
                <a:gd name="T8" fmla="*/ 2681 w 2681"/>
                <a:gd name="T9" fmla="*/ 268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1" h="2680">
                  <a:moveTo>
                    <a:pt x="2681" y="2680"/>
                  </a:moveTo>
                  <a:lnTo>
                    <a:pt x="2681" y="2089"/>
                  </a:lnTo>
                  <a:cubicBezTo>
                    <a:pt x="1527" y="2089"/>
                    <a:pt x="591" y="1154"/>
                    <a:pt x="591" y="0"/>
                  </a:cubicBezTo>
                  <a:lnTo>
                    <a:pt x="0" y="0"/>
                  </a:lnTo>
                  <a:cubicBezTo>
                    <a:pt x="0" y="1480"/>
                    <a:pt x="1200" y="2680"/>
                    <a:pt x="2681" y="26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DCA0C7-0CF3-C62C-FFA8-C3849753228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28879" y="15354"/>
              <a:ext cx="2082815" cy="2082815"/>
            </a:xfrm>
            <a:custGeom>
              <a:avLst/>
              <a:gdLst>
                <a:gd name="T0" fmla="*/ 0 w 2680"/>
                <a:gd name="T1" fmla="*/ 0 h 2681"/>
                <a:gd name="T2" fmla="*/ 0 w 2680"/>
                <a:gd name="T3" fmla="*/ 592 h 2681"/>
                <a:gd name="T4" fmla="*/ 2089 w 2680"/>
                <a:gd name="T5" fmla="*/ 2681 h 2681"/>
                <a:gd name="T6" fmla="*/ 2680 w 2680"/>
                <a:gd name="T7" fmla="*/ 2681 h 2681"/>
                <a:gd name="T8" fmla="*/ 0 w 2680"/>
                <a:gd name="T9" fmla="*/ 0 h 2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0" h="2681">
                  <a:moveTo>
                    <a:pt x="0" y="0"/>
                  </a:moveTo>
                  <a:lnTo>
                    <a:pt x="0" y="592"/>
                  </a:lnTo>
                  <a:cubicBezTo>
                    <a:pt x="1154" y="592"/>
                    <a:pt x="2089" y="1527"/>
                    <a:pt x="2089" y="2681"/>
                  </a:cubicBezTo>
                  <a:lnTo>
                    <a:pt x="2680" y="2681"/>
                  </a:lnTo>
                  <a:cubicBezTo>
                    <a:pt x="2680" y="1200"/>
                    <a:pt x="1480" y="0"/>
                    <a:pt x="0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33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>
            <a:extLst>
              <a:ext uri="{FF2B5EF4-FFF2-40B4-BE49-F238E27FC236}">
                <a16:creationId xmlns:a16="http://schemas.microsoft.com/office/drawing/2014/main" id="{A9FA856A-6654-D31D-04B0-5B499FD53125}"/>
              </a:ext>
            </a:extLst>
          </p:cNvPr>
          <p:cNvSpPr/>
          <p:nvPr/>
        </p:nvSpPr>
        <p:spPr>
          <a:xfrm>
            <a:off x="-1" y="2117526"/>
            <a:ext cx="12192000" cy="4752345"/>
          </a:xfrm>
          <a:custGeom>
            <a:avLst/>
            <a:gdLst>
              <a:gd name="connsiteX0" fmla="*/ 702201 w 12192000"/>
              <a:gd name="connsiteY0" fmla="*/ 0 h 4752345"/>
              <a:gd name="connsiteX1" fmla="*/ 11489798 w 12192000"/>
              <a:gd name="connsiteY1" fmla="*/ 0 h 4752345"/>
              <a:gd name="connsiteX2" fmla="*/ 12191999 w 12192000"/>
              <a:gd name="connsiteY2" fmla="*/ 702201 h 4752345"/>
              <a:gd name="connsiteX3" fmla="*/ 12191999 w 12192000"/>
              <a:gd name="connsiteY3" fmla="*/ 1241412 h 4752345"/>
              <a:gd name="connsiteX4" fmla="*/ 12192000 w 12192000"/>
              <a:gd name="connsiteY4" fmla="*/ 1241423 h 4752345"/>
              <a:gd name="connsiteX5" fmla="*/ 12192000 w 12192000"/>
              <a:gd name="connsiteY5" fmla="*/ 4752345 h 4752345"/>
              <a:gd name="connsiteX6" fmla="*/ 1 w 12192000"/>
              <a:gd name="connsiteY6" fmla="*/ 4752345 h 4752345"/>
              <a:gd name="connsiteX7" fmla="*/ 1 w 12192000"/>
              <a:gd name="connsiteY7" fmla="*/ 4213123 h 4752345"/>
              <a:gd name="connsiteX8" fmla="*/ 0 w 12192000"/>
              <a:gd name="connsiteY8" fmla="*/ 4213123 h 4752345"/>
              <a:gd name="connsiteX9" fmla="*/ 0 w 12192000"/>
              <a:gd name="connsiteY9" fmla="*/ 702201 h 4752345"/>
              <a:gd name="connsiteX10" fmla="*/ 702201 w 12192000"/>
              <a:gd name="connsiteY10" fmla="*/ 0 h 475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52345">
                <a:moveTo>
                  <a:pt x="702201" y="0"/>
                </a:moveTo>
                <a:lnTo>
                  <a:pt x="11489798" y="0"/>
                </a:lnTo>
                <a:cubicBezTo>
                  <a:pt x="11877613" y="0"/>
                  <a:pt x="12191999" y="314386"/>
                  <a:pt x="12191999" y="702201"/>
                </a:cubicBezTo>
                <a:lnTo>
                  <a:pt x="12191999" y="1241412"/>
                </a:lnTo>
                <a:lnTo>
                  <a:pt x="12192000" y="1241423"/>
                </a:lnTo>
                <a:lnTo>
                  <a:pt x="12192000" y="4752345"/>
                </a:lnTo>
                <a:lnTo>
                  <a:pt x="1" y="4752345"/>
                </a:lnTo>
                <a:lnTo>
                  <a:pt x="1" y="4213123"/>
                </a:lnTo>
                <a:lnTo>
                  <a:pt x="0" y="4213123"/>
                </a:lnTo>
                <a:lnTo>
                  <a:pt x="0" y="702201"/>
                </a:lnTo>
                <a:cubicBezTo>
                  <a:pt x="0" y="314386"/>
                  <a:pt x="314386" y="0"/>
                  <a:pt x="702201" y="0"/>
                </a:cubicBezTo>
                <a:close/>
              </a:path>
            </a:pathLst>
          </a:custGeom>
          <a:gradFill flip="none" rotWithShape="1">
            <a:gsLst>
              <a:gs pos="28000">
                <a:srgbClr val="8A4BFE"/>
              </a:gs>
              <a:gs pos="0">
                <a:schemeClr val="accent1"/>
              </a:gs>
              <a:gs pos="79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pic>
        <p:nvPicPr>
          <p:cNvPr id="16" name="그림 개체 틀 15">
            <a:extLst>
              <a:ext uri="{FF2B5EF4-FFF2-40B4-BE49-F238E27FC236}">
                <a16:creationId xmlns:a16="http://schemas.microsoft.com/office/drawing/2014/main" id="{7E364D71-6825-0003-4C36-4C2E506881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107" b="16107"/>
          <a:stretch>
            <a:fillRect/>
          </a:stretch>
        </p:blipFill>
        <p:spPr/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D82754-E40A-8CBD-3614-D9F874365BD7}"/>
              </a:ext>
            </a:extLst>
          </p:cNvPr>
          <p:cNvSpPr/>
          <p:nvPr/>
        </p:nvSpPr>
        <p:spPr>
          <a:xfrm>
            <a:off x="0" y="233154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5400" dirty="0">
                <a:solidFill>
                  <a:schemeClr val="bg1"/>
                </a:solidFill>
                <a:latin typeface="+mj-lt"/>
                <a:cs typeface="Calibri" panose="02000000000000000000" pitchFamily="2" charset="0"/>
              </a:rPr>
              <a:t>Big Data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01C51A-1953-0B52-06C2-B82B0067C2C8}"/>
              </a:ext>
            </a:extLst>
          </p:cNvPr>
          <p:cNvSpPr/>
          <p:nvPr/>
        </p:nvSpPr>
        <p:spPr>
          <a:xfrm>
            <a:off x="722670" y="417823"/>
            <a:ext cx="10746659" cy="609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it-IT" altLang="ko-Kore-KR" sz="2500" b="1" dirty="0">
                <a:solidFill>
                  <a:schemeClr val="tx2">
                    <a:lumMod val="75000"/>
                  </a:schemeClr>
                </a:solidFill>
                <a:cs typeface="Calibri" panose="02000000000000000000" pitchFamily="2" charset="0"/>
              </a:rPr>
              <a:t>Basi sulla estrazione, manipolazione ed interpretazione di Big Data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93DCD7-4DB0-29FE-9FF3-64F40B1C6353}"/>
              </a:ext>
            </a:extLst>
          </p:cNvPr>
          <p:cNvSpPr/>
          <p:nvPr/>
        </p:nvSpPr>
        <p:spPr>
          <a:xfrm>
            <a:off x="1466849" y="969441"/>
            <a:ext cx="9477375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it-IT" altLang="ko-Kore-KR" sz="20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L'estrazione, la manipolazione e l'interpretazione di Big Data sono fasi fondamentali nel processo di trasformazione dei dati grezzi in informazioni utili e azionabili. </a:t>
            </a:r>
            <a:endParaRPr lang="en-US" altLang="ko-Kore-KR" sz="2000" dirty="0">
              <a:solidFill>
                <a:schemeClr val="tx1">
                  <a:lumMod val="50000"/>
                  <a:lumOff val="50000"/>
                </a:schemeClr>
              </a:solidFill>
              <a:cs typeface="Calibri" panose="02000000000000000000" pitchFamily="2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08F2E6-C015-1BC2-A95B-1C219002D5B7}"/>
              </a:ext>
            </a:extLst>
          </p:cNvPr>
          <p:cNvGrpSpPr/>
          <p:nvPr/>
        </p:nvGrpSpPr>
        <p:grpSpPr>
          <a:xfrm>
            <a:off x="10395368" y="3058062"/>
            <a:ext cx="1309687" cy="1313706"/>
            <a:chOff x="2043113" y="4159251"/>
            <a:chExt cx="517525" cy="5191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Freeform 1631">
              <a:extLst>
                <a:ext uri="{FF2B5EF4-FFF2-40B4-BE49-F238E27FC236}">
                  <a16:creationId xmlns:a16="http://schemas.microsoft.com/office/drawing/2014/main" id="{64418230-2772-654F-DA7B-087E743FA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338" y="4181476"/>
              <a:ext cx="136525" cy="136525"/>
            </a:xfrm>
            <a:custGeom>
              <a:avLst/>
              <a:gdLst>
                <a:gd name="T0" fmla="*/ 0 w 662"/>
                <a:gd name="T1" fmla="*/ 661 h 661"/>
                <a:gd name="T2" fmla="*/ 662 w 662"/>
                <a:gd name="T3" fmla="*/ 0 h 661"/>
                <a:gd name="T4" fmla="*/ 0 w 662"/>
                <a:gd name="T5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2" h="661">
                  <a:moveTo>
                    <a:pt x="0" y="661"/>
                  </a:moveTo>
                  <a:lnTo>
                    <a:pt x="662" y="0"/>
                  </a:lnTo>
                  <a:cubicBezTo>
                    <a:pt x="359" y="120"/>
                    <a:pt x="121" y="358"/>
                    <a:pt x="0" y="6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632">
              <a:extLst>
                <a:ext uri="{FF2B5EF4-FFF2-40B4-BE49-F238E27FC236}">
                  <a16:creationId xmlns:a16="http://schemas.microsoft.com/office/drawing/2014/main" id="{2B8EDD3A-1A00-BC9C-282B-2476DAAEC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159251"/>
              <a:ext cx="265113" cy="265113"/>
            </a:xfrm>
            <a:custGeom>
              <a:avLst/>
              <a:gdLst>
                <a:gd name="T0" fmla="*/ 1292 w 1292"/>
                <a:gd name="T1" fmla="*/ 0 h 1292"/>
                <a:gd name="T2" fmla="*/ 1262 w 1292"/>
                <a:gd name="T3" fmla="*/ 3 h 1292"/>
                <a:gd name="T4" fmla="*/ 1143 w 1292"/>
                <a:gd name="T5" fmla="*/ 13 h 1292"/>
                <a:gd name="T6" fmla="*/ 13 w 1292"/>
                <a:gd name="T7" fmla="*/ 1142 h 1292"/>
                <a:gd name="T8" fmla="*/ 3 w 1292"/>
                <a:gd name="T9" fmla="*/ 1261 h 1292"/>
                <a:gd name="T10" fmla="*/ 0 w 1292"/>
                <a:gd name="T11" fmla="*/ 1292 h 1292"/>
                <a:gd name="T12" fmla="*/ 1292 w 1292"/>
                <a:gd name="T1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2" h="1292">
                  <a:moveTo>
                    <a:pt x="1292" y="0"/>
                  </a:moveTo>
                  <a:cubicBezTo>
                    <a:pt x="1287" y="5"/>
                    <a:pt x="1273" y="3"/>
                    <a:pt x="1262" y="3"/>
                  </a:cubicBezTo>
                  <a:cubicBezTo>
                    <a:pt x="1220" y="3"/>
                    <a:pt x="1176" y="2"/>
                    <a:pt x="1143" y="13"/>
                  </a:cubicBezTo>
                  <a:lnTo>
                    <a:pt x="13" y="1142"/>
                  </a:lnTo>
                  <a:cubicBezTo>
                    <a:pt x="2" y="1176"/>
                    <a:pt x="3" y="1220"/>
                    <a:pt x="3" y="1261"/>
                  </a:cubicBezTo>
                  <a:cubicBezTo>
                    <a:pt x="3" y="1273"/>
                    <a:pt x="6" y="1286"/>
                    <a:pt x="0" y="1292"/>
                  </a:cubicBezTo>
                  <a:lnTo>
                    <a:pt x="129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633">
              <a:extLst>
                <a:ext uri="{FF2B5EF4-FFF2-40B4-BE49-F238E27FC236}">
                  <a16:creationId xmlns:a16="http://schemas.microsoft.com/office/drawing/2014/main" id="{D5988974-6D88-B558-8B51-2BAA9BCC4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4167188"/>
              <a:ext cx="331788" cy="333375"/>
            </a:xfrm>
            <a:custGeom>
              <a:avLst/>
              <a:gdLst>
                <a:gd name="T0" fmla="*/ 1507 w 1618"/>
                <a:gd name="T1" fmla="*/ 0 h 1619"/>
                <a:gd name="T2" fmla="*/ 0 w 1618"/>
                <a:gd name="T3" fmla="*/ 1508 h 1619"/>
                <a:gd name="T4" fmla="*/ 26 w 1618"/>
                <a:gd name="T5" fmla="*/ 1619 h 1619"/>
                <a:gd name="T6" fmla="*/ 1618 w 1618"/>
                <a:gd name="T7" fmla="*/ 26 h 1619"/>
                <a:gd name="T8" fmla="*/ 1507 w 1618"/>
                <a:gd name="T9" fmla="*/ 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8" h="1619">
                  <a:moveTo>
                    <a:pt x="1507" y="0"/>
                  </a:moveTo>
                  <a:lnTo>
                    <a:pt x="0" y="1508"/>
                  </a:lnTo>
                  <a:cubicBezTo>
                    <a:pt x="7" y="1546"/>
                    <a:pt x="16" y="1583"/>
                    <a:pt x="26" y="1619"/>
                  </a:cubicBezTo>
                  <a:lnTo>
                    <a:pt x="1618" y="26"/>
                  </a:lnTo>
                  <a:cubicBezTo>
                    <a:pt x="1582" y="16"/>
                    <a:pt x="1545" y="8"/>
                    <a:pt x="15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634">
              <a:extLst>
                <a:ext uri="{FF2B5EF4-FFF2-40B4-BE49-F238E27FC236}">
                  <a16:creationId xmlns:a16="http://schemas.microsoft.com/office/drawing/2014/main" id="{C1915888-1090-DF85-EAB7-1D92BE9B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6" y="4189413"/>
              <a:ext cx="369888" cy="369888"/>
            </a:xfrm>
            <a:custGeom>
              <a:avLst/>
              <a:gdLst>
                <a:gd name="T0" fmla="*/ 1703 w 1802"/>
                <a:gd name="T1" fmla="*/ 0 h 1802"/>
                <a:gd name="T2" fmla="*/ 0 w 1802"/>
                <a:gd name="T3" fmla="*/ 1703 h 1802"/>
                <a:gd name="T4" fmla="*/ 61 w 1802"/>
                <a:gd name="T5" fmla="*/ 1802 h 1802"/>
                <a:gd name="T6" fmla="*/ 1802 w 1802"/>
                <a:gd name="T7" fmla="*/ 60 h 1802"/>
                <a:gd name="T8" fmla="*/ 1703 w 1802"/>
                <a:gd name="T9" fmla="*/ 0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2" h="1802">
                  <a:moveTo>
                    <a:pt x="1703" y="0"/>
                  </a:moveTo>
                  <a:lnTo>
                    <a:pt x="0" y="1703"/>
                  </a:lnTo>
                  <a:cubicBezTo>
                    <a:pt x="27" y="1745"/>
                    <a:pt x="43" y="1774"/>
                    <a:pt x="61" y="1802"/>
                  </a:cubicBezTo>
                  <a:lnTo>
                    <a:pt x="1802" y="60"/>
                  </a:lnTo>
                  <a:cubicBezTo>
                    <a:pt x="1774" y="43"/>
                    <a:pt x="1745" y="26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35">
              <a:extLst>
                <a:ext uri="{FF2B5EF4-FFF2-40B4-BE49-F238E27FC236}">
                  <a16:creationId xmlns:a16="http://schemas.microsoft.com/office/drawing/2014/main" id="{E0BF4F0A-4D89-2970-6336-F8842540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225926"/>
              <a:ext cx="381000" cy="382588"/>
            </a:xfrm>
            <a:custGeom>
              <a:avLst/>
              <a:gdLst>
                <a:gd name="T0" fmla="*/ 1777 w 1857"/>
                <a:gd name="T1" fmla="*/ 0 h 1858"/>
                <a:gd name="T2" fmla="*/ 0 w 1857"/>
                <a:gd name="T3" fmla="*/ 1778 h 1858"/>
                <a:gd name="T4" fmla="*/ 79 w 1857"/>
                <a:gd name="T5" fmla="*/ 1858 h 1858"/>
                <a:gd name="T6" fmla="*/ 1857 w 1857"/>
                <a:gd name="T7" fmla="*/ 80 h 1858"/>
                <a:gd name="T8" fmla="*/ 1777 w 1857"/>
                <a:gd name="T9" fmla="*/ 0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1858">
                  <a:moveTo>
                    <a:pt x="1777" y="0"/>
                  </a:moveTo>
                  <a:lnTo>
                    <a:pt x="0" y="1778"/>
                  </a:lnTo>
                  <a:cubicBezTo>
                    <a:pt x="21" y="1802"/>
                    <a:pt x="55" y="1836"/>
                    <a:pt x="79" y="1858"/>
                  </a:cubicBezTo>
                  <a:lnTo>
                    <a:pt x="1857" y="80"/>
                  </a:lnTo>
                  <a:cubicBezTo>
                    <a:pt x="1835" y="56"/>
                    <a:pt x="1801" y="22"/>
                    <a:pt x="17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636">
              <a:extLst>
                <a:ext uri="{FF2B5EF4-FFF2-40B4-BE49-F238E27FC236}">
                  <a16:creationId xmlns:a16="http://schemas.microsoft.com/office/drawing/2014/main" id="{F0405A40-6182-A7AE-A144-6CBC0FEC2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4275138"/>
              <a:ext cx="369888" cy="369888"/>
            </a:xfrm>
            <a:custGeom>
              <a:avLst/>
              <a:gdLst>
                <a:gd name="T0" fmla="*/ 1747 w 1806"/>
                <a:gd name="T1" fmla="*/ 0 h 1807"/>
                <a:gd name="T2" fmla="*/ 0 w 1806"/>
                <a:gd name="T3" fmla="*/ 1748 h 1807"/>
                <a:gd name="T4" fmla="*/ 96 w 1806"/>
                <a:gd name="T5" fmla="*/ 1807 h 1807"/>
                <a:gd name="T6" fmla="*/ 1806 w 1806"/>
                <a:gd name="T7" fmla="*/ 96 h 1807"/>
                <a:gd name="T8" fmla="*/ 1747 w 1806"/>
                <a:gd name="T9" fmla="*/ 0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6" h="1807">
                  <a:moveTo>
                    <a:pt x="1747" y="0"/>
                  </a:moveTo>
                  <a:lnTo>
                    <a:pt x="0" y="1748"/>
                  </a:lnTo>
                  <a:cubicBezTo>
                    <a:pt x="31" y="1769"/>
                    <a:pt x="54" y="1780"/>
                    <a:pt x="96" y="1807"/>
                  </a:cubicBezTo>
                  <a:lnTo>
                    <a:pt x="1806" y="96"/>
                  </a:lnTo>
                  <a:cubicBezTo>
                    <a:pt x="1779" y="55"/>
                    <a:pt x="1767" y="30"/>
                    <a:pt x="1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637">
              <a:extLst>
                <a:ext uri="{FF2B5EF4-FFF2-40B4-BE49-F238E27FC236}">
                  <a16:creationId xmlns:a16="http://schemas.microsoft.com/office/drawing/2014/main" id="{F9C7235F-B424-C09A-3479-3DD6807A6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151" y="4332288"/>
              <a:ext cx="336550" cy="336550"/>
            </a:xfrm>
            <a:custGeom>
              <a:avLst/>
              <a:gdLst>
                <a:gd name="T0" fmla="*/ 1605 w 1640"/>
                <a:gd name="T1" fmla="*/ 0 h 1639"/>
                <a:gd name="T2" fmla="*/ 0 w 1640"/>
                <a:gd name="T3" fmla="*/ 1605 h 1639"/>
                <a:gd name="T4" fmla="*/ 117 w 1640"/>
                <a:gd name="T5" fmla="*/ 1639 h 1639"/>
                <a:gd name="T6" fmla="*/ 1640 w 1640"/>
                <a:gd name="T7" fmla="*/ 116 h 1639"/>
                <a:gd name="T8" fmla="*/ 1605 w 1640"/>
                <a:gd name="T9" fmla="*/ 0 h 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0" h="1639">
                  <a:moveTo>
                    <a:pt x="1605" y="0"/>
                  </a:moveTo>
                  <a:lnTo>
                    <a:pt x="0" y="1605"/>
                  </a:lnTo>
                  <a:cubicBezTo>
                    <a:pt x="38" y="1618"/>
                    <a:pt x="77" y="1630"/>
                    <a:pt x="117" y="1639"/>
                  </a:cubicBezTo>
                  <a:lnTo>
                    <a:pt x="1640" y="116"/>
                  </a:lnTo>
                  <a:cubicBezTo>
                    <a:pt x="1630" y="77"/>
                    <a:pt x="1618" y="38"/>
                    <a:pt x="16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638">
              <a:extLst>
                <a:ext uri="{FF2B5EF4-FFF2-40B4-BE49-F238E27FC236}">
                  <a16:creationId xmlns:a16="http://schemas.microsoft.com/office/drawing/2014/main" id="{AE0941B6-15D5-F859-9222-D4D0C64D5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763" y="4406901"/>
              <a:ext cx="269875" cy="271463"/>
            </a:xfrm>
            <a:custGeom>
              <a:avLst/>
              <a:gdLst>
                <a:gd name="T0" fmla="*/ 1315 w 1315"/>
                <a:gd name="T1" fmla="*/ 0 h 1316"/>
                <a:gd name="T2" fmla="*/ 0 w 1315"/>
                <a:gd name="T3" fmla="*/ 1316 h 1316"/>
                <a:gd name="T4" fmla="*/ 54 w 1315"/>
                <a:gd name="T5" fmla="*/ 1314 h 1316"/>
                <a:gd name="T6" fmla="*/ 146 w 1315"/>
                <a:gd name="T7" fmla="*/ 1306 h 1316"/>
                <a:gd name="T8" fmla="*/ 1305 w 1315"/>
                <a:gd name="T9" fmla="*/ 147 h 1316"/>
                <a:gd name="T10" fmla="*/ 1313 w 1315"/>
                <a:gd name="T11" fmla="*/ 55 h 1316"/>
                <a:gd name="T12" fmla="*/ 1315 w 1315"/>
                <a:gd name="T13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5" h="1316">
                  <a:moveTo>
                    <a:pt x="1315" y="0"/>
                  </a:moveTo>
                  <a:lnTo>
                    <a:pt x="0" y="1316"/>
                  </a:lnTo>
                  <a:cubicBezTo>
                    <a:pt x="9" y="1307"/>
                    <a:pt x="35" y="1314"/>
                    <a:pt x="54" y="1314"/>
                  </a:cubicBezTo>
                  <a:cubicBezTo>
                    <a:pt x="87" y="1314"/>
                    <a:pt x="118" y="1311"/>
                    <a:pt x="146" y="1306"/>
                  </a:cubicBezTo>
                  <a:lnTo>
                    <a:pt x="1305" y="147"/>
                  </a:lnTo>
                  <a:cubicBezTo>
                    <a:pt x="1311" y="119"/>
                    <a:pt x="1313" y="87"/>
                    <a:pt x="1313" y="55"/>
                  </a:cubicBezTo>
                  <a:cubicBezTo>
                    <a:pt x="1313" y="35"/>
                    <a:pt x="1306" y="9"/>
                    <a:pt x="13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639">
              <a:extLst>
                <a:ext uri="{FF2B5EF4-FFF2-40B4-BE49-F238E27FC236}">
                  <a16:creationId xmlns:a16="http://schemas.microsoft.com/office/drawing/2014/main" id="{73B41043-6526-87DB-002B-03A78BA94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951" y="4510088"/>
              <a:ext cx="147638" cy="149225"/>
            </a:xfrm>
            <a:custGeom>
              <a:avLst/>
              <a:gdLst>
                <a:gd name="T0" fmla="*/ 425 w 721"/>
                <a:gd name="T1" fmla="*/ 455 h 721"/>
                <a:gd name="T2" fmla="*/ 456 w 721"/>
                <a:gd name="T3" fmla="*/ 425 h 721"/>
                <a:gd name="T4" fmla="*/ 721 w 721"/>
                <a:gd name="T5" fmla="*/ 0 h 721"/>
                <a:gd name="T6" fmla="*/ 0 w 721"/>
                <a:gd name="T7" fmla="*/ 721 h 721"/>
                <a:gd name="T8" fmla="*/ 425 w 721"/>
                <a:gd name="T9" fmla="*/ 455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1" h="721">
                  <a:moveTo>
                    <a:pt x="425" y="455"/>
                  </a:moveTo>
                  <a:lnTo>
                    <a:pt x="456" y="425"/>
                  </a:lnTo>
                  <a:cubicBezTo>
                    <a:pt x="574" y="307"/>
                    <a:pt x="668" y="167"/>
                    <a:pt x="721" y="0"/>
                  </a:cubicBezTo>
                  <a:lnTo>
                    <a:pt x="0" y="721"/>
                  </a:lnTo>
                  <a:cubicBezTo>
                    <a:pt x="167" y="668"/>
                    <a:pt x="307" y="573"/>
                    <a:pt x="425" y="4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9" name="Freeform 1599">
            <a:extLst>
              <a:ext uri="{FF2B5EF4-FFF2-40B4-BE49-F238E27FC236}">
                <a16:creationId xmlns:a16="http://schemas.microsoft.com/office/drawing/2014/main" id="{01C76C0B-586E-E602-3F42-10E44CBF2785}"/>
              </a:ext>
            </a:extLst>
          </p:cNvPr>
          <p:cNvSpPr>
            <a:spLocks noEditPoints="1"/>
          </p:cNvSpPr>
          <p:nvPr/>
        </p:nvSpPr>
        <p:spPr bwMode="auto">
          <a:xfrm>
            <a:off x="11114495" y="2618481"/>
            <a:ext cx="682966" cy="682966"/>
          </a:xfrm>
          <a:custGeom>
            <a:avLst/>
            <a:gdLst>
              <a:gd name="T0" fmla="*/ 794 w 2203"/>
              <a:gd name="T1" fmla="*/ 1409 h 2203"/>
              <a:gd name="T2" fmla="*/ 794 w 2203"/>
              <a:gd name="T3" fmla="*/ 794 h 2203"/>
              <a:gd name="T4" fmla="*/ 1409 w 2203"/>
              <a:gd name="T5" fmla="*/ 794 h 2203"/>
              <a:gd name="T6" fmla="*/ 1409 w 2203"/>
              <a:gd name="T7" fmla="*/ 1409 h 2203"/>
              <a:gd name="T8" fmla="*/ 794 w 2203"/>
              <a:gd name="T9" fmla="*/ 1409 h 2203"/>
              <a:gd name="T10" fmla="*/ 1811 w 2203"/>
              <a:gd name="T11" fmla="*/ 392 h 2203"/>
              <a:gd name="T12" fmla="*/ 392 w 2203"/>
              <a:gd name="T13" fmla="*/ 392 h 2203"/>
              <a:gd name="T14" fmla="*/ 392 w 2203"/>
              <a:gd name="T15" fmla="*/ 1811 h 2203"/>
              <a:gd name="T16" fmla="*/ 1811 w 2203"/>
              <a:gd name="T17" fmla="*/ 1811 h 2203"/>
              <a:gd name="T18" fmla="*/ 1811 w 2203"/>
              <a:gd name="T19" fmla="*/ 392 h 2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3" h="2203">
                <a:moveTo>
                  <a:pt x="794" y="1409"/>
                </a:moveTo>
                <a:cubicBezTo>
                  <a:pt x="624" y="1239"/>
                  <a:pt x="624" y="964"/>
                  <a:pt x="794" y="794"/>
                </a:cubicBezTo>
                <a:cubicBezTo>
                  <a:pt x="964" y="624"/>
                  <a:pt x="1239" y="624"/>
                  <a:pt x="1409" y="794"/>
                </a:cubicBezTo>
                <a:cubicBezTo>
                  <a:pt x="1579" y="964"/>
                  <a:pt x="1578" y="1239"/>
                  <a:pt x="1409" y="1409"/>
                </a:cubicBezTo>
                <a:cubicBezTo>
                  <a:pt x="1239" y="1579"/>
                  <a:pt x="964" y="1579"/>
                  <a:pt x="794" y="1409"/>
                </a:cubicBezTo>
                <a:close/>
                <a:moveTo>
                  <a:pt x="1811" y="392"/>
                </a:moveTo>
                <a:cubicBezTo>
                  <a:pt x="1419" y="0"/>
                  <a:pt x="784" y="0"/>
                  <a:pt x="392" y="392"/>
                </a:cubicBezTo>
                <a:cubicBezTo>
                  <a:pt x="0" y="784"/>
                  <a:pt x="0" y="1419"/>
                  <a:pt x="392" y="1811"/>
                </a:cubicBezTo>
                <a:cubicBezTo>
                  <a:pt x="784" y="2203"/>
                  <a:pt x="1419" y="2203"/>
                  <a:pt x="1811" y="1811"/>
                </a:cubicBezTo>
                <a:cubicBezTo>
                  <a:pt x="2203" y="1419"/>
                  <a:pt x="2203" y="784"/>
                  <a:pt x="1811" y="39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4DE4E8E-DAA5-39AD-C173-92C6176730AA}"/>
              </a:ext>
            </a:extLst>
          </p:cNvPr>
          <p:cNvGrpSpPr/>
          <p:nvPr/>
        </p:nvGrpSpPr>
        <p:grpSpPr>
          <a:xfrm>
            <a:off x="334396" y="5925601"/>
            <a:ext cx="1592728" cy="514576"/>
            <a:chOff x="7726363" y="5824538"/>
            <a:chExt cx="309563" cy="100013"/>
          </a:xfrm>
          <a:solidFill>
            <a:schemeClr val="bg1"/>
          </a:solidFill>
        </p:grpSpPr>
        <p:sp>
          <p:nvSpPr>
            <p:cNvPr id="41" name="Freeform 2039">
              <a:extLst>
                <a:ext uri="{FF2B5EF4-FFF2-40B4-BE49-F238E27FC236}">
                  <a16:creationId xmlns:a16="http://schemas.microsoft.com/office/drawing/2014/main" id="{0E3FD4F4-F285-6EEE-DCD9-370453DD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5824538"/>
              <a:ext cx="309563" cy="58738"/>
            </a:xfrm>
            <a:custGeom>
              <a:avLst/>
              <a:gdLst>
                <a:gd name="T0" fmla="*/ 34 w 195"/>
                <a:gd name="T1" fmla="*/ 37 h 37"/>
                <a:gd name="T2" fmla="*/ 0 w 195"/>
                <a:gd name="T3" fmla="*/ 9 h 37"/>
                <a:gd name="T4" fmla="*/ 5 w 195"/>
                <a:gd name="T5" fmla="*/ 3 h 37"/>
                <a:gd name="T6" fmla="*/ 34 w 195"/>
                <a:gd name="T7" fmla="*/ 26 h 37"/>
                <a:gd name="T8" fmla="*/ 66 w 195"/>
                <a:gd name="T9" fmla="*/ 0 h 37"/>
                <a:gd name="T10" fmla="*/ 97 w 195"/>
                <a:gd name="T11" fmla="*/ 26 h 37"/>
                <a:gd name="T12" fmla="*/ 129 w 195"/>
                <a:gd name="T13" fmla="*/ 0 h 37"/>
                <a:gd name="T14" fmla="*/ 161 w 195"/>
                <a:gd name="T15" fmla="*/ 26 h 37"/>
                <a:gd name="T16" fmla="*/ 189 w 195"/>
                <a:gd name="T17" fmla="*/ 3 h 37"/>
                <a:gd name="T18" fmla="*/ 195 w 195"/>
                <a:gd name="T19" fmla="*/ 9 h 37"/>
                <a:gd name="T20" fmla="*/ 161 w 195"/>
                <a:gd name="T21" fmla="*/ 37 h 37"/>
                <a:gd name="T22" fmla="*/ 129 w 195"/>
                <a:gd name="T23" fmla="*/ 12 h 37"/>
                <a:gd name="T24" fmla="*/ 97 w 195"/>
                <a:gd name="T25" fmla="*/ 37 h 37"/>
                <a:gd name="T26" fmla="*/ 66 w 195"/>
                <a:gd name="T27" fmla="*/ 12 h 37"/>
                <a:gd name="T28" fmla="*/ 34 w 195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37">
                  <a:moveTo>
                    <a:pt x="34" y="37"/>
                  </a:moveTo>
                  <a:lnTo>
                    <a:pt x="0" y="9"/>
                  </a:lnTo>
                  <a:lnTo>
                    <a:pt x="5" y="3"/>
                  </a:lnTo>
                  <a:lnTo>
                    <a:pt x="34" y="26"/>
                  </a:lnTo>
                  <a:lnTo>
                    <a:pt x="66" y="0"/>
                  </a:lnTo>
                  <a:lnTo>
                    <a:pt x="97" y="26"/>
                  </a:lnTo>
                  <a:lnTo>
                    <a:pt x="129" y="0"/>
                  </a:lnTo>
                  <a:lnTo>
                    <a:pt x="161" y="26"/>
                  </a:lnTo>
                  <a:lnTo>
                    <a:pt x="189" y="3"/>
                  </a:lnTo>
                  <a:lnTo>
                    <a:pt x="195" y="9"/>
                  </a:lnTo>
                  <a:lnTo>
                    <a:pt x="161" y="37"/>
                  </a:lnTo>
                  <a:lnTo>
                    <a:pt x="129" y="12"/>
                  </a:lnTo>
                  <a:lnTo>
                    <a:pt x="97" y="37"/>
                  </a:lnTo>
                  <a:lnTo>
                    <a:pt x="66" y="12"/>
                  </a:lnTo>
                  <a:lnTo>
                    <a:pt x="3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040">
              <a:extLst>
                <a:ext uri="{FF2B5EF4-FFF2-40B4-BE49-F238E27FC236}">
                  <a16:creationId xmlns:a16="http://schemas.microsoft.com/office/drawing/2014/main" id="{C8AA0A06-29EC-94EB-4E13-131B2083B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5865813"/>
              <a:ext cx="309563" cy="58738"/>
            </a:xfrm>
            <a:custGeom>
              <a:avLst/>
              <a:gdLst>
                <a:gd name="T0" fmla="*/ 34 w 195"/>
                <a:gd name="T1" fmla="*/ 37 h 37"/>
                <a:gd name="T2" fmla="*/ 0 w 195"/>
                <a:gd name="T3" fmla="*/ 9 h 37"/>
                <a:gd name="T4" fmla="*/ 5 w 195"/>
                <a:gd name="T5" fmla="*/ 3 h 37"/>
                <a:gd name="T6" fmla="*/ 34 w 195"/>
                <a:gd name="T7" fmla="*/ 26 h 37"/>
                <a:gd name="T8" fmla="*/ 66 w 195"/>
                <a:gd name="T9" fmla="*/ 0 h 37"/>
                <a:gd name="T10" fmla="*/ 97 w 195"/>
                <a:gd name="T11" fmla="*/ 26 h 37"/>
                <a:gd name="T12" fmla="*/ 129 w 195"/>
                <a:gd name="T13" fmla="*/ 0 h 37"/>
                <a:gd name="T14" fmla="*/ 161 w 195"/>
                <a:gd name="T15" fmla="*/ 26 h 37"/>
                <a:gd name="T16" fmla="*/ 189 w 195"/>
                <a:gd name="T17" fmla="*/ 3 h 37"/>
                <a:gd name="T18" fmla="*/ 195 w 195"/>
                <a:gd name="T19" fmla="*/ 9 h 37"/>
                <a:gd name="T20" fmla="*/ 161 w 195"/>
                <a:gd name="T21" fmla="*/ 37 h 37"/>
                <a:gd name="T22" fmla="*/ 129 w 195"/>
                <a:gd name="T23" fmla="*/ 11 h 37"/>
                <a:gd name="T24" fmla="*/ 97 w 195"/>
                <a:gd name="T25" fmla="*/ 37 h 37"/>
                <a:gd name="T26" fmla="*/ 66 w 195"/>
                <a:gd name="T27" fmla="*/ 11 h 37"/>
                <a:gd name="T28" fmla="*/ 34 w 195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37">
                  <a:moveTo>
                    <a:pt x="34" y="37"/>
                  </a:moveTo>
                  <a:lnTo>
                    <a:pt x="0" y="9"/>
                  </a:lnTo>
                  <a:lnTo>
                    <a:pt x="5" y="3"/>
                  </a:lnTo>
                  <a:lnTo>
                    <a:pt x="34" y="26"/>
                  </a:lnTo>
                  <a:lnTo>
                    <a:pt x="66" y="0"/>
                  </a:lnTo>
                  <a:lnTo>
                    <a:pt x="97" y="26"/>
                  </a:lnTo>
                  <a:lnTo>
                    <a:pt x="129" y="0"/>
                  </a:lnTo>
                  <a:lnTo>
                    <a:pt x="161" y="26"/>
                  </a:lnTo>
                  <a:lnTo>
                    <a:pt x="189" y="3"/>
                  </a:lnTo>
                  <a:lnTo>
                    <a:pt x="195" y="9"/>
                  </a:lnTo>
                  <a:lnTo>
                    <a:pt x="161" y="37"/>
                  </a:lnTo>
                  <a:lnTo>
                    <a:pt x="129" y="11"/>
                  </a:lnTo>
                  <a:lnTo>
                    <a:pt x="97" y="37"/>
                  </a:lnTo>
                  <a:lnTo>
                    <a:pt x="66" y="11"/>
                  </a:lnTo>
                  <a:lnTo>
                    <a:pt x="3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216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>
            <a:extLst>
              <a:ext uri="{FF2B5EF4-FFF2-40B4-BE49-F238E27FC236}">
                <a16:creationId xmlns:a16="http://schemas.microsoft.com/office/drawing/2014/main" id="{65C1421A-E6D2-AFE7-5CA5-1E7DF4B63798}"/>
              </a:ext>
            </a:extLst>
          </p:cNvPr>
          <p:cNvSpPr/>
          <p:nvPr/>
        </p:nvSpPr>
        <p:spPr>
          <a:xfrm>
            <a:off x="5969178" y="993059"/>
            <a:ext cx="6222821" cy="5864941"/>
          </a:xfrm>
          <a:custGeom>
            <a:avLst/>
            <a:gdLst>
              <a:gd name="connsiteX0" fmla="*/ 1266748 w 6410632"/>
              <a:gd name="connsiteY0" fmla="*/ 0 h 5864941"/>
              <a:gd name="connsiteX1" fmla="*/ 6333587 w 6410632"/>
              <a:gd name="connsiteY1" fmla="*/ 0 h 5864941"/>
              <a:gd name="connsiteX2" fmla="*/ 6410632 w 6410632"/>
              <a:gd name="connsiteY2" fmla="*/ 3891 h 5864941"/>
              <a:gd name="connsiteX3" fmla="*/ 6410632 w 6410632"/>
              <a:gd name="connsiteY3" fmla="*/ 5864941 h 5864941"/>
              <a:gd name="connsiteX4" fmla="*/ 0 w 6410632"/>
              <a:gd name="connsiteY4" fmla="*/ 5864941 h 5864941"/>
              <a:gd name="connsiteX5" fmla="*/ 0 w 6410632"/>
              <a:gd name="connsiteY5" fmla="*/ 1266748 h 5864941"/>
              <a:gd name="connsiteX6" fmla="*/ 1266748 w 6410632"/>
              <a:gd name="connsiteY6" fmla="*/ 0 h 586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0632" h="5864941">
                <a:moveTo>
                  <a:pt x="1266748" y="0"/>
                </a:moveTo>
                <a:lnTo>
                  <a:pt x="6333587" y="0"/>
                </a:lnTo>
                <a:lnTo>
                  <a:pt x="6410632" y="3891"/>
                </a:lnTo>
                <a:lnTo>
                  <a:pt x="6410632" y="5864941"/>
                </a:lnTo>
                <a:lnTo>
                  <a:pt x="0" y="5864941"/>
                </a:lnTo>
                <a:lnTo>
                  <a:pt x="0" y="1266748"/>
                </a:lnTo>
                <a:cubicBezTo>
                  <a:pt x="0" y="567142"/>
                  <a:pt x="567142" y="0"/>
                  <a:pt x="126674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F43D285-4682-A376-1D8C-4850EEF2E453}"/>
              </a:ext>
            </a:extLst>
          </p:cNvPr>
          <p:cNvSpPr/>
          <p:nvPr/>
        </p:nvSpPr>
        <p:spPr>
          <a:xfrm>
            <a:off x="9900578" y="4595970"/>
            <a:ext cx="1116572" cy="11165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8F8BA288-C53C-941E-818A-3D106AD020C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413" b="3413"/>
          <a:stretch>
            <a:fillRect/>
          </a:stretch>
        </p:blipFill>
        <p:spPr/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11126DB-3A48-2E14-22C1-60841B379B17}"/>
              </a:ext>
            </a:extLst>
          </p:cNvPr>
          <p:cNvSpPr/>
          <p:nvPr/>
        </p:nvSpPr>
        <p:spPr>
          <a:xfrm>
            <a:off x="11700387" y="403589"/>
            <a:ext cx="196645" cy="1966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F4DA87-F0EB-580D-D0DB-938BD316538F}"/>
              </a:ext>
            </a:extLst>
          </p:cNvPr>
          <p:cNvSpPr/>
          <p:nvPr/>
        </p:nvSpPr>
        <p:spPr>
          <a:xfrm>
            <a:off x="773360" y="3775234"/>
            <a:ext cx="8376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ore-KR" sz="2000" b="1" dirty="0">
                <a:solidFill>
                  <a:schemeClr val="tx2"/>
                </a:solidFill>
                <a:cs typeface="Calibri" panose="02000000000000000000" pitchFamily="2" charset="0"/>
              </a:rPr>
              <a:t>Ecco un panorama su ciascuna di queste fasi:</a:t>
            </a:r>
            <a:endParaRPr lang="en-US" altLang="ko-Kore-KR" sz="2000" b="1" dirty="0">
              <a:solidFill>
                <a:schemeClr val="tx2"/>
              </a:solidFill>
              <a:cs typeface="Calibri" panose="02000000000000000000" pitchFamily="2" charset="0"/>
            </a:endParaRPr>
          </a:p>
        </p:txBody>
      </p:sp>
      <p:sp>
        <p:nvSpPr>
          <p:cNvPr id="42" name="Freeform 123">
            <a:extLst>
              <a:ext uri="{FF2B5EF4-FFF2-40B4-BE49-F238E27FC236}">
                <a16:creationId xmlns:a16="http://schemas.microsoft.com/office/drawing/2014/main" id="{39C47ADB-7496-FA1A-5669-4A683A0F20EA}"/>
              </a:ext>
            </a:extLst>
          </p:cNvPr>
          <p:cNvSpPr>
            <a:spLocks noEditPoints="1"/>
          </p:cNvSpPr>
          <p:nvPr/>
        </p:nvSpPr>
        <p:spPr bwMode="auto">
          <a:xfrm rot="16200000" flipH="1">
            <a:off x="6502532" y="5116807"/>
            <a:ext cx="1339209" cy="1339209"/>
          </a:xfrm>
          <a:custGeom>
            <a:avLst/>
            <a:gdLst>
              <a:gd name="T0" fmla="*/ 395 w 790"/>
              <a:gd name="T1" fmla="*/ 81 h 789"/>
              <a:gd name="T2" fmla="*/ 82 w 790"/>
              <a:gd name="T3" fmla="*/ 394 h 789"/>
              <a:gd name="T4" fmla="*/ 395 w 790"/>
              <a:gd name="T5" fmla="*/ 708 h 789"/>
              <a:gd name="T6" fmla="*/ 708 w 790"/>
              <a:gd name="T7" fmla="*/ 394 h 789"/>
              <a:gd name="T8" fmla="*/ 395 w 790"/>
              <a:gd name="T9" fmla="*/ 81 h 789"/>
              <a:gd name="T10" fmla="*/ 395 w 790"/>
              <a:gd name="T11" fmla="*/ 789 h 789"/>
              <a:gd name="T12" fmla="*/ 0 w 790"/>
              <a:gd name="T13" fmla="*/ 394 h 789"/>
              <a:gd name="T14" fmla="*/ 395 w 790"/>
              <a:gd name="T15" fmla="*/ 0 h 789"/>
              <a:gd name="T16" fmla="*/ 790 w 790"/>
              <a:gd name="T17" fmla="*/ 394 h 789"/>
              <a:gd name="T18" fmla="*/ 395 w 790"/>
              <a:gd name="T19" fmla="*/ 789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0" h="789">
                <a:moveTo>
                  <a:pt x="395" y="81"/>
                </a:moveTo>
                <a:cubicBezTo>
                  <a:pt x="222" y="81"/>
                  <a:pt x="82" y="221"/>
                  <a:pt x="82" y="394"/>
                </a:cubicBezTo>
                <a:cubicBezTo>
                  <a:pt x="82" y="567"/>
                  <a:pt x="222" y="708"/>
                  <a:pt x="395" y="708"/>
                </a:cubicBezTo>
                <a:cubicBezTo>
                  <a:pt x="568" y="708"/>
                  <a:pt x="708" y="567"/>
                  <a:pt x="708" y="394"/>
                </a:cubicBezTo>
                <a:cubicBezTo>
                  <a:pt x="708" y="221"/>
                  <a:pt x="568" y="81"/>
                  <a:pt x="395" y="81"/>
                </a:cubicBezTo>
                <a:close/>
                <a:moveTo>
                  <a:pt x="395" y="789"/>
                </a:moveTo>
                <a:cubicBezTo>
                  <a:pt x="177" y="789"/>
                  <a:pt x="0" y="612"/>
                  <a:pt x="0" y="394"/>
                </a:cubicBezTo>
                <a:cubicBezTo>
                  <a:pt x="0" y="177"/>
                  <a:pt x="177" y="0"/>
                  <a:pt x="395" y="0"/>
                </a:cubicBezTo>
                <a:cubicBezTo>
                  <a:pt x="613" y="0"/>
                  <a:pt x="790" y="177"/>
                  <a:pt x="790" y="394"/>
                </a:cubicBezTo>
                <a:cubicBezTo>
                  <a:pt x="790" y="612"/>
                  <a:pt x="613" y="789"/>
                  <a:pt x="395" y="7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Oval 5">
            <a:extLst>
              <a:ext uri="{FF2B5EF4-FFF2-40B4-BE49-F238E27FC236}">
                <a16:creationId xmlns:a16="http://schemas.microsoft.com/office/drawing/2014/main" id="{F2089623-B54C-2308-B619-5F8CA118A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575" y="1315868"/>
            <a:ext cx="494457" cy="4944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E32EFB2-0D14-9A58-9EE7-8D8E3CC3EFC4}"/>
              </a:ext>
            </a:extLst>
          </p:cNvPr>
          <p:cNvSpPr/>
          <p:nvPr/>
        </p:nvSpPr>
        <p:spPr>
          <a:xfrm>
            <a:off x="6012128" y="458165"/>
            <a:ext cx="284138" cy="2841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D54584-87EA-AE99-13EE-A934FDFEFF28}"/>
              </a:ext>
            </a:extLst>
          </p:cNvPr>
          <p:cNvSpPr/>
          <p:nvPr/>
        </p:nvSpPr>
        <p:spPr>
          <a:xfrm>
            <a:off x="773360" y="4714822"/>
            <a:ext cx="4417765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1600" dirty="0" err="1">
                <a:solidFill>
                  <a:schemeClr val="tx2"/>
                </a:solidFill>
                <a:cs typeface="Calibri" panose="02000000000000000000" pitchFamily="2" charset="0"/>
              </a:rPr>
              <a:t>Estrazione</a:t>
            </a:r>
            <a:r>
              <a:rPr lang="en-US" altLang="ko-Kore-KR" sz="1600" dirty="0">
                <a:solidFill>
                  <a:schemeClr val="tx2"/>
                </a:solidFill>
                <a:cs typeface="Calibri" panose="02000000000000000000" pitchFamily="2" charset="0"/>
              </a:rPr>
              <a:t> di Big Data</a:t>
            </a:r>
          </a:p>
          <a:p>
            <a:pPr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1600" dirty="0" err="1">
                <a:solidFill>
                  <a:schemeClr val="tx2"/>
                </a:solidFill>
                <a:cs typeface="Calibri" panose="02000000000000000000" pitchFamily="2" charset="0"/>
              </a:rPr>
              <a:t>Manipolazione</a:t>
            </a:r>
            <a:r>
              <a:rPr lang="en-US" altLang="ko-Kore-KR" sz="1600" dirty="0">
                <a:solidFill>
                  <a:schemeClr val="tx2"/>
                </a:solidFill>
                <a:cs typeface="Calibri" panose="02000000000000000000" pitchFamily="2" charset="0"/>
              </a:rPr>
              <a:t> di Big Data</a:t>
            </a:r>
          </a:p>
          <a:p>
            <a:pPr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1600" dirty="0" err="1">
                <a:solidFill>
                  <a:schemeClr val="tx2"/>
                </a:solidFill>
                <a:cs typeface="Calibri" panose="02000000000000000000" pitchFamily="2" charset="0"/>
              </a:rPr>
              <a:t>Interpretazione</a:t>
            </a:r>
            <a:r>
              <a:rPr lang="en-US" altLang="ko-Kore-KR" sz="1600" dirty="0">
                <a:solidFill>
                  <a:schemeClr val="tx2"/>
                </a:solidFill>
                <a:cs typeface="Calibri" panose="02000000000000000000" pitchFamily="2" charset="0"/>
              </a:rPr>
              <a:t> di Big Data</a:t>
            </a:r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E8380667-2A3F-F670-0D75-E28A41E78EE1}"/>
              </a:ext>
            </a:extLst>
          </p:cNvPr>
          <p:cNvCxnSpPr>
            <a:cxnSpLocks/>
          </p:cNvCxnSpPr>
          <p:nvPr/>
        </p:nvCxnSpPr>
        <p:spPr>
          <a:xfrm>
            <a:off x="773360" y="4423886"/>
            <a:ext cx="286118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0C7330-885F-07E1-979C-BB6D2396A606}"/>
              </a:ext>
            </a:extLst>
          </p:cNvPr>
          <p:cNvSpPr/>
          <p:nvPr/>
        </p:nvSpPr>
        <p:spPr>
          <a:xfrm>
            <a:off x="773360" y="1338168"/>
            <a:ext cx="7855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6000" dirty="0">
                <a:solidFill>
                  <a:schemeClr val="tx2"/>
                </a:solidFill>
                <a:latin typeface="+mj-lt"/>
                <a:cs typeface="Calibri" panose="02000000000000000000" pitchFamily="2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2843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6506C5C-2AB1-9165-D4CB-B0B9D84869C2}"/>
              </a:ext>
            </a:extLst>
          </p:cNvPr>
          <p:cNvSpPr/>
          <p:nvPr/>
        </p:nvSpPr>
        <p:spPr>
          <a:xfrm flipH="1">
            <a:off x="0" y="0"/>
            <a:ext cx="187459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E3B3151E-98C2-D2A0-641A-457E6453D1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066" r="12066"/>
          <a:stretch>
            <a:fillRect/>
          </a:stretch>
        </p:blipFill>
        <p:spPr/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CAD4C7F-7C3A-0BD1-4713-608A9DF277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it-IT" altLang="ko-Kore-KR" sz="1600" dirty="0"/>
              <a:t>L'</a:t>
            </a:r>
            <a:r>
              <a:rPr lang="it-IT" altLang="ko-Kore-KR" sz="1600" b="1" dirty="0"/>
              <a:t>estrazione</a:t>
            </a:r>
            <a:r>
              <a:rPr lang="it-IT" altLang="ko-Kore-KR" sz="1600" dirty="0"/>
              <a:t> è il processo di raccolta e aggregazione dei dati da varie fonti. Nei contesti di </a:t>
            </a:r>
            <a:r>
              <a:rPr lang="it-IT" altLang="ko-Kore-KR" sz="1600" b="1" dirty="0"/>
              <a:t>Big Data</a:t>
            </a:r>
            <a:r>
              <a:rPr lang="it-IT" altLang="ko-Kore-KR" sz="1600" dirty="0"/>
              <a:t>, i dati possono provenire da molteplici fonti, tra cui: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it-IT" altLang="ko-Kore-KR" sz="1600" dirty="0"/>
              <a:t>Database relazionali (come MySQL, </a:t>
            </a:r>
            <a:r>
              <a:rPr lang="it-IT" altLang="ko-Kore-KR" sz="1600" dirty="0" err="1"/>
              <a:t>PostgreSQL</a:t>
            </a:r>
            <a:r>
              <a:rPr lang="it-IT" altLang="ko-Kore-KR" sz="1600" dirty="0"/>
              <a:t>, </a:t>
            </a:r>
            <a:r>
              <a:rPr lang="it-IT" altLang="ko-Kore-KR" sz="1600" dirty="0" err="1"/>
              <a:t>SQLServer</a:t>
            </a:r>
            <a:r>
              <a:rPr lang="it-IT" altLang="ko-Kore-KR" sz="1600" dirty="0"/>
              <a:t>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it-IT" altLang="ko-Kore-KR" sz="1600" dirty="0"/>
              <a:t>Database </a:t>
            </a:r>
            <a:r>
              <a:rPr lang="it-IT" altLang="ko-Kore-KR" sz="1600" dirty="0" err="1"/>
              <a:t>NoSQL</a:t>
            </a:r>
            <a:r>
              <a:rPr lang="it-IT" altLang="ko-Kore-KR" sz="1600" dirty="0"/>
              <a:t> (come </a:t>
            </a:r>
            <a:r>
              <a:rPr lang="it-IT" altLang="ko-Kore-KR" sz="1600" dirty="0" err="1"/>
              <a:t>MongoDB</a:t>
            </a:r>
            <a:r>
              <a:rPr lang="it-IT" altLang="ko-Kore-KR" sz="1600" dirty="0"/>
              <a:t>, Cassandra)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it-IT" altLang="ko-Kore-KR" sz="1600" dirty="0"/>
              <a:t>Data </a:t>
            </a:r>
            <a:r>
              <a:rPr lang="it-IT" altLang="ko-Kore-KR" sz="1600" dirty="0" err="1"/>
              <a:t>warehouse</a:t>
            </a:r>
            <a:r>
              <a:rPr lang="it-IT" altLang="ko-Kore-KR" sz="1600" dirty="0"/>
              <a:t> (come Google </a:t>
            </a:r>
            <a:r>
              <a:rPr lang="it-IT" altLang="ko-Kore-KR" sz="1600" dirty="0" err="1"/>
              <a:t>BigQuery</a:t>
            </a:r>
            <a:r>
              <a:rPr lang="it-IT" altLang="ko-Kore-KR" sz="1600" dirty="0"/>
              <a:t>, Amazon Redshift)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it-IT" altLang="ko-Kore-KR" sz="1600" dirty="0"/>
              <a:t>API di servizi esterni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it-IT" altLang="ko-Kore-KR" sz="1600" dirty="0"/>
              <a:t>Log di server e sistemi di tracciamento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it-IT" altLang="ko-Kore-KR" sz="1600" dirty="0"/>
              <a:t>Social media, IoT, sensori e dispositivi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it-IT" altLang="ko-Kore-KR" sz="1600" dirty="0"/>
              <a:t>File e documenti (come JSON, XML, CSV, file di testo)</a:t>
            </a:r>
            <a:endParaRPr lang="ko-Kore-KR" altLang="en-US" sz="160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9A12AEF-AB92-7963-D0B8-9FB619ED9F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ore-KR" dirty="0" err="1"/>
              <a:t>Estrazione</a:t>
            </a:r>
            <a:r>
              <a:rPr lang="en-US" altLang="ko-Kore-KR" dirty="0"/>
              <a:t> di Big Data</a:t>
            </a:r>
            <a:endParaRPr lang="ko-Kore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C1C40F-49B8-9113-582D-FE74368AB32F}"/>
              </a:ext>
            </a:extLst>
          </p:cNvPr>
          <p:cNvGrpSpPr/>
          <p:nvPr/>
        </p:nvGrpSpPr>
        <p:grpSpPr>
          <a:xfrm>
            <a:off x="943527" y="5848120"/>
            <a:ext cx="620712" cy="644588"/>
            <a:chOff x="9517063" y="611188"/>
            <a:chExt cx="123825" cy="128588"/>
          </a:xfrm>
          <a:solidFill>
            <a:schemeClr val="bg1"/>
          </a:solidFill>
        </p:grpSpPr>
        <p:sp>
          <p:nvSpPr>
            <p:cNvPr id="7" name="Rectangle 962">
              <a:extLst>
                <a:ext uri="{FF2B5EF4-FFF2-40B4-BE49-F238E27FC236}">
                  <a16:creationId xmlns:a16="http://schemas.microsoft.com/office/drawing/2014/main" id="{DC5FC670-62C0-3DEF-BC24-D48FF978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6275" y="611188"/>
              <a:ext cx="206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963">
              <a:extLst>
                <a:ext uri="{FF2B5EF4-FFF2-40B4-BE49-F238E27FC236}">
                  <a16:creationId xmlns:a16="http://schemas.microsoft.com/office/drawing/2014/main" id="{B9043CB1-912F-3991-5FC0-506FE05B1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7063" y="636588"/>
              <a:ext cx="36513" cy="31750"/>
            </a:xfrm>
            <a:custGeom>
              <a:avLst/>
              <a:gdLst>
                <a:gd name="T0" fmla="*/ 23 w 23"/>
                <a:gd name="T1" fmla="*/ 9 h 20"/>
                <a:gd name="T2" fmla="*/ 7 w 23"/>
                <a:gd name="T3" fmla="*/ 0 h 20"/>
                <a:gd name="T4" fmla="*/ 0 w 23"/>
                <a:gd name="T5" fmla="*/ 11 h 20"/>
                <a:gd name="T6" fmla="*/ 16 w 23"/>
                <a:gd name="T7" fmla="*/ 20 h 20"/>
                <a:gd name="T8" fmla="*/ 23 w 23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23" y="9"/>
                  </a:moveTo>
                  <a:lnTo>
                    <a:pt x="7" y="0"/>
                  </a:lnTo>
                  <a:lnTo>
                    <a:pt x="0" y="11"/>
                  </a:lnTo>
                  <a:lnTo>
                    <a:pt x="16" y="20"/>
                  </a:ln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64">
              <a:extLst>
                <a:ext uri="{FF2B5EF4-FFF2-40B4-BE49-F238E27FC236}">
                  <a16:creationId xmlns:a16="http://schemas.microsoft.com/office/drawing/2014/main" id="{DCDBA3CC-801B-7726-27B4-B5B82D8F2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8650" y="685801"/>
              <a:ext cx="36513" cy="31750"/>
            </a:xfrm>
            <a:custGeom>
              <a:avLst/>
              <a:gdLst>
                <a:gd name="T0" fmla="*/ 0 w 23"/>
                <a:gd name="T1" fmla="*/ 9 h 20"/>
                <a:gd name="T2" fmla="*/ 7 w 23"/>
                <a:gd name="T3" fmla="*/ 20 h 20"/>
                <a:gd name="T4" fmla="*/ 23 w 23"/>
                <a:gd name="T5" fmla="*/ 11 h 20"/>
                <a:gd name="T6" fmla="*/ 17 w 23"/>
                <a:gd name="T7" fmla="*/ 0 h 20"/>
                <a:gd name="T8" fmla="*/ 0 w 23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0" y="9"/>
                  </a:moveTo>
                  <a:lnTo>
                    <a:pt x="7" y="20"/>
                  </a:lnTo>
                  <a:lnTo>
                    <a:pt x="23" y="11"/>
                  </a:lnTo>
                  <a:lnTo>
                    <a:pt x="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Rectangle 965">
              <a:extLst>
                <a:ext uri="{FF2B5EF4-FFF2-40B4-BE49-F238E27FC236}">
                  <a16:creationId xmlns:a16="http://schemas.microsoft.com/office/drawing/2014/main" id="{1F9D1BA4-5803-8DF2-D8DC-2D1F71131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1038" y="709613"/>
              <a:ext cx="206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66">
              <a:extLst>
                <a:ext uri="{FF2B5EF4-FFF2-40B4-BE49-F238E27FC236}">
                  <a16:creationId xmlns:a16="http://schemas.microsoft.com/office/drawing/2014/main" id="{9419BFD4-4356-D465-F5C4-9225305CF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4375" y="681038"/>
              <a:ext cx="36513" cy="33338"/>
            </a:xfrm>
            <a:custGeom>
              <a:avLst/>
              <a:gdLst>
                <a:gd name="T0" fmla="*/ 6 w 23"/>
                <a:gd name="T1" fmla="*/ 0 h 21"/>
                <a:gd name="T2" fmla="*/ 0 w 23"/>
                <a:gd name="T3" fmla="*/ 11 h 21"/>
                <a:gd name="T4" fmla="*/ 16 w 23"/>
                <a:gd name="T5" fmla="*/ 21 h 21"/>
                <a:gd name="T6" fmla="*/ 23 w 23"/>
                <a:gd name="T7" fmla="*/ 10 h 21"/>
                <a:gd name="T8" fmla="*/ 6 w 2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6" y="0"/>
                  </a:moveTo>
                  <a:lnTo>
                    <a:pt x="0" y="11"/>
                  </a:lnTo>
                  <a:lnTo>
                    <a:pt x="16" y="21"/>
                  </a:lnTo>
                  <a:lnTo>
                    <a:pt x="23" y="1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67">
              <a:extLst>
                <a:ext uri="{FF2B5EF4-FFF2-40B4-BE49-F238E27FC236}">
                  <a16:creationId xmlns:a16="http://schemas.microsoft.com/office/drawing/2014/main" id="{073CEDD4-E8D3-1BA8-98B8-7CB94C1D1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2788" y="631826"/>
              <a:ext cx="34925" cy="33338"/>
            </a:xfrm>
            <a:custGeom>
              <a:avLst/>
              <a:gdLst>
                <a:gd name="T0" fmla="*/ 22 w 22"/>
                <a:gd name="T1" fmla="*/ 12 h 21"/>
                <a:gd name="T2" fmla="*/ 16 w 22"/>
                <a:gd name="T3" fmla="*/ 0 h 21"/>
                <a:gd name="T4" fmla="*/ 0 w 22"/>
                <a:gd name="T5" fmla="*/ 10 h 21"/>
                <a:gd name="T6" fmla="*/ 6 w 22"/>
                <a:gd name="T7" fmla="*/ 21 h 21"/>
                <a:gd name="T8" fmla="*/ 22 w 22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2" y="12"/>
                  </a:moveTo>
                  <a:lnTo>
                    <a:pt x="16" y="0"/>
                  </a:lnTo>
                  <a:lnTo>
                    <a:pt x="0" y="10"/>
                  </a:lnTo>
                  <a:lnTo>
                    <a:pt x="6" y="21"/>
                  </a:ln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" name="Freeform 1652">
            <a:extLst>
              <a:ext uri="{FF2B5EF4-FFF2-40B4-BE49-F238E27FC236}">
                <a16:creationId xmlns:a16="http://schemas.microsoft.com/office/drawing/2014/main" id="{241BF296-83C1-F6B2-5B77-DD78849DD202}"/>
              </a:ext>
            </a:extLst>
          </p:cNvPr>
          <p:cNvSpPr>
            <a:spLocks/>
          </p:cNvSpPr>
          <p:nvPr/>
        </p:nvSpPr>
        <p:spPr bwMode="auto">
          <a:xfrm>
            <a:off x="1157291" y="3706762"/>
            <a:ext cx="272763" cy="1578129"/>
          </a:xfrm>
          <a:custGeom>
            <a:avLst/>
            <a:gdLst>
              <a:gd name="T0" fmla="*/ 72 w 217"/>
              <a:gd name="T1" fmla="*/ 1253 h 1253"/>
              <a:gd name="T2" fmla="*/ 0 w 217"/>
              <a:gd name="T3" fmla="*/ 1253 h 1253"/>
              <a:gd name="T4" fmla="*/ 89 w 217"/>
              <a:gd name="T5" fmla="*/ 1133 h 1253"/>
              <a:gd name="T6" fmla="*/ 145 w 217"/>
              <a:gd name="T7" fmla="*/ 1074 h 1253"/>
              <a:gd name="T8" fmla="*/ 89 w 217"/>
              <a:gd name="T9" fmla="*/ 1015 h 1253"/>
              <a:gd name="T10" fmla="*/ 0 w 217"/>
              <a:gd name="T11" fmla="*/ 895 h 1253"/>
              <a:gd name="T12" fmla="*/ 89 w 217"/>
              <a:gd name="T13" fmla="*/ 775 h 1253"/>
              <a:gd name="T14" fmla="*/ 145 w 217"/>
              <a:gd name="T15" fmla="*/ 716 h 1253"/>
              <a:gd name="T16" fmla="*/ 89 w 217"/>
              <a:gd name="T17" fmla="*/ 658 h 1253"/>
              <a:gd name="T18" fmla="*/ 0 w 217"/>
              <a:gd name="T19" fmla="*/ 537 h 1253"/>
              <a:gd name="T20" fmla="*/ 89 w 217"/>
              <a:gd name="T21" fmla="*/ 417 h 1253"/>
              <a:gd name="T22" fmla="*/ 145 w 217"/>
              <a:gd name="T23" fmla="*/ 358 h 1253"/>
              <a:gd name="T24" fmla="*/ 89 w 217"/>
              <a:gd name="T25" fmla="*/ 300 h 1253"/>
              <a:gd name="T26" fmla="*/ 0 w 217"/>
              <a:gd name="T27" fmla="*/ 179 h 1253"/>
              <a:gd name="T28" fmla="*/ 89 w 217"/>
              <a:gd name="T29" fmla="*/ 59 h 1253"/>
              <a:gd name="T30" fmla="*/ 145 w 217"/>
              <a:gd name="T31" fmla="*/ 0 h 1253"/>
              <a:gd name="T32" fmla="*/ 217 w 217"/>
              <a:gd name="T33" fmla="*/ 0 h 1253"/>
              <a:gd name="T34" fmla="*/ 127 w 217"/>
              <a:gd name="T35" fmla="*/ 121 h 1253"/>
              <a:gd name="T36" fmla="*/ 72 w 217"/>
              <a:gd name="T37" fmla="*/ 179 h 1253"/>
              <a:gd name="T38" fmla="*/ 127 w 217"/>
              <a:gd name="T39" fmla="*/ 238 h 1253"/>
              <a:gd name="T40" fmla="*/ 217 w 217"/>
              <a:gd name="T41" fmla="*/ 358 h 1253"/>
              <a:gd name="T42" fmla="*/ 127 w 217"/>
              <a:gd name="T43" fmla="*/ 479 h 1253"/>
              <a:gd name="T44" fmla="*/ 72 w 217"/>
              <a:gd name="T45" fmla="*/ 537 h 1253"/>
              <a:gd name="T46" fmla="*/ 127 w 217"/>
              <a:gd name="T47" fmla="*/ 596 h 1253"/>
              <a:gd name="T48" fmla="*/ 217 w 217"/>
              <a:gd name="T49" fmla="*/ 716 h 1253"/>
              <a:gd name="T50" fmla="*/ 127 w 217"/>
              <a:gd name="T51" fmla="*/ 837 h 1253"/>
              <a:gd name="T52" fmla="*/ 72 w 217"/>
              <a:gd name="T53" fmla="*/ 895 h 1253"/>
              <a:gd name="T54" fmla="*/ 127 w 217"/>
              <a:gd name="T55" fmla="*/ 954 h 1253"/>
              <a:gd name="T56" fmla="*/ 217 w 217"/>
              <a:gd name="T57" fmla="*/ 1074 h 1253"/>
              <a:gd name="T58" fmla="*/ 127 w 217"/>
              <a:gd name="T59" fmla="*/ 1194 h 1253"/>
              <a:gd name="T60" fmla="*/ 72 w 217"/>
              <a:gd name="T61" fmla="*/ 1253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7" h="1253">
                <a:moveTo>
                  <a:pt x="72" y="1253"/>
                </a:moveTo>
                <a:lnTo>
                  <a:pt x="0" y="1253"/>
                </a:lnTo>
                <a:cubicBezTo>
                  <a:pt x="0" y="1188"/>
                  <a:pt x="52" y="1156"/>
                  <a:pt x="89" y="1133"/>
                </a:cubicBezTo>
                <a:cubicBezTo>
                  <a:pt x="128" y="1109"/>
                  <a:pt x="145" y="1096"/>
                  <a:pt x="145" y="1074"/>
                </a:cubicBezTo>
                <a:cubicBezTo>
                  <a:pt x="145" y="1052"/>
                  <a:pt x="128" y="1039"/>
                  <a:pt x="89" y="1015"/>
                </a:cubicBezTo>
                <a:cubicBezTo>
                  <a:pt x="52" y="992"/>
                  <a:pt x="0" y="960"/>
                  <a:pt x="0" y="895"/>
                </a:cubicBezTo>
                <a:cubicBezTo>
                  <a:pt x="0" y="830"/>
                  <a:pt x="52" y="798"/>
                  <a:pt x="89" y="775"/>
                </a:cubicBezTo>
                <a:cubicBezTo>
                  <a:pt x="128" y="751"/>
                  <a:pt x="145" y="738"/>
                  <a:pt x="145" y="716"/>
                </a:cubicBezTo>
                <a:cubicBezTo>
                  <a:pt x="145" y="694"/>
                  <a:pt x="128" y="681"/>
                  <a:pt x="89" y="658"/>
                </a:cubicBezTo>
                <a:cubicBezTo>
                  <a:pt x="52" y="634"/>
                  <a:pt x="0" y="602"/>
                  <a:pt x="0" y="537"/>
                </a:cubicBezTo>
                <a:cubicBezTo>
                  <a:pt x="0" y="472"/>
                  <a:pt x="52" y="440"/>
                  <a:pt x="89" y="417"/>
                </a:cubicBezTo>
                <a:cubicBezTo>
                  <a:pt x="128" y="393"/>
                  <a:pt x="145" y="381"/>
                  <a:pt x="145" y="358"/>
                </a:cubicBezTo>
                <a:cubicBezTo>
                  <a:pt x="145" y="336"/>
                  <a:pt x="128" y="323"/>
                  <a:pt x="89" y="300"/>
                </a:cubicBezTo>
                <a:cubicBezTo>
                  <a:pt x="52" y="276"/>
                  <a:pt x="0" y="244"/>
                  <a:pt x="0" y="179"/>
                </a:cubicBezTo>
                <a:cubicBezTo>
                  <a:pt x="0" y="114"/>
                  <a:pt x="52" y="82"/>
                  <a:pt x="89" y="59"/>
                </a:cubicBezTo>
                <a:cubicBezTo>
                  <a:pt x="128" y="35"/>
                  <a:pt x="145" y="22"/>
                  <a:pt x="145" y="0"/>
                </a:cubicBezTo>
                <a:lnTo>
                  <a:pt x="217" y="0"/>
                </a:lnTo>
                <a:cubicBezTo>
                  <a:pt x="217" y="65"/>
                  <a:pt x="165" y="97"/>
                  <a:pt x="127" y="121"/>
                </a:cubicBezTo>
                <a:cubicBezTo>
                  <a:pt x="89" y="144"/>
                  <a:pt x="72" y="157"/>
                  <a:pt x="72" y="179"/>
                </a:cubicBezTo>
                <a:cubicBezTo>
                  <a:pt x="72" y="202"/>
                  <a:pt x="89" y="214"/>
                  <a:pt x="127" y="238"/>
                </a:cubicBezTo>
                <a:cubicBezTo>
                  <a:pt x="165" y="261"/>
                  <a:pt x="217" y="293"/>
                  <a:pt x="217" y="358"/>
                </a:cubicBezTo>
                <a:cubicBezTo>
                  <a:pt x="217" y="423"/>
                  <a:pt x="165" y="455"/>
                  <a:pt x="127" y="479"/>
                </a:cubicBezTo>
                <a:cubicBezTo>
                  <a:pt x="89" y="502"/>
                  <a:pt x="72" y="515"/>
                  <a:pt x="72" y="537"/>
                </a:cubicBezTo>
                <a:cubicBezTo>
                  <a:pt x="72" y="560"/>
                  <a:pt x="89" y="572"/>
                  <a:pt x="127" y="596"/>
                </a:cubicBezTo>
                <a:cubicBezTo>
                  <a:pt x="165" y="619"/>
                  <a:pt x="217" y="651"/>
                  <a:pt x="217" y="716"/>
                </a:cubicBezTo>
                <a:cubicBezTo>
                  <a:pt x="217" y="781"/>
                  <a:pt x="165" y="813"/>
                  <a:pt x="127" y="837"/>
                </a:cubicBezTo>
                <a:cubicBezTo>
                  <a:pt x="89" y="860"/>
                  <a:pt x="72" y="873"/>
                  <a:pt x="72" y="895"/>
                </a:cubicBezTo>
                <a:cubicBezTo>
                  <a:pt x="72" y="917"/>
                  <a:pt x="89" y="930"/>
                  <a:pt x="127" y="954"/>
                </a:cubicBezTo>
                <a:cubicBezTo>
                  <a:pt x="165" y="977"/>
                  <a:pt x="217" y="1009"/>
                  <a:pt x="217" y="1074"/>
                </a:cubicBezTo>
                <a:cubicBezTo>
                  <a:pt x="217" y="1139"/>
                  <a:pt x="165" y="1171"/>
                  <a:pt x="127" y="1194"/>
                </a:cubicBezTo>
                <a:cubicBezTo>
                  <a:pt x="89" y="1218"/>
                  <a:pt x="72" y="1231"/>
                  <a:pt x="72" y="12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6991D21-CAE4-118E-EAD1-47074EFEBB39}"/>
              </a:ext>
            </a:extLst>
          </p:cNvPr>
          <p:cNvCxnSpPr>
            <a:cxnSpLocks/>
          </p:cNvCxnSpPr>
          <p:nvPr/>
        </p:nvCxnSpPr>
        <p:spPr>
          <a:xfrm>
            <a:off x="2536136" y="6049154"/>
            <a:ext cx="887911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5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038DDF1-408D-1CFD-B312-71DCE34A031D}"/>
              </a:ext>
            </a:extLst>
          </p:cNvPr>
          <p:cNvSpPr/>
          <p:nvPr/>
        </p:nvSpPr>
        <p:spPr>
          <a:xfrm>
            <a:off x="9792929" y="0"/>
            <a:ext cx="239907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03EB19D7-DDDB-8DEA-E8A9-FB5AD8B5DB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598" r="11598"/>
          <a:stretch>
            <a:fillRect/>
          </a:stretch>
        </p:blipFill>
        <p:spPr/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43EA7855-EDC6-E4E9-CA73-0424357023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it-IT" altLang="ko-Kore-KR" sz="1600" dirty="0"/>
              <a:t>Dopo aver estratto i dati, questi devono essere trasformati in un formato utile per l'analisi. La </a:t>
            </a:r>
            <a:r>
              <a:rPr lang="it-IT" altLang="ko-Kore-KR" sz="1600" b="1" dirty="0"/>
              <a:t>manipolazione</a:t>
            </a:r>
            <a:r>
              <a:rPr lang="it-IT" altLang="ko-Kore-KR" sz="1600" dirty="0"/>
              <a:t> dei dati può includere: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altLang="ko-Kore-KR" sz="1600" b="1" dirty="0"/>
              <a:t>Pulizia dei dati</a:t>
            </a:r>
            <a:r>
              <a:rPr lang="it-IT" altLang="ko-Kore-KR" sz="1600" dirty="0"/>
              <a:t>: Rimozione di valori mancanti, duplicati e correzione di errori.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altLang="ko-Kore-KR" sz="1600" b="1" dirty="0"/>
              <a:t>Integrazione dei dati</a:t>
            </a:r>
            <a:r>
              <a:rPr lang="it-IT" altLang="ko-Kore-KR" sz="1600" dirty="0"/>
              <a:t>: Unione di dati provenienti da fonti diverse in un formato coerente.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altLang="ko-Kore-KR" sz="1600" b="1" dirty="0"/>
              <a:t>Trasformazione dei dati</a:t>
            </a:r>
            <a:r>
              <a:rPr lang="it-IT" altLang="ko-Kore-KR" sz="1600" dirty="0"/>
              <a:t>: Conversione di dati in un formato appropriato per l'analisi (ad es. normalizzazione, aggregazione, calcolo di nuove metriche).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altLang="ko-Kore-KR" sz="1600" b="1" dirty="0"/>
              <a:t>Riduzione dei dati</a:t>
            </a:r>
            <a:r>
              <a:rPr lang="it-IT" altLang="ko-Kore-KR" sz="1600" dirty="0"/>
              <a:t>: Tecniche per ridurre la dimensionalità o il volume dei dati mantenendo le informazioni rilevanti (ad es. PCA, clustering).</a:t>
            </a:r>
            <a:endParaRPr lang="ko-Kore-KR" altLang="en-US" sz="1600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48350B69-56B4-11F9-911F-E06BE0BF49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ore-KR" dirty="0" err="1"/>
              <a:t>Manipolazione</a:t>
            </a:r>
            <a:r>
              <a:rPr lang="en-US" altLang="ko-Kore-KR" dirty="0"/>
              <a:t> di Big Data</a:t>
            </a:r>
            <a:endParaRPr lang="ko-Kore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4F8E5D-DB60-1909-62AF-13A0013B6965}"/>
              </a:ext>
            </a:extLst>
          </p:cNvPr>
          <p:cNvGrpSpPr/>
          <p:nvPr/>
        </p:nvGrpSpPr>
        <p:grpSpPr>
          <a:xfrm>
            <a:off x="11137952" y="406988"/>
            <a:ext cx="709919" cy="712098"/>
            <a:chOff x="2043113" y="4159251"/>
            <a:chExt cx="517525" cy="51911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Freeform 1631">
              <a:extLst>
                <a:ext uri="{FF2B5EF4-FFF2-40B4-BE49-F238E27FC236}">
                  <a16:creationId xmlns:a16="http://schemas.microsoft.com/office/drawing/2014/main" id="{D5095005-A6A5-64F9-BC88-2C82A712A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338" y="4181476"/>
              <a:ext cx="136525" cy="136525"/>
            </a:xfrm>
            <a:custGeom>
              <a:avLst/>
              <a:gdLst>
                <a:gd name="T0" fmla="*/ 0 w 662"/>
                <a:gd name="T1" fmla="*/ 661 h 661"/>
                <a:gd name="T2" fmla="*/ 662 w 662"/>
                <a:gd name="T3" fmla="*/ 0 h 661"/>
                <a:gd name="T4" fmla="*/ 0 w 662"/>
                <a:gd name="T5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2" h="661">
                  <a:moveTo>
                    <a:pt x="0" y="661"/>
                  </a:moveTo>
                  <a:lnTo>
                    <a:pt x="662" y="0"/>
                  </a:lnTo>
                  <a:cubicBezTo>
                    <a:pt x="359" y="120"/>
                    <a:pt x="121" y="358"/>
                    <a:pt x="0" y="6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632">
              <a:extLst>
                <a:ext uri="{FF2B5EF4-FFF2-40B4-BE49-F238E27FC236}">
                  <a16:creationId xmlns:a16="http://schemas.microsoft.com/office/drawing/2014/main" id="{84B042AD-BEA8-3769-B5AC-13093B275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4159251"/>
              <a:ext cx="265113" cy="265113"/>
            </a:xfrm>
            <a:custGeom>
              <a:avLst/>
              <a:gdLst>
                <a:gd name="T0" fmla="*/ 1292 w 1292"/>
                <a:gd name="T1" fmla="*/ 0 h 1292"/>
                <a:gd name="T2" fmla="*/ 1262 w 1292"/>
                <a:gd name="T3" fmla="*/ 3 h 1292"/>
                <a:gd name="T4" fmla="*/ 1143 w 1292"/>
                <a:gd name="T5" fmla="*/ 13 h 1292"/>
                <a:gd name="T6" fmla="*/ 13 w 1292"/>
                <a:gd name="T7" fmla="*/ 1142 h 1292"/>
                <a:gd name="T8" fmla="*/ 3 w 1292"/>
                <a:gd name="T9" fmla="*/ 1261 h 1292"/>
                <a:gd name="T10" fmla="*/ 0 w 1292"/>
                <a:gd name="T11" fmla="*/ 1292 h 1292"/>
                <a:gd name="T12" fmla="*/ 1292 w 1292"/>
                <a:gd name="T1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2" h="1292">
                  <a:moveTo>
                    <a:pt x="1292" y="0"/>
                  </a:moveTo>
                  <a:cubicBezTo>
                    <a:pt x="1287" y="5"/>
                    <a:pt x="1273" y="3"/>
                    <a:pt x="1262" y="3"/>
                  </a:cubicBezTo>
                  <a:cubicBezTo>
                    <a:pt x="1220" y="3"/>
                    <a:pt x="1176" y="2"/>
                    <a:pt x="1143" y="13"/>
                  </a:cubicBezTo>
                  <a:lnTo>
                    <a:pt x="13" y="1142"/>
                  </a:lnTo>
                  <a:cubicBezTo>
                    <a:pt x="2" y="1176"/>
                    <a:pt x="3" y="1220"/>
                    <a:pt x="3" y="1261"/>
                  </a:cubicBezTo>
                  <a:cubicBezTo>
                    <a:pt x="3" y="1273"/>
                    <a:pt x="6" y="1286"/>
                    <a:pt x="0" y="1292"/>
                  </a:cubicBezTo>
                  <a:lnTo>
                    <a:pt x="129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633">
              <a:extLst>
                <a:ext uri="{FF2B5EF4-FFF2-40B4-BE49-F238E27FC236}">
                  <a16:creationId xmlns:a16="http://schemas.microsoft.com/office/drawing/2014/main" id="{5F2CDD5B-3388-C925-2CF4-0931FB61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4167188"/>
              <a:ext cx="331788" cy="333375"/>
            </a:xfrm>
            <a:custGeom>
              <a:avLst/>
              <a:gdLst>
                <a:gd name="T0" fmla="*/ 1507 w 1618"/>
                <a:gd name="T1" fmla="*/ 0 h 1619"/>
                <a:gd name="T2" fmla="*/ 0 w 1618"/>
                <a:gd name="T3" fmla="*/ 1508 h 1619"/>
                <a:gd name="T4" fmla="*/ 26 w 1618"/>
                <a:gd name="T5" fmla="*/ 1619 h 1619"/>
                <a:gd name="T6" fmla="*/ 1618 w 1618"/>
                <a:gd name="T7" fmla="*/ 26 h 1619"/>
                <a:gd name="T8" fmla="*/ 1507 w 1618"/>
                <a:gd name="T9" fmla="*/ 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8" h="1619">
                  <a:moveTo>
                    <a:pt x="1507" y="0"/>
                  </a:moveTo>
                  <a:lnTo>
                    <a:pt x="0" y="1508"/>
                  </a:lnTo>
                  <a:cubicBezTo>
                    <a:pt x="7" y="1546"/>
                    <a:pt x="16" y="1583"/>
                    <a:pt x="26" y="1619"/>
                  </a:cubicBezTo>
                  <a:lnTo>
                    <a:pt x="1618" y="26"/>
                  </a:lnTo>
                  <a:cubicBezTo>
                    <a:pt x="1582" y="16"/>
                    <a:pt x="1545" y="8"/>
                    <a:pt x="15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634">
              <a:extLst>
                <a:ext uri="{FF2B5EF4-FFF2-40B4-BE49-F238E27FC236}">
                  <a16:creationId xmlns:a16="http://schemas.microsoft.com/office/drawing/2014/main" id="{6AA2D0F8-B678-2FC7-3260-C9A310BE3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6" y="4189413"/>
              <a:ext cx="369888" cy="369888"/>
            </a:xfrm>
            <a:custGeom>
              <a:avLst/>
              <a:gdLst>
                <a:gd name="T0" fmla="*/ 1703 w 1802"/>
                <a:gd name="T1" fmla="*/ 0 h 1802"/>
                <a:gd name="T2" fmla="*/ 0 w 1802"/>
                <a:gd name="T3" fmla="*/ 1703 h 1802"/>
                <a:gd name="T4" fmla="*/ 61 w 1802"/>
                <a:gd name="T5" fmla="*/ 1802 h 1802"/>
                <a:gd name="T6" fmla="*/ 1802 w 1802"/>
                <a:gd name="T7" fmla="*/ 60 h 1802"/>
                <a:gd name="T8" fmla="*/ 1703 w 1802"/>
                <a:gd name="T9" fmla="*/ 0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2" h="1802">
                  <a:moveTo>
                    <a:pt x="1703" y="0"/>
                  </a:moveTo>
                  <a:lnTo>
                    <a:pt x="0" y="1703"/>
                  </a:lnTo>
                  <a:cubicBezTo>
                    <a:pt x="27" y="1745"/>
                    <a:pt x="43" y="1774"/>
                    <a:pt x="61" y="1802"/>
                  </a:cubicBezTo>
                  <a:lnTo>
                    <a:pt x="1802" y="60"/>
                  </a:lnTo>
                  <a:cubicBezTo>
                    <a:pt x="1774" y="43"/>
                    <a:pt x="1745" y="26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635">
              <a:extLst>
                <a:ext uri="{FF2B5EF4-FFF2-40B4-BE49-F238E27FC236}">
                  <a16:creationId xmlns:a16="http://schemas.microsoft.com/office/drawing/2014/main" id="{451CE46A-15FC-9655-E1F1-E6D1ADB93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225926"/>
              <a:ext cx="381000" cy="382588"/>
            </a:xfrm>
            <a:custGeom>
              <a:avLst/>
              <a:gdLst>
                <a:gd name="T0" fmla="*/ 1777 w 1857"/>
                <a:gd name="T1" fmla="*/ 0 h 1858"/>
                <a:gd name="T2" fmla="*/ 0 w 1857"/>
                <a:gd name="T3" fmla="*/ 1778 h 1858"/>
                <a:gd name="T4" fmla="*/ 79 w 1857"/>
                <a:gd name="T5" fmla="*/ 1858 h 1858"/>
                <a:gd name="T6" fmla="*/ 1857 w 1857"/>
                <a:gd name="T7" fmla="*/ 80 h 1858"/>
                <a:gd name="T8" fmla="*/ 1777 w 1857"/>
                <a:gd name="T9" fmla="*/ 0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1858">
                  <a:moveTo>
                    <a:pt x="1777" y="0"/>
                  </a:moveTo>
                  <a:lnTo>
                    <a:pt x="0" y="1778"/>
                  </a:lnTo>
                  <a:cubicBezTo>
                    <a:pt x="21" y="1802"/>
                    <a:pt x="55" y="1836"/>
                    <a:pt x="79" y="1858"/>
                  </a:cubicBezTo>
                  <a:lnTo>
                    <a:pt x="1857" y="80"/>
                  </a:lnTo>
                  <a:cubicBezTo>
                    <a:pt x="1835" y="56"/>
                    <a:pt x="1801" y="22"/>
                    <a:pt x="17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636">
              <a:extLst>
                <a:ext uri="{FF2B5EF4-FFF2-40B4-BE49-F238E27FC236}">
                  <a16:creationId xmlns:a16="http://schemas.microsoft.com/office/drawing/2014/main" id="{7317186D-CB01-21B3-E400-F2A071990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4275138"/>
              <a:ext cx="369888" cy="369888"/>
            </a:xfrm>
            <a:custGeom>
              <a:avLst/>
              <a:gdLst>
                <a:gd name="T0" fmla="*/ 1747 w 1806"/>
                <a:gd name="T1" fmla="*/ 0 h 1807"/>
                <a:gd name="T2" fmla="*/ 0 w 1806"/>
                <a:gd name="T3" fmla="*/ 1748 h 1807"/>
                <a:gd name="T4" fmla="*/ 96 w 1806"/>
                <a:gd name="T5" fmla="*/ 1807 h 1807"/>
                <a:gd name="T6" fmla="*/ 1806 w 1806"/>
                <a:gd name="T7" fmla="*/ 96 h 1807"/>
                <a:gd name="T8" fmla="*/ 1747 w 1806"/>
                <a:gd name="T9" fmla="*/ 0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6" h="1807">
                  <a:moveTo>
                    <a:pt x="1747" y="0"/>
                  </a:moveTo>
                  <a:lnTo>
                    <a:pt x="0" y="1748"/>
                  </a:lnTo>
                  <a:cubicBezTo>
                    <a:pt x="31" y="1769"/>
                    <a:pt x="54" y="1780"/>
                    <a:pt x="96" y="1807"/>
                  </a:cubicBezTo>
                  <a:lnTo>
                    <a:pt x="1806" y="96"/>
                  </a:lnTo>
                  <a:cubicBezTo>
                    <a:pt x="1779" y="55"/>
                    <a:pt x="1767" y="30"/>
                    <a:pt x="1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37">
              <a:extLst>
                <a:ext uri="{FF2B5EF4-FFF2-40B4-BE49-F238E27FC236}">
                  <a16:creationId xmlns:a16="http://schemas.microsoft.com/office/drawing/2014/main" id="{E1665EE6-8490-3CE1-5C45-C3780CEA4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151" y="4332288"/>
              <a:ext cx="336550" cy="336550"/>
            </a:xfrm>
            <a:custGeom>
              <a:avLst/>
              <a:gdLst>
                <a:gd name="T0" fmla="*/ 1605 w 1640"/>
                <a:gd name="T1" fmla="*/ 0 h 1639"/>
                <a:gd name="T2" fmla="*/ 0 w 1640"/>
                <a:gd name="T3" fmla="*/ 1605 h 1639"/>
                <a:gd name="T4" fmla="*/ 117 w 1640"/>
                <a:gd name="T5" fmla="*/ 1639 h 1639"/>
                <a:gd name="T6" fmla="*/ 1640 w 1640"/>
                <a:gd name="T7" fmla="*/ 116 h 1639"/>
                <a:gd name="T8" fmla="*/ 1605 w 1640"/>
                <a:gd name="T9" fmla="*/ 0 h 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0" h="1639">
                  <a:moveTo>
                    <a:pt x="1605" y="0"/>
                  </a:moveTo>
                  <a:lnTo>
                    <a:pt x="0" y="1605"/>
                  </a:lnTo>
                  <a:cubicBezTo>
                    <a:pt x="38" y="1618"/>
                    <a:pt x="77" y="1630"/>
                    <a:pt x="117" y="1639"/>
                  </a:cubicBezTo>
                  <a:lnTo>
                    <a:pt x="1640" y="116"/>
                  </a:lnTo>
                  <a:cubicBezTo>
                    <a:pt x="1630" y="77"/>
                    <a:pt x="1618" y="38"/>
                    <a:pt x="16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638">
              <a:extLst>
                <a:ext uri="{FF2B5EF4-FFF2-40B4-BE49-F238E27FC236}">
                  <a16:creationId xmlns:a16="http://schemas.microsoft.com/office/drawing/2014/main" id="{34400D09-9C2F-80C0-BC21-96FF9141F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763" y="4406901"/>
              <a:ext cx="269875" cy="271463"/>
            </a:xfrm>
            <a:custGeom>
              <a:avLst/>
              <a:gdLst>
                <a:gd name="T0" fmla="*/ 1315 w 1315"/>
                <a:gd name="T1" fmla="*/ 0 h 1316"/>
                <a:gd name="T2" fmla="*/ 0 w 1315"/>
                <a:gd name="T3" fmla="*/ 1316 h 1316"/>
                <a:gd name="T4" fmla="*/ 54 w 1315"/>
                <a:gd name="T5" fmla="*/ 1314 h 1316"/>
                <a:gd name="T6" fmla="*/ 146 w 1315"/>
                <a:gd name="T7" fmla="*/ 1306 h 1316"/>
                <a:gd name="T8" fmla="*/ 1305 w 1315"/>
                <a:gd name="T9" fmla="*/ 147 h 1316"/>
                <a:gd name="T10" fmla="*/ 1313 w 1315"/>
                <a:gd name="T11" fmla="*/ 55 h 1316"/>
                <a:gd name="T12" fmla="*/ 1315 w 1315"/>
                <a:gd name="T13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5" h="1316">
                  <a:moveTo>
                    <a:pt x="1315" y="0"/>
                  </a:moveTo>
                  <a:lnTo>
                    <a:pt x="0" y="1316"/>
                  </a:lnTo>
                  <a:cubicBezTo>
                    <a:pt x="9" y="1307"/>
                    <a:pt x="35" y="1314"/>
                    <a:pt x="54" y="1314"/>
                  </a:cubicBezTo>
                  <a:cubicBezTo>
                    <a:pt x="87" y="1314"/>
                    <a:pt x="118" y="1311"/>
                    <a:pt x="146" y="1306"/>
                  </a:cubicBezTo>
                  <a:lnTo>
                    <a:pt x="1305" y="147"/>
                  </a:lnTo>
                  <a:cubicBezTo>
                    <a:pt x="1311" y="119"/>
                    <a:pt x="1313" y="87"/>
                    <a:pt x="1313" y="55"/>
                  </a:cubicBezTo>
                  <a:cubicBezTo>
                    <a:pt x="1313" y="35"/>
                    <a:pt x="1306" y="9"/>
                    <a:pt x="13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39">
              <a:extLst>
                <a:ext uri="{FF2B5EF4-FFF2-40B4-BE49-F238E27FC236}">
                  <a16:creationId xmlns:a16="http://schemas.microsoft.com/office/drawing/2014/main" id="{74C47CF3-DE4F-C372-407C-45BF75E0E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951" y="4510088"/>
              <a:ext cx="147638" cy="149225"/>
            </a:xfrm>
            <a:custGeom>
              <a:avLst/>
              <a:gdLst>
                <a:gd name="T0" fmla="*/ 425 w 721"/>
                <a:gd name="T1" fmla="*/ 455 h 721"/>
                <a:gd name="T2" fmla="*/ 456 w 721"/>
                <a:gd name="T3" fmla="*/ 425 h 721"/>
                <a:gd name="T4" fmla="*/ 721 w 721"/>
                <a:gd name="T5" fmla="*/ 0 h 721"/>
                <a:gd name="T6" fmla="*/ 0 w 721"/>
                <a:gd name="T7" fmla="*/ 721 h 721"/>
                <a:gd name="T8" fmla="*/ 425 w 721"/>
                <a:gd name="T9" fmla="*/ 455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1" h="721">
                  <a:moveTo>
                    <a:pt x="425" y="455"/>
                  </a:moveTo>
                  <a:lnTo>
                    <a:pt x="456" y="425"/>
                  </a:lnTo>
                  <a:cubicBezTo>
                    <a:pt x="574" y="307"/>
                    <a:pt x="668" y="167"/>
                    <a:pt x="721" y="0"/>
                  </a:cubicBezTo>
                  <a:lnTo>
                    <a:pt x="0" y="721"/>
                  </a:lnTo>
                  <a:cubicBezTo>
                    <a:pt x="167" y="668"/>
                    <a:pt x="307" y="573"/>
                    <a:pt x="425" y="4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B10FA988-A82C-F925-119E-C1EAC172A564}"/>
              </a:ext>
            </a:extLst>
          </p:cNvPr>
          <p:cNvSpPr/>
          <p:nvPr/>
        </p:nvSpPr>
        <p:spPr>
          <a:xfrm>
            <a:off x="11069214" y="759722"/>
            <a:ext cx="492249" cy="4922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2C4DC34-605E-10C3-733D-21AED91853A0}"/>
              </a:ext>
            </a:extLst>
          </p:cNvPr>
          <p:cNvGrpSpPr/>
          <p:nvPr/>
        </p:nvGrpSpPr>
        <p:grpSpPr>
          <a:xfrm rot="16200000">
            <a:off x="9543273" y="1915010"/>
            <a:ext cx="1550837" cy="224759"/>
            <a:chOff x="8151813" y="5337175"/>
            <a:chExt cx="438150" cy="63500"/>
          </a:xfrm>
          <a:solidFill>
            <a:schemeClr val="bg1"/>
          </a:solidFill>
        </p:grpSpPr>
        <p:sp>
          <p:nvSpPr>
            <p:cNvPr id="28" name="Freeform 2041">
              <a:extLst>
                <a:ext uri="{FF2B5EF4-FFF2-40B4-BE49-F238E27FC236}">
                  <a16:creationId xmlns:a16="http://schemas.microsoft.com/office/drawing/2014/main" id="{50605EB6-727B-0C95-24F4-72285A04E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813" y="5353050"/>
              <a:ext cx="307975" cy="31750"/>
            </a:xfrm>
            <a:custGeom>
              <a:avLst/>
              <a:gdLst>
                <a:gd name="T0" fmla="*/ 59 w 194"/>
                <a:gd name="T1" fmla="*/ 20 h 20"/>
                <a:gd name="T2" fmla="*/ 40 w 194"/>
                <a:gd name="T3" fmla="*/ 12 h 20"/>
                <a:gd name="T4" fmla="*/ 21 w 194"/>
                <a:gd name="T5" fmla="*/ 20 h 20"/>
                <a:gd name="T6" fmla="*/ 0 w 194"/>
                <a:gd name="T7" fmla="*/ 10 h 20"/>
                <a:gd name="T8" fmla="*/ 4 w 194"/>
                <a:gd name="T9" fmla="*/ 1 h 20"/>
                <a:gd name="T10" fmla="*/ 21 w 194"/>
                <a:gd name="T11" fmla="*/ 8 h 20"/>
                <a:gd name="T12" fmla="*/ 40 w 194"/>
                <a:gd name="T13" fmla="*/ 0 h 20"/>
                <a:gd name="T14" fmla="*/ 59 w 194"/>
                <a:gd name="T15" fmla="*/ 8 h 20"/>
                <a:gd name="T16" fmla="*/ 78 w 194"/>
                <a:gd name="T17" fmla="*/ 0 h 20"/>
                <a:gd name="T18" fmla="*/ 97 w 194"/>
                <a:gd name="T19" fmla="*/ 8 h 20"/>
                <a:gd name="T20" fmla="*/ 116 w 194"/>
                <a:gd name="T21" fmla="*/ 0 h 20"/>
                <a:gd name="T22" fmla="*/ 135 w 194"/>
                <a:gd name="T23" fmla="*/ 8 h 20"/>
                <a:gd name="T24" fmla="*/ 154 w 194"/>
                <a:gd name="T25" fmla="*/ 0 h 20"/>
                <a:gd name="T26" fmla="*/ 173 w 194"/>
                <a:gd name="T27" fmla="*/ 8 h 20"/>
                <a:gd name="T28" fmla="*/ 189 w 194"/>
                <a:gd name="T29" fmla="*/ 1 h 20"/>
                <a:gd name="T30" fmla="*/ 194 w 194"/>
                <a:gd name="T31" fmla="*/ 10 h 20"/>
                <a:gd name="T32" fmla="*/ 173 w 194"/>
                <a:gd name="T33" fmla="*/ 20 h 20"/>
                <a:gd name="T34" fmla="*/ 154 w 194"/>
                <a:gd name="T35" fmla="*/ 12 h 20"/>
                <a:gd name="T36" fmla="*/ 135 w 194"/>
                <a:gd name="T37" fmla="*/ 20 h 20"/>
                <a:gd name="T38" fmla="*/ 116 w 194"/>
                <a:gd name="T39" fmla="*/ 12 h 20"/>
                <a:gd name="T40" fmla="*/ 97 w 194"/>
                <a:gd name="T41" fmla="*/ 20 h 20"/>
                <a:gd name="T42" fmla="*/ 78 w 194"/>
                <a:gd name="T43" fmla="*/ 12 h 20"/>
                <a:gd name="T44" fmla="*/ 59 w 194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20">
                  <a:moveTo>
                    <a:pt x="59" y="20"/>
                  </a:moveTo>
                  <a:lnTo>
                    <a:pt x="40" y="12"/>
                  </a:lnTo>
                  <a:lnTo>
                    <a:pt x="21" y="20"/>
                  </a:lnTo>
                  <a:lnTo>
                    <a:pt x="0" y="10"/>
                  </a:lnTo>
                  <a:lnTo>
                    <a:pt x="4" y="1"/>
                  </a:lnTo>
                  <a:lnTo>
                    <a:pt x="21" y="8"/>
                  </a:lnTo>
                  <a:lnTo>
                    <a:pt x="40" y="0"/>
                  </a:lnTo>
                  <a:lnTo>
                    <a:pt x="59" y="8"/>
                  </a:lnTo>
                  <a:lnTo>
                    <a:pt x="78" y="0"/>
                  </a:lnTo>
                  <a:lnTo>
                    <a:pt x="97" y="8"/>
                  </a:lnTo>
                  <a:lnTo>
                    <a:pt x="116" y="0"/>
                  </a:lnTo>
                  <a:lnTo>
                    <a:pt x="135" y="8"/>
                  </a:lnTo>
                  <a:lnTo>
                    <a:pt x="154" y="0"/>
                  </a:lnTo>
                  <a:lnTo>
                    <a:pt x="173" y="8"/>
                  </a:lnTo>
                  <a:lnTo>
                    <a:pt x="189" y="1"/>
                  </a:lnTo>
                  <a:lnTo>
                    <a:pt x="194" y="10"/>
                  </a:lnTo>
                  <a:lnTo>
                    <a:pt x="173" y="20"/>
                  </a:lnTo>
                  <a:lnTo>
                    <a:pt x="154" y="12"/>
                  </a:lnTo>
                  <a:lnTo>
                    <a:pt x="135" y="20"/>
                  </a:lnTo>
                  <a:lnTo>
                    <a:pt x="116" y="12"/>
                  </a:lnTo>
                  <a:lnTo>
                    <a:pt x="97" y="20"/>
                  </a:lnTo>
                  <a:lnTo>
                    <a:pt x="78" y="12"/>
                  </a:lnTo>
                  <a:lnTo>
                    <a:pt x="5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43">
              <a:extLst>
                <a:ext uri="{FF2B5EF4-FFF2-40B4-BE49-F238E27FC236}">
                  <a16:creationId xmlns:a16="http://schemas.microsoft.com/office/drawing/2014/main" id="{1475D9B8-0315-E16C-ECAC-8D1F27B26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6463" y="5337175"/>
              <a:ext cx="63500" cy="635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lnTo>
                    <a:pt x="0" y="20"/>
                  </a:lnTo>
                  <a:lnTo>
                    <a:pt x="20" y="0"/>
                  </a:lnTo>
                  <a:lnTo>
                    <a:pt x="40" y="20"/>
                  </a:lnTo>
                  <a:lnTo>
                    <a:pt x="2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BC560C1F-E449-0705-84DB-54C2FE2410FB}"/>
              </a:ext>
            </a:extLst>
          </p:cNvPr>
          <p:cNvCxnSpPr>
            <a:cxnSpLocks/>
          </p:cNvCxnSpPr>
          <p:nvPr/>
        </p:nvCxnSpPr>
        <p:spPr>
          <a:xfrm>
            <a:off x="599181" y="6049154"/>
            <a:ext cx="8672638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4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6506C5C-2AB1-9165-D4CB-B0B9D84869C2}"/>
              </a:ext>
            </a:extLst>
          </p:cNvPr>
          <p:cNvSpPr/>
          <p:nvPr/>
        </p:nvSpPr>
        <p:spPr>
          <a:xfrm flipH="1">
            <a:off x="0" y="0"/>
            <a:ext cx="187459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E3B3151E-98C2-D2A0-641A-457E6453D1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066" r="12066"/>
          <a:stretch>
            <a:fillRect/>
          </a:stretch>
        </p:blipFill>
        <p:spPr/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CAD4C7F-7C3A-0BD1-4713-608A9DF277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it-IT" altLang="ko-Kore-KR" sz="1600" dirty="0"/>
              <a:t>L</a:t>
            </a:r>
            <a:r>
              <a:rPr lang="it-IT" altLang="ko-Kore-KR" sz="1600" b="1" dirty="0"/>
              <a:t>'interpretazione</a:t>
            </a:r>
            <a:r>
              <a:rPr lang="it-IT" altLang="ko-Kore-KR" sz="1600" dirty="0"/>
              <a:t> è la fase finale, dove i dati vengono analizzati e tradotti in informazioni utili per decisioni strategiche. Le tecniche di interpretazione possono includere: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altLang="ko-Kore-KR" sz="1600" dirty="0"/>
              <a:t>Analisi esplorativa dei dati (EDA): Identificazione di pattern, anomalie e relazioni nei dati.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altLang="ko-Kore-KR" sz="1600" dirty="0"/>
              <a:t>Analisi statistica: Utilizzo di modelli statistici per capire le tendenze e fare previsioni.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altLang="ko-Kore-KR" sz="1600" dirty="0"/>
              <a:t>Machine Learning: Addestramento di modelli predittivi o di classificazione per fare previsioni su nuovi dati.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altLang="ko-Kore-KR" sz="1600" dirty="0"/>
              <a:t>Visualizzazione dei dati: Creazione di grafici, dashboard e report per comunicare i risultati in modo chiaro e comprensibile.</a:t>
            </a:r>
            <a:endParaRPr lang="ko-Kore-KR" altLang="en-US" sz="160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9A12AEF-AB92-7963-D0B8-9FB619ED9F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ore-KR" dirty="0" err="1"/>
              <a:t>Interpretazione</a:t>
            </a:r>
            <a:r>
              <a:rPr lang="en-US" altLang="ko-Kore-KR" dirty="0"/>
              <a:t> di Big Data</a:t>
            </a:r>
            <a:endParaRPr lang="ko-Kore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C1C40F-49B8-9113-582D-FE74368AB32F}"/>
              </a:ext>
            </a:extLst>
          </p:cNvPr>
          <p:cNvGrpSpPr/>
          <p:nvPr/>
        </p:nvGrpSpPr>
        <p:grpSpPr>
          <a:xfrm>
            <a:off x="943527" y="5848120"/>
            <a:ext cx="620712" cy="644588"/>
            <a:chOff x="9517063" y="611188"/>
            <a:chExt cx="123825" cy="128588"/>
          </a:xfrm>
          <a:solidFill>
            <a:schemeClr val="bg1"/>
          </a:solidFill>
        </p:grpSpPr>
        <p:sp>
          <p:nvSpPr>
            <p:cNvPr id="7" name="Rectangle 962">
              <a:extLst>
                <a:ext uri="{FF2B5EF4-FFF2-40B4-BE49-F238E27FC236}">
                  <a16:creationId xmlns:a16="http://schemas.microsoft.com/office/drawing/2014/main" id="{DC5FC670-62C0-3DEF-BC24-D48FF978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6275" y="611188"/>
              <a:ext cx="206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963">
              <a:extLst>
                <a:ext uri="{FF2B5EF4-FFF2-40B4-BE49-F238E27FC236}">
                  <a16:creationId xmlns:a16="http://schemas.microsoft.com/office/drawing/2014/main" id="{B9043CB1-912F-3991-5FC0-506FE05B1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7063" y="636588"/>
              <a:ext cx="36513" cy="31750"/>
            </a:xfrm>
            <a:custGeom>
              <a:avLst/>
              <a:gdLst>
                <a:gd name="T0" fmla="*/ 23 w 23"/>
                <a:gd name="T1" fmla="*/ 9 h 20"/>
                <a:gd name="T2" fmla="*/ 7 w 23"/>
                <a:gd name="T3" fmla="*/ 0 h 20"/>
                <a:gd name="T4" fmla="*/ 0 w 23"/>
                <a:gd name="T5" fmla="*/ 11 h 20"/>
                <a:gd name="T6" fmla="*/ 16 w 23"/>
                <a:gd name="T7" fmla="*/ 20 h 20"/>
                <a:gd name="T8" fmla="*/ 23 w 23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23" y="9"/>
                  </a:moveTo>
                  <a:lnTo>
                    <a:pt x="7" y="0"/>
                  </a:lnTo>
                  <a:lnTo>
                    <a:pt x="0" y="11"/>
                  </a:lnTo>
                  <a:lnTo>
                    <a:pt x="16" y="20"/>
                  </a:ln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64">
              <a:extLst>
                <a:ext uri="{FF2B5EF4-FFF2-40B4-BE49-F238E27FC236}">
                  <a16:creationId xmlns:a16="http://schemas.microsoft.com/office/drawing/2014/main" id="{DCDBA3CC-801B-7726-27B4-B5B82D8F2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8650" y="685801"/>
              <a:ext cx="36513" cy="31750"/>
            </a:xfrm>
            <a:custGeom>
              <a:avLst/>
              <a:gdLst>
                <a:gd name="T0" fmla="*/ 0 w 23"/>
                <a:gd name="T1" fmla="*/ 9 h 20"/>
                <a:gd name="T2" fmla="*/ 7 w 23"/>
                <a:gd name="T3" fmla="*/ 20 h 20"/>
                <a:gd name="T4" fmla="*/ 23 w 23"/>
                <a:gd name="T5" fmla="*/ 11 h 20"/>
                <a:gd name="T6" fmla="*/ 17 w 23"/>
                <a:gd name="T7" fmla="*/ 0 h 20"/>
                <a:gd name="T8" fmla="*/ 0 w 23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0" y="9"/>
                  </a:moveTo>
                  <a:lnTo>
                    <a:pt x="7" y="20"/>
                  </a:lnTo>
                  <a:lnTo>
                    <a:pt x="23" y="11"/>
                  </a:lnTo>
                  <a:lnTo>
                    <a:pt x="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Rectangle 965">
              <a:extLst>
                <a:ext uri="{FF2B5EF4-FFF2-40B4-BE49-F238E27FC236}">
                  <a16:creationId xmlns:a16="http://schemas.microsoft.com/office/drawing/2014/main" id="{1F9D1BA4-5803-8DF2-D8DC-2D1F71131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1038" y="709613"/>
              <a:ext cx="206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66">
              <a:extLst>
                <a:ext uri="{FF2B5EF4-FFF2-40B4-BE49-F238E27FC236}">
                  <a16:creationId xmlns:a16="http://schemas.microsoft.com/office/drawing/2014/main" id="{9419BFD4-4356-D465-F5C4-9225305CF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4375" y="681038"/>
              <a:ext cx="36513" cy="33338"/>
            </a:xfrm>
            <a:custGeom>
              <a:avLst/>
              <a:gdLst>
                <a:gd name="T0" fmla="*/ 6 w 23"/>
                <a:gd name="T1" fmla="*/ 0 h 21"/>
                <a:gd name="T2" fmla="*/ 0 w 23"/>
                <a:gd name="T3" fmla="*/ 11 h 21"/>
                <a:gd name="T4" fmla="*/ 16 w 23"/>
                <a:gd name="T5" fmla="*/ 21 h 21"/>
                <a:gd name="T6" fmla="*/ 23 w 23"/>
                <a:gd name="T7" fmla="*/ 10 h 21"/>
                <a:gd name="T8" fmla="*/ 6 w 2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6" y="0"/>
                  </a:moveTo>
                  <a:lnTo>
                    <a:pt x="0" y="11"/>
                  </a:lnTo>
                  <a:lnTo>
                    <a:pt x="16" y="21"/>
                  </a:lnTo>
                  <a:lnTo>
                    <a:pt x="23" y="1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67">
              <a:extLst>
                <a:ext uri="{FF2B5EF4-FFF2-40B4-BE49-F238E27FC236}">
                  <a16:creationId xmlns:a16="http://schemas.microsoft.com/office/drawing/2014/main" id="{073CEDD4-E8D3-1BA8-98B8-7CB94C1D1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2788" y="631826"/>
              <a:ext cx="34925" cy="33338"/>
            </a:xfrm>
            <a:custGeom>
              <a:avLst/>
              <a:gdLst>
                <a:gd name="T0" fmla="*/ 22 w 22"/>
                <a:gd name="T1" fmla="*/ 12 h 21"/>
                <a:gd name="T2" fmla="*/ 16 w 22"/>
                <a:gd name="T3" fmla="*/ 0 h 21"/>
                <a:gd name="T4" fmla="*/ 0 w 22"/>
                <a:gd name="T5" fmla="*/ 10 h 21"/>
                <a:gd name="T6" fmla="*/ 6 w 22"/>
                <a:gd name="T7" fmla="*/ 21 h 21"/>
                <a:gd name="T8" fmla="*/ 22 w 22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2" y="12"/>
                  </a:moveTo>
                  <a:lnTo>
                    <a:pt x="16" y="0"/>
                  </a:lnTo>
                  <a:lnTo>
                    <a:pt x="0" y="10"/>
                  </a:lnTo>
                  <a:lnTo>
                    <a:pt x="6" y="21"/>
                  </a:ln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" name="Freeform 1652">
            <a:extLst>
              <a:ext uri="{FF2B5EF4-FFF2-40B4-BE49-F238E27FC236}">
                <a16:creationId xmlns:a16="http://schemas.microsoft.com/office/drawing/2014/main" id="{241BF296-83C1-F6B2-5B77-DD78849DD202}"/>
              </a:ext>
            </a:extLst>
          </p:cNvPr>
          <p:cNvSpPr>
            <a:spLocks/>
          </p:cNvSpPr>
          <p:nvPr/>
        </p:nvSpPr>
        <p:spPr bwMode="auto">
          <a:xfrm>
            <a:off x="1157291" y="3706762"/>
            <a:ext cx="272763" cy="1578129"/>
          </a:xfrm>
          <a:custGeom>
            <a:avLst/>
            <a:gdLst>
              <a:gd name="T0" fmla="*/ 72 w 217"/>
              <a:gd name="T1" fmla="*/ 1253 h 1253"/>
              <a:gd name="T2" fmla="*/ 0 w 217"/>
              <a:gd name="T3" fmla="*/ 1253 h 1253"/>
              <a:gd name="T4" fmla="*/ 89 w 217"/>
              <a:gd name="T5" fmla="*/ 1133 h 1253"/>
              <a:gd name="T6" fmla="*/ 145 w 217"/>
              <a:gd name="T7" fmla="*/ 1074 h 1253"/>
              <a:gd name="T8" fmla="*/ 89 w 217"/>
              <a:gd name="T9" fmla="*/ 1015 h 1253"/>
              <a:gd name="T10" fmla="*/ 0 w 217"/>
              <a:gd name="T11" fmla="*/ 895 h 1253"/>
              <a:gd name="T12" fmla="*/ 89 w 217"/>
              <a:gd name="T13" fmla="*/ 775 h 1253"/>
              <a:gd name="T14" fmla="*/ 145 w 217"/>
              <a:gd name="T15" fmla="*/ 716 h 1253"/>
              <a:gd name="T16" fmla="*/ 89 w 217"/>
              <a:gd name="T17" fmla="*/ 658 h 1253"/>
              <a:gd name="T18" fmla="*/ 0 w 217"/>
              <a:gd name="T19" fmla="*/ 537 h 1253"/>
              <a:gd name="T20" fmla="*/ 89 w 217"/>
              <a:gd name="T21" fmla="*/ 417 h 1253"/>
              <a:gd name="T22" fmla="*/ 145 w 217"/>
              <a:gd name="T23" fmla="*/ 358 h 1253"/>
              <a:gd name="T24" fmla="*/ 89 w 217"/>
              <a:gd name="T25" fmla="*/ 300 h 1253"/>
              <a:gd name="T26" fmla="*/ 0 w 217"/>
              <a:gd name="T27" fmla="*/ 179 h 1253"/>
              <a:gd name="T28" fmla="*/ 89 w 217"/>
              <a:gd name="T29" fmla="*/ 59 h 1253"/>
              <a:gd name="T30" fmla="*/ 145 w 217"/>
              <a:gd name="T31" fmla="*/ 0 h 1253"/>
              <a:gd name="T32" fmla="*/ 217 w 217"/>
              <a:gd name="T33" fmla="*/ 0 h 1253"/>
              <a:gd name="T34" fmla="*/ 127 w 217"/>
              <a:gd name="T35" fmla="*/ 121 h 1253"/>
              <a:gd name="T36" fmla="*/ 72 w 217"/>
              <a:gd name="T37" fmla="*/ 179 h 1253"/>
              <a:gd name="T38" fmla="*/ 127 w 217"/>
              <a:gd name="T39" fmla="*/ 238 h 1253"/>
              <a:gd name="T40" fmla="*/ 217 w 217"/>
              <a:gd name="T41" fmla="*/ 358 h 1253"/>
              <a:gd name="T42" fmla="*/ 127 w 217"/>
              <a:gd name="T43" fmla="*/ 479 h 1253"/>
              <a:gd name="T44" fmla="*/ 72 w 217"/>
              <a:gd name="T45" fmla="*/ 537 h 1253"/>
              <a:gd name="T46" fmla="*/ 127 w 217"/>
              <a:gd name="T47" fmla="*/ 596 h 1253"/>
              <a:gd name="T48" fmla="*/ 217 w 217"/>
              <a:gd name="T49" fmla="*/ 716 h 1253"/>
              <a:gd name="T50" fmla="*/ 127 w 217"/>
              <a:gd name="T51" fmla="*/ 837 h 1253"/>
              <a:gd name="T52" fmla="*/ 72 w 217"/>
              <a:gd name="T53" fmla="*/ 895 h 1253"/>
              <a:gd name="T54" fmla="*/ 127 w 217"/>
              <a:gd name="T55" fmla="*/ 954 h 1253"/>
              <a:gd name="T56" fmla="*/ 217 w 217"/>
              <a:gd name="T57" fmla="*/ 1074 h 1253"/>
              <a:gd name="T58" fmla="*/ 127 w 217"/>
              <a:gd name="T59" fmla="*/ 1194 h 1253"/>
              <a:gd name="T60" fmla="*/ 72 w 217"/>
              <a:gd name="T61" fmla="*/ 1253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7" h="1253">
                <a:moveTo>
                  <a:pt x="72" y="1253"/>
                </a:moveTo>
                <a:lnTo>
                  <a:pt x="0" y="1253"/>
                </a:lnTo>
                <a:cubicBezTo>
                  <a:pt x="0" y="1188"/>
                  <a:pt x="52" y="1156"/>
                  <a:pt x="89" y="1133"/>
                </a:cubicBezTo>
                <a:cubicBezTo>
                  <a:pt x="128" y="1109"/>
                  <a:pt x="145" y="1096"/>
                  <a:pt x="145" y="1074"/>
                </a:cubicBezTo>
                <a:cubicBezTo>
                  <a:pt x="145" y="1052"/>
                  <a:pt x="128" y="1039"/>
                  <a:pt x="89" y="1015"/>
                </a:cubicBezTo>
                <a:cubicBezTo>
                  <a:pt x="52" y="992"/>
                  <a:pt x="0" y="960"/>
                  <a:pt x="0" y="895"/>
                </a:cubicBezTo>
                <a:cubicBezTo>
                  <a:pt x="0" y="830"/>
                  <a:pt x="52" y="798"/>
                  <a:pt x="89" y="775"/>
                </a:cubicBezTo>
                <a:cubicBezTo>
                  <a:pt x="128" y="751"/>
                  <a:pt x="145" y="738"/>
                  <a:pt x="145" y="716"/>
                </a:cubicBezTo>
                <a:cubicBezTo>
                  <a:pt x="145" y="694"/>
                  <a:pt x="128" y="681"/>
                  <a:pt x="89" y="658"/>
                </a:cubicBezTo>
                <a:cubicBezTo>
                  <a:pt x="52" y="634"/>
                  <a:pt x="0" y="602"/>
                  <a:pt x="0" y="537"/>
                </a:cubicBezTo>
                <a:cubicBezTo>
                  <a:pt x="0" y="472"/>
                  <a:pt x="52" y="440"/>
                  <a:pt x="89" y="417"/>
                </a:cubicBezTo>
                <a:cubicBezTo>
                  <a:pt x="128" y="393"/>
                  <a:pt x="145" y="381"/>
                  <a:pt x="145" y="358"/>
                </a:cubicBezTo>
                <a:cubicBezTo>
                  <a:pt x="145" y="336"/>
                  <a:pt x="128" y="323"/>
                  <a:pt x="89" y="300"/>
                </a:cubicBezTo>
                <a:cubicBezTo>
                  <a:pt x="52" y="276"/>
                  <a:pt x="0" y="244"/>
                  <a:pt x="0" y="179"/>
                </a:cubicBezTo>
                <a:cubicBezTo>
                  <a:pt x="0" y="114"/>
                  <a:pt x="52" y="82"/>
                  <a:pt x="89" y="59"/>
                </a:cubicBezTo>
                <a:cubicBezTo>
                  <a:pt x="128" y="35"/>
                  <a:pt x="145" y="22"/>
                  <a:pt x="145" y="0"/>
                </a:cubicBezTo>
                <a:lnTo>
                  <a:pt x="217" y="0"/>
                </a:lnTo>
                <a:cubicBezTo>
                  <a:pt x="217" y="65"/>
                  <a:pt x="165" y="97"/>
                  <a:pt x="127" y="121"/>
                </a:cubicBezTo>
                <a:cubicBezTo>
                  <a:pt x="89" y="144"/>
                  <a:pt x="72" y="157"/>
                  <a:pt x="72" y="179"/>
                </a:cubicBezTo>
                <a:cubicBezTo>
                  <a:pt x="72" y="202"/>
                  <a:pt x="89" y="214"/>
                  <a:pt x="127" y="238"/>
                </a:cubicBezTo>
                <a:cubicBezTo>
                  <a:pt x="165" y="261"/>
                  <a:pt x="217" y="293"/>
                  <a:pt x="217" y="358"/>
                </a:cubicBezTo>
                <a:cubicBezTo>
                  <a:pt x="217" y="423"/>
                  <a:pt x="165" y="455"/>
                  <a:pt x="127" y="479"/>
                </a:cubicBezTo>
                <a:cubicBezTo>
                  <a:pt x="89" y="502"/>
                  <a:pt x="72" y="515"/>
                  <a:pt x="72" y="537"/>
                </a:cubicBezTo>
                <a:cubicBezTo>
                  <a:pt x="72" y="560"/>
                  <a:pt x="89" y="572"/>
                  <a:pt x="127" y="596"/>
                </a:cubicBezTo>
                <a:cubicBezTo>
                  <a:pt x="165" y="619"/>
                  <a:pt x="217" y="651"/>
                  <a:pt x="217" y="716"/>
                </a:cubicBezTo>
                <a:cubicBezTo>
                  <a:pt x="217" y="781"/>
                  <a:pt x="165" y="813"/>
                  <a:pt x="127" y="837"/>
                </a:cubicBezTo>
                <a:cubicBezTo>
                  <a:pt x="89" y="860"/>
                  <a:pt x="72" y="873"/>
                  <a:pt x="72" y="895"/>
                </a:cubicBezTo>
                <a:cubicBezTo>
                  <a:pt x="72" y="917"/>
                  <a:pt x="89" y="930"/>
                  <a:pt x="127" y="954"/>
                </a:cubicBezTo>
                <a:cubicBezTo>
                  <a:pt x="165" y="977"/>
                  <a:pt x="217" y="1009"/>
                  <a:pt x="217" y="1074"/>
                </a:cubicBezTo>
                <a:cubicBezTo>
                  <a:pt x="217" y="1139"/>
                  <a:pt x="165" y="1171"/>
                  <a:pt x="127" y="1194"/>
                </a:cubicBezTo>
                <a:cubicBezTo>
                  <a:pt x="89" y="1218"/>
                  <a:pt x="72" y="1231"/>
                  <a:pt x="72" y="12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6991D21-CAE4-118E-EAD1-47074EFEBB39}"/>
              </a:ext>
            </a:extLst>
          </p:cNvPr>
          <p:cNvCxnSpPr>
            <a:cxnSpLocks/>
          </p:cNvCxnSpPr>
          <p:nvPr/>
        </p:nvCxnSpPr>
        <p:spPr>
          <a:xfrm>
            <a:off x="2536136" y="6049154"/>
            <a:ext cx="887911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3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0E80488-3D8C-E2BB-5FF0-7A71002B4766}"/>
              </a:ext>
            </a:extLst>
          </p:cNvPr>
          <p:cNvSpPr/>
          <p:nvPr/>
        </p:nvSpPr>
        <p:spPr>
          <a:xfrm>
            <a:off x="7285703" y="0"/>
            <a:ext cx="4906297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3F4416-D071-FDB5-6B1D-CF849C26688D}"/>
              </a:ext>
            </a:extLst>
          </p:cNvPr>
          <p:cNvGrpSpPr/>
          <p:nvPr/>
        </p:nvGrpSpPr>
        <p:grpSpPr>
          <a:xfrm>
            <a:off x="10488646" y="5063613"/>
            <a:ext cx="1388722" cy="1376151"/>
            <a:chOff x="10916246" y="6103386"/>
            <a:chExt cx="553915" cy="5489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C6B525FB-B016-A39E-7ADF-5C0F69982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749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7023D2F9-B639-E5B9-DD1A-4922A81786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709D85F8-9A1B-A489-BB71-ACC5EE909D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9D2EB433-832F-F7D4-AEBC-F9978DE09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A10AA79D-BE1F-69DF-D87F-8CDA342613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95141205-D4E6-DBEF-A548-E7F2C9DB8A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0312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C95F6B28-BBF0-5FF2-2F3E-D4C94A4912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5E2C1D8-A081-3FAB-A581-17D3B48189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5F43EC08-9E95-28E3-EFAF-F501563799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F65E7991-7BBB-FCB0-ED12-6076EAAAED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5CD64557-27F0-FA0E-609C-F86D611AD2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3127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05B90D7D-0778-E5BF-72E6-CF2FB4D56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5605B0-F457-96A1-5568-7338BB328D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7930E16A-4E26-CB19-9D96-436839FF2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7F2E8FDE-475F-A7C6-84F4-A1D193AF9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95592DAF-E416-EA24-DC2B-BD6385BAA9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593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34EEC61B-5B44-852E-13A9-B41AB835B1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63D6F5FE-8C56-D12D-5592-44F65D5B9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0C32B7A6-8657-8437-AAD7-1430248FDE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39E4E59F-6100-CB29-DAA2-72E248834F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66D16C73-0382-A490-523F-E6380A315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7499" y="6589625"/>
              <a:ext cx="62661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EFAC4EB5-FB37-20A3-5B64-3C6C54E1C1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468066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Oval 107">
              <a:extLst>
                <a:ext uri="{FF2B5EF4-FFF2-40B4-BE49-F238E27FC236}">
                  <a16:creationId xmlns:a16="http://schemas.microsoft.com/office/drawing/2014/main" id="{9E8829B1-189F-9EED-EC36-1964AA36B6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347759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Oval 108">
              <a:extLst>
                <a:ext uri="{FF2B5EF4-FFF2-40B4-BE49-F238E27FC236}">
                  <a16:creationId xmlns:a16="http://schemas.microsoft.com/office/drawing/2014/main" id="{CF93EE53-7B32-F5E7-AF51-3E85133CFE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224947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Oval 109">
              <a:extLst>
                <a:ext uri="{FF2B5EF4-FFF2-40B4-BE49-F238E27FC236}">
                  <a16:creationId xmlns:a16="http://schemas.microsoft.com/office/drawing/2014/main" id="{91C3EAAC-88AE-7F41-8582-68CE64EEB8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104640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ED2421-089E-1417-01E1-C56716F2C232}"/>
              </a:ext>
            </a:extLst>
          </p:cNvPr>
          <p:cNvSpPr/>
          <p:nvPr/>
        </p:nvSpPr>
        <p:spPr>
          <a:xfrm>
            <a:off x="863045" y="2413405"/>
            <a:ext cx="4188126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ko-Kore-KR" sz="16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Il processo di estrazione, manipolazione e interpretazione dei Big Data richiede una combinazione di competenze tecniche e capacità analitiche. Il successo dipende dalla capacità di gestire grandi volumi di dati, garantendo al contempo la qualità e l'integrità dei dati durante tutto il processo. Inoltre, l'interpretazione efficace richiede una comprensione del contesto aziendale e degli obiettivi, così da tradurre le scoperte in azioni concrete.</a:t>
            </a:r>
            <a:endParaRPr lang="en-US" altLang="ko-Kore-KR" sz="1600" dirty="0">
              <a:solidFill>
                <a:schemeClr val="tx1">
                  <a:lumMod val="50000"/>
                  <a:lumOff val="50000"/>
                </a:schemeClr>
              </a:solidFill>
              <a:cs typeface="Calibri" panose="02000000000000000000" pitchFamily="2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E26B2C-0B58-9E34-8967-DE5002EE72DD}"/>
              </a:ext>
            </a:extLst>
          </p:cNvPr>
          <p:cNvSpPr/>
          <p:nvPr/>
        </p:nvSpPr>
        <p:spPr>
          <a:xfrm>
            <a:off x="863044" y="226866"/>
            <a:ext cx="8511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7200" dirty="0">
                <a:solidFill>
                  <a:schemeClr val="tx2"/>
                </a:solidFill>
                <a:latin typeface="+mj-lt"/>
                <a:cs typeface="Calibri" panose="02000000000000000000" pitchFamily="2" charset="0"/>
              </a:rPr>
              <a:t>Big Data 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48D28D1F-160D-7154-0AC2-8D986B920A02}"/>
              </a:ext>
            </a:extLst>
          </p:cNvPr>
          <p:cNvCxnSpPr>
            <a:cxnSpLocks/>
          </p:cNvCxnSpPr>
          <p:nvPr/>
        </p:nvCxnSpPr>
        <p:spPr>
          <a:xfrm>
            <a:off x="891026" y="1506327"/>
            <a:ext cx="418812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9A208C-077C-1E8F-60B8-7A4EEB0DF992}"/>
              </a:ext>
            </a:extLst>
          </p:cNvPr>
          <p:cNvGrpSpPr/>
          <p:nvPr/>
        </p:nvGrpSpPr>
        <p:grpSpPr>
          <a:xfrm rot="16200000">
            <a:off x="5491088" y="1531175"/>
            <a:ext cx="1360797" cy="1361616"/>
            <a:chOff x="8028879" y="15354"/>
            <a:chExt cx="4163121" cy="4165628"/>
          </a:xfrm>
        </p:grpSpPr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387BBFA-98E0-B939-1406-AA99681CF1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10439" y="16609"/>
              <a:ext cx="2082815" cy="2080307"/>
            </a:xfrm>
            <a:custGeom>
              <a:avLst/>
              <a:gdLst>
                <a:gd name="T0" fmla="*/ 0 w 2680"/>
                <a:gd name="T1" fmla="*/ 2089 h 2680"/>
                <a:gd name="T2" fmla="*/ 0 w 2680"/>
                <a:gd name="T3" fmla="*/ 2680 h 2680"/>
                <a:gd name="T4" fmla="*/ 2680 w 2680"/>
                <a:gd name="T5" fmla="*/ 0 h 2680"/>
                <a:gd name="T6" fmla="*/ 2089 w 2680"/>
                <a:gd name="T7" fmla="*/ 0 h 2680"/>
                <a:gd name="T8" fmla="*/ 0 w 2680"/>
                <a:gd name="T9" fmla="*/ 2089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0" h="2680">
                  <a:moveTo>
                    <a:pt x="0" y="2089"/>
                  </a:moveTo>
                  <a:lnTo>
                    <a:pt x="0" y="2680"/>
                  </a:lnTo>
                  <a:cubicBezTo>
                    <a:pt x="1480" y="2680"/>
                    <a:pt x="2680" y="1480"/>
                    <a:pt x="2680" y="0"/>
                  </a:cubicBezTo>
                  <a:lnTo>
                    <a:pt x="2089" y="0"/>
                  </a:lnTo>
                  <a:cubicBezTo>
                    <a:pt x="2089" y="1154"/>
                    <a:pt x="1154" y="2089"/>
                    <a:pt x="0" y="2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09A8AAE8-B2AF-C2B7-E2CD-848C10D6E3B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10439" y="2099421"/>
              <a:ext cx="2082815" cy="2080307"/>
            </a:xfrm>
            <a:custGeom>
              <a:avLst/>
              <a:gdLst>
                <a:gd name="T0" fmla="*/ 2681 w 2681"/>
                <a:gd name="T1" fmla="*/ 2680 h 2680"/>
                <a:gd name="T2" fmla="*/ 2681 w 2681"/>
                <a:gd name="T3" fmla="*/ 2089 h 2680"/>
                <a:gd name="T4" fmla="*/ 591 w 2681"/>
                <a:gd name="T5" fmla="*/ 0 h 2680"/>
                <a:gd name="T6" fmla="*/ 0 w 2681"/>
                <a:gd name="T7" fmla="*/ 0 h 2680"/>
                <a:gd name="T8" fmla="*/ 2681 w 2681"/>
                <a:gd name="T9" fmla="*/ 268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1" h="2680">
                  <a:moveTo>
                    <a:pt x="2681" y="2680"/>
                  </a:moveTo>
                  <a:lnTo>
                    <a:pt x="2681" y="2089"/>
                  </a:lnTo>
                  <a:cubicBezTo>
                    <a:pt x="1527" y="2089"/>
                    <a:pt x="591" y="1154"/>
                    <a:pt x="591" y="0"/>
                  </a:cubicBezTo>
                  <a:lnTo>
                    <a:pt x="0" y="0"/>
                  </a:lnTo>
                  <a:cubicBezTo>
                    <a:pt x="0" y="1480"/>
                    <a:pt x="1200" y="2680"/>
                    <a:pt x="2681" y="26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DCA0C7-0CF3-C62C-FFA8-C3849753228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28879" y="15354"/>
              <a:ext cx="2082815" cy="2082815"/>
            </a:xfrm>
            <a:custGeom>
              <a:avLst/>
              <a:gdLst>
                <a:gd name="T0" fmla="*/ 0 w 2680"/>
                <a:gd name="T1" fmla="*/ 0 h 2681"/>
                <a:gd name="T2" fmla="*/ 0 w 2680"/>
                <a:gd name="T3" fmla="*/ 592 h 2681"/>
                <a:gd name="T4" fmla="*/ 2089 w 2680"/>
                <a:gd name="T5" fmla="*/ 2681 h 2681"/>
                <a:gd name="T6" fmla="*/ 2680 w 2680"/>
                <a:gd name="T7" fmla="*/ 2681 h 2681"/>
                <a:gd name="T8" fmla="*/ 0 w 2680"/>
                <a:gd name="T9" fmla="*/ 0 h 2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0" h="2681">
                  <a:moveTo>
                    <a:pt x="0" y="0"/>
                  </a:moveTo>
                  <a:lnTo>
                    <a:pt x="0" y="592"/>
                  </a:lnTo>
                  <a:cubicBezTo>
                    <a:pt x="1154" y="592"/>
                    <a:pt x="2089" y="1527"/>
                    <a:pt x="2089" y="2681"/>
                  </a:cubicBezTo>
                  <a:lnTo>
                    <a:pt x="2680" y="2681"/>
                  </a:lnTo>
                  <a:cubicBezTo>
                    <a:pt x="2680" y="1200"/>
                    <a:pt x="1480" y="0"/>
                    <a:pt x="0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5" name="Segnaposto immagine 4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60E77527-516A-E3D1-B98D-ABD0EE0E5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97" r="15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4523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0E80488-3D8C-E2BB-5FF0-7A71002B4766}"/>
              </a:ext>
            </a:extLst>
          </p:cNvPr>
          <p:cNvSpPr/>
          <p:nvPr/>
        </p:nvSpPr>
        <p:spPr>
          <a:xfrm>
            <a:off x="0" y="0"/>
            <a:ext cx="4906297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3F4416-D071-FDB5-6B1D-CF849C26688D}"/>
              </a:ext>
            </a:extLst>
          </p:cNvPr>
          <p:cNvGrpSpPr/>
          <p:nvPr/>
        </p:nvGrpSpPr>
        <p:grpSpPr>
          <a:xfrm>
            <a:off x="3202943" y="5063613"/>
            <a:ext cx="1388722" cy="1376151"/>
            <a:chOff x="10916246" y="6103386"/>
            <a:chExt cx="553915" cy="5489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C6B525FB-B016-A39E-7ADF-5C0F69982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749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7023D2F9-B639-E5B9-DD1A-4922A81786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709D85F8-9A1B-A489-BB71-ACC5EE909D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9D2EB433-832F-F7D4-AEBC-F9978DE09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A10AA79D-BE1F-69DF-D87F-8CDA342613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95141205-D4E6-DBEF-A548-E7F2C9DB8A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0312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C95F6B28-BBF0-5FF2-2F3E-D4C94A4912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5E2C1D8-A081-3FAB-A581-17D3B48189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5F43EC08-9E95-28E3-EFAF-F501563799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F65E7991-7BBB-FCB0-ED12-6076EAAAED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5CD64557-27F0-FA0E-609C-F86D611AD2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3127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05B90D7D-0778-E5BF-72E6-CF2FB4D56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5605B0-F457-96A1-5568-7338BB328D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7930E16A-4E26-CB19-9D96-436839FF2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7F2E8FDE-475F-A7C6-84F4-A1D193AF9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95592DAF-E416-EA24-DC2B-BD6385BAA9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593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34EEC61B-5B44-852E-13A9-B41AB835B1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63D6F5FE-8C56-D12D-5592-44F65D5B9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0C32B7A6-8657-8437-AAD7-1430248FDE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39E4E59F-6100-CB29-DAA2-72E248834F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66D16C73-0382-A490-523F-E6380A315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7499" y="6589625"/>
              <a:ext cx="62661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EFAC4EB5-FB37-20A3-5B64-3C6C54E1C1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468066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Oval 107">
              <a:extLst>
                <a:ext uri="{FF2B5EF4-FFF2-40B4-BE49-F238E27FC236}">
                  <a16:creationId xmlns:a16="http://schemas.microsoft.com/office/drawing/2014/main" id="{9E8829B1-189F-9EED-EC36-1964AA36B6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347759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Oval 108">
              <a:extLst>
                <a:ext uri="{FF2B5EF4-FFF2-40B4-BE49-F238E27FC236}">
                  <a16:creationId xmlns:a16="http://schemas.microsoft.com/office/drawing/2014/main" id="{CF93EE53-7B32-F5E7-AF51-3E85133CFE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224947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Oval 109">
              <a:extLst>
                <a:ext uri="{FF2B5EF4-FFF2-40B4-BE49-F238E27FC236}">
                  <a16:creationId xmlns:a16="http://schemas.microsoft.com/office/drawing/2014/main" id="{91C3EAAC-88AE-7F41-8582-68CE64EEB8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104640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ED2421-089E-1417-01E1-C56716F2C232}"/>
              </a:ext>
            </a:extLst>
          </p:cNvPr>
          <p:cNvSpPr/>
          <p:nvPr/>
        </p:nvSpPr>
        <p:spPr>
          <a:xfrm>
            <a:off x="6839682" y="1992903"/>
            <a:ext cx="5009417" cy="2870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ko-Kore-KR" sz="16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Python, con la sua sintassi intuitiva e la vasta gamma di librerie, è diventato uno strumento indispensabile per l'analisi dei Big Data. Vediamo come viene utilizzato in ogni fase del processo:</a:t>
            </a:r>
          </a:p>
          <a:p>
            <a:pPr>
              <a:lnSpc>
                <a:spcPct val="150000"/>
              </a:lnSpc>
            </a:pPr>
            <a:endParaRPr lang="it-IT" altLang="ko-Kore-KR" sz="1000" dirty="0">
              <a:solidFill>
                <a:schemeClr val="tx1">
                  <a:lumMod val="50000"/>
                  <a:lumOff val="50000"/>
                </a:schemeClr>
              </a:solidFill>
              <a:cs typeface="Calibri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Estrazione dei Dati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ore-K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Manipolazione</a:t>
            </a:r>
            <a:r>
              <a:rPr lang="en-US" altLang="ko-Kore-KR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 </a:t>
            </a:r>
            <a:r>
              <a:rPr lang="en-US" altLang="ko-Kore-K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dei</a:t>
            </a:r>
            <a:r>
              <a:rPr lang="en-US" altLang="ko-Kore-KR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 Dati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ore-K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Interpretazione</a:t>
            </a:r>
            <a:r>
              <a:rPr lang="en-US" altLang="ko-Kore-KR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 </a:t>
            </a:r>
            <a:r>
              <a:rPr lang="en-US" altLang="ko-Kore-K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dei</a:t>
            </a:r>
            <a:r>
              <a:rPr lang="en-US" altLang="ko-Kore-KR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 Dati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E26B2C-0B58-9E34-8967-DE5002EE72DD}"/>
              </a:ext>
            </a:extLst>
          </p:cNvPr>
          <p:cNvSpPr/>
          <p:nvPr/>
        </p:nvSpPr>
        <p:spPr>
          <a:xfrm>
            <a:off x="6839682" y="226866"/>
            <a:ext cx="8511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7200" dirty="0">
                <a:solidFill>
                  <a:schemeClr val="tx2"/>
                </a:solidFill>
                <a:latin typeface="+mj-lt"/>
                <a:cs typeface="Calibri" panose="02000000000000000000" pitchFamily="2" charset="0"/>
              </a:rPr>
              <a:t>PYTHON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48D28D1F-160D-7154-0AC2-8D986B920A02}"/>
              </a:ext>
            </a:extLst>
          </p:cNvPr>
          <p:cNvCxnSpPr>
            <a:cxnSpLocks/>
          </p:cNvCxnSpPr>
          <p:nvPr/>
        </p:nvCxnSpPr>
        <p:spPr>
          <a:xfrm>
            <a:off x="6867664" y="1506327"/>
            <a:ext cx="462901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9A208C-077C-1E8F-60B8-7A4EEB0DF992}"/>
              </a:ext>
            </a:extLst>
          </p:cNvPr>
          <p:cNvGrpSpPr/>
          <p:nvPr/>
        </p:nvGrpSpPr>
        <p:grpSpPr>
          <a:xfrm rot="5400000">
            <a:off x="5216582" y="1531179"/>
            <a:ext cx="1360797" cy="1361616"/>
            <a:chOff x="8028879" y="15354"/>
            <a:chExt cx="4163121" cy="4165628"/>
          </a:xfrm>
        </p:grpSpPr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387BBFA-98E0-B939-1406-AA99681CF1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10439" y="16609"/>
              <a:ext cx="2082815" cy="2080307"/>
            </a:xfrm>
            <a:custGeom>
              <a:avLst/>
              <a:gdLst>
                <a:gd name="T0" fmla="*/ 0 w 2680"/>
                <a:gd name="T1" fmla="*/ 2089 h 2680"/>
                <a:gd name="T2" fmla="*/ 0 w 2680"/>
                <a:gd name="T3" fmla="*/ 2680 h 2680"/>
                <a:gd name="T4" fmla="*/ 2680 w 2680"/>
                <a:gd name="T5" fmla="*/ 0 h 2680"/>
                <a:gd name="T6" fmla="*/ 2089 w 2680"/>
                <a:gd name="T7" fmla="*/ 0 h 2680"/>
                <a:gd name="T8" fmla="*/ 0 w 2680"/>
                <a:gd name="T9" fmla="*/ 2089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0" h="2680">
                  <a:moveTo>
                    <a:pt x="0" y="2089"/>
                  </a:moveTo>
                  <a:lnTo>
                    <a:pt x="0" y="2680"/>
                  </a:lnTo>
                  <a:cubicBezTo>
                    <a:pt x="1480" y="2680"/>
                    <a:pt x="2680" y="1480"/>
                    <a:pt x="2680" y="0"/>
                  </a:cubicBezTo>
                  <a:lnTo>
                    <a:pt x="2089" y="0"/>
                  </a:lnTo>
                  <a:cubicBezTo>
                    <a:pt x="2089" y="1154"/>
                    <a:pt x="1154" y="2089"/>
                    <a:pt x="0" y="2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09A8AAE8-B2AF-C2B7-E2CD-848C10D6E3B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10439" y="2099421"/>
              <a:ext cx="2082815" cy="2080307"/>
            </a:xfrm>
            <a:custGeom>
              <a:avLst/>
              <a:gdLst>
                <a:gd name="T0" fmla="*/ 2681 w 2681"/>
                <a:gd name="T1" fmla="*/ 2680 h 2680"/>
                <a:gd name="T2" fmla="*/ 2681 w 2681"/>
                <a:gd name="T3" fmla="*/ 2089 h 2680"/>
                <a:gd name="T4" fmla="*/ 591 w 2681"/>
                <a:gd name="T5" fmla="*/ 0 h 2680"/>
                <a:gd name="T6" fmla="*/ 0 w 2681"/>
                <a:gd name="T7" fmla="*/ 0 h 2680"/>
                <a:gd name="T8" fmla="*/ 2681 w 2681"/>
                <a:gd name="T9" fmla="*/ 268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1" h="2680">
                  <a:moveTo>
                    <a:pt x="2681" y="2680"/>
                  </a:moveTo>
                  <a:lnTo>
                    <a:pt x="2681" y="2089"/>
                  </a:lnTo>
                  <a:cubicBezTo>
                    <a:pt x="1527" y="2089"/>
                    <a:pt x="591" y="1154"/>
                    <a:pt x="591" y="0"/>
                  </a:cubicBezTo>
                  <a:lnTo>
                    <a:pt x="0" y="0"/>
                  </a:lnTo>
                  <a:cubicBezTo>
                    <a:pt x="0" y="1480"/>
                    <a:pt x="1200" y="2680"/>
                    <a:pt x="2681" y="26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DCA0C7-0CF3-C62C-FFA8-C3849753228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28879" y="15354"/>
              <a:ext cx="2082815" cy="2082815"/>
            </a:xfrm>
            <a:custGeom>
              <a:avLst/>
              <a:gdLst>
                <a:gd name="T0" fmla="*/ 0 w 2680"/>
                <a:gd name="T1" fmla="*/ 0 h 2681"/>
                <a:gd name="T2" fmla="*/ 0 w 2680"/>
                <a:gd name="T3" fmla="*/ 592 h 2681"/>
                <a:gd name="T4" fmla="*/ 2089 w 2680"/>
                <a:gd name="T5" fmla="*/ 2681 h 2681"/>
                <a:gd name="T6" fmla="*/ 2680 w 2680"/>
                <a:gd name="T7" fmla="*/ 2681 h 2681"/>
                <a:gd name="T8" fmla="*/ 0 w 2680"/>
                <a:gd name="T9" fmla="*/ 0 h 2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0" h="2681">
                  <a:moveTo>
                    <a:pt x="0" y="0"/>
                  </a:moveTo>
                  <a:lnTo>
                    <a:pt x="0" y="592"/>
                  </a:lnTo>
                  <a:cubicBezTo>
                    <a:pt x="1154" y="592"/>
                    <a:pt x="2089" y="1527"/>
                    <a:pt x="2089" y="2681"/>
                  </a:cubicBezTo>
                  <a:lnTo>
                    <a:pt x="2680" y="2681"/>
                  </a:lnTo>
                  <a:cubicBezTo>
                    <a:pt x="2680" y="1200"/>
                    <a:pt x="1480" y="0"/>
                    <a:pt x="0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5" name="Segnaposto immagine 4" descr="Immagine che contiene persona, vestiti, Viso umano, interno&#10;&#10;Descrizione generata automaticamente">
            <a:extLst>
              <a:ext uri="{FF2B5EF4-FFF2-40B4-BE49-F238E27FC236}">
                <a16:creationId xmlns:a16="http://schemas.microsoft.com/office/drawing/2014/main" id="{6F8C3A0E-BF57-A2DB-2DB2-06A53F49BB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97" r="1597"/>
          <a:stretch>
            <a:fillRect/>
          </a:stretch>
        </p:blipFill>
        <p:spPr>
          <a:xfrm>
            <a:off x="508904" y="1"/>
            <a:ext cx="5388077" cy="5565057"/>
          </a:xfrm>
        </p:spPr>
      </p:pic>
    </p:spTree>
    <p:extLst>
      <p:ext uri="{BB962C8B-B14F-4D97-AF65-F5344CB8AC3E}">
        <p14:creationId xmlns:p14="http://schemas.microsoft.com/office/powerpoint/2010/main" val="406080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0E80488-3D8C-E2BB-5FF0-7A71002B4766}"/>
              </a:ext>
            </a:extLst>
          </p:cNvPr>
          <p:cNvSpPr/>
          <p:nvPr/>
        </p:nvSpPr>
        <p:spPr>
          <a:xfrm>
            <a:off x="7285703" y="0"/>
            <a:ext cx="4906297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3F4416-D071-FDB5-6B1D-CF849C26688D}"/>
              </a:ext>
            </a:extLst>
          </p:cNvPr>
          <p:cNvGrpSpPr/>
          <p:nvPr/>
        </p:nvGrpSpPr>
        <p:grpSpPr>
          <a:xfrm>
            <a:off x="10488646" y="5063613"/>
            <a:ext cx="1388722" cy="1376151"/>
            <a:chOff x="10916246" y="6103386"/>
            <a:chExt cx="553915" cy="5489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C6B525FB-B016-A39E-7ADF-5C0F69982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749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7023D2F9-B639-E5B9-DD1A-4922A81786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709D85F8-9A1B-A489-BB71-ACC5EE909D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9D2EB433-832F-F7D4-AEBC-F9978DE09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A10AA79D-BE1F-69DF-D87F-8CDA342613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91624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95141205-D4E6-DBEF-A548-E7F2C9DB8A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0312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C95F6B28-BBF0-5FF2-2F3E-D4C94A4912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5E2C1D8-A081-3FAB-A581-17D3B48189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5F43EC08-9E95-28E3-EFAF-F501563799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F65E7991-7BBB-FCB0-ED12-6076EAAAED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39058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5CD64557-27F0-FA0E-609C-F86D611AD2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3127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05B90D7D-0778-E5BF-72E6-CF2FB4D56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5605B0-F457-96A1-5568-7338BB328D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7930E16A-4E26-CB19-9D96-436839FF2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7F2E8FDE-475F-A7C6-84F4-A1D193AF9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161873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95592DAF-E416-EA24-DC2B-BD6385BAA9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5939" y="6588374"/>
              <a:ext cx="62661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34EEC61B-5B44-852E-13A9-B41AB835B1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466813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63D6F5FE-8C56-D12D-5592-44F65D5B9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34650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0C32B7A6-8657-8437-AAD7-1430248FDE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223694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39E4E59F-6100-CB29-DAA2-72E248834F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284686" y="6103386"/>
              <a:ext cx="65166" cy="6516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66D16C73-0382-A490-523F-E6380A315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7499" y="6589625"/>
              <a:ext cx="62661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EFAC4EB5-FB37-20A3-5B64-3C6C54E1C1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468066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Oval 107">
              <a:extLst>
                <a:ext uri="{FF2B5EF4-FFF2-40B4-BE49-F238E27FC236}">
                  <a16:creationId xmlns:a16="http://schemas.microsoft.com/office/drawing/2014/main" id="{9E8829B1-189F-9EED-EC36-1964AA36B6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347759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Oval 108">
              <a:extLst>
                <a:ext uri="{FF2B5EF4-FFF2-40B4-BE49-F238E27FC236}">
                  <a16:creationId xmlns:a16="http://schemas.microsoft.com/office/drawing/2014/main" id="{CF93EE53-7B32-F5E7-AF51-3E85133CFE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224947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Oval 109">
              <a:extLst>
                <a:ext uri="{FF2B5EF4-FFF2-40B4-BE49-F238E27FC236}">
                  <a16:creationId xmlns:a16="http://schemas.microsoft.com/office/drawing/2014/main" id="{91C3EAAC-88AE-7F41-8582-68CE64EEB8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06248" y="6104640"/>
              <a:ext cx="65166" cy="6266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ED2421-089E-1417-01E1-C56716F2C232}"/>
              </a:ext>
            </a:extLst>
          </p:cNvPr>
          <p:cNvSpPr/>
          <p:nvPr/>
        </p:nvSpPr>
        <p:spPr>
          <a:xfrm>
            <a:off x="863045" y="1654060"/>
            <a:ext cx="5232955" cy="5021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ko-Kore-KR" sz="25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Estrazione dei Dati</a:t>
            </a:r>
          </a:p>
          <a:p>
            <a:pPr>
              <a:lnSpc>
                <a:spcPct val="150000"/>
              </a:lnSpc>
            </a:pPr>
            <a:r>
              <a:rPr lang="it-IT" altLang="ko-Kore-KR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Librerie: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Pandas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Eccelle nella manipolazione di dati strutturati,            come file CSV, Excel e database.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Beautiful </a:t>
            </a:r>
            <a:r>
              <a:rPr lang="it-IT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Soup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Perfetto per estrarre dati da pagine web non strutturate (web </a:t>
            </a:r>
            <a:r>
              <a:rPr lang="it-IT" altLang="ko-Kore-KR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scraping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Scrapy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Un framework più complesso per progetti di </a:t>
            </a:r>
            <a:r>
              <a:rPr lang="it-IT" altLang="ko-Kore-KR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scraping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      su larga scala.</a:t>
            </a:r>
          </a:p>
          <a:p>
            <a:pPr>
              <a:lnSpc>
                <a:spcPct val="150000"/>
              </a:lnSpc>
            </a:pPr>
            <a:r>
              <a:rPr lang="it-IT" altLang="ko-Kore-KR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Tecniche: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Connessione a database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Utilizzo di connettori per interagire    con database SQL e </a:t>
            </a:r>
            <a:r>
              <a:rPr lang="it-IT" altLang="ko-Kore-KR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NoSQL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API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Interazione con API </a:t>
            </a:r>
            <a:r>
              <a:rPr lang="it-IT" altLang="ko-Kore-KR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RESTful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 per ottenere dati da servizi web.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Web </a:t>
            </a:r>
            <a:r>
              <a:rPr lang="it-IT" altLang="ko-Kore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scraping</a:t>
            </a:r>
            <a:r>
              <a:rPr lang="it-IT" altLang="ko-Kore-KR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: 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Estrazione di dati da pagine web utilizzando Beautiful </a:t>
            </a:r>
            <a:r>
              <a:rPr lang="it-IT" altLang="ko-Kore-KR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Soup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 o </a:t>
            </a:r>
            <a:r>
              <a:rPr lang="it-IT" altLang="ko-Kore-KR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Scrapy</a:t>
            </a:r>
            <a:r>
              <a:rPr lang="it-IT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00000000000000000" pitchFamily="2" charset="0"/>
              </a:rPr>
              <a:t>.</a:t>
            </a:r>
            <a:endParaRPr lang="en-US" altLang="ko-Kore-KR" sz="1400" dirty="0">
              <a:solidFill>
                <a:schemeClr val="tx1">
                  <a:lumMod val="50000"/>
                  <a:lumOff val="50000"/>
                </a:schemeClr>
              </a:solidFill>
              <a:cs typeface="Calibri" panose="02000000000000000000" pitchFamily="2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E26B2C-0B58-9E34-8967-DE5002EE72DD}"/>
              </a:ext>
            </a:extLst>
          </p:cNvPr>
          <p:cNvSpPr/>
          <p:nvPr/>
        </p:nvSpPr>
        <p:spPr>
          <a:xfrm>
            <a:off x="863044" y="226866"/>
            <a:ext cx="8511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7200" dirty="0">
                <a:solidFill>
                  <a:schemeClr val="tx2"/>
                </a:solidFill>
                <a:latin typeface="+mj-lt"/>
                <a:cs typeface="Calibri" panose="02000000000000000000" pitchFamily="2" charset="0"/>
              </a:rPr>
              <a:t>PYTHON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48D28D1F-160D-7154-0AC2-8D986B920A02}"/>
              </a:ext>
            </a:extLst>
          </p:cNvPr>
          <p:cNvCxnSpPr>
            <a:cxnSpLocks/>
          </p:cNvCxnSpPr>
          <p:nvPr/>
        </p:nvCxnSpPr>
        <p:spPr>
          <a:xfrm>
            <a:off x="891026" y="1506327"/>
            <a:ext cx="418812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9A208C-077C-1E8F-60B8-7A4EEB0DF992}"/>
              </a:ext>
            </a:extLst>
          </p:cNvPr>
          <p:cNvGrpSpPr/>
          <p:nvPr/>
        </p:nvGrpSpPr>
        <p:grpSpPr>
          <a:xfrm rot="16200000">
            <a:off x="5491088" y="1531175"/>
            <a:ext cx="1360797" cy="1361616"/>
            <a:chOff x="8028879" y="15354"/>
            <a:chExt cx="4163121" cy="4165628"/>
          </a:xfrm>
        </p:grpSpPr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387BBFA-98E0-B939-1406-AA99681CF1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10439" y="16609"/>
              <a:ext cx="2082815" cy="2080307"/>
            </a:xfrm>
            <a:custGeom>
              <a:avLst/>
              <a:gdLst>
                <a:gd name="T0" fmla="*/ 0 w 2680"/>
                <a:gd name="T1" fmla="*/ 2089 h 2680"/>
                <a:gd name="T2" fmla="*/ 0 w 2680"/>
                <a:gd name="T3" fmla="*/ 2680 h 2680"/>
                <a:gd name="T4" fmla="*/ 2680 w 2680"/>
                <a:gd name="T5" fmla="*/ 0 h 2680"/>
                <a:gd name="T6" fmla="*/ 2089 w 2680"/>
                <a:gd name="T7" fmla="*/ 0 h 2680"/>
                <a:gd name="T8" fmla="*/ 0 w 2680"/>
                <a:gd name="T9" fmla="*/ 2089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0" h="2680">
                  <a:moveTo>
                    <a:pt x="0" y="2089"/>
                  </a:moveTo>
                  <a:lnTo>
                    <a:pt x="0" y="2680"/>
                  </a:lnTo>
                  <a:cubicBezTo>
                    <a:pt x="1480" y="2680"/>
                    <a:pt x="2680" y="1480"/>
                    <a:pt x="2680" y="0"/>
                  </a:cubicBezTo>
                  <a:lnTo>
                    <a:pt x="2089" y="0"/>
                  </a:lnTo>
                  <a:cubicBezTo>
                    <a:pt x="2089" y="1154"/>
                    <a:pt x="1154" y="2089"/>
                    <a:pt x="0" y="2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09A8AAE8-B2AF-C2B7-E2CD-848C10D6E3B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110439" y="2099421"/>
              <a:ext cx="2082815" cy="2080307"/>
            </a:xfrm>
            <a:custGeom>
              <a:avLst/>
              <a:gdLst>
                <a:gd name="T0" fmla="*/ 2681 w 2681"/>
                <a:gd name="T1" fmla="*/ 2680 h 2680"/>
                <a:gd name="T2" fmla="*/ 2681 w 2681"/>
                <a:gd name="T3" fmla="*/ 2089 h 2680"/>
                <a:gd name="T4" fmla="*/ 591 w 2681"/>
                <a:gd name="T5" fmla="*/ 0 h 2680"/>
                <a:gd name="T6" fmla="*/ 0 w 2681"/>
                <a:gd name="T7" fmla="*/ 0 h 2680"/>
                <a:gd name="T8" fmla="*/ 2681 w 2681"/>
                <a:gd name="T9" fmla="*/ 268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1" h="2680">
                  <a:moveTo>
                    <a:pt x="2681" y="2680"/>
                  </a:moveTo>
                  <a:lnTo>
                    <a:pt x="2681" y="2089"/>
                  </a:lnTo>
                  <a:cubicBezTo>
                    <a:pt x="1527" y="2089"/>
                    <a:pt x="591" y="1154"/>
                    <a:pt x="591" y="0"/>
                  </a:cubicBezTo>
                  <a:lnTo>
                    <a:pt x="0" y="0"/>
                  </a:lnTo>
                  <a:cubicBezTo>
                    <a:pt x="0" y="1480"/>
                    <a:pt x="1200" y="2680"/>
                    <a:pt x="2681" y="26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DCA0C7-0CF3-C62C-FFA8-C3849753228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28879" y="15354"/>
              <a:ext cx="2082815" cy="2082815"/>
            </a:xfrm>
            <a:custGeom>
              <a:avLst/>
              <a:gdLst>
                <a:gd name="T0" fmla="*/ 0 w 2680"/>
                <a:gd name="T1" fmla="*/ 0 h 2681"/>
                <a:gd name="T2" fmla="*/ 0 w 2680"/>
                <a:gd name="T3" fmla="*/ 592 h 2681"/>
                <a:gd name="T4" fmla="*/ 2089 w 2680"/>
                <a:gd name="T5" fmla="*/ 2681 h 2681"/>
                <a:gd name="T6" fmla="*/ 2680 w 2680"/>
                <a:gd name="T7" fmla="*/ 2681 h 2681"/>
                <a:gd name="T8" fmla="*/ 0 w 2680"/>
                <a:gd name="T9" fmla="*/ 0 h 2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0" h="2681">
                  <a:moveTo>
                    <a:pt x="0" y="0"/>
                  </a:moveTo>
                  <a:lnTo>
                    <a:pt x="0" y="592"/>
                  </a:lnTo>
                  <a:cubicBezTo>
                    <a:pt x="1154" y="592"/>
                    <a:pt x="2089" y="1527"/>
                    <a:pt x="2089" y="2681"/>
                  </a:cubicBezTo>
                  <a:lnTo>
                    <a:pt x="2680" y="2681"/>
                  </a:lnTo>
                  <a:cubicBezTo>
                    <a:pt x="2680" y="1200"/>
                    <a:pt x="1480" y="0"/>
                    <a:pt x="0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6" name="Segnaposto immagine 5" descr="Immagine che contiene testo, vestiti, Viso umano, cartone animato&#10;&#10;Descrizione generata automaticamente">
            <a:extLst>
              <a:ext uri="{FF2B5EF4-FFF2-40B4-BE49-F238E27FC236}">
                <a16:creationId xmlns:a16="http://schemas.microsoft.com/office/drawing/2014/main" id="{8AEE1E5D-3797-B543-8550-6230A0BCED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97" r="15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202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000000"/>
      </a:dk1>
      <a:lt1>
        <a:srgbClr val="FFFFFF"/>
      </a:lt1>
      <a:dk2>
        <a:srgbClr val="6B67CD"/>
      </a:dk2>
      <a:lt2>
        <a:srgbClr val="B1E1FE"/>
      </a:lt2>
      <a:accent1>
        <a:srgbClr val="5900FE"/>
      </a:accent1>
      <a:accent2>
        <a:srgbClr val="A66DFE"/>
      </a:accent2>
      <a:accent3>
        <a:srgbClr val="0195FE"/>
      </a:accent3>
      <a:accent4>
        <a:srgbClr val="9B9EFE"/>
      </a:accent4>
      <a:accent5>
        <a:srgbClr val="B1E1FE"/>
      </a:accent5>
      <a:accent6>
        <a:srgbClr val="C8B5E2"/>
      </a:accent6>
      <a:hlink>
        <a:srgbClr val="1E2636"/>
      </a:hlink>
      <a:folHlink>
        <a:srgbClr val="1E2636"/>
      </a:folHlink>
    </a:clrScheme>
    <a:fontScheme name="Bebas Neue">
      <a:majorFont>
        <a:latin typeface="Bebas Neue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803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Bebas Neue</vt:lpstr>
      <vt:lpstr>Arial</vt:lpstr>
      <vt:lpstr>Calibri</vt:lpstr>
      <vt:lpstr>맑은 고딕</vt:lpstr>
      <vt:lpstr>Wingdings</vt:lpstr>
      <vt:lpstr>Office 테마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>Slide Members </Manager>
  <Company>YESFORM Co.,Ltd.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  </dc:title>
  <dc:subject>Powerpoint Templates, Diagram, Chart, Google slides, Keynote</dc:subject>
  <dc:creator>Slide Members by CM.LIM </dc:creator>
  <cp:keywords>SlideMembers, ppt, PPT Templates, Presentation, Diagram, Chart, Yesform, Google slides, Keynote, Free Slides </cp:keywords>
  <dc:description>The copyright of this document is at Slide Members. Unauthorized copying may result in legal sanctions.
</dc:description>
  <cp:lastModifiedBy>Umberto Emanuele</cp:lastModifiedBy>
  <cp:revision>3</cp:revision>
  <dcterms:created xsi:type="dcterms:W3CDTF">2022-08-22T05:04:39Z</dcterms:created>
  <dcterms:modified xsi:type="dcterms:W3CDTF">2024-09-01T10:05:10Z</dcterms:modified>
  <cp:category>www.slidemembers.com </cp:category>
</cp:coreProperties>
</file>