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96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aCADpROF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Sistema de Avaliação de Professores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079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 Funcionais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RF007 – Realizar </a:t>
            </a:r>
            <a:r>
              <a:rPr lang="pt-BR" dirty="0" err="1" smtClean="0"/>
              <a:t>Login</a:t>
            </a:r>
            <a:r>
              <a:rPr lang="pt-BR" dirty="0" smtClean="0"/>
              <a:t> Aluno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Descrição: Aluno </a:t>
            </a:r>
            <a:r>
              <a:rPr lang="pt-BR" dirty="0"/>
              <a:t>deverá ter acesso ao sistema realizando o </a:t>
            </a:r>
            <a:r>
              <a:rPr lang="pt-BR" dirty="0" err="1"/>
              <a:t>login</a:t>
            </a:r>
            <a:r>
              <a:rPr lang="pt-BR" dirty="0"/>
              <a:t> que deverá ser feito digitando a sua matrícula e senha. Caso os dados informados constem no banco de dados, o aluno terá acesso ao sistema.</a:t>
            </a:r>
          </a:p>
        </p:txBody>
      </p:sp>
    </p:spTree>
    <p:extLst>
      <p:ext uri="{BB962C8B-B14F-4D97-AF65-F5344CB8AC3E}">
        <p14:creationId xmlns:p14="http://schemas.microsoft.com/office/powerpoint/2010/main" val="197904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 Funcionais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RF008 – Realizar </a:t>
            </a:r>
            <a:r>
              <a:rPr lang="pt-BR" dirty="0" err="1" smtClean="0"/>
              <a:t>Login</a:t>
            </a:r>
            <a:r>
              <a:rPr lang="pt-BR" dirty="0" smtClean="0"/>
              <a:t> Professor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Descrição: Professor </a:t>
            </a:r>
            <a:r>
              <a:rPr lang="pt-BR" dirty="0"/>
              <a:t>deverá ter acesso ao sistema realizando o </a:t>
            </a:r>
            <a:r>
              <a:rPr lang="pt-BR" dirty="0" err="1"/>
              <a:t>login</a:t>
            </a:r>
            <a:r>
              <a:rPr lang="pt-BR" dirty="0"/>
              <a:t> que deverá ser feito digitando seu CPF e senha. Caso os dados informados constem no banco de dados, o professor terá acesso ao sistema.</a:t>
            </a:r>
          </a:p>
        </p:txBody>
      </p:sp>
    </p:spTree>
    <p:extLst>
      <p:ext uri="{BB962C8B-B14F-4D97-AF65-F5344CB8AC3E}">
        <p14:creationId xmlns:p14="http://schemas.microsoft.com/office/powerpoint/2010/main" val="411267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 Funcionais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RF010 – Acessar Médias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Descrição: O professor deverá ter acesso as suas médias de notas de uma determinada aula ministrada em uma determinada turma.</a:t>
            </a:r>
          </a:p>
        </p:txBody>
      </p:sp>
    </p:spTree>
    <p:extLst>
      <p:ext uri="{BB962C8B-B14F-4D97-AF65-F5344CB8AC3E}">
        <p14:creationId xmlns:p14="http://schemas.microsoft.com/office/powerpoint/2010/main" val="217799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 Não Funcionais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RNF001 – Regras para criação de senhas de acesso ao sistema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Categoria: Segurança</a:t>
            </a:r>
          </a:p>
          <a:p>
            <a:pPr lvl="1"/>
            <a:endParaRPr lang="pt-BR" dirty="0" smtClean="0"/>
          </a:p>
          <a:p>
            <a:pPr lvl="1"/>
            <a:r>
              <a:rPr lang="pt-BR" dirty="0"/>
              <a:t>Descrição: As contas criadas para acesso ao sistema devem ter um padrão de: no mínimo 5 e no máximo 10 caracteres para o </a:t>
            </a:r>
            <a:r>
              <a:rPr lang="pt-BR" dirty="0" err="1"/>
              <a:t>login</a:t>
            </a:r>
            <a:r>
              <a:rPr lang="pt-BR" dirty="0"/>
              <a:t> e de no mínimo 5 e no máximo 10 caracteres para senha. O </a:t>
            </a:r>
            <a:r>
              <a:rPr lang="pt-BR" dirty="0" err="1"/>
              <a:t>login</a:t>
            </a:r>
            <a:r>
              <a:rPr lang="pt-BR" dirty="0"/>
              <a:t> e a senha só poderão possuir caracteres alfanuméricos.</a:t>
            </a:r>
          </a:p>
          <a:p>
            <a:pPr marL="530352" lvl="1" indent="0">
              <a:buNone/>
            </a:pPr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670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 Não Funcionais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RNF002 – Aulas Avaliáveis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Categoria: Usabilidade</a:t>
            </a:r>
          </a:p>
          <a:p>
            <a:pPr lvl="1"/>
            <a:endParaRPr lang="pt-BR" dirty="0" smtClean="0"/>
          </a:p>
          <a:p>
            <a:pPr lvl="1"/>
            <a:r>
              <a:rPr lang="pt-BR" dirty="0"/>
              <a:t>Descrição: O sistema deverá determinar quais aulas ainda não foram avaliadas, disponibilizando-as para futuras avaliações.</a:t>
            </a:r>
          </a:p>
          <a:p>
            <a:pPr marL="530352" lvl="1" indent="0">
              <a:buNone/>
            </a:pPr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504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Restrições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RE001 – Quantidade de Avaliações por Aula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Descrição: Um aluno poderá atribuir nota a uma determinada aula apenas uma vez e não serão permitidas mudanças.</a:t>
            </a:r>
          </a:p>
          <a:p>
            <a:pPr marL="530352" lvl="1" indent="0">
              <a:buNone/>
            </a:pPr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650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Usuários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Aluno: Responsável pela avaliação das aulas do professor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/>
              <a:t>Professor: Responsável por registrar as aulas no sistema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Administrador: Responsável pela manutenção dos dados de alunos e professores.</a:t>
            </a:r>
          </a:p>
          <a:p>
            <a:pPr marL="530352" lvl="1" indent="0">
              <a:buNone/>
            </a:pPr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682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Caso de Uso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28750"/>
            <a:ext cx="9669780" cy="5374306"/>
          </a:xfrm>
        </p:spPr>
      </p:pic>
    </p:spTree>
    <p:extLst>
      <p:ext uri="{BB962C8B-B14F-4D97-AF65-F5344CB8AC3E}">
        <p14:creationId xmlns:p14="http://schemas.microsoft.com/office/powerpoint/2010/main" val="358584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Descrição do Caso de Uso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1446415"/>
            <a:ext cx="10820400" cy="5411585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Cadastro Aluno (UC001)</a:t>
            </a:r>
          </a:p>
          <a:p>
            <a:pPr lvl="1"/>
            <a:r>
              <a:rPr lang="pt-BR" dirty="0"/>
              <a:t>Requisitos e Regas de Negócio: RF001</a:t>
            </a:r>
          </a:p>
          <a:p>
            <a:pPr lvl="1"/>
            <a:r>
              <a:rPr lang="pt-BR" dirty="0"/>
              <a:t>Classes: Aluno</a:t>
            </a:r>
          </a:p>
          <a:p>
            <a:pPr lvl="1"/>
            <a:r>
              <a:rPr lang="pt-BR" dirty="0"/>
              <a:t>Ator Primário: Administrador.</a:t>
            </a:r>
          </a:p>
          <a:p>
            <a:pPr lvl="1"/>
            <a:r>
              <a:rPr lang="pt-BR" dirty="0"/>
              <a:t>Ator Secundário: Aluno.</a:t>
            </a:r>
          </a:p>
          <a:p>
            <a:pPr lvl="1"/>
            <a:r>
              <a:rPr lang="pt-BR" dirty="0"/>
              <a:t>Pré-Condição: Os dados do Administrador devem estar no banco de dados.</a:t>
            </a:r>
          </a:p>
          <a:p>
            <a:pPr lvl="1"/>
            <a:r>
              <a:rPr lang="pt-BR" dirty="0"/>
              <a:t>Pós-Condição: Os dados do aluno devem ser salvos no banco de dados.</a:t>
            </a:r>
          </a:p>
          <a:p>
            <a:pPr lvl="1"/>
            <a:r>
              <a:rPr lang="pt-BR" dirty="0"/>
              <a:t>Fluxo Principal:</a:t>
            </a:r>
          </a:p>
          <a:p>
            <a:pPr lvl="1"/>
            <a:r>
              <a:rPr lang="pt-BR" dirty="0" smtClean="0"/>
              <a:t>1.	O </a:t>
            </a:r>
            <a:r>
              <a:rPr lang="pt-BR" dirty="0"/>
              <a:t>aluno informa os seus dados ao administrador.</a:t>
            </a:r>
          </a:p>
          <a:p>
            <a:pPr lvl="1"/>
            <a:r>
              <a:rPr lang="pt-BR" dirty="0" smtClean="0"/>
              <a:t>2.	O </a:t>
            </a:r>
            <a:r>
              <a:rPr lang="pt-BR" dirty="0"/>
              <a:t>administrador preenche os campos referentes a cada informação no sistema.</a:t>
            </a:r>
          </a:p>
          <a:p>
            <a:pPr lvl="1"/>
            <a:r>
              <a:rPr lang="pt-BR" dirty="0" smtClean="0"/>
              <a:t>3.	O </a:t>
            </a:r>
            <a:r>
              <a:rPr lang="pt-BR" dirty="0"/>
              <a:t>administrador salva os dados.</a:t>
            </a:r>
          </a:p>
          <a:p>
            <a:pPr lvl="1"/>
            <a:r>
              <a:rPr lang="pt-BR" dirty="0" smtClean="0"/>
              <a:t>4.	O </a:t>
            </a:r>
            <a:r>
              <a:rPr lang="pt-BR" dirty="0"/>
              <a:t>sistema confirma sucesso na operação.</a:t>
            </a:r>
          </a:p>
          <a:p>
            <a:pPr lvl="1"/>
            <a:r>
              <a:rPr lang="pt-BR" dirty="0"/>
              <a:t>Fluxo Alternativo:</a:t>
            </a:r>
          </a:p>
          <a:p>
            <a:pPr lvl="1"/>
            <a:r>
              <a:rPr lang="pt-BR" dirty="0" smtClean="0"/>
              <a:t>1.	O </a:t>
            </a:r>
            <a:r>
              <a:rPr lang="pt-BR" dirty="0"/>
              <a:t>aluno informa os seus dados ao administrador.</a:t>
            </a:r>
          </a:p>
          <a:p>
            <a:pPr lvl="1"/>
            <a:r>
              <a:rPr lang="pt-BR" dirty="0" smtClean="0"/>
              <a:t>2.	O </a:t>
            </a:r>
            <a:r>
              <a:rPr lang="pt-BR" dirty="0"/>
              <a:t>administrador preenche os campos referentes a cada informação no sistema.</a:t>
            </a:r>
          </a:p>
          <a:p>
            <a:pPr lvl="1"/>
            <a:r>
              <a:rPr lang="pt-BR" dirty="0" smtClean="0"/>
              <a:t>3.	O </a:t>
            </a:r>
            <a:r>
              <a:rPr lang="pt-BR" dirty="0"/>
              <a:t>administrador salva os dados.</a:t>
            </a:r>
          </a:p>
          <a:p>
            <a:pPr lvl="1"/>
            <a:r>
              <a:rPr lang="pt-BR" dirty="0" smtClean="0"/>
              <a:t>4.	O </a:t>
            </a:r>
            <a:r>
              <a:rPr lang="pt-BR" dirty="0"/>
              <a:t>sistema informa inconsistência nos dados inseridos (aluno já cadastrado, matrícula inválida, CPF inválido etc.).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514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Descrição do Caso de Uso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467" y="2400300"/>
            <a:ext cx="5623466" cy="3467100"/>
          </a:xfrm>
        </p:spPr>
      </p:pic>
    </p:spTree>
    <p:extLst>
      <p:ext uri="{BB962C8B-B14F-4D97-AF65-F5344CB8AC3E}">
        <p14:creationId xmlns:p14="http://schemas.microsoft.com/office/powerpoint/2010/main" val="3495474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Descrição do Sistema</a:t>
            </a:r>
          </a:p>
          <a:p>
            <a:r>
              <a:rPr lang="pt-BR" dirty="0" smtClean="0"/>
              <a:t>Requisitos</a:t>
            </a:r>
          </a:p>
          <a:p>
            <a:r>
              <a:rPr lang="pt-BR" dirty="0" smtClean="0"/>
              <a:t>Usuários</a:t>
            </a:r>
          </a:p>
          <a:p>
            <a:r>
              <a:rPr lang="pt-BR" dirty="0" smtClean="0"/>
              <a:t>Diagrama de caso de uso</a:t>
            </a:r>
          </a:p>
          <a:p>
            <a:r>
              <a:rPr lang="pt-BR" dirty="0" smtClean="0"/>
              <a:t>Modelagem de Domínio e de objetos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009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Descrição do Caso de Uso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1428750"/>
            <a:ext cx="10440784" cy="5295207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Realizar </a:t>
            </a:r>
            <a:r>
              <a:rPr lang="pt-BR" dirty="0" err="1" smtClean="0"/>
              <a:t>Login</a:t>
            </a:r>
            <a:r>
              <a:rPr lang="pt-BR" dirty="0" smtClean="0"/>
              <a:t> Aluno (UC003)</a:t>
            </a:r>
          </a:p>
          <a:p>
            <a:pPr lvl="1"/>
            <a:r>
              <a:rPr lang="pt-BR" dirty="0"/>
              <a:t>Ator Primário: Aluno.</a:t>
            </a:r>
          </a:p>
          <a:p>
            <a:pPr lvl="1"/>
            <a:r>
              <a:rPr lang="pt-BR" dirty="0"/>
              <a:t>Requisitos e Regas de Negócio: RF007</a:t>
            </a:r>
          </a:p>
          <a:p>
            <a:pPr lvl="1"/>
            <a:r>
              <a:rPr lang="pt-BR" dirty="0"/>
              <a:t>Classes: Aluno</a:t>
            </a:r>
          </a:p>
          <a:p>
            <a:pPr lvl="1"/>
            <a:r>
              <a:rPr lang="pt-BR" dirty="0"/>
              <a:t>Pré-Condição: Os dados do aluno devem estar no banco de dados.</a:t>
            </a:r>
          </a:p>
          <a:p>
            <a:pPr lvl="1"/>
            <a:r>
              <a:rPr lang="pt-BR" dirty="0"/>
              <a:t>Pós-Condição: O aluno deve conseguir acessar o sistema.</a:t>
            </a:r>
          </a:p>
          <a:p>
            <a:pPr lvl="1"/>
            <a:r>
              <a:rPr lang="pt-BR" dirty="0"/>
              <a:t>Fluxo Principal:</a:t>
            </a:r>
          </a:p>
          <a:p>
            <a:pPr lvl="1"/>
            <a:r>
              <a:rPr lang="pt-BR" dirty="0" smtClean="0"/>
              <a:t>1.	O </a:t>
            </a:r>
            <a:r>
              <a:rPr lang="pt-BR" dirty="0"/>
              <a:t>aluno preenche os campos com sua matrícula e a senha.</a:t>
            </a:r>
          </a:p>
          <a:p>
            <a:pPr lvl="1"/>
            <a:r>
              <a:rPr lang="pt-BR" dirty="0" smtClean="0"/>
              <a:t>2.	O </a:t>
            </a:r>
            <a:r>
              <a:rPr lang="pt-BR" dirty="0"/>
              <a:t>sistema verifica se há algum aluno cadastrado no banco com essa matrícula e senha.</a:t>
            </a:r>
          </a:p>
          <a:p>
            <a:pPr lvl="1"/>
            <a:r>
              <a:rPr lang="pt-BR" dirty="0" smtClean="0"/>
              <a:t>3.	O </a:t>
            </a:r>
            <a:r>
              <a:rPr lang="pt-BR" dirty="0"/>
              <a:t>sistema confirma sucesso na operação.</a:t>
            </a:r>
          </a:p>
          <a:p>
            <a:pPr lvl="1"/>
            <a:r>
              <a:rPr lang="pt-BR" dirty="0"/>
              <a:t>Fluxo Alternativo:</a:t>
            </a:r>
          </a:p>
          <a:p>
            <a:pPr lvl="1"/>
            <a:r>
              <a:rPr lang="pt-BR" dirty="0" smtClean="0"/>
              <a:t>1.	O </a:t>
            </a:r>
            <a:r>
              <a:rPr lang="pt-BR" dirty="0"/>
              <a:t>aluno preenche os campos com sua matrícula e a senha.</a:t>
            </a:r>
          </a:p>
          <a:p>
            <a:pPr lvl="1"/>
            <a:r>
              <a:rPr lang="pt-BR" dirty="0" smtClean="0"/>
              <a:t>2.	O </a:t>
            </a:r>
            <a:r>
              <a:rPr lang="pt-BR" dirty="0"/>
              <a:t>sistema verifica se há algum aluno cadastrado no banco com essa matrícula e senha.</a:t>
            </a:r>
          </a:p>
          <a:p>
            <a:pPr lvl="1"/>
            <a:r>
              <a:rPr lang="pt-BR" dirty="0" smtClean="0"/>
              <a:t>3.	O </a:t>
            </a:r>
            <a:r>
              <a:rPr lang="pt-BR" dirty="0"/>
              <a:t>sistema informa que a matrícula ou senha estão errados.</a:t>
            </a:r>
          </a:p>
          <a:p>
            <a:pPr lvl="1"/>
            <a:r>
              <a:rPr lang="pt-BR" dirty="0" smtClean="0"/>
              <a:t>4.	O </a:t>
            </a:r>
            <a:r>
              <a:rPr lang="pt-BR" dirty="0"/>
              <a:t>Aluno é redirecionada para a tela de </a:t>
            </a:r>
            <a:r>
              <a:rPr lang="pt-BR" dirty="0" err="1"/>
              <a:t>login</a:t>
            </a:r>
            <a:r>
              <a:rPr lang="pt-BR" dirty="0"/>
              <a:t>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9390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Descrição do Caso de Uso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428" y="2400300"/>
            <a:ext cx="6613544" cy="3467100"/>
          </a:xfrm>
        </p:spPr>
      </p:pic>
    </p:spTree>
    <p:extLst>
      <p:ext uri="{BB962C8B-B14F-4D97-AF65-F5344CB8AC3E}">
        <p14:creationId xmlns:p14="http://schemas.microsoft.com/office/powerpoint/2010/main" val="1235975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Descrição do Caso de Uso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1496291"/>
            <a:ext cx="10607039" cy="5361709"/>
          </a:xfrm>
        </p:spPr>
        <p:txBody>
          <a:bodyPr>
            <a:normAutofit/>
          </a:bodyPr>
          <a:lstStyle/>
          <a:p>
            <a:r>
              <a:rPr lang="pt-BR" dirty="0" smtClean="0"/>
              <a:t>Acessar Aulas (UC004)</a:t>
            </a:r>
          </a:p>
          <a:p>
            <a:pPr lvl="1"/>
            <a:r>
              <a:rPr lang="pt-BR" dirty="0"/>
              <a:t>Requisitos e Regas de Negócio: RF006</a:t>
            </a:r>
          </a:p>
          <a:p>
            <a:pPr lvl="1"/>
            <a:r>
              <a:rPr lang="pt-BR" dirty="0"/>
              <a:t>Classes: Aluno, Aula</a:t>
            </a:r>
          </a:p>
          <a:p>
            <a:pPr lvl="1"/>
            <a:r>
              <a:rPr lang="pt-BR" dirty="0"/>
              <a:t>Ator Primário: Aluno.</a:t>
            </a:r>
          </a:p>
          <a:p>
            <a:pPr lvl="1"/>
            <a:r>
              <a:rPr lang="pt-BR" dirty="0"/>
              <a:t>Pré-Condição: O aluno deve estar </a:t>
            </a:r>
            <a:r>
              <a:rPr lang="pt-BR" dirty="0" err="1"/>
              <a:t>logado</a:t>
            </a:r>
            <a:r>
              <a:rPr lang="pt-BR" dirty="0"/>
              <a:t> no sistema.</a:t>
            </a:r>
          </a:p>
          <a:p>
            <a:pPr lvl="1"/>
            <a:r>
              <a:rPr lang="pt-BR" dirty="0"/>
              <a:t>Pós-Condição: O aluno deve ter acesso às aulas cadastradas por seus professores.</a:t>
            </a:r>
          </a:p>
          <a:p>
            <a:pPr lvl="1"/>
            <a:r>
              <a:rPr lang="pt-BR" dirty="0"/>
              <a:t>Fluxo Principal:</a:t>
            </a:r>
          </a:p>
          <a:p>
            <a:pPr lvl="1"/>
            <a:r>
              <a:rPr lang="pt-BR" dirty="0" smtClean="0"/>
              <a:t>1.	O </a:t>
            </a:r>
            <a:r>
              <a:rPr lang="pt-BR" dirty="0"/>
              <a:t>aluno segue o fluxo principal do caso de uso realizar </a:t>
            </a:r>
            <a:r>
              <a:rPr lang="pt-BR" dirty="0" err="1"/>
              <a:t>login</a:t>
            </a:r>
            <a:r>
              <a:rPr lang="pt-BR" dirty="0"/>
              <a:t> aluno (UC004).</a:t>
            </a:r>
          </a:p>
          <a:p>
            <a:pPr lvl="1"/>
            <a:r>
              <a:rPr lang="pt-BR" dirty="0" smtClean="0"/>
              <a:t>2.	Acessa </a:t>
            </a:r>
            <a:r>
              <a:rPr lang="pt-BR" dirty="0"/>
              <a:t>o menu “Aulas disponíveis”.</a:t>
            </a:r>
          </a:p>
          <a:p>
            <a:pPr lvl="1"/>
            <a:r>
              <a:rPr lang="pt-BR" dirty="0" smtClean="0"/>
              <a:t>3.	O </a:t>
            </a:r>
            <a:r>
              <a:rPr lang="pt-BR" dirty="0"/>
              <a:t>sistema exibe a tela com todas as aulas disponíveis.</a:t>
            </a:r>
          </a:p>
          <a:p>
            <a:pPr lvl="1"/>
            <a:r>
              <a:rPr lang="pt-BR" dirty="0"/>
              <a:t>Fluxo Alternativo:</a:t>
            </a:r>
          </a:p>
          <a:p>
            <a:pPr lvl="1"/>
            <a:r>
              <a:rPr lang="pt-BR" dirty="0" smtClean="0"/>
              <a:t>1.	O </a:t>
            </a:r>
            <a:r>
              <a:rPr lang="pt-BR" dirty="0"/>
              <a:t>aluno segue o fluxo principal do caso de uso realizar </a:t>
            </a:r>
            <a:r>
              <a:rPr lang="pt-BR" dirty="0" err="1"/>
              <a:t>login</a:t>
            </a:r>
            <a:r>
              <a:rPr lang="pt-BR" dirty="0"/>
              <a:t> aluno (UC004).</a:t>
            </a:r>
          </a:p>
          <a:p>
            <a:pPr lvl="1"/>
            <a:r>
              <a:rPr lang="pt-BR" dirty="0" smtClean="0"/>
              <a:t>2.	Acessa </a:t>
            </a:r>
            <a:r>
              <a:rPr lang="pt-BR" dirty="0"/>
              <a:t>o menu “Aulas disponíveis”.</a:t>
            </a:r>
          </a:p>
          <a:p>
            <a:pPr lvl="1"/>
            <a:r>
              <a:rPr lang="pt-BR" dirty="0" smtClean="0"/>
              <a:t>3.	O </a:t>
            </a:r>
            <a:r>
              <a:rPr lang="pt-BR" dirty="0"/>
              <a:t>sistema informa que não há aulas cadastradas pelos professores.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5676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Descrição do Caso de Uso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302" y="2357078"/>
            <a:ext cx="6965795" cy="3510322"/>
          </a:xfrm>
        </p:spPr>
      </p:pic>
    </p:spTree>
    <p:extLst>
      <p:ext uri="{BB962C8B-B14F-4D97-AF65-F5344CB8AC3E}">
        <p14:creationId xmlns:p14="http://schemas.microsoft.com/office/powerpoint/2010/main" val="359815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Descrição do Caso de Uso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1428750"/>
            <a:ext cx="10591800" cy="5385608"/>
          </a:xfrm>
        </p:spPr>
        <p:txBody>
          <a:bodyPr>
            <a:normAutofit fontScale="77500" lnSpcReduction="20000"/>
          </a:bodyPr>
          <a:lstStyle/>
          <a:p>
            <a:r>
              <a:rPr lang="pt-BR" dirty="0" smtClean="0"/>
              <a:t>Avaliar Aula (UC005)</a:t>
            </a:r>
          </a:p>
          <a:p>
            <a:pPr lvl="1"/>
            <a:r>
              <a:rPr lang="pt-BR" dirty="0"/>
              <a:t>Requisitos e Regas de Negócio: RF004, RE001</a:t>
            </a:r>
          </a:p>
          <a:p>
            <a:pPr lvl="1"/>
            <a:r>
              <a:rPr lang="pt-BR" dirty="0"/>
              <a:t>Classes: Aluno, Aula</a:t>
            </a:r>
          </a:p>
          <a:p>
            <a:pPr lvl="1"/>
            <a:r>
              <a:rPr lang="pt-BR" dirty="0"/>
              <a:t>Ator Primário: Aluno.</a:t>
            </a:r>
          </a:p>
          <a:p>
            <a:pPr lvl="1"/>
            <a:r>
              <a:rPr lang="pt-BR" dirty="0"/>
              <a:t>Pré-Condição: O aluno deve estar </a:t>
            </a:r>
            <a:r>
              <a:rPr lang="pt-BR" dirty="0" err="1"/>
              <a:t>logado</a:t>
            </a:r>
            <a:r>
              <a:rPr lang="pt-BR" dirty="0"/>
              <a:t> no sistema. Deve haver aulas cadastras e disponíveis (ainda não foram avaliadas).</a:t>
            </a:r>
          </a:p>
          <a:p>
            <a:pPr lvl="1"/>
            <a:r>
              <a:rPr lang="pt-BR" dirty="0"/>
              <a:t>Pós-Condição: A aula escolhida receberá uma nota e ficará disponível para a visualização do professor.</a:t>
            </a:r>
          </a:p>
          <a:p>
            <a:pPr lvl="1"/>
            <a:r>
              <a:rPr lang="pt-BR" dirty="0"/>
              <a:t>Fluxo Principal:</a:t>
            </a:r>
          </a:p>
          <a:p>
            <a:pPr lvl="1"/>
            <a:r>
              <a:rPr lang="pt-BR" dirty="0" smtClean="0"/>
              <a:t>1.	O </a:t>
            </a:r>
            <a:r>
              <a:rPr lang="pt-BR" dirty="0"/>
              <a:t>aluno realiza </a:t>
            </a:r>
            <a:r>
              <a:rPr lang="pt-BR" dirty="0" err="1"/>
              <a:t>login</a:t>
            </a:r>
            <a:r>
              <a:rPr lang="pt-BR" dirty="0"/>
              <a:t>.</a:t>
            </a:r>
          </a:p>
          <a:p>
            <a:pPr lvl="1"/>
            <a:r>
              <a:rPr lang="pt-BR" dirty="0" smtClean="0"/>
              <a:t>2.	Acessa </a:t>
            </a:r>
            <a:r>
              <a:rPr lang="pt-BR" dirty="0"/>
              <a:t>o menu “Aulas disponíveis”.</a:t>
            </a:r>
          </a:p>
          <a:p>
            <a:pPr lvl="1"/>
            <a:r>
              <a:rPr lang="pt-BR" dirty="0" smtClean="0"/>
              <a:t>3.	O </a:t>
            </a:r>
            <a:r>
              <a:rPr lang="pt-BR" dirty="0"/>
              <a:t>sistema exibe a tela com todas as aulas disponíveis.</a:t>
            </a:r>
          </a:p>
          <a:p>
            <a:pPr lvl="1"/>
            <a:r>
              <a:rPr lang="pt-BR" dirty="0" smtClean="0"/>
              <a:t>4.	O </a:t>
            </a:r>
            <a:r>
              <a:rPr lang="pt-BR" dirty="0"/>
              <a:t>aluno escolhe uma aula.</a:t>
            </a:r>
          </a:p>
          <a:p>
            <a:pPr lvl="1"/>
            <a:r>
              <a:rPr lang="pt-BR" dirty="0" smtClean="0"/>
              <a:t>5.	É </a:t>
            </a:r>
            <a:r>
              <a:rPr lang="pt-BR" dirty="0"/>
              <a:t>atribuída uma nota de 0 a 10.</a:t>
            </a:r>
          </a:p>
          <a:p>
            <a:pPr lvl="1"/>
            <a:r>
              <a:rPr lang="pt-BR" dirty="0" smtClean="0"/>
              <a:t>6.	O </a:t>
            </a:r>
            <a:r>
              <a:rPr lang="pt-BR" dirty="0"/>
              <a:t>sistema salva a avaliação.</a:t>
            </a:r>
          </a:p>
          <a:p>
            <a:pPr lvl="1"/>
            <a:r>
              <a:rPr lang="pt-BR" dirty="0"/>
              <a:t>Fluxo Alternativo:</a:t>
            </a:r>
          </a:p>
          <a:p>
            <a:pPr lvl="1"/>
            <a:r>
              <a:rPr lang="pt-BR" dirty="0" smtClean="0"/>
              <a:t>1.	O </a:t>
            </a:r>
            <a:r>
              <a:rPr lang="pt-BR" dirty="0"/>
              <a:t>aluno realiza </a:t>
            </a:r>
            <a:r>
              <a:rPr lang="pt-BR" dirty="0" err="1"/>
              <a:t>login</a:t>
            </a:r>
            <a:r>
              <a:rPr lang="pt-BR" dirty="0"/>
              <a:t>.</a:t>
            </a:r>
          </a:p>
          <a:p>
            <a:pPr lvl="1"/>
            <a:r>
              <a:rPr lang="pt-BR" dirty="0" smtClean="0"/>
              <a:t>2.	Acessa </a:t>
            </a:r>
            <a:r>
              <a:rPr lang="pt-BR" dirty="0"/>
              <a:t>o menu “Aulas disponíveis”.</a:t>
            </a:r>
          </a:p>
          <a:p>
            <a:pPr lvl="1"/>
            <a:r>
              <a:rPr lang="pt-BR" dirty="0" smtClean="0"/>
              <a:t>3.	O </a:t>
            </a:r>
            <a:r>
              <a:rPr lang="pt-BR" dirty="0"/>
              <a:t>sistema exibe a tela com todas as aulas disponíveis.</a:t>
            </a:r>
          </a:p>
          <a:p>
            <a:pPr lvl="1"/>
            <a:r>
              <a:rPr lang="pt-BR" dirty="0" smtClean="0"/>
              <a:t>4.	O </a:t>
            </a:r>
            <a:r>
              <a:rPr lang="pt-BR" dirty="0"/>
              <a:t>aluno escolha uma aula.</a:t>
            </a:r>
          </a:p>
          <a:p>
            <a:pPr lvl="1"/>
            <a:r>
              <a:rPr lang="pt-BR" dirty="0" smtClean="0"/>
              <a:t>5.	O </a:t>
            </a:r>
            <a:r>
              <a:rPr lang="pt-BR" dirty="0"/>
              <a:t>sistema informa que a aula não está disponível para avaliação.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030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Descrição do Caso de Uso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352" y="1611630"/>
            <a:ext cx="4803696" cy="5128838"/>
          </a:xfrm>
        </p:spPr>
      </p:pic>
    </p:spTree>
    <p:extLst>
      <p:ext uri="{BB962C8B-B14F-4D97-AF65-F5344CB8AC3E}">
        <p14:creationId xmlns:p14="http://schemas.microsoft.com/office/powerpoint/2010/main" val="204625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Descrição do Caso de Uso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1446415"/>
            <a:ext cx="11047615" cy="5411585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Acessar Avaliações (UC008)</a:t>
            </a:r>
          </a:p>
          <a:p>
            <a:pPr lvl="1"/>
            <a:r>
              <a:rPr lang="pt-BR" dirty="0"/>
              <a:t>Requisitos e Regas de Negócio: RF005</a:t>
            </a:r>
          </a:p>
          <a:p>
            <a:pPr lvl="1"/>
            <a:r>
              <a:rPr lang="pt-BR" dirty="0"/>
              <a:t>Classes: Professor</a:t>
            </a:r>
          </a:p>
          <a:p>
            <a:pPr lvl="1"/>
            <a:r>
              <a:rPr lang="pt-BR" dirty="0"/>
              <a:t>Ator Primário: Professor.</a:t>
            </a:r>
          </a:p>
          <a:p>
            <a:pPr lvl="1"/>
            <a:r>
              <a:rPr lang="pt-BR" dirty="0"/>
              <a:t>Pré-Condição: O professor deve estar </a:t>
            </a:r>
            <a:r>
              <a:rPr lang="pt-BR" dirty="0" err="1"/>
              <a:t>logado</a:t>
            </a:r>
            <a:r>
              <a:rPr lang="pt-BR" dirty="0"/>
              <a:t> no sistema.</a:t>
            </a:r>
          </a:p>
          <a:p>
            <a:pPr lvl="1"/>
            <a:r>
              <a:rPr lang="pt-BR" dirty="0"/>
              <a:t>Pós-Condição: O professor deve ter acesso às avaliações feitas por seus alunos.</a:t>
            </a:r>
          </a:p>
          <a:p>
            <a:pPr lvl="1"/>
            <a:r>
              <a:rPr lang="pt-BR" dirty="0"/>
              <a:t>Fluxo Principal:</a:t>
            </a:r>
          </a:p>
          <a:p>
            <a:pPr lvl="1"/>
            <a:r>
              <a:rPr lang="pt-BR" dirty="0" smtClean="0"/>
              <a:t>1.	O </a:t>
            </a:r>
            <a:r>
              <a:rPr lang="pt-BR" dirty="0"/>
              <a:t>professor realiza </a:t>
            </a:r>
            <a:r>
              <a:rPr lang="pt-BR" dirty="0" err="1"/>
              <a:t>login</a:t>
            </a:r>
            <a:r>
              <a:rPr lang="pt-BR" dirty="0"/>
              <a:t>.</a:t>
            </a:r>
          </a:p>
          <a:p>
            <a:pPr lvl="1"/>
            <a:r>
              <a:rPr lang="pt-BR" dirty="0" smtClean="0"/>
              <a:t>2.	Acessa </a:t>
            </a:r>
            <a:r>
              <a:rPr lang="pt-BR" dirty="0"/>
              <a:t>o menu “Avalições”.</a:t>
            </a:r>
          </a:p>
          <a:p>
            <a:pPr lvl="1"/>
            <a:r>
              <a:rPr lang="pt-BR" dirty="0" smtClean="0"/>
              <a:t>3.	O </a:t>
            </a:r>
            <a:r>
              <a:rPr lang="pt-BR" dirty="0"/>
              <a:t>professor escolher uma turma.</a:t>
            </a:r>
          </a:p>
          <a:p>
            <a:pPr lvl="1"/>
            <a:r>
              <a:rPr lang="pt-BR" dirty="0" smtClean="0"/>
              <a:t>4.	O </a:t>
            </a:r>
            <a:r>
              <a:rPr lang="pt-BR" dirty="0"/>
              <a:t>sistema exibe a tela com as avaliações realizada pelos alunos dessa turma.</a:t>
            </a:r>
          </a:p>
          <a:p>
            <a:pPr lvl="1"/>
            <a:r>
              <a:rPr lang="pt-BR" dirty="0"/>
              <a:t>Fluxo Alternativo:</a:t>
            </a:r>
          </a:p>
          <a:p>
            <a:pPr lvl="1"/>
            <a:r>
              <a:rPr lang="pt-BR" dirty="0" smtClean="0"/>
              <a:t>1.	O </a:t>
            </a:r>
            <a:r>
              <a:rPr lang="pt-BR" dirty="0"/>
              <a:t>professor realiza </a:t>
            </a:r>
            <a:r>
              <a:rPr lang="pt-BR" dirty="0" err="1"/>
              <a:t>login</a:t>
            </a:r>
            <a:r>
              <a:rPr lang="pt-BR" dirty="0"/>
              <a:t>.</a:t>
            </a:r>
          </a:p>
          <a:p>
            <a:pPr lvl="1"/>
            <a:r>
              <a:rPr lang="pt-BR" dirty="0" smtClean="0"/>
              <a:t>2.	Acessa </a:t>
            </a:r>
            <a:r>
              <a:rPr lang="pt-BR" dirty="0"/>
              <a:t>o menu “Avalições”.</a:t>
            </a:r>
          </a:p>
          <a:p>
            <a:pPr lvl="1"/>
            <a:r>
              <a:rPr lang="pt-BR" dirty="0" smtClean="0"/>
              <a:t>3.	O </a:t>
            </a:r>
            <a:r>
              <a:rPr lang="pt-BR" dirty="0"/>
              <a:t>professor escolher uma turma e a aula ministrada.</a:t>
            </a:r>
          </a:p>
          <a:p>
            <a:pPr lvl="1"/>
            <a:r>
              <a:rPr lang="pt-BR" dirty="0" smtClean="0"/>
              <a:t>4.	O </a:t>
            </a:r>
            <a:r>
              <a:rPr lang="pt-BR" dirty="0"/>
              <a:t>sistema informa que não há avaliações.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775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Descrição do Caso de Uso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521" y="2400301"/>
            <a:ext cx="5547358" cy="3467099"/>
          </a:xfrm>
        </p:spPr>
      </p:pic>
    </p:spTree>
    <p:extLst>
      <p:ext uri="{BB962C8B-B14F-4D97-AF65-F5344CB8AC3E}">
        <p14:creationId xmlns:p14="http://schemas.microsoft.com/office/powerpoint/2010/main" val="8888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Modelagem de Domínio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08" y="1699403"/>
            <a:ext cx="7375984" cy="4763219"/>
          </a:xfrm>
        </p:spPr>
      </p:pic>
    </p:spTree>
    <p:extLst>
      <p:ext uri="{BB962C8B-B14F-4D97-AF65-F5344CB8AC3E}">
        <p14:creationId xmlns:p14="http://schemas.microsoft.com/office/powerpoint/2010/main" val="42918619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Modelagem de Objetos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109" y="1428750"/>
            <a:ext cx="6788181" cy="5283359"/>
          </a:xfrm>
        </p:spPr>
      </p:pic>
    </p:spTree>
    <p:extLst>
      <p:ext uri="{BB962C8B-B14F-4D97-AF65-F5344CB8AC3E}">
        <p14:creationId xmlns:p14="http://schemas.microsoft.com/office/powerpoint/2010/main" val="268442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Descrição do Sistema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Este sistema é destinado a uma instituição de ensino que pretende permitir que os alunos avaliem as aulas ministradas por um professor em um determinado módulo. 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/>
              <a:t>Um aluno, como exemplo, cursando o módulo 1, poderá atribuir uma certa nota para uma aula de data específica do seu professor “João” que ministra a disciplina de matemática. 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/>
              <a:t>Torna-se necessário um controle do cadastro de alunos, professores e turmas em que os professores poderão cadastrar aulas e os seus alunos avaliarem estas. Os professores terão acesso às avaliações feitas por seus alunos.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407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 Funcionais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RF001 – Cadastro e Alunos</a:t>
            </a:r>
          </a:p>
          <a:p>
            <a:endParaRPr lang="pt-BR" dirty="0" smtClean="0"/>
          </a:p>
          <a:p>
            <a:pPr lvl="1"/>
            <a:r>
              <a:rPr lang="pt-BR" dirty="0"/>
              <a:t>Descrição: Para que um aluno tenha acesso ao sistema de notas é necessário que este esteja previamente cadastrado no sistema. O cadastro além de dados tais como nome, matrícula, CPF turma e outros, deverá permitir ao aluno gerar uma senha de forma que ele possa entrar no sistema e usufruir dos serviços disponíveis.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137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 Funcionais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RF002 – Cadastro de Professores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Descrição: Para </a:t>
            </a:r>
            <a:r>
              <a:rPr lang="pt-BR" dirty="0"/>
              <a:t>que um professor tenha acesso ao sistema de notas e aulas é necessário que este esteja previamente cadastrado no sistema. O cadastro além de dados tais como nome, CPF, graduação, departamento e outros, deverá permitir ao professor uma senha de forma que ele possa entrar no sistema e usufruir dos serviços disponíveis.</a:t>
            </a:r>
          </a:p>
        </p:txBody>
      </p:sp>
    </p:spTree>
    <p:extLst>
      <p:ext uri="{BB962C8B-B14F-4D97-AF65-F5344CB8AC3E}">
        <p14:creationId xmlns:p14="http://schemas.microsoft.com/office/powerpoint/2010/main" val="217685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 Funcionais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RF003 – Cadastro de Aulas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Descrição: Para que um aluno possa realizar a avaliação de uma aula, faz-se necessário que o professor a registre, informando data, horário, turma, disciplina e conteúdo.</a:t>
            </a:r>
          </a:p>
        </p:txBody>
      </p:sp>
    </p:spTree>
    <p:extLst>
      <p:ext uri="{BB962C8B-B14F-4D97-AF65-F5344CB8AC3E}">
        <p14:creationId xmlns:p14="http://schemas.microsoft.com/office/powerpoint/2010/main" val="250172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 Funcionais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RF004 – Avaliação das Aulas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Descrição: O aluno fará a avaliação acessando as aulas disponibilizadas no sistema pelo professor e atribuindo uma nota de 0 a 10.</a:t>
            </a:r>
          </a:p>
        </p:txBody>
      </p:sp>
    </p:spTree>
    <p:extLst>
      <p:ext uri="{BB962C8B-B14F-4D97-AF65-F5344CB8AC3E}">
        <p14:creationId xmlns:p14="http://schemas.microsoft.com/office/powerpoint/2010/main" val="317325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 Funcionais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RF005 – Acessar Avaliações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Descrição: O </a:t>
            </a:r>
            <a:r>
              <a:rPr lang="pt-BR" dirty="0"/>
              <a:t>professor pode acessar as avalições dadas pelos alunos em uma determinada </a:t>
            </a:r>
            <a:r>
              <a:rPr lang="pt-BR" dirty="0" smtClean="0"/>
              <a:t>aula.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063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 Funcionais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RF006 – Histórico de Avaliações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Descrição: </a:t>
            </a:r>
            <a:r>
              <a:rPr lang="pt-BR" dirty="0"/>
              <a:t>O aluno poderá acessar o histórico de suas avaliações dadas a determinados professores, mas sem poder alterá-los.</a:t>
            </a:r>
          </a:p>
        </p:txBody>
      </p:sp>
    </p:spTree>
    <p:extLst>
      <p:ext uri="{BB962C8B-B14F-4D97-AF65-F5344CB8AC3E}">
        <p14:creationId xmlns:p14="http://schemas.microsoft.com/office/powerpoint/2010/main" val="395249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TM10001105[[fn=Corte]]</Template>
  <TotalTime>228</TotalTime>
  <Words>990</Words>
  <Application>Microsoft Office PowerPoint</Application>
  <PresentationFormat>Widescreen</PresentationFormat>
  <Paragraphs>166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1" baseType="lpstr">
      <vt:lpstr>Franklin Gothic Book</vt:lpstr>
      <vt:lpstr>Crop</vt:lpstr>
      <vt:lpstr>aCADpROF</vt:lpstr>
      <vt:lpstr>Roteiro</vt:lpstr>
      <vt:lpstr>Descrição do Sistema</vt:lpstr>
      <vt:lpstr>Requisitos Funcionais</vt:lpstr>
      <vt:lpstr>Requisitos Funcionais</vt:lpstr>
      <vt:lpstr>Requisitos Funcionais</vt:lpstr>
      <vt:lpstr>Requisitos Funcionais</vt:lpstr>
      <vt:lpstr>Requisitos Funcionais</vt:lpstr>
      <vt:lpstr>Requisitos Funcionais</vt:lpstr>
      <vt:lpstr>Requisitos Funcionais</vt:lpstr>
      <vt:lpstr>Requisitos Funcionais</vt:lpstr>
      <vt:lpstr>Requisitos Funcionais</vt:lpstr>
      <vt:lpstr>Requisitos Não Funcionais</vt:lpstr>
      <vt:lpstr>Requisitos Não Funcionais</vt:lpstr>
      <vt:lpstr>Restrições</vt:lpstr>
      <vt:lpstr>Usuários</vt:lpstr>
      <vt:lpstr>Diagrama de Caso de Uso</vt:lpstr>
      <vt:lpstr>Descrição do Caso de Uso</vt:lpstr>
      <vt:lpstr>Descrição do Caso de Uso</vt:lpstr>
      <vt:lpstr>Descrição do Caso de Uso</vt:lpstr>
      <vt:lpstr>Descrição do Caso de Uso</vt:lpstr>
      <vt:lpstr>Descrição do Caso de Uso</vt:lpstr>
      <vt:lpstr>Descrição do Caso de Uso</vt:lpstr>
      <vt:lpstr>Descrição do Caso de Uso</vt:lpstr>
      <vt:lpstr>Descrição do Caso de Uso</vt:lpstr>
      <vt:lpstr>Descrição do Caso de Uso</vt:lpstr>
      <vt:lpstr>Descrição do Caso de Uso</vt:lpstr>
      <vt:lpstr>Modelagem de Domínio</vt:lpstr>
      <vt:lpstr>Modelagem de Objetos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aCADpROF</dc:title>
  <dc:creator>emanuelstrao999@hotmail.com</dc:creator>
  <cp:lastModifiedBy>emanuelstrao999@hotmail.com</cp:lastModifiedBy>
  <cp:revision>7</cp:revision>
  <dcterms:created xsi:type="dcterms:W3CDTF">2018-11-30T21:19:44Z</dcterms:created>
  <dcterms:modified xsi:type="dcterms:W3CDTF">2018-12-02T23:53:14Z</dcterms:modified>
</cp:coreProperties>
</file>