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63" r:id="rId4"/>
    <p:sldId id="264" r:id="rId5"/>
    <p:sldId id="265" r:id="rId6"/>
    <p:sldId id="266" r:id="rId7"/>
    <p:sldId id="267" r:id="rId8"/>
  </p:sldIdLst>
  <p:sldSz cx="9144000" cy="558006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6C1A"/>
    <a:srgbClr val="0B185D"/>
    <a:srgbClr val="798D8E"/>
    <a:srgbClr val="104876"/>
    <a:srgbClr val="091D36"/>
    <a:srgbClr val="FFFFFF"/>
    <a:srgbClr val="1C97CA"/>
    <a:srgbClr val="1661A1"/>
    <a:srgbClr val="00A84C"/>
    <a:srgbClr val="6DD2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7219" autoAdjust="0"/>
  </p:normalViewPr>
  <p:slideViewPr>
    <p:cSldViewPr>
      <p:cViewPr varScale="1">
        <p:scale>
          <a:sx n="80" d="100"/>
          <a:sy n="80" d="100"/>
        </p:scale>
        <p:origin x="246" y="90"/>
      </p:cViewPr>
      <p:guideLst>
        <p:guide orient="horz" pos="17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D42C6-A3D7-47CD-9E77-393189679859}" type="datetimeFigureOut">
              <a:rPr lang="es-CL" smtClean="0"/>
              <a:t>27-11-2019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620713" y="685800"/>
            <a:ext cx="56165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A2E5F-6037-4708-BCA8-147D6B79CF6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76348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2E5F-6037-4708-BCA8-147D6B79CF64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17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2E5F-6037-4708-BCA8-147D6B79CF64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70045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2E5F-6037-4708-BCA8-147D6B79CF64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2986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2E5F-6037-4708-BCA8-147D6B79CF64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4908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2E5F-6037-4708-BCA8-147D6B79CF64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09885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2E5F-6037-4708-BCA8-147D6B79CF64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875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733437"/>
            <a:ext cx="7772400" cy="119609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162036"/>
            <a:ext cx="6400800" cy="14260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23462"/>
            <a:ext cx="2057400" cy="476113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23462"/>
            <a:ext cx="6019800" cy="47611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585707"/>
            <a:ext cx="7772400" cy="11082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365069"/>
            <a:ext cx="7772400" cy="12206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302015"/>
            <a:ext cx="4038600" cy="368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302015"/>
            <a:ext cx="4038600" cy="368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49056"/>
            <a:ext cx="4040188" cy="5205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769603"/>
            <a:ext cx="4040188" cy="32149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249056"/>
            <a:ext cx="4041775" cy="5205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769603"/>
            <a:ext cx="4041775" cy="32149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27/11/2019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27/11/2019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27/11/2019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22169"/>
            <a:ext cx="3008313" cy="9455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22170"/>
            <a:ext cx="5111750" cy="476242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167680"/>
            <a:ext cx="3008313" cy="38169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906044"/>
            <a:ext cx="5486400" cy="46113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98589"/>
            <a:ext cx="5486400" cy="3348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367175"/>
            <a:ext cx="5486400" cy="6548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23461"/>
            <a:ext cx="8229600" cy="930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302015"/>
            <a:ext cx="8229600" cy="3682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5171892"/>
            <a:ext cx="2133600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27/11/2019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5171892"/>
            <a:ext cx="2895600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5171892"/>
            <a:ext cx="2133600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.xlsx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-22570"/>
            <a:ext cx="9293328" cy="5372339"/>
          </a:xfrm>
          <a:prstGeom prst="parallelogram">
            <a:avLst/>
          </a:prstGeom>
          <a:solidFill>
            <a:schemeClr val="bg1"/>
          </a:solidFill>
          <a:ln>
            <a:noFill/>
          </a:ln>
          <a:effectLst/>
        </p:spPr>
      </p:pic>
      <p:sp>
        <p:nvSpPr>
          <p:cNvPr id="31" name="1 Título"/>
          <p:cNvSpPr txBox="1">
            <a:spLocks/>
          </p:cNvSpPr>
          <p:nvPr/>
        </p:nvSpPr>
        <p:spPr>
          <a:xfrm>
            <a:off x="149498" y="1390077"/>
            <a:ext cx="4646176" cy="11839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3200" b="1" dirty="0">
                <a:solidFill>
                  <a:srgbClr val="798D8E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Clase 1</a:t>
            </a:r>
            <a:endParaRPr lang="es-CL" sz="5400" b="1" dirty="0">
              <a:solidFill>
                <a:srgbClr val="798D8E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3" name="2 Subtítulo"/>
          <p:cNvSpPr txBox="1">
            <a:spLocks/>
          </p:cNvSpPr>
          <p:nvPr/>
        </p:nvSpPr>
        <p:spPr>
          <a:xfrm>
            <a:off x="230253" y="3597920"/>
            <a:ext cx="3477651" cy="11363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1400" b="1" dirty="0">
                <a:solidFill>
                  <a:srgbClr val="798D8E"/>
                </a:solidFill>
              </a:rPr>
              <a:t>Objetivos:</a:t>
            </a:r>
          </a:p>
          <a:p>
            <a:pPr algn="l"/>
            <a:r>
              <a:rPr lang="es-CL" sz="1400" b="1" dirty="0">
                <a:solidFill>
                  <a:srgbClr val="798D8E"/>
                </a:solidFill>
              </a:rPr>
              <a:t>Ver tipos de datos, hacer consultas, crear tablas.</a:t>
            </a:r>
          </a:p>
        </p:txBody>
      </p:sp>
      <p:sp>
        <p:nvSpPr>
          <p:cNvPr id="35" name="34 Rectángulo"/>
          <p:cNvSpPr/>
          <p:nvPr/>
        </p:nvSpPr>
        <p:spPr>
          <a:xfrm>
            <a:off x="-252536" y="629791"/>
            <a:ext cx="3960440" cy="452199"/>
          </a:xfrm>
          <a:custGeom>
            <a:avLst/>
            <a:gdLst>
              <a:gd name="connsiteX0" fmla="*/ 0 w 3960440"/>
              <a:gd name="connsiteY0" fmla="*/ 0 h 452199"/>
              <a:gd name="connsiteX1" fmla="*/ 3960440 w 3960440"/>
              <a:gd name="connsiteY1" fmla="*/ 0 h 452199"/>
              <a:gd name="connsiteX2" fmla="*/ 3960440 w 3960440"/>
              <a:gd name="connsiteY2" fmla="*/ 452199 h 452199"/>
              <a:gd name="connsiteX3" fmla="*/ 0 w 3960440"/>
              <a:gd name="connsiteY3" fmla="*/ 452199 h 452199"/>
              <a:gd name="connsiteX4" fmla="*/ 0 w 3960440"/>
              <a:gd name="connsiteY4" fmla="*/ 0 h 452199"/>
              <a:gd name="connsiteX0" fmla="*/ 0 w 3960440"/>
              <a:gd name="connsiteY0" fmla="*/ 0 h 452199"/>
              <a:gd name="connsiteX1" fmla="*/ 3960440 w 3960440"/>
              <a:gd name="connsiteY1" fmla="*/ 0 h 452199"/>
              <a:gd name="connsiteX2" fmla="*/ 3827090 w 3960440"/>
              <a:gd name="connsiteY2" fmla="*/ 452199 h 452199"/>
              <a:gd name="connsiteX3" fmla="*/ 0 w 3960440"/>
              <a:gd name="connsiteY3" fmla="*/ 452199 h 452199"/>
              <a:gd name="connsiteX4" fmla="*/ 0 w 3960440"/>
              <a:gd name="connsiteY4" fmla="*/ 0 h 452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440" h="452199">
                <a:moveTo>
                  <a:pt x="0" y="0"/>
                </a:moveTo>
                <a:lnTo>
                  <a:pt x="3960440" y="0"/>
                </a:lnTo>
                <a:lnTo>
                  <a:pt x="3827090" y="452199"/>
                </a:lnTo>
                <a:lnTo>
                  <a:pt x="0" y="452199"/>
                </a:lnTo>
                <a:lnTo>
                  <a:pt x="0" y="0"/>
                </a:lnTo>
                <a:close/>
              </a:path>
            </a:pathLst>
          </a:custGeom>
          <a:solidFill>
            <a:srgbClr val="E26C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41" name="40 Rectángulo"/>
          <p:cNvSpPr/>
          <p:nvPr/>
        </p:nvSpPr>
        <p:spPr>
          <a:xfrm>
            <a:off x="269926" y="3438103"/>
            <a:ext cx="1933440" cy="59618"/>
          </a:xfrm>
          <a:prstGeom prst="rect">
            <a:avLst/>
          </a:prstGeom>
          <a:solidFill>
            <a:srgbClr val="E26C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42" name="1 Título"/>
          <p:cNvSpPr txBox="1">
            <a:spLocks/>
          </p:cNvSpPr>
          <p:nvPr/>
        </p:nvSpPr>
        <p:spPr>
          <a:xfrm>
            <a:off x="179512" y="701799"/>
            <a:ext cx="4392488" cy="350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4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Curso de SQL Básico</a:t>
            </a:r>
            <a:endParaRPr lang="es-CL" sz="2800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9" name="1 Título"/>
          <p:cNvSpPr txBox="1">
            <a:spLocks/>
          </p:cNvSpPr>
          <p:nvPr/>
        </p:nvSpPr>
        <p:spPr>
          <a:xfrm>
            <a:off x="155238" y="2574007"/>
            <a:ext cx="3840706" cy="718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err="1">
                <a:solidFill>
                  <a:srgbClr val="798D8E"/>
                </a:solidFill>
              </a:rPr>
              <a:t>Teoría</a:t>
            </a:r>
            <a:r>
              <a:rPr lang="en-US" sz="2400" dirty="0">
                <a:solidFill>
                  <a:srgbClr val="798D8E"/>
                </a:solidFill>
              </a:rPr>
              <a:t> de bases y </a:t>
            </a:r>
            <a:r>
              <a:rPr lang="en-US" sz="2400" dirty="0" err="1">
                <a:solidFill>
                  <a:srgbClr val="798D8E"/>
                </a:solidFill>
              </a:rPr>
              <a:t>práctico</a:t>
            </a:r>
            <a:r>
              <a:rPr lang="en-US" sz="2400" dirty="0">
                <a:solidFill>
                  <a:srgbClr val="798D8E"/>
                </a:solidFill>
              </a:rPr>
              <a:t> </a:t>
            </a:r>
            <a:endParaRPr lang="es-CL" sz="2400" dirty="0">
              <a:solidFill>
                <a:srgbClr val="798D8E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8" name="27 Rectángulo"/>
          <p:cNvSpPr/>
          <p:nvPr/>
        </p:nvSpPr>
        <p:spPr>
          <a:xfrm>
            <a:off x="7503217" y="-90289"/>
            <a:ext cx="1345897" cy="962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9" name="Picture 3" descr="C:\Users\Piero\Desktop\sistemika_work\2019_semanas\semana_14\manuel_oliva\papeleria\plantillas\1-0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584" y="194712"/>
            <a:ext cx="1101056" cy="60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15 Rectángulo"/>
          <p:cNvSpPr/>
          <p:nvPr/>
        </p:nvSpPr>
        <p:spPr>
          <a:xfrm>
            <a:off x="-36512" y="5230230"/>
            <a:ext cx="9217024" cy="349833"/>
          </a:xfrm>
          <a:prstGeom prst="rect">
            <a:avLst/>
          </a:prstGeom>
          <a:solidFill>
            <a:srgbClr val="09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7" name="2 Subtítulo"/>
          <p:cNvSpPr txBox="1">
            <a:spLocks/>
          </p:cNvSpPr>
          <p:nvPr/>
        </p:nvSpPr>
        <p:spPr>
          <a:xfrm>
            <a:off x="4211960" y="5303623"/>
            <a:ext cx="1442560" cy="25694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2400" dirty="0">
                <a:solidFill>
                  <a:schemeClr val="bg1"/>
                </a:solidFill>
              </a:rPr>
              <a:t>(+56) 2 3254 2309</a:t>
            </a:r>
          </a:p>
        </p:txBody>
      </p:sp>
      <p:sp>
        <p:nvSpPr>
          <p:cNvPr id="18" name="2 Subtítulo"/>
          <p:cNvSpPr txBox="1">
            <a:spLocks/>
          </p:cNvSpPr>
          <p:nvPr/>
        </p:nvSpPr>
        <p:spPr>
          <a:xfrm>
            <a:off x="5805933" y="5310387"/>
            <a:ext cx="1502371" cy="25694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2400" dirty="0">
                <a:solidFill>
                  <a:schemeClr val="bg1"/>
                </a:solidFill>
              </a:rPr>
              <a:t>www.programbi.cl</a:t>
            </a:r>
          </a:p>
        </p:txBody>
      </p:sp>
      <p:sp>
        <p:nvSpPr>
          <p:cNvPr id="20" name="1 Título"/>
          <p:cNvSpPr txBox="1">
            <a:spLocks/>
          </p:cNvSpPr>
          <p:nvPr/>
        </p:nvSpPr>
        <p:spPr>
          <a:xfrm>
            <a:off x="2627784" y="5217494"/>
            <a:ext cx="1728192" cy="429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200" b="1" dirty="0">
                <a:solidFill>
                  <a:schemeClr val="bg1"/>
                </a:solidFill>
              </a:rPr>
              <a:t>Más Información en:</a:t>
            </a:r>
            <a:endParaRPr lang="es-CL" sz="2400" b="1" dirty="0">
              <a:solidFill>
                <a:schemeClr val="bg1"/>
              </a:solidFill>
            </a:endParaRPr>
          </a:p>
        </p:txBody>
      </p:sp>
      <p:sp>
        <p:nvSpPr>
          <p:cNvPr id="23" name="2 Subtítulo"/>
          <p:cNvSpPr txBox="1">
            <a:spLocks/>
          </p:cNvSpPr>
          <p:nvPr/>
        </p:nvSpPr>
        <p:spPr>
          <a:xfrm>
            <a:off x="7315787" y="5310386"/>
            <a:ext cx="1792717" cy="25694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2400" dirty="0">
                <a:solidFill>
                  <a:schemeClr val="bg1"/>
                </a:solidFill>
              </a:rPr>
              <a:t>contacto@programbi.cl</a:t>
            </a:r>
          </a:p>
        </p:txBody>
      </p:sp>
    </p:spTree>
    <p:extLst>
      <p:ext uri="{BB962C8B-B14F-4D97-AF65-F5344CB8AC3E}">
        <p14:creationId xmlns:p14="http://schemas.microsoft.com/office/powerpoint/2010/main" val="2018568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0289"/>
            <a:ext cx="9159964" cy="580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-501450" y="1179059"/>
            <a:ext cx="6258467" cy="2811397"/>
          </a:xfrm>
          <a:custGeom>
            <a:avLst/>
            <a:gdLst>
              <a:gd name="connsiteX0" fmla="*/ 0 w 5046887"/>
              <a:gd name="connsiteY0" fmla="*/ 0 h 3100938"/>
              <a:gd name="connsiteX1" fmla="*/ 5046887 w 5046887"/>
              <a:gd name="connsiteY1" fmla="*/ 0 h 3100938"/>
              <a:gd name="connsiteX2" fmla="*/ 5046887 w 5046887"/>
              <a:gd name="connsiteY2" fmla="*/ 3100938 h 3100938"/>
              <a:gd name="connsiteX3" fmla="*/ 0 w 5046887"/>
              <a:gd name="connsiteY3" fmla="*/ 3100938 h 3100938"/>
              <a:gd name="connsiteX4" fmla="*/ 0 w 5046887"/>
              <a:gd name="connsiteY4" fmla="*/ 0 h 3100938"/>
              <a:gd name="connsiteX0" fmla="*/ 45720 w 5046887"/>
              <a:gd name="connsiteY0" fmla="*/ 0 h 3756258"/>
              <a:gd name="connsiteX1" fmla="*/ 5046887 w 5046887"/>
              <a:gd name="connsiteY1" fmla="*/ 655320 h 3756258"/>
              <a:gd name="connsiteX2" fmla="*/ 5046887 w 5046887"/>
              <a:gd name="connsiteY2" fmla="*/ 3756258 h 3756258"/>
              <a:gd name="connsiteX3" fmla="*/ 0 w 5046887"/>
              <a:gd name="connsiteY3" fmla="*/ 3756258 h 3756258"/>
              <a:gd name="connsiteX4" fmla="*/ 45720 w 5046887"/>
              <a:gd name="connsiteY4" fmla="*/ 0 h 3756258"/>
              <a:gd name="connsiteX0" fmla="*/ 45720 w 6151787"/>
              <a:gd name="connsiteY0" fmla="*/ 0 h 3756258"/>
              <a:gd name="connsiteX1" fmla="*/ 6151787 w 6151787"/>
              <a:gd name="connsiteY1" fmla="*/ 967740 h 3756258"/>
              <a:gd name="connsiteX2" fmla="*/ 5046887 w 6151787"/>
              <a:gd name="connsiteY2" fmla="*/ 3756258 h 3756258"/>
              <a:gd name="connsiteX3" fmla="*/ 0 w 6151787"/>
              <a:gd name="connsiteY3" fmla="*/ 3756258 h 3756258"/>
              <a:gd name="connsiteX4" fmla="*/ 45720 w 6151787"/>
              <a:gd name="connsiteY4" fmla="*/ 0 h 3756258"/>
              <a:gd name="connsiteX0" fmla="*/ 45720 w 6106067"/>
              <a:gd name="connsiteY0" fmla="*/ 0 h 3756258"/>
              <a:gd name="connsiteX1" fmla="*/ 6106067 w 6106067"/>
              <a:gd name="connsiteY1" fmla="*/ 1356360 h 3756258"/>
              <a:gd name="connsiteX2" fmla="*/ 5046887 w 6106067"/>
              <a:gd name="connsiteY2" fmla="*/ 3756258 h 3756258"/>
              <a:gd name="connsiteX3" fmla="*/ 0 w 6106067"/>
              <a:gd name="connsiteY3" fmla="*/ 3756258 h 3756258"/>
              <a:gd name="connsiteX4" fmla="*/ 45720 w 6106067"/>
              <a:gd name="connsiteY4" fmla="*/ 0 h 3756258"/>
              <a:gd name="connsiteX0" fmla="*/ 45720 w 6182267"/>
              <a:gd name="connsiteY0" fmla="*/ 0 h 3756258"/>
              <a:gd name="connsiteX1" fmla="*/ 6182267 w 6182267"/>
              <a:gd name="connsiteY1" fmla="*/ 967740 h 3756258"/>
              <a:gd name="connsiteX2" fmla="*/ 5046887 w 6182267"/>
              <a:gd name="connsiteY2" fmla="*/ 3756258 h 3756258"/>
              <a:gd name="connsiteX3" fmla="*/ 0 w 6182267"/>
              <a:gd name="connsiteY3" fmla="*/ 3756258 h 3756258"/>
              <a:gd name="connsiteX4" fmla="*/ 45720 w 6182267"/>
              <a:gd name="connsiteY4" fmla="*/ 0 h 3756258"/>
              <a:gd name="connsiteX0" fmla="*/ 45720 w 6258467"/>
              <a:gd name="connsiteY0" fmla="*/ 0 h 3756258"/>
              <a:gd name="connsiteX1" fmla="*/ 6258467 w 6258467"/>
              <a:gd name="connsiteY1" fmla="*/ 967740 h 3756258"/>
              <a:gd name="connsiteX2" fmla="*/ 5046887 w 6258467"/>
              <a:gd name="connsiteY2" fmla="*/ 3756258 h 3756258"/>
              <a:gd name="connsiteX3" fmla="*/ 0 w 6258467"/>
              <a:gd name="connsiteY3" fmla="*/ 3756258 h 3756258"/>
              <a:gd name="connsiteX4" fmla="*/ 45720 w 6258467"/>
              <a:gd name="connsiteY4" fmla="*/ 0 h 3756258"/>
              <a:gd name="connsiteX0" fmla="*/ 45720 w 6258467"/>
              <a:gd name="connsiteY0" fmla="*/ 0 h 3756258"/>
              <a:gd name="connsiteX1" fmla="*/ 6258467 w 6258467"/>
              <a:gd name="connsiteY1" fmla="*/ 967740 h 3756258"/>
              <a:gd name="connsiteX2" fmla="*/ 5107847 w 6258467"/>
              <a:gd name="connsiteY2" fmla="*/ 3756258 h 3756258"/>
              <a:gd name="connsiteX3" fmla="*/ 0 w 6258467"/>
              <a:gd name="connsiteY3" fmla="*/ 3756258 h 3756258"/>
              <a:gd name="connsiteX4" fmla="*/ 45720 w 6258467"/>
              <a:gd name="connsiteY4" fmla="*/ 0 h 3756258"/>
              <a:gd name="connsiteX0" fmla="*/ 45720 w 6258467"/>
              <a:gd name="connsiteY0" fmla="*/ 0 h 2811378"/>
              <a:gd name="connsiteX1" fmla="*/ 6258467 w 6258467"/>
              <a:gd name="connsiteY1" fmla="*/ 22860 h 2811378"/>
              <a:gd name="connsiteX2" fmla="*/ 5107847 w 6258467"/>
              <a:gd name="connsiteY2" fmla="*/ 2811378 h 2811378"/>
              <a:gd name="connsiteX3" fmla="*/ 0 w 6258467"/>
              <a:gd name="connsiteY3" fmla="*/ 2811378 h 2811378"/>
              <a:gd name="connsiteX4" fmla="*/ 45720 w 6258467"/>
              <a:gd name="connsiteY4" fmla="*/ 0 h 2811378"/>
              <a:gd name="connsiteX0" fmla="*/ 45720 w 6258467"/>
              <a:gd name="connsiteY0" fmla="*/ 5 h 2811383"/>
              <a:gd name="connsiteX1" fmla="*/ 57080 w 6258467"/>
              <a:gd name="connsiteY1" fmla="*/ 73918 h 2811383"/>
              <a:gd name="connsiteX2" fmla="*/ 6258467 w 6258467"/>
              <a:gd name="connsiteY2" fmla="*/ 22865 h 2811383"/>
              <a:gd name="connsiteX3" fmla="*/ 5107847 w 6258467"/>
              <a:gd name="connsiteY3" fmla="*/ 2811383 h 2811383"/>
              <a:gd name="connsiteX4" fmla="*/ 0 w 6258467"/>
              <a:gd name="connsiteY4" fmla="*/ 2811383 h 2811383"/>
              <a:gd name="connsiteX5" fmla="*/ 45720 w 6258467"/>
              <a:gd name="connsiteY5" fmla="*/ 5 h 2811383"/>
              <a:gd name="connsiteX0" fmla="*/ 45720 w 6258467"/>
              <a:gd name="connsiteY0" fmla="*/ 19 h 2811397"/>
              <a:gd name="connsiteX1" fmla="*/ 57080 w 6258467"/>
              <a:gd name="connsiteY1" fmla="*/ 20592 h 2811397"/>
              <a:gd name="connsiteX2" fmla="*/ 6258467 w 6258467"/>
              <a:gd name="connsiteY2" fmla="*/ 22879 h 2811397"/>
              <a:gd name="connsiteX3" fmla="*/ 5107847 w 6258467"/>
              <a:gd name="connsiteY3" fmla="*/ 2811397 h 2811397"/>
              <a:gd name="connsiteX4" fmla="*/ 0 w 6258467"/>
              <a:gd name="connsiteY4" fmla="*/ 2811397 h 2811397"/>
              <a:gd name="connsiteX5" fmla="*/ 45720 w 6258467"/>
              <a:gd name="connsiteY5" fmla="*/ 19 h 281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58467" h="2811397">
                <a:moveTo>
                  <a:pt x="45720" y="19"/>
                </a:moveTo>
                <a:cubicBezTo>
                  <a:pt x="59667" y="-743"/>
                  <a:pt x="43133" y="21354"/>
                  <a:pt x="57080" y="20592"/>
                </a:cubicBezTo>
                <a:lnTo>
                  <a:pt x="6258467" y="22879"/>
                </a:lnTo>
                <a:lnTo>
                  <a:pt x="5107847" y="2811397"/>
                </a:lnTo>
                <a:lnTo>
                  <a:pt x="0" y="2811397"/>
                </a:lnTo>
                <a:lnTo>
                  <a:pt x="45720" y="19"/>
                </a:lnTo>
                <a:close/>
              </a:path>
            </a:pathLst>
          </a:custGeom>
          <a:solidFill>
            <a:srgbClr val="0B185D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7503217" y="-90289"/>
            <a:ext cx="1345897" cy="962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8" name="Picture 3" descr="C:\Users\Piero\Desktop\sistemika_work\2019_semanas\semana_14\manuel_oliva\papeleria\plantillas\1-0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584" y="194712"/>
            <a:ext cx="1101056" cy="60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1 Título"/>
          <p:cNvSpPr txBox="1">
            <a:spLocks/>
          </p:cNvSpPr>
          <p:nvPr/>
        </p:nvSpPr>
        <p:spPr>
          <a:xfrm>
            <a:off x="386076" y="26253"/>
            <a:ext cx="5832648" cy="805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40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Base de Datos</a:t>
            </a:r>
          </a:p>
        </p:txBody>
      </p:sp>
      <p:sp>
        <p:nvSpPr>
          <p:cNvPr id="62" name="2 Subtítulo"/>
          <p:cNvSpPr txBox="1">
            <a:spLocks/>
          </p:cNvSpPr>
          <p:nvPr/>
        </p:nvSpPr>
        <p:spPr>
          <a:xfrm>
            <a:off x="0" y="1317942"/>
            <a:ext cx="4669211" cy="753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1400" b="1" dirty="0">
                <a:solidFill>
                  <a:schemeClr val="bg1"/>
                </a:solidFill>
              </a:rPr>
              <a:t>Una Base de datos es un conjunto de datos pertenecientes a un mismo contexto y almacenados metodológicamente para su uso a futuro.</a:t>
            </a:r>
          </a:p>
        </p:txBody>
      </p:sp>
      <p:sp>
        <p:nvSpPr>
          <p:cNvPr id="72" name="2 Subtítulo"/>
          <p:cNvSpPr txBox="1">
            <a:spLocks/>
          </p:cNvSpPr>
          <p:nvPr/>
        </p:nvSpPr>
        <p:spPr>
          <a:xfrm>
            <a:off x="191049" y="3842979"/>
            <a:ext cx="4669211" cy="411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CL" sz="1600" b="1" dirty="0">
              <a:solidFill>
                <a:schemeClr val="bg1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-36512" y="5230230"/>
            <a:ext cx="9217024" cy="349833"/>
          </a:xfrm>
          <a:prstGeom prst="rect">
            <a:avLst/>
          </a:prstGeom>
          <a:solidFill>
            <a:srgbClr val="09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0" name="2 Subtítulo"/>
          <p:cNvSpPr txBox="1">
            <a:spLocks/>
          </p:cNvSpPr>
          <p:nvPr/>
        </p:nvSpPr>
        <p:spPr>
          <a:xfrm>
            <a:off x="4211960" y="5303623"/>
            <a:ext cx="1442560" cy="25694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2400" dirty="0">
                <a:solidFill>
                  <a:schemeClr val="bg1"/>
                </a:solidFill>
              </a:rPr>
              <a:t>(+56) 2 3254 2309</a:t>
            </a:r>
          </a:p>
        </p:txBody>
      </p:sp>
      <p:sp>
        <p:nvSpPr>
          <p:cNvPr id="21" name="2 Subtítulo"/>
          <p:cNvSpPr txBox="1">
            <a:spLocks/>
          </p:cNvSpPr>
          <p:nvPr/>
        </p:nvSpPr>
        <p:spPr>
          <a:xfrm>
            <a:off x="5805933" y="5310387"/>
            <a:ext cx="1502371" cy="25694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2400" dirty="0">
                <a:solidFill>
                  <a:schemeClr val="bg1"/>
                </a:solidFill>
              </a:rPr>
              <a:t>www.programbi.cl</a:t>
            </a: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2627784" y="5217494"/>
            <a:ext cx="1728192" cy="429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200" b="1" dirty="0">
                <a:solidFill>
                  <a:schemeClr val="bg1"/>
                </a:solidFill>
              </a:rPr>
              <a:t>Más Información en:</a:t>
            </a:r>
            <a:endParaRPr lang="es-CL" sz="2400" b="1" dirty="0">
              <a:solidFill>
                <a:schemeClr val="bg1"/>
              </a:solidFill>
            </a:endParaRPr>
          </a:p>
        </p:txBody>
      </p:sp>
      <p:sp>
        <p:nvSpPr>
          <p:cNvPr id="23" name="2 Subtítulo"/>
          <p:cNvSpPr txBox="1">
            <a:spLocks/>
          </p:cNvSpPr>
          <p:nvPr/>
        </p:nvSpPr>
        <p:spPr>
          <a:xfrm>
            <a:off x="7315787" y="5310386"/>
            <a:ext cx="1792717" cy="25694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2400" dirty="0">
                <a:solidFill>
                  <a:schemeClr val="bg1"/>
                </a:solidFill>
              </a:rPr>
              <a:t>contacto@programbi.cl</a:t>
            </a:r>
          </a:p>
        </p:txBody>
      </p:sp>
      <p:sp>
        <p:nvSpPr>
          <p:cNvPr id="18" name="2 Subtítulo"/>
          <p:cNvSpPr txBox="1">
            <a:spLocks/>
          </p:cNvSpPr>
          <p:nvPr/>
        </p:nvSpPr>
        <p:spPr>
          <a:xfrm>
            <a:off x="20705" y="2623037"/>
            <a:ext cx="4669211" cy="753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1400" b="1" dirty="0">
                <a:solidFill>
                  <a:schemeClr val="bg1"/>
                </a:solidFill>
              </a:rPr>
              <a:t>Actualmente gracias al desarrollo tecnológico que se están dando y a la gran cantidad de datos que se tienen, han surgido varias soluciones al almacenamiento de datos</a:t>
            </a:r>
          </a:p>
        </p:txBody>
      </p:sp>
    </p:spTree>
    <p:extLst>
      <p:ext uri="{BB962C8B-B14F-4D97-AF65-F5344CB8AC3E}">
        <p14:creationId xmlns:p14="http://schemas.microsoft.com/office/powerpoint/2010/main" val="77661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0289"/>
            <a:ext cx="9159964" cy="580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-501450" y="1179059"/>
            <a:ext cx="6258467" cy="2811397"/>
          </a:xfrm>
          <a:custGeom>
            <a:avLst/>
            <a:gdLst>
              <a:gd name="connsiteX0" fmla="*/ 0 w 5046887"/>
              <a:gd name="connsiteY0" fmla="*/ 0 h 3100938"/>
              <a:gd name="connsiteX1" fmla="*/ 5046887 w 5046887"/>
              <a:gd name="connsiteY1" fmla="*/ 0 h 3100938"/>
              <a:gd name="connsiteX2" fmla="*/ 5046887 w 5046887"/>
              <a:gd name="connsiteY2" fmla="*/ 3100938 h 3100938"/>
              <a:gd name="connsiteX3" fmla="*/ 0 w 5046887"/>
              <a:gd name="connsiteY3" fmla="*/ 3100938 h 3100938"/>
              <a:gd name="connsiteX4" fmla="*/ 0 w 5046887"/>
              <a:gd name="connsiteY4" fmla="*/ 0 h 3100938"/>
              <a:gd name="connsiteX0" fmla="*/ 45720 w 5046887"/>
              <a:gd name="connsiteY0" fmla="*/ 0 h 3756258"/>
              <a:gd name="connsiteX1" fmla="*/ 5046887 w 5046887"/>
              <a:gd name="connsiteY1" fmla="*/ 655320 h 3756258"/>
              <a:gd name="connsiteX2" fmla="*/ 5046887 w 5046887"/>
              <a:gd name="connsiteY2" fmla="*/ 3756258 h 3756258"/>
              <a:gd name="connsiteX3" fmla="*/ 0 w 5046887"/>
              <a:gd name="connsiteY3" fmla="*/ 3756258 h 3756258"/>
              <a:gd name="connsiteX4" fmla="*/ 45720 w 5046887"/>
              <a:gd name="connsiteY4" fmla="*/ 0 h 3756258"/>
              <a:gd name="connsiteX0" fmla="*/ 45720 w 6151787"/>
              <a:gd name="connsiteY0" fmla="*/ 0 h 3756258"/>
              <a:gd name="connsiteX1" fmla="*/ 6151787 w 6151787"/>
              <a:gd name="connsiteY1" fmla="*/ 967740 h 3756258"/>
              <a:gd name="connsiteX2" fmla="*/ 5046887 w 6151787"/>
              <a:gd name="connsiteY2" fmla="*/ 3756258 h 3756258"/>
              <a:gd name="connsiteX3" fmla="*/ 0 w 6151787"/>
              <a:gd name="connsiteY3" fmla="*/ 3756258 h 3756258"/>
              <a:gd name="connsiteX4" fmla="*/ 45720 w 6151787"/>
              <a:gd name="connsiteY4" fmla="*/ 0 h 3756258"/>
              <a:gd name="connsiteX0" fmla="*/ 45720 w 6106067"/>
              <a:gd name="connsiteY0" fmla="*/ 0 h 3756258"/>
              <a:gd name="connsiteX1" fmla="*/ 6106067 w 6106067"/>
              <a:gd name="connsiteY1" fmla="*/ 1356360 h 3756258"/>
              <a:gd name="connsiteX2" fmla="*/ 5046887 w 6106067"/>
              <a:gd name="connsiteY2" fmla="*/ 3756258 h 3756258"/>
              <a:gd name="connsiteX3" fmla="*/ 0 w 6106067"/>
              <a:gd name="connsiteY3" fmla="*/ 3756258 h 3756258"/>
              <a:gd name="connsiteX4" fmla="*/ 45720 w 6106067"/>
              <a:gd name="connsiteY4" fmla="*/ 0 h 3756258"/>
              <a:gd name="connsiteX0" fmla="*/ 45720 w 6182267"/>
              <a:gd name="connsiteY0" fmla="*/ 0 h 3756258"/>
              <a:gd name="connsiteX1" fmla="*/ 6182267 w 6182267"/>
              <a:gd name="connsiteY1" fmla="*/ 967740 h 3756258"/>
              <a:gd name="connsiteX2" fmla="*/ 5046887 w 6182267"/>
              <a:gd name="connsiteY2" fmla="*/ 3756258 h 3756258"/>
              <a:gd name="connsiteX3" fmla="*/ 0 w 6182267"/>
              <a:gd name="connsiteY3" fmla="*/ 3756258 h 3756258"/>
              <a:gd name="connsiteX4" fmla="*/ 45720 w 6182267"/>
              <a:gd name="connsiteY4" fmla="*/ 0 h 3756258"/>
              <a:gd name="connsiteX0" fmla="*/ 45720 w 6258467"/>
              <a:gd name="connsiteY0" fmla="*/ 0 h 3756258"/>
              <a:gd name="connsiteX1" fmla="*/ 6258467 w 6258467"/>
              <a:gd name="connsiteY1" fmla="*/ 967740 h 3756258"/>
              <a:gd name="connsiteX2" fmla="*/ 5046887 w 6258467"/>
              <a:gd name="connsiteY2" fmla="*/ 3756258 h 3756258"/>
              <a:gd name="connsiteX3" fmla="*/ 0 w 6258467"/>
              <a:gd name="connsiteY3" fmla="*/ 3756258 h 3756258"/>
              <a:gd name="connsiteX4" fmla="*/ 45720 w 6258467"/>
              <a:gd name="connsiteY4" fmla="*/ 0 h 3756258"/>
              <a:gd name="connsiteX0" fmla="*/ 45720 w 6258467"/>
              <a:gd name="connsiteY0" fmla="*/ 0 h 3756258"/>
              <a:gd name="connsiteX1" fmla="*/ 6258467 w 6258467"/>
              <a:gd name="connsiteY1" fmla="*/ 967740 h 3756258"/>
              <a:gd name="connsiteX2" fmla="*/ 5107847 w 6258467"/>
              <a:gd name="connsiteY2" fmla="*/ 3756258 h 3756258"/>
              <a:gd name="connsiteX3" fmla="*/ 0 w 6258467"/>
              <a:gd name="connsiteY3" fmla="*/ 3756258 h 3756258"/>
              <a:gd name="connsiteX4" fmla="*/ 45720 w 6258467"/>
              <a:gd name="connsiteY4" fmla="*/ 0 h 3756258"/>
              <a:gd name="connsiteX0" fmla="*/ 45720 w 6258467"/>
              <a:gd name="connsiteY0" fmla="*/ 0 h 2811378"/>
              <a:gd name="connsiteX1" fmla="*/ 6258467 w 6258467"/>
              <a:gd name="connsiteY1" fmla="*/ 22860 h 2811378"/>
              <a:gd name="connsiteX2" fmla="*/ 5107847 w 6258467"/>
              <a:gd name="connsiteY2" fmla="*/ 2811378 h 2811378"/>
              <a:gd name="connsiteX3" fmla="*/ 0 w 6258467"/>
              <a:gd name="connsiteY3" fmla="*/ 2811378 h 2811378"/>
              <a:gd name="connsiteX4" fmla="*/ 45720 w 6258467"/>
              <a:gd name="connsiteY4" fmla="*/ 0 h 2811378"/>
              <a:gd name="connsiteX0" fmla="*/ 45720 w 6258467"/>
              <a:gd name="connsiteY0" fmla="*/ 5 h 2811383"/>
              <a:gd name="connsiteX1" fmla="*/ 57080 w 6258467"/>
              <a:gd name="connsiteY1" fmla="*/ 73918 h 2811383"/>
              <a:gd name="connsiteX2" fmla="*/ 6258467 w 6258467"/>
              <a:gd name="connsiteY2" fmla="*/ 22865 h 2811383"/>
              <a:gd name="connsiteX3" fmla="*/ 5107847 w 6258467"/>
              <a:gd name="connsiteY3" fmla="*/ 2811383 h 2811383"/>
              <a:gd name="connsiteX4" fmla="*/ 0 w 6258467"/>
              <a:gd name="connsiteY4" fmla="*/ 2811383 h 2811383"/>
              <a:gd name="connsiteX5" fmla="*/ 45720 w 6258467"/>
              <a:gd name="connsiteY5" fmla="*/ 5 h 2811383"/>
              <a:gd name="connsiteX0" fmla="*/ 45720 w 6258467"/>
              <a:gd name="connsiteY0" fmla="*/ 19 h 2811397"/>
              <a:gd name="connsiteX1" fmla="*/ 57080 w 6258467"/>
              <a:gd name="connsiteY1" fmla="*/ 20592 h 2811397"/>
              <a:gd name="connsiteX2" fmla="*/ 6258467 w 6258467"/>
              <a:gd name="connsiteY2" fmla="*/ 22879 h 2811397"/>
              <a:gd name="connsiteX3" fmla="*/ 5107847 w 6258467"/>
              <a:gd name="connsiteY3" fmla="*/ 2811397 h 2811397"/>
              <a:gd name="connsiteX4" fmla="*/ 0 w 6258467"/>
              <a:gd name="connsiteY4" fmla="*/ 2811397 h 2811397"/>
              <a:gd name="connsiteX5" fmla="*/ 45720 w 6258467"/>
              <a:gd name="connsiteY5" fmla="*/ 19 h 281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58467" h="2811397">
                <a:moveTo>
                  <a:pt x="45720" y="19"/>
                </a:moveTo>
                <a:cubicBezTo>
                  <a:pt x="59667" y="-743"/>
                  <a:pt x="43133" y="21354"/>
                  <a:pt x="57080" y="20592"/>
                </a:cubicBezTo>
                <a:lnTo>
                  <a:pt x="6258467" y="22879"/>
                </a:lnTo>
                <a:lnTo>
                  <a:pt x="5107847" y="2811397"/>
                </a:lnTo>
                <a:lnTo>
                  <a:pt x="0" y="2811397"/>
                </a:lnTo>
                <a:lnTo>
                  <a:pt x="45720" y="19"/>
                </a:lnTo>
                <a:close/>
              </a:path>
            </a:pathLst>
          </a:custGeom>
          <a:solidFill>
            <a:srgbClr val="0B185D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7503217" y="-90289"/>
            <a:ext cx="1345897" cy="962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8" name="Picture 3" descr="C:\Users\Piero\Desktop\sistemika_work\2019_semanas\semana_14\manuel_oliva\papeleria\plantillas\1-0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584" y="194712"/>
            <a:ext cx="1101056" cy="60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1 Título"/>
          <p:cNvSpPr txBox="1">
            <a:spLocks/>
          </p:cNvSpPr>
          <p:nvPr/>
        </p:nvSpPr>
        <p:spPr>
          <a:xfrm>
            <a:off x="386076" y="26253"/>
            <a:ext cx="6922228" cy="7404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40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Motores de bases de Datos</a:t>
            </a:r>
          </a:p>
        </p:txBody>
      </p:sp>
      <p:sp>
        <p:nvSpPr>
          <p:cNvPr id="62" name="2 Subtítulo"/>
          <p:cNvSpPr txBox="1">
            <a:spLocks/>
          </p:cNvSpPr>
          <p:nvPr/>
        </p:nvSpPr>
        <p:spPr>
          <a:xfrm>
            <a:off x="0" y="1317942"/>
            <a:ext cx="4669211" cy="753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1400" b="1" dirty="0">
                <a:solidFill>
                  <a:schemeClr val="bg1"/>
                </a:solidFill>
              </a:rPr>
              <a:t>Un motor de base de datos es un programa que nos permite almacenar, modificar y extraer la información de una base de datos.</a:t>
            </a:r>
          </a:p>
        </p:txBody>
      </p:sp>
      <p:sp>
        <p:nvSpPr>
          <p:cNvPr id="72" name="2 Subtítulo"/>
          <p:cNvSpPr txBox="1">
            <a:spLocks/>
          </p:cNvSpPr>
          <p:nvPr/>
        </p:nvSpPr>
        <p:spPr>
          <a:xfrm>
            <a:off x="191049" y="3842979"/>
            <a:ext cx="4669211" cy="411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CL" sz="1600" b="1" dirty="0">
              <a:solidFill>
                <a:schemeClr val="bg1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-36512" y="5230230"/>
            <a:ext cx="9217024" cy="349833"/>
          </a:xfrm>
          <a:prstGeom prst="rect">
            <a:avLst/>
          </a:prstGeom>
          <a:solidFill>
            <a:srgbClr val="09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0" name="2 Subtítulo"/>
          <p:cNvSpPr txBox="1">
            <a:spLocks/>
          </p:cNvSpPr>
          <p:nvPr/>
        </p:nvSpPr>
        <p:spPr>
          <a:xfrm>
            <a:off x="4211960" y="5303623"/>
            <a:ext cx="1442560" cy="25694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2400" dirty="0">
                <a:solidFill>
                  <a:schemeClr val="bg1"/>
                </a:solidFill>
              </a:rPr>
              <a:t>(+56) 2 3254 2309</a:t>
            </a:r>
          </a:p>
        </p:txBody>
      </p:sp>
      <p:sp>
        <p:nvSpPr>
          <p:cNvPr id="21" name="2 Subtítulo"/>
          <p:cNvSpPr txBox="1">
            <a:spLocks/>
          </p:cNvSpPr>
          <p:nvPr/>
        </p:nvSpPr>
        <p:spPr>
          <a:xfrm>
            <a:off x="5805933" y="5310387"/>
            <a:ext cx="1502371" cy="25694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2400" dirty="0">
                <a:solidFill>
                  <a:schemeClr val="bg1"/>
                </a:solidFill>
              </a:rPr>
              <a:t>www.programbi.cl</a:t>
            </a: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2627784" y="5217494"/>
            <a:ext cx="1728192" cy="429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200" b="1" dirty="0">
                <a:solidFill>
                  <a:schemeClr val="bg1"/>
                </a:solidFill>
              </a:rPr>
              <a:t>Más Información en:</a:t>
            </a:r>
            <a:endParaRPr lang="es-CL" sz="2400" b="1" dirty="0">
              <a:solidFill>
                <a:schemeClr val="bg1"/>
              </a:solidFill>
            </a:endParaRPr>
          </a:p>
        </p:txBody>
      </p:sp>
      <p:sp>
        <p:nvSpPr>
          <p:cNvPr id="23" name="2 Subtítulo"/>
          <p:cNvSpPr txBox="1">
            <a:spLocks/>
          </p:cNvSpPr>
          <p:nvPr/>
        </p:nvSpPr>
        <p:spPr>
          <a:xfrm>
            <a:off x="7315787" y="5310386"/>
            <a:ext cx="1792717" cy="25694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2400" dirty="0">
                <a:solidFill>
                  <a:schemeClr val="bg1"/>
                </a:solidFill>
              </a:rPr>
              <a:t>contacto@programbi.cl</a:t>
            </a:r>
          </a:p>
        </p:txBody>
      </p:sp>
      <p:sp>
        <p:nvSpPr>
          <p:cNvPr id="18" name="2 Subtítulo"/>
          <p:cNvSpPr txBox="1">
            <a:spLocks/>
          </p:cNvSpPr>
          <p:nvPr/>
        </p:nvSpPr>
        <p:spPr>
          <a:xfrm>
            <a:off x="0" y="2210686"/>
            <a:ext cx="4669211" cy="753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1400" b="1" dirty="0">
                <a:solidFill>
                  <a:schemeClr val="bg1"/>
                </a:solidFill>
              </a:rPr>
              <a:t>Los usuarios de aquella base de datos, gracias la motor de datos pueden usar la información de la base mediante consultas específicas.</a:t>
            </a:r>
          </a:p>
        </p:txBody>
      </p:sp>
      <p:sp>
        <p:nvSpPr>
          <p:cNvPr id="15" name="2 Subtítulo"/>
          <p:cNvSpPr txBox="1">
            <a:spLocks/>
          </p:cNvSpPr>
          <p:nvPr/>
        </p:nvSpPr>
        <p:spPr>
          <a:xfrm>
            <a:off x="30569" y="3173304"/>
            <a:ext cx="4669211" cy="753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1400" b="1" dirty="0">
                <a:solidFill>
                  <a:schemeClr val="bg1"/>
                </a:solidFill>
              </a:rPr>
              <a:t>Los principales Motores de bases que están en el mercado son: ORACLE, </a:t>
            </a:r>
            <a:r>
              <a:rPr lang="es-CL" sz="1400" b="1" dirty="0" err="1">
                <a:solidFill>
                  <a:schemeClr val="bg1"/>
                </a:solidFill>
              </a:rPr>
              <a:t>MySQL</a:t>
            </a:r>
            <a:r>
              <a:rPr lang="es-CL" sz="1400" b="1" dirty="0">
                <a:solidFill>
                  <a:schemeClr val="bg1"/>
                </a:solidFill>
              </a:rPr>
              <a:t>, SQL Server, </a:t>
            </a:r>
            <a:r>
              <a:rPr lang="es-CL" sz="1400" b="1" dirty="0" err="1">
                <a:solidFill>
                  <a:schemeClr val="bg1"/>
                </a:solidFill>
              </a:rPr>
              <a:t>PostGreSQL</a:t>
            </a:r>
            <a:r>
              <a:rPr lang="es-CL" sz="1400" b="1" dirty="0">
                <a:solidFill>
                  <a:schemeClr val="bg1"/>
                </a:solidFill>
              </a:rPr>
              <a:t>, </a:t>
            </a:r>
            <a:r>
              <a:rPr lang="es-CL" sz="1400" b="1" dirty="0" err="1">
                <a:solidFill>
                  <a:schemeClr val="bg1"/>
                </a:solidFill>
              </a:rPr>
              <a:t>SQLite</a:t>
            </a:r>
            <a:r>
              <a:rPr lang="es-CL" sz="1400" b="1" dirty="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16" name="Picture 311"/>
          <p:cNvPicPr/>
          <p:nvPr/>
        </p:nvPicPr>
        <p:blipFill>
          <a:blip r:embed="rId5"/>
          <a:stretch>
            <a:fillRect/>
          </a:stretch>
        </p:blipFill>
        <p:spPr>
          <a:xfrm>
            <a:off x="173381" y="3872228"/>
            <a:ext cx="4258902" cy="44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15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0289"/>
            <a:ext cx="9159964" cy="580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-501450" y="1179059"/>
            <a:ext cx="6258467" cy="3411172"/>
          </a:xfrm>
          <a:custGeom>
            <a:avLst/>
            <a:gdLst>
              <a:gd name="connsiteX0" fmla="*/ 0 w 5046887"/>
              <a:gd name="connsiteY0" fmla="*/ 0 h 3100938"/>
              <a:gd name="connsiteX1" fmla="*/ 5046887 w 5046887"/>
              <a:gd name="connsiteY1" fmla="*/ 0 h 3100938"/>
              <a:gd name="connsiteX2" fmla="*/ 5046887 w 5046887"/>
              <a:gd name="connsiteY2" fmla="*/ 3100938 h 3100938"/>
              <a:gd name="connsiteX3" fmla="*/ 0 w 5046887"/>
              <a:gd name="connsiteY3" fmla="*/ 3100938 h 3100938"/>
              <a:gd name="connsiteX4" fmla="*/ 0 w 5046887"/>
              <a:gd name="connsiteY4" fmla="*/ 0 h 3100938"/>
              <a:gd name="connsiteX0" fmla="*/ 45720 w 5046887"/>
              <a:gd name="connsiteY0" fmla="*/ 0 h 3756258"/>
              <a:gd name="connsiteX1" fmla="*/ 5046887 w 5046887"/>
              <a:gd name="connsiteY1" fmla="*/ 655320 h 3756258"/>
              <a:gd name="connsiteX2" fmla="*/ 5046887 w 5046887"/>
              <a:gd name="connsiteY2" fmla="*/ 3756258 h 3756258"/>
              <a:gd name="connsiteX3" fmla="*/ 0 w 5046887"/>
              <a:gd name="connsiteY3" fmla="*/ 3756258 h 3756258"/>
              <a:gd name="connsiteX4" fmla="*/ 45720 w 5046887"/>
              <a:gd name="connsiteY4" fmla="*/ 0 h 3756258"/>
              <a:gd name="connsiteX0" fmla="*/ 45720 w 6151787"/>
              <a:gd name="connsiteY0" fmla="*/ 0 h 3756258"/>
              <a:gd name="connsiteX1" fmla="*/ 6151787 w 6151787"/>
              <a:gd name="connsiteY1" fmla="*/ 967740 h 3756258"/>
              <a:gd name="connsiteX2" fmla="*/ 5046887 w 6151787"/>
              <a:gd name="connsiteY2" fmla="*/ 3756258 h 3756258"/>
              <a:gd name="connsiteX3" fmla="*/ 0 w 6151787"/>
              <a:gd name="connsiteY3" fmla="*/ 3756258 h 3756258"/>
              <a:gd name="connsiteX4" fmla="*/ 45720 w 6151787"/>
              <a:gd name="connsiteY4" fmla="*/ 0 h 3756258"/>
              <a:gd name="connsiteX0" fmla="*/ 45720 w 6106067"/>
              <a:gd name="connsiteY0" fmla="*/ 0 h 3756258"/>
              <a:gd name="connsiteX1" fmla="*/ 6106067 w 6106067"/>
              <a:gd name="connsiteY1" fmla="*/ 1356360 h 3756258"/>
              <a:gd name="connsiteX2" fmla="*/ 5046887 w 6106067"/>
              <a:gd name="connsiteY2" fmla="*/ 3756258 h 3756258"/>
              <a:gd name="connsiteX3" fmla="*/ 0 w 6106067"/>
              <a:gd name="connsiteY3" fmla="*/ 3756258 h 3756258"/>
              <a:gd name="connsiteX4" fmla="*/ 45720 w 6106067"/>
              <a:gd name="connsiteY4" fmla="*/ 0 h 3756258"/>
              <a:gd name="connsiteX0" fmla="*/ 45720 w 6182267"/>
              <a:gd name="connsiteY0" fmla="*/ 0 h 3756258"/>
              <a:gd name="connsiteX1" fmla="*/ 6182267 w 6182267"/>
              <a:gd name="connsiteY1" fmla="*/ 967740 h 3756258"/>
              <a:gd name="connsiteX2" fmla="*/ 5046887 w 6182267"/>
              <a:gd name="connsiteY2" fmla="*/ 3756258 h 3756258"/>
              <a:gd name="connsiteX3" fmla="*/ 0 w 6182267"/>
              <a:gd name="connsiteY3" fmla="*/ 3756258 h 3756258"/>
              <a:gd name="connsiteX4" fmla="*/ 45720 w 6182267"/>
              <a:gd name="connsiteY4" fmla="*/ 0 h 3756258"/>
              <a:gd name="connsiteX0" fmla="*/ 45720 w 6258467"/>
              <a:gd name="connsiteY0" fmla="*/ 0 h 3756258"/>
              <a:gd name="connsiteX1" fmla="*/ 6258467 w 6258467"/>
              <a:gd name="connsiteY1" fmla="*/ 967740 h 3756258"/>
              <a:gd name="connsiteX2" fmla="*/ 5046887 w 6258467"/>
              <a:gd name="connsiteY2" fmla="*/ 3756258 h 3756258"/>
              <a:gd name="connsiteX3" fmla="*/ 0 w 6258467"/>
              <a:gd name="connsiteY3" fmla="*/ 3756258 h 3756258"/>
              <a:gd name="connsiteX4" fmla="*/ 45720 w 6258467"/>
              <a:gd name="connsiteY4" fmla="*/ 0 h 3756258"/>
              <a:gd name="connsiteX0" fmla="*/ 45720 w 6258467"/>
              <a:gd name="connsiteY0" fmla="*/ 0 h 3756258"/>
              <a:gd name="connsiteX1" fmla="*/ 6258467 w 6258467"/>
              <a:gd name="connsiteY1" fmla="*/ 967740 h 3756258"/>
              <a:gd name="connsiteX2" fmla="*/ 5107847 w 6258467"/>
              <a:gd name="connsiteY2" fmla="*/ 3756258 h 3756258"/>
              <a:gd name="connsiteX3" fmla="*/ 0 w 6258467"/>
              <a:gd name="connsiteY3" fmla="*/ 3756258 h 3756258"/>
              <a:gd name="connsiteX4" fmla="*/ 45720 w 6258467"/>
              <a:gd name="connsiteY4" fmla="*/ 0 h 3756258"/>
              <a:gd name="connsiteX0" fmla="*/ 45720 w 6258467"/>
              <a:gd name="connsiteY0" fmla="*/ 0 h 2811378"/>
              <a:gd name="connsiteX1" fmla="*/ 6258467 w 6258467"/>
              <a:gd name="connsiteY1" fmla="*/ 22860 h 2811378"/>
              <a:gd name="connsiteX2" fmla="*/ 5107847 w 6258467"/>
              <a:gd name="connsiteY2" fmla="*/ 2811378 h 2811378"/>
              <a:gd name="connsiteX3" fmla="*/ 0 w 6258467"/>
              <a:gd name="connsiteY3" fmla="*/ 2811378 h 2811378"/>
              <a:gd name="connsiteX4" fmla="*/ 45720 w 6258467"/>
              <a:gd name="connsiteY4" fmla="*/ 0 h 2811378"/>
              <a:gd name="connsiteX0" fmla="*/ 45720 w 6258467"/>
              <a:gd name="connsiteY0" fmla="*/ 5 h 2811383"/>
              <a:gd name="connsiteX1" fmla="*/ 57080 w 6258467"/>
              <a:gd name="connsiteY1" fmla="*/ 73918 h 2811383"/>
              <a:gd name="connsiteX2" fmla="*/ 6258467 w 6258467"/>
              <a:gd name="connsiteY2" fmla="*/ 22865 h 2811383"/>
              <a:gd name="connsiteX3" fmla="*/ 5107847 w 6258467"/>
              <a:gd name="connsiteY3" fmla="*/ 2811383 h 2811383"/>
              <a:gd name="connsiteX4" fmla="*/ 0 w 6258467"/>
              <a:gd name="connsiteY4" fmla="*/ 2811383 h 2811383"/>
              <a:gd name="connsiteX5" fmla="*/ 45720 w 6258467"/>
              <a:gd name="connsiteY5" fmla="*/ 5 h 2811383"/>
              <a:gd name="connsiteX0" fmla="*/ 45720 w 6258467"/>
              <a:gd name="connsiteY0" fmla="*/ 19 h 2811397"/>
              <a:gd name="connsiteX1" fmla="*/ 57080 w 6258467"/>
              <a:gd name="connsiteY1" fmla="*/ 20592 h 2811397"/>
              <a:gd name="connsiteX2" fmla="*/ 6258467 w 6258467"/>
              <a:gd name="connsiteY2" fmla="*/ 22879 h 2811397"/>
              <a:gd name="connsiteX3" fmla="*/ 5107847 w 6258467"/>
              <a:gd name="connsiteY3" fmla="*/ 2811397 h 2811397"/>
              <a:gd name="connsiteX4" fmla="*/ 0 w 6258467"/>
              <a:gd name="connsiteY4" fmla="*/ 2811397 h 2811397"/>
              <a:gd name="connsiteX5" fmla="*/ 45720 w 6258467"/>
              <a:gd name="connsiteY5" fmla="*/ 19 h 281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58467" h="2811397">
                <a:moveTo>
                  <a:pt x="45720" y="19"/>
                </a:moveTo>
                <a:cubicBezTo>
                  <a:pt x="59667" y="-743"/>
                  <a:pt x="43133" y="21354"/>
                  <a:pt x="57080" y="20592"/>
                </a:cubicBezTo>
                <a:lnTo>
                  <a:pt x="6258467" y="22879"/>
                </a:lnTo>
                <a:lnTo>
                  <a:pt x="5107847" y="2811397"/>
                </a:lnTo>
                <a:lnTo>
                  <a:pt x="0" y="2811397"/>
                </a:lnTo>
                <a:lnTo>
                  <a:pt x="45720" y="19"/>
                </a:lnTo>
                <a:close/>
              </a:path>
            </a:pathLst>
          </a:custGeom>
          <a:solidFill>
            <a:srgbClr val="0B185D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7503217" y="-90289"/>
            <a:ext cx="1345897" cy="962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8" name="Picture 3" descr="C:\Users\Piero\Desktop\sistemika_work\2019_semanas\semana_14\manuel_oliva\papeleria\plantillas\1-0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584" y="194712"/>
            <a:ext cx="1101056" cy="60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1 Título"/>
          <p:cNvSpPr txBox="1">
            <a:spLocks/>
          </p:cNvSpPr>
          <p:nvPr/>
        </p:nvSpPr>
        <p:spPr>
          <a:xfrm>
            <a:off x="386076" y="26253"/>
            <a:ext cx="6922228" cy="7404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40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Conceptos Preliminares</a:t>
            </a:r>
          </a:p>
        </p:txBody>
      </p:sp>
      <p:sp>
        <p:nvSpPr>
          <p:cNvPr id="62" name="2 Subtítulo"/>
          <p:cNvSpPr txBox="1">
            <a:spLocks/>
          </p:cNvSpPr>
          <p:nvPr/>
        </p:nvSpPr>
        <p:spPr>
          <a:xfrm>
            <a:off x="0" y="1317942"/>
            <a:ext cx="4669211" cy="7538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1400" b="1" dirty="0">
                <a:solidFill>
                  <a:schemeClr val="bg1"/>
                </a:solidFill>
              </a:rPr>
              <a:t>1) Una tabla es un objeto que esta formado por columnas, las cuales están interrelacionadas a través de la información que contienen. Las columnas vistas para una misma fila es lo que llamaremos un registro.</a:t>
            </a:r>
          </a:p>
        </p:txBody>
      </p:sp>
      <p:sp>
        <p:nvSpPr>
          <p:cNvPr id="72" name="2 Subtítulo"/>
          <p:cNvSpPr txBox="1">
            <a:spLocks/>
          </p:cNvSpPr>
          <p:nvPr/>
        </p:nvSpPr>
        <p:spPr>
          <a:xfrm>
            <a:off x="191049" y="3842979"/>
            <a:ext cx="4669211" cy="411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CL" sz="1600" b="1" dirty="0">
              <a:solidFill>
                <a:schemeClr val="bg1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-36512" y="5230230"/>
            <a:ext cx="9217024" cy="349833"/>
          </a:xfrm>
          <a:prstGeom prst="rect">
            <a:avLst/>
          </a:prstGeom>
          <a:solidFill>
            <a:srgbClr val="09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0" name="2 Subtítulo"/>
          <p:cNvSpPr txBox="1">
            <a:spLocks/>
          </p:cNvSpPr>
          <p:nvPr/>
        </p:nvSpPr>
        <p:spPr>
          <a:xfrm>
            <a:off x="4211960" y="5303623"/>
            <a:ext cx="1442560" cy="25694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2400" dirty="0">
                <a:solidFill>
                  <a:schemeClr val="bg1"/>
                </a:solidFill>
              </a:rPr>
              <a:t>(+56) 2 3254 2309</a:t>
            </a:r>
          </a:p>
        </p:txBody>
      </p:sp>
      <p:sp>
        <p:nvSpPr>
          <p:cNvPr id="21" name="2 Subtítulo"/>
          <p:cNvSpPr txBox="1">
            <a:spLocks/>
          </p:cNvSpPr>
          <p:nvPr/>
        </p:nvSpPr>
        <p:spPr>
          <a:xfrm>
            <a:off x="5805933" y="5310387"/>
            <a:ext cx="1502371" cy="25694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2400" dirty="0">
                <a:solidFill>
                  <a:schemeClr val="bg1"/>
                </a:solidFill>
              </a:rPr>
              <a:t>www.programbi.cl</a:t>
            </a: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2627784" y="5217494"/>
            <a:ext cx="1728192" cy="429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200" b="1" dirty="0">
                <a:solidFill>
                  <a:schemeClr val="bg1"/>
                </a:solidFill>
              </a:rPr>
              <a:t>Más Información en:</a:t>
            </a:r>
            <a:endParaRPr lang="es-CL" sz="2400" b="1" dirty="0">
              <a:solidFill>
                <a:schemeClr val="bg1"/>
              </a:solidFill>
            </a:endParaRPr>
          </a:p>
        </p:txBody>
      </p:sp>
      <p:sp>
        <p:nvSpPr>
          <p:cNvPr id="23" name="2 Subtítulo"/>
          <p:cNvSpPr txBox="1">
            <a:spLocks/>
          </p:cNvSpPr>
          <p:nvPr/>
        </p:nvSpPr>
        <p:spPr>
          <a:xfrm>
            <a:off x="7315787" y="5310386"/>
            <a:ext cx="1792717" cy="25694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2400" dirty="0">
                <a:solidFill>
                  <a:schemeClr val="bg1"/>
                </a:solidFill>
              </a:rPr>
              <a:t>contacto@programbi.cl</a:t>
            </a:r>
          </a:p>
        </p:txBody>
      </p:sp>
      <p:sp>
        <p:nvSpPr>
          <p:cNvPr id="18" name="2 Subtítulo"/>
          <p:cNvSpPr txBox="1">
            <a:spLocks/>
          </p:cNvSpPr>
          <p:nvPr/>
        </p:nvSpPr>
        <p:spPr>
          <a:xfrm>
            <a:off x="-1" y="2071803"/>
            <a:ext cx="4669211" cy="4972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1400" b="1" dirty="0">
                <a:solidFill>
                  <a:schemeClr val="bg1"/>
                </a:solidFill>
              </a:rPr>
              <a:t>2) Las Tablas tienen un solo nombre y es único en toda la base.</a:t>
            </a:r>
          </a:p>
        </p:txBody>
      </p:sp>
      <p:sp>
        <p:nvSpPr>
          <p:cNvPr id="17" name="34 Rectángulo"/>
          <p:cNvSpPr/>
          <p:nvPr/>
        </p:nvSpPr>
        <p:spPr>
          <a:xfrm>
            <a:off x="-36512" y="811796"/>
            <a:ext cx="5183708" cy="452199"/>
          </a:xfrm>
          <a:custGeom>
            <a:avLst/>
            <a:gdLst>
              <a:gd name="connsiteX0" fmla="*/ 0 w 3960440"/>
              <a:gd name="connsiteY0" fmla="*/ 0 h 452199"/>
              <a:gd name="connsiteX1" fmla="*/ 3960440 w 3960440"/>
              <a:gd name="connsiteY1" fmla="*/ 0 h 452199"/>
              <a:gd name="connsiteX2" fmla="*/ 3960440 w 3960440"/>
              <a:gd name="connsiteY2" fmla="*/ 452199 h 452199"/>
              <a:gd name="connsiteX3" fmla="*/ 0 w 3960440"/>
              <a:gd name="connsiteY3" fmla="*/ 452199 h 452199"/>
              <a:gd name="connsiteX4" fmla="*/ 0 w 3960440"/>
              <a:gd name="connsiteY4" fmla="*/ 0 h 452199"/>
              <a:gd name="connsiteX0" fmla="*/ 0 w 3960440"/>
              <a:gd name="connsiteY0" fmla="*/ 0 h 452199"/>
              <a:gd name="connsiteX1" fmla="*/ 3960440 w 3960440"/>
              <a:gd name="connsiteY1" fmla="*/ 0 h 452199"/>
              <a:gd name="connsiteX2" fmla="*/ 3827090 w 3960440"/>
              <a:gd name="connsiteY2" fmla="*/ 452199 h 452199"/>
              <a:gd name="connsiteX3" fmla="*/ 0 w 3960440"/>
              <a:gd name="connsiteY3" fmla="*/ 452199 h 452199"/>
              <a:gd name="connsiteX4" fmla="*/ 0 w 3960440"/>
              <a:gd name="connsiteY4" fmla="*/ 0 h 452199"/>
              <a:gd name="connsiteX0" fmla="*/ 0 w 5471740"/>
              <a:gd name="connsiteY0" fmla="*/ 0 h 452199"/>
              <a:gd name="connsiteX1" fmla="*/ 5471740 w 5471740"/>
              <a:gd name="connsiteY1" fmla="*/ 0 h 452199"/>
              <a:gd name="connsiteX2" fmla="*/ 5338390 w 5471740"/>
              <a:gd name="connsiteY2" fmla="*/ 452199 h 452199"/>
              <a:gd name="connsiteX3" fmla="*/ 1511300 w 5471740"/>
              <a:gd name="connsiteY3" fmla="*/ 452199 h 452199"/>
              <a:gd name="connsiteX4" fmla="*/ 0 w 5471740"/>
              <a:gd name="connsiteY4" fmla="*/ 0 h 452199"/>
              <a:gd name="connsiteX0" fmla="*/ 0 w 5471740"/>
              <a:gd name="connsiteY0" fmla="*/ 0 h 452199"/>
              <a:gd name="connsiteX1" fmla="*/ 5471740 w 5471740"/>
              <a:gd name="connsiteY1" fmla="*/ 0 h 452199"/>
              <a:gd name="connsiteX2" fmla="*/ 5338390 w 5471740"/>
              <a:gd name="connsiteY2" fmla="*/ 452199 h 452199"/>
              <a:gd name="connsiteX3" fmla="*/ 12700 w 5471740"/>
              <a:gd name="connsiteY3" fmla="*/ 426799 h 452199"/>
              <a:gd name="connsiteX4" fmla="*/ 0 w 5471740"/>
              <a:gd name="connsiteY4" fmla="*/ 0 h 452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1740" h="452199">
                <a:moveTo>
                  <a:pt x="0" y="0"/>
                </a:moveTo>
                <a:lnTo>
                  <a:pt x="5471740" y="0"/>
                </a:lnTo>
                <a:lnTo>
                  <a:pt x="5338390" y="452199"/>
                </a:lnTo>
                <a:lnTo>
                  <a:pt x="12700" y="426799"/>
                </a:lnTo>
                <a:lnTo>
                  <a:pt x="0" y="0"/>
                </a:lnTo>
                <a:close/>
              </a:path>
            </a:pathLst>
          </a:custGeom>
          <a:solidFill>
            <a:srgbClr val="E26C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000" dirty="0"/>
          </a:p>
        </p:txBody>
      </p:sp>
      <p:sp>
        <p:nvSpPr>
          <p:cNvPr id="24" name="1 Título"/>
          <p:cNvSpPr txBox="1">
            <a:spLocks/>
          </p:cNvSpPr>
          <p:nvPr/>
        </p:nvSpPr>
        <p:spPr>
          <a:xfrm>
            <a:off x="51198" y="854867"/>
            <a:ext cx="2648594" cy="350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4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Tabla:</a:t>
            </a:r>
            <a:endParaRPr lang="es-CL" sz="2800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5" name="2 Subtítulo"/>
          <p:cNvSpPr txBox="1">
            <a:spLocks/>
          </p:cNvSpPr>
          <p:nvPr/>
        </p:nvSpPr>
        <p:spPr>
          <a:xfrm>
            <a:off x="-2" y="2574007"/>
            <a:ext cx="5004050" cy="7200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1400" b="1" dirty="0">
                <a:solidFill>
                  <a:schemeClr val="bg1"/>
                </a:solidFill>
              </a:rPr>
              <a:t>3) Una Base puede contener varias tablas, y cada tabla almacena información con respecto a un objeto en particular.</a:t>
            </a:r>
          </a:p>
          <a:p>
            <a:pPr algn="l"/>
            <a:r>
              <a:rPr lang="es-CL" sz="1400" b="1" dirty="0">
                <a:solidFill>
                  <a:schemeClr val="bg1"/>
                </a:solidFill>
              </a:rPr>
              <a:t>Ejemplo:</a:t>
            </a: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700748"/>
              </p:ext>
            </p:extLst>
          </p:nvPr>
        </p:nvGraphicFramePr>
        <p:xfrm>
          <a:off x="54156" y="3527049"/>
          <a:ext cx="2757498" cy="919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Hoja de cálculo" r:id="rId6" imgW="1857348" imgH="619234" progId="Excel.Sheet.12">
                  <p:embed/>
                </p:oleObj>
              </mc:Choice>
              <mc:Fallback>
                <p:oleObj name="Hoja de cálculo" r:id="rId6" imgW="1857348" imgH="61923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156" y="3527049"/>
                        <a:ext cx="2757498" cy="9191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895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0289"/>
            <a:ext cx="9159964" cy="580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-501450" y="1179060"/>
            <a:ext cx="6258467" cy="2093364"/>
          </a:xfrm>
          <a:custGeom>
            <a:avLst/>
            <a:gdLst>
              <a:gd name="connsiteX0" fmla="*/ 0 w 5046887"/>
              <a:gd name="connsiteY0" fmla="*/ 0 h 3100938"/>
              <a:gd name="connsiteX1" fmla="*/ 5046887 w 5046887"/>
              <a:gd name="connsiteY1" fmla="*/ 0 h 3100938"/>
              <a:gd name="connsiteX2" fmla="*/ 5046887 w 5046887"/>
              <a:gd name="connsiteY2" fmla="*/ 3100938 h 3100938"/>
              <a:gd name="connsiteX3" fmla="*/ 0 w 5046887"/>
              <a:gd name="connsiteY3" fmla="*/ 3100938 h 3100938"/>
              <a:gd name="connsiteX4" fmla="*/ 0 w 5046887"/>
              <a:gd name="connsiteY4" fmla="*/ 0 h 3100938"/>
              <a:gd name="connsiteX0" fmla="*/ 45720 w 5046887"/>
              <a:gd name="connsiteY0" fmla="*/ 0 h 3756258"/>
              <a:gd name="connsiteX1" fmla="*/ 5046887 w 5046887"/>
              <a:gd name="connsiteY1" fmla="*/ 655320 h 3756258"/>
              <a:gd name="connsiteX2" fmla="*/ 5046887 w 5046887"/>
              <a:gd name="connsiteY2" fmla="*/ 3756258 h 3756258"/>
              <a:gd name="connsiteX3" fmla="*/ 0 w 5046887"/>
              <a:gd name="connsiteY3" fmla="*/ 3756258 h 3756258"/>
              <a:gd name="connsiteX4" fmla="*/ 45720 w 5046887"/>
              <a:gd name="connsiteY4" fmla="*/ 0 h 3756258"/>
              <a:gd name="connsiteX0" fmla="*/ 45720 w 6151787"/>
              <a:gd name="connsiteY0" fmla="*/ 0 h 3756258"/>
              <a:gd name="connsiteX1" fmla="*/ 6151787 w 6151787"/>
              <a:gd name="connsiteY1" fmla="*/ 967740 h 3756258"/>
              <a:gd name="connsiteX2" fmla="*/ 5046887 w 6151787"/>
              <a:gd name="connsiteY2" fmla="*/ 3756258 h 3756258"/>
              <a:gd name="connsiteX3" fmla="*/ 0 w 6151787"/>
              <a:gd name="connsiteY3" fmla="*/ 3756258 h 3756258"/>
              <a:gd name="connsiteX4" fmla="*/ 45720 w 6151787"/>
              <a:gd name="connsiteY4" fmla="*/ 0 h 3756258"/>
              <a:gd name="connsiteX0" fmla="*/ 45720 w 6106067"/>
              <a:gd name="connsiteY0" fmla="*/ 0 h 3756258"/>
              <a:gd name="connsiteX1" fmla="*/ 6106067 w 6106067"/>
              <a:gd name="connsiteY1" fmla="*/ 1356360 h 3756258"/>
              <a:gd name="connsiteX2" fmla="*/ 5046887 w 6106067"/>
              <a:gd name="connsiteY2" fmla="*/ 3756258 h 3756258"/>
              <a:gd name="connsiteX3" fmla="*/ 0 w 6106067"/>
              <a:gd name="connsiteY3" fmla="*/ 3756258 h 3756258"/>
              <a:gd name="connsiteX4" fmla="*/ 45720 w 6106067"/>
              <a:gd name="connsiteY4" fmla="*/ 0 h 3756258"/>
              <a:gd name="connsiteX0" fmla="*/ 45720 w 6182267"/>
              <a:gd name="connsiteY0" fmla="*/ 0 h 3756258"/>
              <a:gd name="connsiteX1" fmla="*/ 6182267 w 6182267"/>
              <a:gd name="connsiteY1" fmla="*/ 967740 h 3756258"/>
              <a:gd name="connsiteX2" fmla="*/ 5046887 w 6182267"/>
              <a:gd name="connsiteY2" fmla="*/ 3756258 h 3756258"/>
              <a:gd name="connsiteX3" fmla="*/ 0 w 6182267"/>
              <a:gd name="connsiteY3" fmla="*/ 3756258 h 3756258"/>
              <a:gd name="connsiteX4" fmla="*/ 45720 w 6182267"/>
              <a:gd name="connsiteY4" fmla="*/ 0 h 3756258"/>
              <a:gd name="connsiteX0" fmla="*/ 45720 w 6258467"/>
              <a:gd name="connsiteY0" fmla="*/ 0 h 3756258"/>
              <a:gd name="connsiteX1" fmla="*/ 6258467 w 6258467"/>
              <a:gd name="connsiteY1" fmla="*/ 967740 h 3756258"/>
              <a:gd name="connsiteX2" fmla="*/ 5046887 w 6258467"/>
              <a:gd name="connsiteY2" fmla="*/ 3756258 h 3756258"/>
              <a:gd name="connsiteX3" fmla="*/ 0 w 6258467"/>
              <a:gd name="connsiteY3" fmla="*/ 3756258 h 3756258"/>
              <a:gd name="connsiteX4" fmla="*/ 45720 w 6258467"/>
              <a:gd name="connsiteY4" fmla="*/ 0 h 3756258"/>
              <a:gd name="connsiteX0" fmla="*/ 45720 w 6258467"/>
              <a:gd name="connsiteY0" fmla="*/ 0 h 3756258"/>
              <a:gd name="connsiteX1" fmla="*/ 6258467 w 6258467"/>
              <a:gd name="connsiteY1" fmla="*/ 967740 h 3756258"/>
              <a:gd name="connsiteX2" fmla="*/ 5107847 w 6258467"/>
              <a:gd name="connsiteY2" fmla="*/ 3756258 h 3756258"/>
              <a:gd name="connsiteX3" fmla="*/ 0 w 6258467"/>
              <a:gd name="connsiteY3" fmla="*/ 3756258 h 3756258"/>
              <a:gd name="connsiteX4" fmla="*/ 45720 w 6258467"/>
              <a:gd name="connsiteY4" fmla="*/ 0 h 3756258"/>
              <a:gd name="connsiteX0" fmla="*/ 45720 w 6258467"/>
              <a:gd name="connsiteY0" fmla="*/ 0 h 2811378"/>
              <a:gd name="connsiteX1" fmla="*/ 6258467 w 6258467"/>
              <a:gd name="connsiteY1" fmla="*/ 22860 h 2811378"/>
              <a:gd name="connsiteX2" fmla="*/ 5107847 w 6258467"/>
              <a:gd name="connsiteY2" fmla="*/ 2811378 h 2811378"/>
              <a:gd name="connsiteX3" fmla="*/ 0 w 6258467"/>
              <a:gd name="connsiteY3" fmla="*/ 2811378 h 2811378"/>
              <a:gd name="connsiteX4" fmla="*/ 45720 w 6258467"/>
              <a:gd name="connsiteY4" fmla="*/ 0 h 2811378"/>
              <a:gd name="connsiteX0" fmla="*/ 45720 w 6258467"/>
              <a:gd name="connsiteY0" fmla="*/ 5 h 2811383"/>
              <a:gd name="connsiteX1" fmla="*/ 57080 w 6258467"/>
              <a:gd name="connsiteY1" fmla="*/ 73918 h 2811383"/>
              <a:gd name="connsiteX2" fmla="*/ 6258467 w 6258467"/>
              <a:gd name="connsiteY2" fmla="*/ 22865 h 2811383"/>
              <a:gd name="connsiteX3" fmla="*/ 5107847 w 6258467"/>
              <a:gd name="connsiteY3" fmla="*/ 2811383 h 2811383"/>
              <a:gd name="connsiteX4" fmla="*/ 0 w 6258467"/>
              <a:gd name="connsiteY4" fmla="*/ 2811383 h 2811383"/>
              <a:gd name="connsiteX5" fmla="*/ 45720 w 6258467"/>
              <a:gd name="connsiteY5" fmla="*/ 5 h 2811383"/>
              <a:gd name="connsiteX0" fmla="*/ 45720 w 6258467"/>
              <a:gd name="connsiteY0" fmla="*/ 19 h 2811397"/>
              <a:gd name="connsiteX1" fmla="*/ 57080 w 6258467"/>
              <a:gd name="connsiteY1" fmla="*/ 20592 h 2811397"/>
              <a:gd name="connsiteX2" fmla="*/ 6258467 w 6258467"/>
              <a:gd name="connsiteY2" fmla="*/ 22879 h 2811397"/>
              <a:gd name="connsiteX3" fmla="*/ 5107847 w 6258467"/>
              <a:gd name="connsiteY3" fmla="*/ 2811397 h 2811397"/>
              <a:gd name="connsiteX4" fmla="*/ 0 w 6258467"/>
              <a:gd name="connsiteY4" fmla="*/ 2811397 h 2811397"/>
              <a:gd name="connsiteX5" fmla="*/ 45720 w 6258467"/>
              <a:gd name="connsiteY5" fmla="*/ 19 h 281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58467" h="2811397">
                <a:moveTo>
                  <a:pt x="45720" y="19"/>
                </a:moveTo>
                <a:cubicBezTo>
                  <a:pt x="59667" y="-743"/>
                  <a:pt x="43133" y="21354"/>
                  <a:pt x="57080" y="20592"/>
                </a:cubicBezTo>
                <a:lnTo>
                  <a:pt x="6258467" y="22879"/>
                </a:lnTo>
                <a:lnTo>
                  <a:pt x="5107847" y="2811397"/>
                </a:lnTo>
                <a:lnTo>
                  <a:pt x="0" y="2811397"/>
                </a:lnTo>
                <a:lnTo>
                  <a:pt x="45720" y="19"/>
                </a:lnTo>
                <a:close/>
              </a:path>
            </a:pathLst>
          </a:custGeom>
          <a:solidFill>
            <a:srgbClr val="0B185D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7503217" y="-90289"/>
            <a:ext cx="1345897" cy="962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8" name="Picture 3" descr="C:\Users\Piero\Desktop\sistemika_work\2019_semanas\semana_14\manuel_oliva\papeleria\plantillas\1-0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584" y="194712"/>
            <a:ext cx="1101056" cy="60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1 Título"/>
          <p:cNvSpPr txBox="1">
            <a:spLocks/>
          </p:cNvSpPr>
          <p:nvPr/>
        </p:nvSpPr>
        <p:spPr>
          <a:xfrm>
            <a:off x="386076" y="26253"/>
            <a:ext cx="6922228" cy="7404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40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Tipos de datos</a:t>
            </a:r>
          </a:p>
        </p:txBody>
      </p:sp>
      <p:sp>
        <p:nvSpPr>
          <p:cNvPr id="62" name="2 Subtítulo"/>
          <p:cNvSpPr txBox="1">
            <a:spLocks/>
          </p:cNvSpPr>
          <p:nvPr/>
        </p:nvSpPr>
        <p:spPr>
          <a:xfrm>
            <a:off x="0" y="1317942"/>
            <a:ext cx="4669211" cy="3507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AutoNum type="arabicParenR"/>
            </a:pPr>
            <a:r>
              <a:rPr lang="es-CL" sz="1400" b="1" dirty="0" err="1">
                <a:solidFill>
                  <a:schemeClr val="bg1"/>
                </a:solidFill>
              </a:rPr>
              <a:t>Int</a:t>
            </a:r>
            <a:r>
              <a:rPr lang="es-CL" sz="1400" b="1" dirty="0">
                <a:solidFill>
                  <a:schemeClr val="bg1"/>
                </a:solidFill>
              </a:rPr>
              <a:t>: Número enteros, en un rango de -2.147.463.848 a 2.147.483.647.</a:t>
            </a:r>
          </a:p>
          <a:p>
            <a:pPr marL="342900" indent="-342900" algn="l">
              <a:buAutoNum type="arabicParenR"/>
            </a:pPr>
            <a:r>
              <a:rPr lang="es-CL" sz="1400" b="1" dirty="0" err="1">
                <a:solidFill>
                  <a:schemeClr val="bg1"/>
                </a:solidFill>
              </a:rPr>
              <a:t>Bigint</a:t>
            </a:r>
            <a:r>
              <a:rPr lang="es-CL" sz="1400" b="1" dirty="0">
                <a:solidFill>
                  <a:schemeClr val="bg1"/>
                </a:solidFill>
              </a:rPr>
              <a:t>: Número entero entre -9.223.372.036.854.775.808 y 9.223.372.036.854.775.807</a:t>
            </a:r>
          </a:p>
          <a:p>
            <a:pPr marL="342900" indent="-342900" algn="l">
              <a:buAutoNum type="arabicParenR"/>
            </a:pPr>
            <a:r>
              <a:rPr lang="es-CL" sz="1400" b="1" dirty="0">
                <a:solidFill>
                  <a:schemeClr val="bg1"/>
                </a:solidFill>
              </a:rPr>
              <a:t>Bit: Para un número entero que puede ser 0 </a:t>
            </a:r>
            <a:r>
              <a:rPr lang="es-CL" sz="1400" b="1" dirty="0" err="1">
                <a:solidFill>
                  <a:schemeClr val="bg1"/>
                </a:solidFill>
              </a:rPr>
              <a:t>ó</a:t>
            </a:r>
            <a:r>
              <a:rPr lang="es-CL" sz="1400" b="1" dirty="0">
                <a:solidFill>
                  <a:schemeClr val="bg1"/>
                </a:solidFill>
              </a:rPr>
              <a:t> 1.</a:t>
            </a:r>
          </a:p>
          <a:p>
            <a:pPr marL="342900" indent="-342900" algn="l">
              <a:buAutoNum type="arabicParenR"/>
            </a:pPr>
            <a:r>
              <a:rPr lang="es-CL" sz="1400" b="1" dirty="0" err="1">
                <a:solidFill>
                  <a:schemeClr val="bg1"/>
                </a:solidFill>
              </a:rPr>
              <a:t>Float</a:t>
            </a:r>
            <a:r>
              <a:rPr lang="es-CL" sz="1400" b="1" dirty="0">
                <a:solidFill>
                  <a:schemeClr val="bg1"/>
                </a:solidFill>
              </a:rPr>
              <a:t>: Para los números decimales entre -1,79E+308 a 1,79E+308.</a:t>
            </a:r>
          </a:p>
          <a:p>
            <a:pPr marL="342900" indent="-342900" algn="l">
              <a:buAutoNum type="arabicParenR"/>
            </a:pPr>
            <a:endParaRPr lang="es-CL" sz="1400" b="1" dirty="0">
              <a:solidFill>
                <a:schemeClr val="bg1"/>
              </a:solidFill>
            </a:endParaRPr>
          </a:p>
          <a:p>
            <a:pPr marL="342900" indent="-342900" algn="l">
              <a:buAutoNum type="arabicParenR"/>
            </a:pPr>
            <a:endParaRPr lang="es-CL" sz="1400" b="1" dirty="0">
              <a:solidFill>
                <a:schemeClr val="bg1"/>
              </a:solidFill>
            </a:endParaRPr>
          </a:p>
        </p:txBody>
      </p:sp>
      <p:sp>
        <p:nvSpPr>
          <p:cNvPr id="72" name="2 Subtítulo"/>
          <p:cNvSpPr txBox="1">
            <a:spLocks/>
          </p:cNvSpPr>
          <p:nvPr/>
        </p:nvSpPr>
        <p:spPr>
          <a:xfrm>
            <a:off x="191049" y="3842979"/>
            <a:ext cx="4669211" cy="411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CL" sz="1600" b="1" dirty="0">
              <a:solidFill>
                <a:schemeClr val="bg1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-36512" y="5230230"/>
            <a:ext cx="9217024" cy="349833"/>
          </a:xfrm>
          <a:prstGeom prst="rect">
            <a:avLst/>
          </a:prstGeom>
          <a:solidFill>
            <a:srgbClr val="09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0" name="2 Subtítulo"/>
          <p:cNvSpPr txBox="1">
            <a:spLocks/>
          </p:cNvSpPr>
          <p:nvPr/>
        </p:nvSpPr>
        <p:spPr>
          <a:xfrm>
            <a:off x="4211960" y="5303623"/>
            <a:ext cx="1442560" cy="25694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2400" dirty="0">
                <a:solidFill>
                  <a:schemeClr val="bg1"/>
                </a:solidFill>
              </a:rPr>
              <a:t>(+56) 2 3254 2309</a:t>
            </a:r>
          </a:p>
        </p:txBody>
      </p:sp>
      <p:sp>
        <p:nvSpPr>
          <p:cNvPr id="21" name="2 Subtítulo"/>
          <p:cNvSpPr txBox="1">
            <a:spLocks/>
          </p:cNvSpPr>
          <p:nvPr/>
        </p:nvSpPr>
        <p:spPr>
          <a:xfrm>
            <a:off x="5805933" y="5310387"/>
            <a:ext cx="1502371" cy="25694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2400" dirty="0">
                <a:solidFill>
                  <a:schemeClr val="bg1"/>
                </a:solidFill>
              </a:rPr>
              <a:t>www.programbi.cl</a:t>
            </a: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2627784" y="5217494"/>
            <a:ext cx="1728192" cy="429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200" b="1" dirty="0">
                <a:solidFill>
                  <a:schemeClr val="bg1"/>
                </a:solidFill>
              </a:rPr>
              <a:t>Más Información en:</a:t>
            </a:r>
            <a:endParaRPr lang="es-CL" sz="2400" b="1" dirty="0">
              <a:solidFill>
                <a:schemeClr val="bg1"/>
              </a:solidFill>
            </a:endParaRPr>
          </a:p>
        </p:txBody>
      </p:sp>
      <p:sp>
        <p:nvSpPr>
          <p:cNvPr id="23" name="2 Subtítulo"/>
          <p:cNvSpPr txBox="1">
            <a:spLocks/>
          </p:cNvSpPr>
          <p:nvPr/>
        </p:nvSpPr>
        <p:spPr>
          <a:xfrm>
            <a:off x="7315787" y="5310386"/>
            <a:ext cx="1792717" cy="25694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2400" dirty="0">
                <a:solidFill>
                  <a:schemeClr val="bg1"/>
                </a:solidFill>
              </a:rPr>
              <a:t>contacto@programbi.cl</a:t>
            </a:r>
          </a:p>
        </p:txBody>
      </p:sp>
      <p:sp>
        <p:nvSpPr>
          <p:cNvPr id="17" name="34 Rectángulo"/>
          <p:cNvSpPr/>
          <p:nvPr/>
        </p:nvSpPr>
        <p:spPr>
          <a:xfrm>
            <a:off x="-36512" y="811796"/>
            <a:ext cx="5183708" cy="452199"/>
          </a:xfrm>
          <a:custGeom>
            <a:avLst/>
            <a:gdLst>
              <a:gd name="connsiteX0" fmla="*/ 0 w 3960440"/>
              <a:gd name="connsiteY0" fmla="*/ 0 h 452199"/>
              <a:gd name="connsiteX1" fmla="*/ 3960440 w 3960440"/>
              <a:gd name="connsiteY1" fmla="*/ 0 h 452199"/>
              <a:gd name="connsiteX2" fmla="*/ 3960440 w 3960440"/>
              <a:gd name="connsiteY2" fmla="*/ 452199 h 452199"/>
              <a:gd name="connsiteX3" fmla="*/ 0 w 3960440"/>
              <a:gd name="connsiteY3" fmla="*/ 452199 h 452199"/>
              <a:gd name="connsiteX4" fmla="*/ 0 w 3960440"/>
              <a:gd name="connsiteY4" fmla="*/ 0 h 452199"/>
              <a:gd name="connsiteX0" fmla="*/ 0 w 3960440"/>
              <a:gd name="connsiteY0" fmla="*/ 0 h 452199"/>
              <a:gd name="connsiteX1" fmla="*/ 3960440 w 3960440"/>
              <a:gd name="connsiteY1" fmla="*/ 0 h 452199"/>
              <a:gd name="connsiteX2" fmla="*/ 3827090 w 3960440"/>
              <a:gd name="connsiteY2" fmla="*/ 452199 h 452199"/>
              <a:gd name="connsiteX3" fmla="*/ 0 w 3960440"/>
              <a:gd name="connsiteY3" fmla="*/ 452199 h 452199"/>
              <a:gd name="connsiteX4" fmla="*/ 0 w 3960440"/>
              <a:gd name="connsiteY4" fmla="*/ 0 h 452199"/>
              <a:gd name="connsiteX0" fmla="*/ 0 w 5471740"/>
              <a:gd name="connsiteY0" fmla="*/ 0 h 452199"/>
              <a:gd name="connsiteX1" fmla="*/ 5471740 w 5471740"/>
              <a:gd name="connsiteY1" fmla="*/ 0 h 452199"/>
              <a:gd name="connsiteX2" fmla="*/ 5338390 w 5471740"/>
              <a:gd name="connsiteY2" fmla="*/ 452199 h 452199"/>
              <a:gd name="connsiteX3" fmla="*/ 1511300 w 5471740"/>
              <a:gd name="connsiteY3" fmla="*/ 452199 h 452199"/>
              <a:gd name="connsiteX4" fmla="*/ 0 w 5471740"/>
              <a:gd name="connsiteY4" fmla="*/ 0 h 452199"/>
              <a:gd name="connsiteX0" fmla="*/ 0 w 5471740"/>
              <a:gd name="connsiteY0" fmla="*/ 0 h 452199"/>
              <a:gd name="connsiteX1" fmla="*/ 5471740 w 5471740"/>
              <a:gd name="connsiteY1" fmla="*/ 0 h 452199"/>
              <a:gd name="connsiteX2" fmla="*/ 5338390 w 5471740"/>
              <a:gd name="connsiteY2" fmla="*/ 452199 h 452199"/>
              <a:gd name="connsiteX3" fmla="*/ 12700 w 5471740"/>
              <a:gd name="connsiteY3" fmla="*/ 426799 h 452199"/>
              <a:gd name="connsiteX4" fmla="*/ 0 w 5471740"/>
              <a:gd name="connsiteY4" fmla="*/ 0 h 452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1740" h="452199">
                <a:moveTo>
                  <a:pt x="0" y="0"/>
                </a:moveTo>
                <a:lnTo>
                  <a:pt x="5471740" y="0"/>
                </a:lnTo>
                <a:lnTo>
                  <a:pt x="5338390" y="452199"/>
                </a:lnTo>
                <a:lnTo>
                  <a:pt x="12700" y="426799"/>
                </a:lnTo>
                <a:lnTo>
                  <a:pt x="0" y="0"/>
                </a:lnTo>
                <a:close/>
              </a:path>
            </a:pathLst>
          </a:custGeom>
          <a:solidFill>
            <a:srgbClr val="E26C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000" dirty="0"/>
          </a:p>
        </p:txBody>
      </p:sp>
      <p:sp>
        <p:nvSpPr>
          <p:cNvPr id="24" name="1 Título"/>
          <p:cNvSpPr txBox="1">
            <a:spLocks/>
          </p:cNvSpPr>
          <p:nvPr/>
        </p:nvSpPr>
        <p:spPr>
          <a:xfrm>
            <a:off x="51198" y="854867"/>
            <a:ext cx="2648594" cy="350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4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Datos numéricos:</a:t>
            </a:r>
            <a:endParaRPr lang="es-CL" sz="2800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319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0289"/>
            <a:ext cx="9159964" cy="580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-501450" y="1179059"/>
            <a:ext cx="6258467" cy="3411172"/>
          </a:xfrm>
          <a:custGeom>
            <a:avLst/>
            <a:gdLst>
              <a:gd name="connsiteX0" fmla="*/ 0 w 5046887"/>
              <a:gd name="connsiteY0" fmla="*/ 0 h 3100938"/>
              <a:gd name="connsiteX1" fmla="*/ 5046887 w 5046887"/>
              <a:gd name="connsiteY1" fmla="*/ 0 h 3100938"/>
              <a:gd name="connsiteX2" fmla="*/ 5046887 w 5046887"/>
              <a:gd name="connsiteY2" fmla="*/ 3100938 h 3100938"/>
              <a:gd name="connsiteX3" fmla="*/ 0 w 5046887"/>
              <a:gd name="connsiteY3" fmla="*/ 3100938 h 3100938"/>
              <a:gd name="connsiteX4" fmla="*/ 0 w 5046887"/>
              <a:gd name="connsiteY4" fmla="*/ 0 h 3100938"/>
              <a:gd name="connsiteX0" fmla="*/ 45720 w 5046887"/>
              <a:gd name="connsiteY0" fmla="*/ 0 h 3756258"/>
              <a:gd name="connsiteX1" fmla="*/ 5046887 w 5046887"/>
              <a:gd name="connsiteY1" fmla="*/ 655320 h 3756258"/>
              <a:gd name="connsiteX2" fmla="*/ 5046887 w 5046887"/>
              <a:gd name="connsiteY2" fmla="*/ 3756258 h 3756258"/>
              <a:gd name="connsiteX3" fmla="*/ 0 w 5046887"/>
              <a:gd name="connsiteY3" fmla="*/ 3756258 h 3756258"/>
              <a:gd name="connsiteX4" fmla="*/ 45720 w 5046887"/>
              <a:gd name="connsiteY4" fmla="*/ 0 h 3756258"/>
              <a:gd name="connsiteX0" fmla="*/ 45720 w 6151787"/>
              <a:gd name="connsiteY0" fmla="*/ 0 h 3756258"/>
              <a:gd name="connsiteX1" fmla="*/ 6151787 w 6151787"/>
              <a:gd name="connsiteY1" fmla="*/ 967740 h 3756258"/>
              <a:gd name="connsiteX2" fmla="*/ 5046887 w 6151787"/>
              <a:gd name="connsiteY2" fmla="*/ 3756258 h 3756258"/>
              <a:gd name="connsiteX3" fmla="*/ 0 w 6151787"/>
              <a:gd name="connsiteY3" fmla="*/ 3756258 h 3756258"/>
              <a:gd name="connsiteX4" fmla="*/ 45720 w 6151787"/>
              <a:gd name="connsiteY4" fmla="*/ 0 h 3756258"/>
              <a:gd name="connsiteX0" fmla="*/ 45720 w 6106067"/>
              <a:gd name="connsiteY0" fmla="*/ 0 h 3756258"/>
              <a:gd name="connsiteX1" fmla="*/ 6106067 w 6106067"/>
              <a:gd name="connsiteY1" fmla="*/ 1356360 h 3756258"/>
              <a:gd name="connsiteX2" fmla="*/ 5046887 w 6106067"/>
              <a:gd name="connsiteY2" fmla="*/ 3756258 h 3756258"/>
              <a:gd name="connsiteX3" fmla="*/ 0 w 6106067"/>
              <a:gd name="connsiteY3" fmla="*/ 3756258 h 3756258"/>
              <a:gd name="connsiteX4" fmla="*/ 45720 w 6106067"/>
              <a:gd name="connsiteY4" fmla="*/ 0 h 3756258"/>
              <a:gd name="connsiteX0" fmla="*/ 45720 w 6182267"/>
              <a:gd name="connsiteY0" fmla="*/ 0 h 3756258"/>
              <a:gd name="connsiteX1" fmla="*/ 6182267 w 6182267"/>
              <a:gd name="connsiteY1" fmla="*/ 967740 h 3756258"/>
              <a:gd name="connsiteX2" fmla="*/ 5046887 w 6182267"/>
              <a:gd name="connsiteY2" fmla="*/ 3756258 h 3756258"/>
              <a:gd name="connsiteX3" fmla="*/ 0 w 6182267"/>
              <a:gd name="connsiteY3" fmla="*/ 3756258 h 3756258"/>
              <a:gd name="connsiteX4" fmla="*/ 45720 w 6182267"/>
              <a:gd name="connsiteY4" fmla="*/ 0 h 3756258"/>
              <a:gd name="connsiteX0" fmla="*/ 45720 w 6258467"/>
              <a:gd name="connsiteY0" fmla="*/ 0 h 3756258"/>
              <a:gd name="connsiteX1" fmla="*/ 6258467 w 6258467"/>
              <a:gd name="connsiteY1" fmla="*/ 967740 h 3756258"/>
              <a:gd name="connsiteX2" fmla="*/ 5046887 w 6258467"/>
              <a:gd name="connsiteY2" fmla="*/ 3756258 h 3756258"/>
              <a:gd name="connsiteX3" fmla="*/ 0 w 6258467"/>
              <a:gd name="connsiteY3" fmla="*/ 3756258 h 3756258"/>
              <a:gd name="connsiteX4" fmla="*/ 45720 w 6258467"/>
              <a:gd name="connsiteY4" fmla="*/ 0 h 3756258"/>
              <a:gd name="connsiteX0" fmla="*/ 45720 w 6258467"/>
              <a:gd name="connsiteY0" fmla="*/ 0 h 3756258"/>
              <a:gd name="connsiteX1" fmla="*/ 6258467 w 6258467"/>
              <a:gd name="connsiteY1" fmla="*/ 967740 h 3756258"/>
              <a:gd name="connsiteX2" fmla="*/ 5107847 w 6258467"/>
              <a:gd name="connsiteY2" fmla="*/ 3756258 h 3756258"/>
              <a:gd name="connsiteX3" fmla="*/ 0 w 6258467"/>
              <a:gd name="connsiteY3" fmla="*/ 3756258 h 3756258"/>
              <a:gd name="connsiteX4" fmla="*/ 45720 w 6258467"/>
              <a:gd name="connsiteY4" fmla="*/ 0 h 3756258"/>
              <a:gd name="connsiteX0" fmla="*/ 45720 w 6258467"/>
              <a:gd name="connsiteY0" fmla="*/ 0 h 2811378"/>
              <a:gd name="connsiteX1" fmla="*/ 6258467 w 6258467"/>
              <a:gd name="connsiteY1" fmla="*/ 22860 h 2811378"/>
              <a:gd name="connsiteX2" fmla="*/ 5107847 w 6258467"/>
              <a:gd name="connsiteY2" fmla="*/ 2811378 h 2811378"/>
              <a:gd name="connsiteX3" fmla="*/ 0 w 6258467"/>
              <a:gd name="connsiteY3" fmla="*/ 2811378 h 2811378"/>
              <a:gd name="connsiteX4" fmla="*/ 45720 w 6258467"/>
              <a:gd name="connsiteY4" fmla="*/ 0 h 2811378"/>
              <a:gd name="connsiteX0" fmla="*/ 45720 w 6258467"/>
              <a:gd name="connsiteY0" fmla="*/ 5 h 2811383"/>
              <a:gd name="connsiteX1" fmla="*/ 57080 w 6258467"/>
              <a:gd name="connsiteY1" fmla="*/ 73918 h 2811383"/>
              <a:gd name="connsiteX2" fmla="*/ 6258467 w 6258467"/>
              <a:gd name="connsiteY2" fmla="*/ 22865 h 2811383"/>
              <a:gd name="connsiteX3" fmla="*/ 5107847 w 6258467"/>
              <a:gd name="connsiteY3" fmla="*/ 2811383 h 2811383"/>
              <a:gd name="connsiteX4" fmla="*/ 0 w 6258467"/>
              <a:gd name="connsiteY4" fmla="*/ 2811383 h 2811383"/>
              <a:gd name="connsiteX5" fmla="*/ 45720 w 6258467"/>
              <a:gd name="connsiteY5" fmla="*/ 5 h 2811383"/>
              <a:gd name="connsiteX0" fmla="*/ 45720 w 6258467"/>
              <a:gd name="connsiteY0" fmla="*/ 19 h 2811397"/>
              <a:gd name="connsiteX1" fmla="*/ 57080 w 6258467"/>
              <a:gd name="connsiteY1" fmla="*/ 20592 h 2811397"/>
              <a:gd name="connsiteX2" fmla="*/ 6258467 w 6258467"/>
              <a:gd name="connsiteY2" fmla="*/ 22879 h 2811397"/>
              <a:gd name="connsiteX3" fmla="*/ 5107847 w 6258467"/>
              <a:gd name="connsiteY3" fmla="*/ 2811397 h 2811397"/>
              <a:gd name="connsiteX4" fmla="*/ 0 w 6258467"/>
              <a:gd name="connsiteY4" fmla="*/ 2811397 h 2811397"/>
              <a:gd name="connsiteX5" fmla="*/ 45720 w 6258467"/>
              <a:gd name="connsiteY5" fmla="*/ 19 h 281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58467" h="2811397">
                <a:moveTo>
                  <a:pt x="45720" y="19"/>
                </a:moveTo>
                <a:cubicBezTo>
                  <a:pt x="59667" y="-743"/>
                  <a:pt x="43133" y="21354"/>
                  <a:pt x="57080" y="20592"/>
                </a:cubicBezTo>
                <a:lnTo>
                  <a:pt x="6258467" y="22879"/>
                </a:lnTo>
                <a:lnTo>
                  <a:pt x="5107847" y="2811397"/>
                </a:lnTo>
                <a:lnTo>
                  <a:pt x="0" y="2811397"/>
                </a:lnTo>
                <a:lnTo>
                  <a:pt x="45720" y="19"/>
                </a:lnTo>
                <a:close/>
              </a:path>
            </a:pathLst>
          </a:custGeom>
          <a:solidFill>
            <a:srgbClr val="0B185D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7503217" y="-90289"/>
            <a:ext cx="1345897" cy="962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8" name="Picture 3" descr="C:\Users\Piero\Desktop\sistemika_work\2019_semanas\semana_14\manuel_oliva\papeleria\plantillas\1-0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584" y="194712"/>
            <a:ext cx="1101056" cy="60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1 Título"/>
          <p:cNvSpPr txBox="1">
            <a:spLocks/>
          </p:cNvSpPr>
          <p:nvPr/>
        </p:nvSpPr>
        <p:spPr>
          <a:xfrm>
            <a:off x="386076" y="26253"/>
            <a:ext cx="6922228" cy="7404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40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Tipos de datos</a:t>
            </a:r>
          </a:p>
        </p:txBody>
      </p:sp>
      <p:sp>
        <p:nvSpPr>
          <p:cNvPr id="62" name="2 Subtítulo"/>
          <p:cNvSpPr txBox="1">
            <a:spLocks/>
          </p:cNvSpPr>
          <p:nvPr/>
        </p:nvSpPr>
        <p:spPr>
          <a:xfrm>
            <a:off x="0" y="1317942"/>
            <a:ext cx="4669211" cy="3507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AutoNum type="arabicParenR"/>
            </a:pPr>
            <a:r>
              <a:rPr lang="es-CL" sz="1400" b="1" dirty="0" err="1">
                <a:solidFill>
                  <a:schemeClr val="bg1"/>
                </a:solidFill>
              </a:rPr>
              <a:t>Char</a:t>
            </a:r>
            <a:r>
              <a:rPr lang="es-CL" sz="1400" b="1" dirty="0">
                <a:solidFill>
                  <a:schemeClr val="bg1"/>
                </a:solidFill>
              </a:rPr>
              <a:t>: Este tipo es para cadenas de longitud fija. Su longitud va desde 1 a 255 caracteres. Siempre se ocupara el largo que hayamos dado (añadiendo espacios en el caso que faltasen caracteres).</a:t>
            </a:r>
          </a:p>
          <a:p>
            <a:pPr marL="342900" indent="-342900" algn="l">
              <a:buAutoNum type="arabicParenR"/>
            </a:pPr>
            <a:r>
              <a:rPr lang="es-CL" sz="1400" b="1" dirty="0" err="1">
                <a:solidFill>
                  <a:schemeClr val="bg1"/>
                </a:solidFill>
              </a:rPr>
              <a:t>Varchar</a:t>
            </a:r>
            <a:r>
              <a:rPr lang="es-CL" sz="1400" b="1" dirty="0">
                <a:solidFill>
                  <a:schemeClr val="bg1"/>
                </a:solidFill>
              </a:rPr>
              <a:t>: Para una cadena de caracteres de longitud variable de hasta 8.060.</a:t>
            </a:r>
          </a:p>
          <a:p>
            <a:pPr marL="342900" indent="-342900" algn="l">
              <a:buAutoNum type="arabicParenR"/>
            </a:pPr>
            <a:r>
              <a:rPr lang="es-CL" sz="1400" b="1" dirty="0" err="1">
                <a:solidFill>
                  <a:schemeClr val="bg1"/>
                </a:solidFill>
              </a:rPr>
              <a:t>Nvarchar</a:t>
            </a:r>
            <a:r>
              <a:rPr lang="es-CL" sz="1400" b="1" dirty="0">
                <a:solidFill>
                  <a:schemeClr val="bg1"/>
                </a:solidFill>
              </a:rPr>
              <a:t>: Para una cadena de caracteres de longitud variable de hasta 4000, y soporta formato Unicode.</a:t>
            </a:r>
          </a:p>
          <a:p>
            <a:pPr marL="342900" indent="-342900" algn="l">
              <a:buAutoNum type="arabicParenR"/>
            </a:pPr>
            <a:r>
              <a:rPr lang="es-CL" sz="1400" b="1" dirty="0">
                <a:solidFill>
                  <a:schemeClr val="bg1"/>
                </a:solidFill>
              </a:rPr>
              <a:t>Text: Texto de longitud variable que puede tener hasta 65.535 caracteres.</a:t>
            </a:r>
          </a:p>
          <a:p>
            <a:pPr marL="342900" indent="-342900" algn="l">
              <a:buAutoNum type="arabicParenR"/>
            </a:pPr>
            <a:r>
              <a:rPr lang="es-CL" sz="1400" b="1" dirty="0">
                <a:solidFill>
                  <a:schemeClr val="bg1"/>
                </a:solidFill>
              </a:rPr>
              <a:t>Date: Para almacenar fechas. El formato por defecto es </a:t>
            </a:r>
            <a:r>
              <a:rPr lang="es-CL" sz="1400" b="1" dirty="0" err="1">
                <a:solidFill>
                  <a:schemeClr val="bg1"/>
                </a:solidFill>
              </a:rPr>
              <a:t>yyyymmdd</a:t>
            </a:r>
            <a:r>
              <a:rPr lang="es-CL" sz="1400" b="1" dirty="0">
                <a:solidFill>
                  <a:schemeClr val="bg1"/>
                </a:solidFill>
              </a:rPr>
              <a:t>.</a:t>
            </a:r>
          </a:p>
          <a:p>
            <a:pPr marL="342900" indent="-342900" algn="l">
              <a:buAutoNum type="arabicParenR"/>
            </a:pPr>
            <a:r>
              <a:rPr lang="es-CL" sz="1400" b="1" dirty="0" err="1">
                <a:solidFill>
                  <a:schemeClr val="bg1"/>
                </a:solidFill>
              </a:rPr>
              <a:t>Datetime</a:t>
            </a:r>
            <a:r>
              <a:rPr lang="es-CL" sz="1400" b="1" dirty="0">
                <a:solidFill>
                  <a:schemeClr val="bg1"/>
                </a:solidFill>
              </a:rPr>
              <a:t>: </a:t>
            </a:r>
            <a:r>
              <a:rPr lang="es-CL" sz="1400" b="1" dirty="0" err="1">
                <a:solidFill>
                  <a:schemeClr val="bg1"/>
                </a:solidFill>
              </a:rPr>
              <a:t>Combinacion</a:t>
            </a:r>
            <a:r>
              <a:rPr lang="es-CL" sz="1400" b="1" dirty="0">
                <a:solidFill>
                  <a:schemeClr val="bg1"/>
                </a:solidFill>
              </a:rPr>
              <a:t> de fecha y hora.</a:t>
            </a:r>
          </a:p>
          <a:p>
            <a:pPr marL="342900" indent="-342900" algn="l">
              <a:buAutoNum type="arabicParenR"/>
            </a:pPr>
            <a:endParaRPr lang="es-CL" sz="1400" b="1" dirty="0">
              <a:solidFill>
                <a:schemeClr val="bg1"/>
              </a:solidFill>
            </a:endParaRPr>
          </a:p>
        </p:txBody>
      </p:sp>
      <p:sp>
        <p:nvSpPr>
          <p:cNvPr id="72" name="2 Subtítulo"/>
          <p:cNvSpPr txBox="1">
            <a:spLocks/>
          </p:cNvSpPr>
          <p:nvPr/>
        </p:nvSpPr>
        <p:spPr>
          <a:xfrm>
            <a:off x="191049" y="3842979"/>
            <a:ext cx="4669211" cy="411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CL" sz="1600" b="1" dirty="0">
              <a:solidFill>
                <a:schemeClr val="bg1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-36512" y="5230230"/>
            <a:ext cx="9217024" cy="349833"/>
          </a:xfrm>
          <a:prstGeom prst="rect">
            <a:avLst/>
          </a:prstGeom>
          <a:solidFill>
            <a:srgbClr val="09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0" name="2 Subtítulo"/>
          <p:cNvSpPr txBox="1">
            <a:spLocks/>
          </p:cNvSpPr>
          <p:nvPr/>
        </p:nvSpPr>
        <p:spPr>
          <a:xfrm>
            <a:off x="4211960" y="5303623"/>
            <a:ext cx="1442560" cy="25694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2400" dirty="0">
                <a:solidFill>
                  <a:schemeClr val="bg1"/>
                </a:solidFill>
              </a:rPr>
              <a:t>(+56) 2 3254 2309</a:t>
            </a:r>
          </a:p>
        </p:txBody>
      </p:sp>
      <p:sp>
        <p:nvSpPr>
          <p:cNvPr id="21" name="2 Subtítulo"/>
          <p:cNvSpPr txBox="1">
            <a:spLocks/>
          </p:cNvSpPr>
          <p:nvPr/>
        </p:nvSpPr>
        <p:spPr>
          <a:xfrm>
            <a:off x="5805933" y="5310387"/>
            <a:ext cx="1502371" cy="25694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2400" dirty="0">
                <a:solidFill>
                  <a:schemeClr val="bg1"/>
                </a:solidFill>
              </a:rPr>
              <a:t>www.programbi.cl</a:t>
            </a: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2627784" y="5217494"/>
            <a:ext cx="1728192" cy="429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200" b="1" dirty="0">
                <a:solidFill>
                  <a:schemeClr val="bg1"/>
                </a:solidFill>
              </a:rPr>
              <a:t>Más Información en:</a:t>
            </a:r>
            <a:endParaRPr lang="es-CL" sz="2400" b="1" dirty="0">
              <a:solidFill>
                <a:schemeClr val="bg1"/>
              </a:solidFill>
            </a:endParaRPr>
          </a:p>
        </p:txBody>
      </p:sp>
      <p:sp>
        <p:nvSpPr>
          <p:cNvPr id="23" name="2 Subtítulo"/>
          <p:cNvSpPr txBox="1">
            <a:spLocks/>
          </p:cNvSpPr>
          <p:nvPr/>
        </p:nvSpPr>
        <p:spPr>
          <a:xfrm>
            <a:off x="7315787" y="5310386"/>
            <a:ext cx="1792717" cy="25694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2400" dirty="0">
                <a:solidFill>
                  <a:schemeClr val="bg1"/>
                </a:solidFill>
              </a:rPr>
              <a:t>contacto@programbi.cl</a:t>
            </a:r>
          </a:p>
        </p:txBody>
      </p:sp>
      <p:sp>
        <p:nvSpPr>
          <p:cNvPr id="17" name="34 Rectángulo"/>
          <p:cNvSpPr/>
          <p:nvPr/>
        </p:nvSpPr>
        <p:spPr>
          <a:xfrm>
            <a:off x="-36512" y="811796"/>
            <a:ext cx="5183708" cy="452199"/>
          </a:xfrm>
          <a:custGeom>
            <a:avLst/>
            <a:gdLst>
              <a:gd name="connsiteX0" fmla="*/ 0 w 3960440"/>
              <a:gd name="connsiteY0" fmla="*/ 0 h 452199"/>
              <a:gd name="connsiteX1" fmla="*/ 3960440 w 3960440"/>
              <a:gd name="connsiteY1" fmla="*/ 0 h 452199"/>
              <a:gd name="connsiteX2" fmla="*/ 3960440 w 3960440"/>
              <a:gd name="connsiteY2" fmla="*/ 452199 h 452199"/>
              <a:gd name="connsiteX3" fmla="*/ 0 w 3960440"/>
              <a:gd name="connsiteY3" fmla="*/ 452199 h 452199"/>
              <a:gd name="connsiteX4" fmla="*/ 0 w 3960440"/>
              <a:gd name="connsiteY4" fmla="*/ 0 h 452199"/>
              <a:gd name="connsiteX0" fmla="*/ 0 w 3960440"/>
              <a:gd name="connsiteY0" fmla="*/ 0 h 452199"/>
              <a:gd name="connsiteX1" fmla="*/ 3960440 w 3960440"/>
              <a:gd name="connsiteY1" fmla="*/ 0 h 452199"/>
              <a:gd name="connsiteX2" fmla="*/ 3827090 w 3960440"/>
              <a:gd name="connsiteY2" fmla="*/ 452199 h 452199"/>
              <a:gd name="connsiteX3" fmla="*/ 0 w 3960440"/>
              <a:gd name="connsiteY3" fmla="*/ 452199 h 452199"/>
              <a:gd name="connsiteX4" fmla="*/ 0 w 3960440"/>
              <a:gd name="connsiteY4" fmla="*/ 0 h 452199"/>
              <a:gd name="connsiteX0" fmla="*/ 0 w 5471740"/>
              <a:gd name="connsiteY0" fmla="*/ 0 h 452199"/>
              <a:gd name="connsiteX1" fmla="*/ 5471740 w 5471740"/>
              <a:gd name="connsiteY1" fmla="*/ 0 h 452199"/>
              <a:gd name="connsiteX2" fmla="*/ 5338390 w 5471740"/>
              <a:gd name="connsiteY2" fmla="*/ 452199 h 452199"/>
              <a:gd name="connsiteX3" fmla="*/ 1511300 w 5471740"/>
              <a:gd name="connsiteY3" fmla="*/ 452199 h 452199"/>
              <a:gd name="connsiteX4" fmla="*/ 0 w 5471740"/>
              <a:gd name="connsiteY4" fmla="*/ 0 h 452199"/>
              <a:gd name="connsiteX0" fmla="*/ 0 w 5471740"/>
              <a:gd name="connsiteY0" fmla="*/ 0 h 452199"/>
              <a:gd name="connsiteX1" fmla="*/ 5471740 w 5471740"/>
              <a:gd name="connsiteY1" fmla="*/ 0 h 452199"/>
              <a:gd name="connsiteX2" fmla="*/ 5338390 w 5471740"/>
              <a:gd name="connsiteY2" fmla="*/ 452199 h 452199"/>
              <a:gd name="connsiteX3" fmla="*/ 12700 w 5471740"/>
              <a:gd name="connsiteY3" fmla="*/ 426799 h 452199"/>
              <a:gd name="connsiteX4" fmla="*/ 0 w 5471740"/>
              <a:gd name="connsiteY4" fmla="*/ 0 h 452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1740" h="452199">
                <a:moveTo>
                  <a:pt x="0" y="0"/>
                </a:moveTo>
                <a:lnTo>
                  <a:pt x="5471740" y="0"/>
                </a:lnTo>
                <a:lnTo>
                  <a:pt x="5338390" y="452199"/>
                </a:lnTo>
                <a:lnTo>
                  <a:pt x="12700" y="426799"/>
                </a:lnTo>
                <a:lnTo>
                  <a:pt x="0" y="0"/>
                </a:lnTo>
                <a:close/>
              </a:path>
            </a:pathLst>
          </a:custGeom>
          <a:solidFill>
            <a:srgbClr val="E26C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000" dirty="0"/>
          </a:p>
        </p:txBody>
      </p:sp>
      <p:sp>
        <p:nvSpPr>
          <p:cNvPr id="24" name="1 Título"/>
          <p:cNvSpPr txBox="1">
            <a:spLocks/>
          </p:cNvSpPr>
          <p:nvPr/>
        </p:nvSpPr>
        <p:spPr>
          <a:xfrm>
            <a:off x="51198" y="854867"/>
            <a:ext cx="2648594" cy="350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4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Datos de Texto y Fecha:</a:t>
            </a:r>
            <a:endParaRPr lang="es-CL" sz="2800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067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0289"/>
            <a:ext cx="9159964" cy="580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-501450" y="1179059"/>
            <a:ext cx="6258467" cy="3411172"/>
          </a:xfrm>
          <a:custGeom>
            <a:avLst/>
            <a:gdLst>
              <a:gd name="connsiteX0" fmla="*/ 0 w 5046887"/>
              <a:gd name="connsiteY0" fmla="*/ 0 h 3100938"/>
              <a:gd name="connsiteX1" fmla="*/ 5046887 w 5046887"/>
              <a:gd name="connsiteY1" fmla="*/ 0 h 3100938"/>
              <a:gd name="connsiteX2" fmla="*/ 5046887 w 5046887"/>
              <a:gd name="connsiteY2" fmla="*/ 3100938 h 3100938"/>
              <a:gd name="connsiteX3" fmla="*/ 0 w 5046887"/>
              <a:gd name="connsiteY3" fmla="*/ 3100938 h 3100938"/>
              <a:gd name="connsiteX4" fmla="*/ 0 w 5046887"/>
              <a:gd name="connsiteY4" fmla="*/ 0 h 3100938"/>
              <a:gd name="connsiteX0" fmla="*/ 45720 w 5046887"/>
              <a:gd name="connsiteY0" fmla="*/ 0 h 3756258"/>
              <a:gd name="connsiteX1" fmla="*/ 5046887 w 5046887"/>
              <a:gd name="connsiteY1" fmla="*/ 655320 h 3756258"/>
              <a:gd name="connsiteX2" fmla="*/ 5046887 w 5046887"/>
              <a:gd name="connsiteY2" fmla="*/ 3756258 h 3756258"/>
              <a:gd name="connsiteX3" fmla="*/ 0 w 5046887"/>
              <a:gd name="connsiteY3" fmla="*/ 3756258 h 3756258"/>
              <a:gd name="connsiteX4" fmla="*/ 45720 w 5046887"/>
              <a:gd name="connsiteY4" fmla="*/ 0 h 3756258"/>
              <a:gd name="connsiteX0" fmla="*/ 45720 w 6151787"/>
              <a:gd name="connsiteY0" fmla="*/ 0 h 3756258"/>
              <a:gd name="connsiteX1" fmla="*/ 6151787 w 6151787"/>
              <a:gd name="connsiteY1" fmla="*/ 967740 h 3756258"/>
              <a:gd name="connsiteX2" fmla="*/ 5046887 w 6151787"/>
              <a:gd name="connsiteY2" fmla="*/ 3756258 h 3756258"/>
              <a:gd name="connsiteX3" fmla="*/ 0 w 6151787"/>
              <a:gd name="connsiteY3" fmla="*/ 3756258 h 3756258"/>
              <a:gd name="connsiteX4" fmla="*/ 45720 w 6151787"/>
              <a:gd name="connsiteY4" fmla="*/ 0 h 3756258"/>
              <a:gd name="connsiteX0" fmla="*/ 45720 w 6106067"/>
              <a:gd name="connsiteY0" fmla="*/ 0 h 3756258"/>
              <a:gd name="connsiteX1" fmla="*/ 6106067 w 6106067"/>
              <a:gd name="connsiteY1" fmla="*/ 1356360 h 3756258"/>
              <a:gd name="connsiteX2" fmla="*/ 5046887 w 6106067"/>
              <a:gd name="connsiteY2" fmla="*/ 3756258 h 3756258"/>
              <a:gd name="connsiteX3" fmla="*/ 0 w 6106067"/>
              <a:gd name="connsiteY3" fmla="*/ 3756258 h 3756258"/>
              <a:gd name="connsiteX4" fmla="*/ 45720 w 6106067"/>
              <a:gd name="connsiteY4" fmla="*/ 0 h 3756258"/>
              <a:gd name="connsiteX0" fmla="*/ 45720 w 6182267"/>
              <a:gd name="connsiteY0" fmla="*/ 0 h 3756258"/>
              <a:gd name="connsiteX1" fmla="*/ 6182267 w 6182267"/>
              <a:gd name="connsiteY1" fmla="*/ 967740 h 3756258"/>
              <a:gd name="connsiteX2" fmla="*/ 5046887 w 6182267"/>
              <a:gd name="connsiteY2" fmla="*/ 3756258 h 3756258"/>
              <a:gd name="connsiteX3" fmla="*/ 0 w 6182267"/>
              <a:gd name="connsiteY3" fmla="*/ 3756258 h 3756258"/>
              <a:gd name="connsiteX4" fmla="*/ 45720 w 6182267"/>
              <a:gd name="connsiteY4" fmla="*/ 0 h 3756258"/>
              <a:gd name="connsiteX0" fmla="*/ 45720 w 6258467"/>
              <a:gd name="connsiteY0" fmla="*/ 0 h 3756258"/>
              <a:gd name="connsiteX1" fmla="*/ 6258467 w 6258467"/>
              <a:gd name="connsiteY1" fmla="*/ 967740 h 3756258"/>
              <a:gd name="connsiteX2" fmla="*/ 5046887 w 6258467"/>
              <a:gd name="connsiteY2" fmla="*/ 3756258 h 3756258"/>
              <a:gd name="connsiteX3" fmla="*/ 0 w 6258467"/>
              <a:gd name="connsiteY3" fmla="*/ 3756258 h 3756258"/>
              <a:gd name="connsiteX4" fmla="*/ 45720 w 6258467"/>
              <a:gd name="connsiteY4" fmla="*/ 0 h 3756258"/>
              <a:gd name="connsiteX0" fmla="*/ 45720 w 6258467"/>
              <a:gd name="connsiteY0" fmla="*/ 0 h 3756258"/>
              <a:gd name="connsiteX1" fmla="*/ 6258467 w 6258467"/>
              <a:gd name="connsiteY1" fmla="*/ 967740 h 3756258"/>
              <a:gd name="connsiteX2" fmla="*/ 5107847 w 6258467"/>
              <a:gd name="connsiteY2" fmla="*/ 3756258 h 3756258"/>
              <a:gd name="connsiteX3" fmla="*/ 0 w 6258467"/>
              <a:gd name="connsiteY3" fmla="*/ 3756258 h 3756258"/>
              <a:gd name="connsiteX4" fmla="*/ 45720 w 6258467"/>
              <a:gd name="connsiteY4" fmla="*/ 0 h 3756258"/>
              <a:gd name="connsiteX0" fmla="*/ 45720 w 6258467"/>
              <a:gd name="connsiteY0" fmla="*/ 0 h 2811378"/>
              <a:gd name="connsiteX1" fmla="*/ 6258467 w 6258467"/>
              <a:gd name="connsiteY1" fmla="*/ 22860 h 2811378"/>
              <a:gd name="connsiteX2" fmla="*/ 5107847 w 6258467"/>
              <a:gd name="connsiteY2" fmla="*/ 2811378 h 2811378"/>
              <a:gd name="connsiteX3" fmla="*/ 0 w 6258467"/>
              <a:gd name="connsiteY3" fmla="*/ 2811378 h 2811378"/>
              <a:gd name="connsiteX4" fmla="*/ 45720 w 6258467"/>
              <a:gd name="connsiteY4" fmla="*/ 0 h 2811378"/>
              <a:gd name="connsiteX0" fmla="*/ 45720 w 6258467"/>
              <a:gd name="connsiteY0" fmla="*/ 5 h 2811383"/>
              <a:gd name="connsiteX1" fmla="*/ 57080 w 6258467"/>
              <a:gd name="connsiteY1" fmla="*/ 73918 h 2811383"/>
              <a:gd name="connsiteX2" fmla="*/ 6258467 w 6258467"/>
              <a:gd name="connsiteY2" fmla="*/ 22865 h 2811383"/>
              <a:gd name="connsiteX3" fmla="*/ 5107847 w 6258467"/>
              <a:gd name="connsiteY3" fmla="*/ 2811383 h 2811383"/>
              <a:gd name="connsiteX4" fmla="*/ 0 w 6258467"/>
              <a:gd name="connsiteY4" fmla="*/ 2811383 h 2811383"/>
              <a:gd name="connsiteX5" fmla="*/ 45720 w 6258467"/>
              <a:gd name="connsiteY5" fmla="*/ 5 h 2811383"/>
              <a:gd name="connsiteX0" fmla="*/ 45720 w 6258467"/>
              <a:gd name="connsiteY0" fmla="*/ 19 h 2811397"/>
              <a:gd name="connsiteX1" fmla="*/ 57080 w 6258467"/>
              <a:gd name="connsiteY1" fmla="*/ 20592 h 2811397"/>
              <a:gd name="connsiteX2" fmla="*/ 6258467 w 6258467"/>
              <a:gd name="connsiteY2" fmla="*/ 22879 h 2811397"/>
              <a:gd name="connsiteX3" fmla="*/ 5107847 w 6258467"/>
              <a:gd name="connsiteY3" fmla="*/ 2811397 h 2811397"/>
              <a:gd name="connsiteX4" fmla="*/ 0 w 6258467"/>
              <a:gd name="connsiteY4" fmla="*/ 2811397 h 2811397"/>
              <a:gd name="connsiteX5" fmla="*/ 45720 w 6258467"/>
              <a:gd name="connsiteY5" fmla="*/ 19 h 281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58467" h="2811397">
                <a:moveTo>
                  <a:pt x="45720" y="19"/>
                </a:moveTo>
                <a:cubicBezTo>
                  <a:pt x="59667" y="-743"/>
                  <a:pt x="43133" y="21354"/>
                  <a:pt x="57080" y="20592"/>
                </a:cubicBezTo>
                <a:lnTo>
                  <a:pt x="6258467" y="22879"/>
                </a:lnTo>
                <a:lnTo>
                  <a:pt x="5107847" y="2811397"/>
                </a:lnTo>
                <a:lnTo>
                  <a:pt x="0" y="2811397"/>
                </a:lnTo>
                <a:lnTo>
                  <a:pt x="45720" y="19"/>
                </a:lnTo>
                <a:close/>
              </a:path>
            </a:pathLst>
          </a:custGeom>
          <a:solidFill>
            <a:srgbClr val="0B185D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7503217" y="-90289"/>
            <a:ext cx="1345897" cy="962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8" name="Picture 3" descr="C:\Users\Piero\Desktop\sistemika_work\2019_semanas\semana_14\manuel_oliva\papeleria\plantillas\1-0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584" y="194712"/>
            <a:ext cx="1101056" cy="60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1 Título"/>
          <p:cNvSpPr txBox="1">
            <a:spLocks/>
          </p:cNvSpPr>
          <p:nvPr/>
        </p:nvSpPr>
        <p:spPr>
          <a:xfrm>
            <a:off x="386076" y="26253"/>
            <a:ext cx="6922228" cy="7404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40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Consultas en Tablas</a:t>
            </a:r>
          </a:p>
        </p:txBody>
      </p:sp>
      <p:sp>
        <p:nvSpPr>
          <p:cNvPr id="62" name="2 Subtítulo"/>
          <p:cNvSpPr txBox="1">
            <a:spLocks/>
          </p:cNvSpPr>
          <p:nvPr/>
        </p:nvSpPr>
        <p:spPr>
          <a:xfrm>
            <a:off x="0" y="1317942"/>
            <a:ext cx="4669211" cy="3507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AutoNum type="arabicParenR"/>
            </a:pPr>
            <a:r>
              <a:rPr lang="es-CL" sz="1400" b="1" dirty="0">
                <a:solidFill>
                  <a:schemeClr val="bg1"/>
                </a:solidFill>
              </a:rPr>
              <a:t>La forma genérica y básica de realizar una consulta a una tabla llamada </a:t>
            </a:r>
            <a:r>
              <a:rPr lang="es-CL" sz="1400" b="1" dirty="0" err="1">
                <a:solidFill>
                  <a:schemeClr val="bg1"/>
                </a:solidFill>
              </a:rPr>
              <a:t>tabla_prueba</a:t>
            </a:r>
            <a:r>
              <a:rPr lang="es-CL" sz="1400" b="1" dirty="0">
                <a:solidFill>
                  <a:schemeClr val="bg1"/>
                </a:solidFill>
              </a:rPr>
              <a:t> es:</a:t>
            </a:r>
            <a:br>
              <a:rPr lang="es-CL" sz="1400" b="1" dirty="0">
                <a:solidFill>
                  <a:schemeClr val="bg1"/>
                </a:solidFill>
              </a:rPr>
            </a:br>
            <a:br>
              <a:rPr lang="es-CL" sz="1400" b="1" dirty="0">
                <a:solidFill>
                  <a:schemeClr val="bg1"/>
                </a:solidFill>
              </a:rPr>
            </a:br>
            <a:r>
              <a:rPr lang="es-CL" sz="1400" b="1" dirty="0" err="1">
                <a:solidFill>
                  <a:schemeClr val="bg1"/>
                </a:solidFill>
              </a:rPr>
              <a:t>Select</a:t>
            </a:r>
            <a:r>
              <a:rPr lang="es-CL" sz="1400" b="1" dirty="0">
                <a:solidFill>
                  <a:schemeClr val="bg1"/>
                </a:solidFill>
              </a:rPr>
              <a:t> [Campo(s) a Consultar] </a:t>
            </a:r>
            <a:br>
              <a:rPr lang="es-CL" sz="1400" b="1" dirty="0">
                <a:solidFill>
                  <a:schemeClr val="bg1"/>
                </a:solidFill>
              </a:rPr>
            </a:br>
            <a:r>
              <a:rPr lang="es-CL" sz="1400" b="1" dirty="0" err="1">
                <a:solidFill>
                  <a:schemeClr val="bg1"/>
                </a:solidFill>
              </a:rPr>
              <a:t>From</a:t>
            </a:r>
            <a:r>
              <a:rPr lang="es-CL" sz="1400" b="1" dirty="0">
                <a:solidFill>
                  <a:schemeClr val="bg1"/>
                </a:solidFill>
              </a:rPr>
              <a:t> </a:t>
            </a:r>
            <a:r>
              <a:rPr lang="es-CL" sz="1400" b="1" dirty="0" err="1">
                <a:solidFill>
                  <a:schemeClr val="bg1"/>
                </a:solidFill>
              </a:rPr>
              <a:t>tabla_prueba</a:t>
            </a:r>
            <a:br>
              <a:rPr lang="es-CL" sz="1400" b="1" dirty="0">
                <a:solidFill>
                  <a:schemeClr val="bg1"/>
                </a:solidFill>
              </a:rPr>
            </a:br>
            <a:r>
              <a:rPr lang="es-CL" sz="1400" b="1" dirty="0" err="1">
                <a:solidFill>
                  <a:schemeClr val="bg1"/>
                </a:solidFill>
              </a:rPr>
              <a:t>where</a:t>
            </a:r>
            <a:r>
              <a:rPr lang="es-CL" sz="1400" b="1" dirty="0">
                <a:solidFill>
                  <a:schemeClr val="bg1"/>
                </a:solidFill>
              </a:rPr>
              <a:t> [Condiciones].</a:t>
            </a:r>
          </a:p>
          <a:p>
            <a:pPr algn="l"/>
            <a:endParaRPr lang="es-CL" sz="1400" b="1" dirty="0">
              <a:solidFill>
                <a:schemeClr val="bg1"/>
              </a:solidFill>
            </a:endParaRPr>
          </a:p>
          <a:p>
            <a:pPr algn="l"/>
            <a:r>
              <a:rPr lang="es-CL" sz="1400" b="1" dirty="0">
                <a:solidFill>
                  <a:schemeClr val="bg1"/>
                </a:solidFill>
              </a:rPr>
              <a:t>Donde:</a:t>
            </a:r>
          </a:p>
          <a:p>
            <a:pPr algn="l"/>
            <a:r>
              <a:rPr lang="es-CL" sz="1400" b="1" dirty="0">
                <a:solidFill>
                  <a:schemeClr val="bg1"/>
                </a:solidFill>
              </a:rPr>
              <a:t>-) [Campo(s) a Consultar] : Corresponde a las columnas que me interesa saber la información de la tabla.</a:t>
            </a:r>
          </a:p>
          <a:p>
            <a:pPr algn="l"/>
            <a:r>
              <a:rPr lang="es-CL" sz="1400" b="1" dirty="0">
                <a:solidFill>
                  <a:schemeClr val="bg1"/>
                </a:solidFill>
              </a:rPr>
              <a:t>-) [Condiciones]: Los filtros que yo quisiera ponerle a mi consulta.</a:t>
            </a:r>
          </a:p>
        </p:txBody>
      </p:sp>
      <p:sp>
        <p:nvSpPr>
          <p:cNvPr id="72" name="2 Subtítulo"/>
          <p:cNvSpPr txBox="1">
            <a:spLocks/>
          </p:cNvSpPr>
          <p:nvPr/>
        </p:nvSpPr>
        <p:spPr>
          <a:xfrm>
            <a:off x="191049" y="3842979"/>
            <a:ext cx="4669211" cy="411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CL" sz="1600" b="1" dirty="0">
              <a:solidFill>
                <a:schemeClr val="bg1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-36512" y="5230230"/>
            <a:ext cx="9217024" cy="349833"/>
          </a:xfrm>
          <a:prstGeom prst="rect">
            <a:avLst/>
          </a:prstGeom>
          <a:solidFill>
            <a:srgbClr val="09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0" name="2 Subtítulo"/>
          <p:cNvSpPr txBox="1">
            <a:spLocks/>
          </p:cNvSpPr>
          <p:nvPr/>
        </p:nvSpPr>
        <p:spPr>
          <a:xfrm>
            <a:off x="4211960" y="5303623"/>
            <a:ext cx="1442560" cy="25694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2400" dirty="0">
                <a:solidFill>
                  <a:schemeClr val="bg1"/>
                </a:solidFill>
              </a:rPr>
              <a:t>(+56) 2 3254 2309</a:t>
            </a:r>
          </a:p>
        </p:txBody>
      </p:sp>
      <p:sp>
        <p:nvSpPr>
          <p:cNvPr id="21" name="2 Subtítulo"/>
          <p:cNvSpPr txBox="1">
            <a:spLocks/>
          </p:cNvSpPr>
          <p:nvPr/>
        </p:nvSpPr>
        <p:spPr>
          <a:xfrm>
            <a:off x="5805933" y="5310387"/>
            <a:ext cx="1502371" cy="25694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2400" dirty="0">
                <a:solidFill>
                  <a:schemeClr val="bg1"/>
                </a:solidFill>
              </a:rPr>
              <a:t>www.programbi.cl</a:t>
            </a: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2627784" y="5217494"/>
            <a:ext cx="1728192" cy="429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200" b="1" dirty="0">
                <a:solidFill>
                  <a:schemeClr val="bg1"/>
                </a:solidFill>
              </a:rPr>
              <a:t>Más Información en:</a:t>
            </a:r>
            <a:endParaRPr lang="es-CL" sz="2400" b="1" dirty="0">
              <a:solidFill>
                <a:schemeClr val="bg1"/>
              </a:solidFill>
            </a:endParaRPr>
          </a:p>
        </p:txBody>
      </p:sp>
      <p:sp>
        <p:nvSpPr>
          <p:cNvPr id="23" name="2 Subtítulo"/>
          <p:cNvSpPr txBox="1">
            <a:spLocks/>
          </p:cNvSpPr>
          <p:nvPr/>
        </p:nvSpPr>
        <p:spPr>
          <a:xfrm>
            <a:off x="7315787" y="5310386"/>
            <a:ext cx="1792717" cy="25694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2400" dirty="0">
                <a:solidFill>
                  <a:schemeClr val="bg1"/>
                </a:solidFill>
              </a:rPr>
              <a:t>contacto@programbi.cl</a:t>
            </a:r>
          </a:p>
        </p:txBody>
      </p:sp>
      <p:sp>
        <p:nvSpPr>
          <p:cNvPr id="17" name="34 Rectángulo"/>
          <p:cNvSpPr/>
          <p:nvPr/>
        </p:nvSpPr>
        <p:spPr>
          <a:xfrm>
            <a:off x="-36512" y="811796"/>
            <a:ext cx="5183708" cy="452199"/>
          </a:xfrm>
          <a:custGeom>
            <a:avLst/>
            <a:gdLst>
              <a:gd name="connsiteX0" fmla="*/ 0 w 3960440"/>
              <a:gd name="connsiteY0" fmla="*/ 0 h 452199"/>
              <a:gd name="connsiteX1" fmla="*/ 3960440 w 3960440"/>
              <a:gd name="connsiteY1" fmla="*/ 0 h 452199"/>
              <a:gd name="connsiteX2" fmla="*/ 3960440 w 3960440"/>
              <a:gd name="connsiteY2" fmla="*/ 452199 h 452199"/>
              <a:gd name="connsiteX3" fmla="*/ 0 w 3960440"/>
              <a:gd name="connsiteY3" fmla="*/ 452199 h 452199"/>
              <a:gd name="connsiteX4" fmla="*/ 0 w 3960440"/>
              <a:gd name="connsiteY4" fmla="*/ 0 h 452199"/>
              <a:gd name="connsiteX0" fmla="*/ 0 w 3960440"/>
              <a:gd name="connsiteY0" fmla="*/ 0 h 452199"/>
              <a:gd name="connsiteX1" fmla="*/ 3960440 w 3960440"/>
              <a:gd name="connsiteY1" fmla="*/ 0 h 452199"/>
              <a:gd name="connsiteX2" fmla="*/ 3827090 w 3960440"/>
              <a:gd name="connsiteY2" fmla="*/ 452199 h 452199"/>
              <a:gd name="connsiteX3" fmla="*/ 0 w 3960440"/>
              <a:gd name="connsiteY3" fmla="*/ 452199 h 452199"/>
              <a:gd name="connsiteX4" fmla="*/ 0 w 3960440"/>
              <a:gd name="connsiteY4" fmla="*/ 0 h 452199"/>
              <a:gd name="connsiteX0" fmla="*/ 0 w 5471740"/>
              <a:gd name="connsiteY0" fmla="*/ 0 h 452199"/>
              <a:gd name="connsiteX1" fmla="*/ 5471740 w 5471740"/>
              <a:gd name="connsiteY1" fmla="*/ 0 h 452199"/>
              <a:gd name="connsiteX2" fmla="*/ 5338390 w 5471740"/>
              <a:gd name="connsiteY2" fmla="*/ 452199 h 452199"/>
              <a:gd name="connsiteX3" fmla="*/ 1511300 w 5471740"/>
              <a:gd name="connsiteY3" fmla="*/ 452199 h 452199"/>
              <a:gd name="connsiteX4" fmla="*/ 0 w 5471740"/>
              <a:gd name="connsiteY4" fmla="*/ 0 h 452199"/>
              <a:gd name="connsiteX0" fmla="*/ 0 w 5471740"/>
              <a:gd name="connsiteY0" fmla="*/ 0 h 452199"/>
              <a:gd name="connsiteX1" fmla="*/ 5471740 w 5471740"/>
              <a:gd name="connsiteY1" fmla="*/ 0 h 452199"/>
              <a:gd name="connsiteX2" fmla="*/ 5338390 w 5471740"/>
              <a:gd name="connsiteY2" fmla="*/ 452199 h 452199"/>
              <a:gd name="connsiteX3" fmla="*/ 12700 w 5471740"/>
              <a:gd name="connsiteY3" fmla="*/ 426799 h 452199"/>
              <a:gd name="connsiteX4" fmla="*/ 0 w 5471740"/>
              <a:gd name="connsiteY4" fmla="*/ 0 h 452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1740" h="452199">
                <a:moveTo>
                  <a:pt x="0" y="0"/>
                </a:moveTo>
                <a:lnTo>
                  <a:pt x="5471740" y="0"/>
                </a:lnTo>
                <a:lnTo>
                  <a:pt x="5338390" y="452199"/>
                </a:lnTo>
                <a:lnTo>
                  <a:pt x="12700" y="426799"/>
                </a:lnTo>
                <a:lnTo>
                  <a:pt x="0" y="0"/>
                </a:lnTo>
                <a:close/>
              </a:path>
            </a:pathLst>
          </a:custGeom>
          <a:solidFill>
            <a:srgbClr val="E26C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000" dirty="0"/>
          </a:p>
        </p:txBody>
      </p:sp>
      <p:sp>
        <p:nvSpPr>
          <p:cNvPr id="24" name="1 Título"/>
          <p:cNvSpPr txBox="1">
            <a:spLocks/>
          </p:cNvSpPr>
          <p:nvPr/>
        </p:nvSpPr>
        <p:spPr>
          <a:xfrm>
            <a:off x="51198" y="854867"/>
            <a:ext cx="3152650" cy="350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4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Hacer una </a:t>
            </a:r>
            <a:r>
              <a:rPr lang="es-CL" sz="1400" b="1" dirty="0" err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Query</a:t>
            </a:r>
            <a:r>
              <a:rPr lang="es-CL" sz="14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a una Tabla:</a:t>
            </a:r>
            <a:endParaRPr lang="es-CL" sz="2800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2755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645</Words>
  <Application>Microsoft Office PowerPoint</Application>
  <PresentationFormat>Personalizado</PresentationFormat>
  <Paragraphs>73</Paragraphs>
  <Slides>7</Slides>
  <Notes>6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Open Sans</vt:lpstr>
      <vt:lpstr>Tema de Office</vt:lpstr>
      <vt:lpstr>Hoja de cálculo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CHARLA</dc:title>
  <dc:creator>Piero</dc:creator>
  <cp:lastModifiedBy>Emanuel Zoldick</cp:lastModifiedBy>
  <cp:revision>156</cp:revision>
  <dcterms:created xsi:type="dcterms:W3CDTF">2019-05-22T21:39:13Z</dcterms:created>
  <dcterms:modified xsi:type="dcterms:W3CDTF">2019-11-27T04:50:39Z</dcterms:modified>
</cp:coreProperties>
</file>