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70" r:id="rId4"/>
    <p:sldId id="271" r:id="rId5"/>
    <p:sldId id="263" r:id="rId6"/>
    <p:sldId id="264" r:id="rId7"/>
    <p:sldId id="272" r:id="rId8"/>
    <p:sldId id="265" r:id="rId9"/>
  </p:sldIdLst>
  <p:sldSz cx="9144000" cy="558006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6C1A"/>
    <a:srgbClr val="0B185D"/>
    <a:srgbClr val="798D8E"/>
    <a:srgbClr val="104876"/>
    <a:srgbClr val="091D36"/>
    <a:srgbClr val="FFFFFF"/>
    <a:srgbClr val="1C97CA"/>
    <a:srgbClr val="1661A1"/>
    <a:srgbClr val="00A84C"/>
    <a:srgbClr val="6DD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7219" autoAdjust="0"/>
  </p:normalViewPr>
  <p:slideViewPr>
    <p:cSldViewPr>
      <p:cViewPr varScale="1">
        <p:scale>
          <a:sx n="107" d="100"/>
          <a:sy n="107" d="100"/>
        </p:scale>
        <p:origin x="126" y="378"/>
      </p:cViewPr>
      <p:guideLst>
        <p:guide orient="horz" pos="17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D42C6-A3D7-47CD-9E77-393189679859}" type="datetimeFigureOut">
              <a:rPr lang="es-CL" smtClean="0"/>
              <a:t>29-11-2019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620713" y="685800"/>
            <a:ext cx="5616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A2E5F-6037-4708-BCA8-147D6B79CF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6348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2E5F-6037-4708-BCA8-147D6B79CF64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17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2E5F-6037-4708-BCA8-147D6B79CF64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703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2E5F-6037-4708-BCA8-147D6B79CF64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06748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2E5F-6037-4708-BCA8-147D6B79CF64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0045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2E5F-6037-4708-BCA8-147D6B79CF64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986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2E5F-6037-4708-BCA8-147D6B79CF64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0716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2E5F-6037-4708-BCA8-147D6B79CF64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490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733437"/>
            <a:ext cx="7772400" cy="119609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162036"/>
            <a:ext cx="6400800" cy="14260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23462"/>
            <a:ext cx="2057400" cy="476113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23462"/>
            <a:ext cx="6019800" cy="47611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585707"/>
            <a:ext cx="7772400" cy="11082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365069"/>
            <a:ext cx="7772400" cy="12206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302015"/>
            <a:ext cx="4038600" cy="368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302015"/>
            <a:ext cx="4038600" cy="368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49056"/>
            <a:ext cx="4040188" cy="5205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769603"/>
            <a:ext cx="4040188" cy="32149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249056"/>
            <a:ext cx="4041775" cy="5205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769603"/>
            <a:ext cx="4041775" cy="32149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2169"/>
            <a:ext cx="3008313" cy="9455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22170"/>
            <a:ext cx="5111750" cy="476242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167680"/>
            <a:ext cx="3008313" cy="38169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906044"/>
            <a:ext cx="5486400" cy="4611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98589"/>
            <a:ext cx="5486400" cy="3348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367175"/>
            <a:ext cx="5486400" cy="6548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23461"/>
            <a:ext cx="8229600" cy="93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02015"/>
            <a:ext cx="8229600" cy="3682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5171892"/>
            <a:ext cx="2133600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5171892"/>
            <a:ext cx="2895600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5171892"/>
            <a:ext cx="2133600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-22570"/>
            <a:ext cx="9293328" cy="5372339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31" name="1 Título"/>
          <p:cNvSpPr txBox="1">
            <a:spLocks/>
          </p:cNvSpPr>
          <p:nvPr/>
        </p:nvSpPr>
        <p:spPr>
          <a:xfrm>
            <a:off x="149498" y="1390077"/>
            <a:ext cx="4646176" cy="11839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3200" b="1" dirty="0">
                <a:solidFill>
                  <a:srgbClr val="798D8E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Clase 2</a:t>
            </a:r>
            <a:endParaRPr lang="es-CL" sz="5400" b="1" dirty="0">
              <a:solidFill>
                <a:srgbClr val="798D8E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3" name="2 Subtítulo"/>
          <p:cNvSpPr txBox="1">
            <a:spLocks/>
          </p:cNvSpPr>
          <p:nvPr/>
        </p:nvSpPr>
        <p:spPr>
          <a:xfrm>
            <a:off x="200110" y="3283998"/>
            <a:ext cx="3405643" cy="1797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400" b="1" dirty="0">
                <a:solidFill>
                  <a:srgbClr val="798D8E"/>
                </a:solidFill>
              </a:rPr>
              <a:t>Objetivos:</a:t>
            </a:r>
          </a:p>
          <a:p>
            <a:pPr algn="l"/>
            <a:r>
              <a:rPr lang="es-CL" sz="1400" b="1" dirty="0">
                <a:solidFill>
                  <a:srgbClr val="798D8E"/>
                </a:solidFill>
              </a:rPr>
              <a:t>Insertar datos en una tabla, Datos </a:t>
            </a:r>
            <a:r>
              <a:rPr lang="es-CL" sz="1400" b="1" dirty="0" err="1">
                <a:solidFill>
                  <a:srgbClr val="798D8E"/>
                </a:solidFill>
              </a:rPr>
              <a:t>Null</a:t>
            </a:r>
            <a:r>
              <a:rPr lang="es-CL" sz="1400" b="1" dirty="0">
                <a:solidFill>
                  <a:srgbClr val="798D8E"/>
                </a:solidFill>
              </a:rPr>
              <a:t>, Llaves, Formas de crear Tablas, </a:t>
            </a:r>
            <a:r>
              <a:rPr lang="es-CL" sz="1400" b="1" dirty="0" err="1">
                <a:solidFill>
                  <a:srgbClr val="798D8E"/>
                </a:solidFill>
              </a:rPr>
              <a:t>Delete</a:t>
            </a:r>
            <a:r>
              <a:rPr lang="es-CL" sz="1400" b="1" dirty="0">
                <a:solidFill>
                  <a:srgbClr val="798D8E"/>
                </a:solidFill>
              </a:rPr>
              <a:t>, </a:t>
            </a:r>
            <a:r>
              <a:rPr lang="es-CL" sz="1400" b="1" dirty="0" err="1">
                <a:solidFill>
                  <a:srgbClr val="798D8E"/>
                </a:solidFill>
              </a:rPr>
              <a:t>update</a:t>
            </a:r>
            <a:r>
              <a:rPr lang="es-CL" sz="1400" b="1" dirty="0">
                <a:solidFill>
                  <a:srgbClr val="798D8E"/>
                </a:solidFill>
              </a:rPr>
              <a:t>, </a:t>
            </a:r>
            <a:r>
              <a:rPr lang="es-CL" sz="1400" b="1" dirty="0" err="1">
                <a:solidFill>
                  <a:srgbClr val="798D8E"/>
                </a:solidFill>
              </a:rPr>
              <a:t>distinct</a:t>
            </a:r>
            <a:r>
              <a:rPr lang="es-CL" sz="1400" b="1" dirty="0">
                <a:solidFill>
                  <a:srgbClr val="798D8E"/>
                </a:solidFill>
              </a:rPr>
              <a:t>, </a:t>
            </a:r>
            <a:r>
              <a:rPr lang="es-CL" sz="1400" b="1" dirty="0" err="1">
                <a:solidFill>
                  <a:srgbClr val="798D8E"/>
                </a:solidFill>
              </a:rPr>
              <a:t>truncate</a:t>
            </a:r>
            <a:r>
              <a:rPr lang="es-CL" sz="1400" b="1" dirty="0">
                <a:solidFill>
                  <a:srgbClr val="798D8E"/>
                </a:solidFill>
              </a:rPr>
              <a:t>, </a:t>
            </a:r>
            <a:r>
              <a:rPr lang="es-CL" sz="1400" b="1" dirty="0" err="1">
                <a:solidFill>
                  <a:srgbClr val="798D8E"/>
                </a:solidFill>
              </a:rPr>
              <a:t>drop</a:t>
            </a:r>
            <a:r>
              <a:rPr lang="es-CL" sz="1400" b="1" dirty="0">
                <a:solidFill>
                  <a:srgbClr val="798D8E"/>
                </a:solidFill>
              </a:rPr>
              <a:t> </a:t>
            </a:r>
            <a:r>
              <a:rPr lang="es-CL" sz="1400" b="1" dirty="0" err="1">
                <a:solidFill>
                  <a:srgbClr val="798D8E"/>
                </a:solidFill>
              </a:rPr>
              <a:t>table</a:t>
            </a:r>
            <a:r>
              <a:rPr lang="es-CL" sz="1400" b="1" dirty="0">
                <a:solidFill>
                  <a:srgbClr val="798D8E"/>
                </a:solidFill>
              </a:rPr>
              <a:t>, operatoria de tablas, </a:t>
            </a:r>
            <a:r>
              <a:rPr lang="es-CL" sz="1400" b="1" dirty="0" err="1">
                <a:solidFill>
                  <a:srgbClr val="798D8E"/>
                </a:solidFill>
              </a:rPr>
              <a:t>like</a:t>
            </a:r>
            <a:r>
              <a:rPr lang="es-CL" sz="1400" b="1" dirty="0">
                <a:solidFill>
                  <a:srgbClr val="798D8E"/>
                </a:solidFill>
              </a:rPr>
              <a:t>. </a:t>
            </a:r>
          </a:p>
          <a:p>
            <a:pPr algn="l"/>
            <a:r>
              <a:rPr lang="es-CL" sz="1400" b="1" dirty="0">
                <a:solidFill>
                  <a:srgbClr val="798D8E"/>
                </a:solidFill>
              </a:rPr>
              <a:t>Agrupar datos: Sum, </a:t>
            </a:r>
            <a:r>
              <a:rPr lang="es-CL" sz="1400" b="1" dirty="0" err="1">
                <a:solidFill>
                  <a:srgbClr val="798D8E"/>
                </a:solidFill>
              </a:rPr>
              <a:t>Count</a:t>
            </a:r>
            <a:r>
              <a:rPr lang="es-CL" sz="1400" b="1" dirty="0">
                <a:solidFill>
                  <a:srgbClr val="798D8E"/>
                </a:solidFill>
              </a:rPr>
              <a:t>, Max, Min, </a:t>
            </a:r>
            <a:r>
              <a:rPr lang="es-CL" sz="1400" b="1" dirty="0" err="1">
                <a:solidFill>
                  <a:srgbClr val="798D8E"/>
                </a:solidFill>
              </a:rPr>
              <a:t>Group</a:t>
            </a:r>
            <a:r>
              <a:rPr lang="es-CL" sz="1400" b="1" dirty="0">
                <a:solidFill>
                  <a:srgbClr val="798D8E"/>
                </a:solidFill>
              </a:rPr>
              <a:t> </a:t>
            </a:r>
            <a:r>
              <a:rPr lang="es-CL" sz="1400" b="1" dirty="0" err="1">
                <a:solidFill>
                  <a:srgbClr val="798D8E"/>
                </a:solidFill>
              </a:rPr>
              <a:t>by</a:t>
            </a:r>
            <a:r>
              <a:rPr lang="es-CL" sz="1400" b="1" dirty="0">
                <a:solidFill>
                  <a:srgbClr val="798D8E"/>
                </a:solidFill>
              </a:rPr>
              <a:t>.</a:t>
            </a:r>
          </a:p>
          <a:p>
            <a:pPr algn="l"/>
            <a:r>
              <a:rPr lang="es-CL" sz="1400" b="1" dirty="0">
                <a:solidFill>
                  <a:srgbClr val="798D8E"/>
                </a:solidFill>
              </a:rPr>
              <a:t>Ordenar Datos: </a:t>
            </a:r>
            <a:r>
              <a:rPr lang="es-CL" sz="1400" b="1" dirty="0" err="1">
                <a:solidFill>
                  <a:srgbClr val="798D8E"/>
                </a:solidFill>
              </a:rPr>
              <a:t>Order</a:t>
            </a:r>
            <a:r>
              <a:rPr lang="es-CL" sz="1400" b="1" dirty="0">
                <a:solidFill>
                  <a:srgbClr val="798D8E"/>
                </a:solidFill>
              </a:rPr>
              <a:t> </a:t>
            </a:r>
            <a:r>
              <a:rPr lang="es-CL" sz="1400" b="1" dirty="0" err="1">
                <a:solidFill>
                  <a:srgbClr val="798D8E"/>
                </a:solidFill>
              </a:rPr>
              <a:t>By</a:t>
            </a:r>
            <a:endParaRPr lang="es-CL" sz="1400" b="1" dirty="0">
              <a:solidFill>
                <a:srgbClr val="798D8E"/>
              </a:solidFill>
            </a:endParaRPr>
          </a:p>
          <a:p>
            <a:pPr algn="l"/>
            <a:endParaRPr lang="es-CL" sz="1400" b="1" dirty="0">
              <a:solidFill>
                <a:srgbClr val="798D8E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-252536" y="629791"/>
            <a:ext cx="3960440" cy="452199"/>
          </a:xfrm>
          <a:custGeom>
            <a:avLst/>
            <a:gdLst>
              <a:gd name="connsiteX0" fmla="*/ 0 w 3960440"/>
              <a:gd name="connsiteY0" fmla="*/ 0 h 452199"/>
              <a:gd name="connsiteX1" fmla="*/ 3960440 w 3960440"/>
              <a:gd name="connsiteY1" fmla="*/ 0 h 452199"/>
              <a:gd name="connsiteX2" fmla="*/ 3960440 w 3960440"/>
              <a:gd name="connsiteY2" fmla="*/ 452199 h 452199"/>
              <a:gd name="connsiteX3" fmla="*/ 0 w 3960440"/>
              <a:gd name="connsiteY3" fmla="*/ 452199 h 452199"/>
              <a:gd name="connsiteX4" fmla="*/ 0 w 3960440"/>
              <a:gd name="connsiteY4" fmla="*/ 0 h 452199"/>
              <a:gd name="connsiteX0" fmla="*/ 0 w 3960440"/>
              <a:gd name="connsiteY0" fmla="*/ 0 h 452199"/>
              <a:gd name="connsiteX1" fmla="*/ 3960440 w 3960440"/>
              <a:gd name="connsiteY1" fmla="*/ 0 h 452199"/>
              <a:gd name="connsiteX2" fmla="*/ 3827090 w 3960440"/>
              <a:gd name="connsiteY2" fmla="*/ 452199 h 452199"/>
              <a:gd name="connsiteX3" fmla="*/ 0 w 3960440"/>
              <a:gd name="connsiteY3" fmla="*/ 452199 h 452199"/>
              <a:gd name="connsiteX4" fmla="*/ 0 w 3960440"/>
              <a:gd name="connsiteY4" fmla="*/ 0 h 45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440" h="452199">
                <a:moveTo>
                  <a:pt x="0" y="0"/>
                </a:moveTo>
                <a:lnTo>
                  <a:pt x="3960440" y="0"/>
                </a:lnTo>
                <a:lnTo>
                  <a:pt x="3827090" y="452199"/>
                </a:lnTo>
                <a:lnTo>
                  <a:pt x="0" y="452199"/>
                </a:lnTo>
                <a:lnTo>
                  <a:pt x="0" y="0"/>
                </a:lnTo>
                <a:close/>
              </a:path>
            </a:pathLst>
          </a:custGeom>
          <a:solidFill>
            <a:srgbClr val="E26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1" name="40 Rectángulo"/>
          <p:cNvSpPr/>
          <p:nvPr/>
        </p:nvSpPr>
        <p:spPr>
          <a:xfrm>
            <a:off x="230253" y="3161692"/>
            <a:ext cx="1933440" cy="59618"/>
          </a:xfrm>
          <a:prstGeom prst="rect">
            <a:avLst/>
          </a:prstGeom>
          <a:solidFill>
            <a:srgbClr val="E26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2" name="1 Título"/>
          <p:cNvSpPr txBox="1">
            <a:spLocks/>
          </p:cNvSpPr>
          <p:nvPr/>
        </p:nvSpPr>
        <p:spPr>
          <a:xfrm>
            <a:off x="179512" y="701799"/>
            <a:ext cx="4392488" cy="350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4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Curso de SQL Básico</a:t>
            </a:r>
            <a:endParaRPr lang="es-CL" sz="28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1 Título"/>
          <p:cNvSpPr txBox="1">
            <a:spLocks/>
          </p:cNvSpPr>
          <p:nvPr/>
        </p:nvSpPr>
        <p:spPr>
          <a:xfrm>
            <a:off x="155238" y="2574007"/>
            <a:ext cx="3840706" cy="718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>
                <a:solidFill>
                  <a:srgbClr val="798D8E"/>
                </a:solidFill>
              </a:rPr>
              <a:t>Operaciones</a:t>
            </a:r>
            <a:r>
              <a:rPr lang="en-US" sz="2400" dirty="0">
                <a:solidFill>
                  <a:srgbClr val="798D8E"/>
                </a:solidFill>
              </a:rPr>
              <a:t> con </a:t>
            </a:r>
            <a:r>
              <a:rPr lang="en-US" sz="2400" dirty="0" err="1">
                <a:solidFill>
                  <a:srgbClr val="798D8E"/>
                </a:solidFill>
              </a:rPr>
              <a:t>Tablas</a:t>
            </a:r>
            <a:endParaRPr lang="es-CL" sz="2400" dirty="0">
              <a:solidFill>
                <a:srgbClr val="798D8E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7503217" y="-90289"/>
            <a:ext cx="1345897" cy="962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9" name="Picture 3" descr="C:\Users\Piero\Desktop\sistemika_work\2019_semanas\semana_14\manuel_oliva\papeleria\plantillas\1-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584" y="194712"/>
            <a:ext cx="1101056" cy="60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-36512" y="5230230"/>
            <a:ext cx="9217024" cy="349833"/>
          </a:xfrm>
          <a:prstGeom prst="rect">
            <a:avLst/>
          </a:prstGeom>
          <a:solidFill>
            <a:srgbClr val="09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7" name="2 Subtítulo"/>
          <p:cNvSpPr txBox="1">
            <a:spLocks/>
          </p:cNvSpPr>
          <p:nvPr/>
        </p:nvSpPr>
        <p:spPr>
          <a:xfrm>
            <a:off x="4211960" y="5303623"/>
            <a:ext cx="1442560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(+56) 2 3254 2309</a:t>
            </a:r>
          </a:p>
        </p:txBody>
      </p:sp>
      <p:sp>
        <p:nvSpPr>
          <p:cNvPr id="18" name="2 Subtítulo"/>
          <p:cNvSpPr txBox="1">
            <a:spLocks/>
          </p:cNvSpPr>
          <p:nvPr/>
        </p:nvSpPr>
        <p:spPr>
          <a:xfrm>
            <a:off x="5805933" y="5310387"/>
            <a:ext cx="1502371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www.programbi.cl</a:t>
            </a: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2627784" y="5217494"/>
            <a:ext cx="1728192" cy="42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200" b="1" dirty="0">
                <a:solidFill>
                  <a:schemeClr val="bg1"/>
                </a:solidFill>
              </a:rPr>
              <a:t>Más Información en:</a:t>
            </a:r>
            <a:endParaRPr lang="es-CL" sz="2400" b="1" dirty="0">
              <a:solidFill>
                <a:schemeClr val="bg1"/>
              </a:solidFill>
            </a:endParaRPr>
          </a:p>
        </p:txBody>
      </p:sp>
      <p:sp>
        <p:nvSpPr>
          <p:cNvPr id="23" name="2 Subtítulo"/>
          <p:cNvSpPr txBox="1">
            <a:spLocks/>
          </p:cNvSpPr>
          <p:nvPr/>
        </p:nvSpPr>
        <p:spPr>
          <a:xfrm>
            <a:off x="7315787" y="5310386"/>
            <a:ext cx="1792717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contacto@programbi.cl</a:t>
            </a:r>
          </a:p>
        </p:txBody>
      </p:sp>
    </p:spTree>
    <p:extLst>
      <p:ext uri="{BB962C8B-B14F-4D97-AF65-F5344CB8AC3E}">
        <p14:creationId xmlns:p14="http://schemas.microsoft.com/office/powerpoint/2010/main" val="201856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0289"/>
            <a:ext cx="9159964" cy="580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-501450" y="1179059"/>
            <a:ext cx="6258467" cy="2811397"/>
          </a:xfrm>
          <a:custGeom>
            <a:avLst/>
            <a:gdLst>
              <a:gd name="connsiteX0" fmla="*/ 0 w 5046887"/>
              <a:gd name="connsiteY0" fmla="*/ 0 h 3100938"/>
              <a:gd name="connsiteX1" fmla="*/ 5046887 w 5046887"/>
              <a:gd name="connsiteY1" fmla="*/ 0 h 3100938"/>
              <a:gd name="connsiteX2" fmla="*/ 5046887 w 5046887"/>
              <a:gd name="connsiteY2" fmla="*/ 3100938 h 3100938"/>
              <a:gd name="connsiteX3" fmla="*/ 0 w 5046887"/>
              <a:gd name="connsiteY3" fmla="*/ 3100938 h 3100938"/>
              <a:gd name="connsiteX4" fmla="*/ 0 w 5046887"/>
              <a:gd name="connsiteY4" fmla="*/ 0 h 3100938"/>
              <a:gd name="connsiteX0" fmla="*/ 45720 w 5046887"/>
              <a:gd name="connsiteY0" fmla="*/ 0 h 3756258"/>
              <a:gd name="connsiteX1" fmla="*/ 5046887 w 5046887"/>
              <a:gd name="connsiteY1" fmla="*/ 655320 h 3756258"/>
              <a:gd name="connsiteX2" fmla="*/ 5046887 w 5046887"/>
              <a:gd name="connsiteY2" fmla="*/ 3756258 h 3756258"/>
              <a:gd name="connsiteX3" fmla="*/ 0 w 5046887"/>
              <a:gd name="connsiteY3" fmla="*/ 3756258 h 3756258"/>
              <a:gd name="connsiteX4" fmla="*/ 45720 w 5046887"/>
              <a:gd name="connsiteY4" fmla="*/ 0 h 3756258"/>
              <a:gd name="connsiteX0" fmla="*/ 45720 w 6151787"/>
              <a:gd name="connsiteY0" fmla="*/ 0 h 3756258"/>
              <a:gd name="connsiteX1" fmla="*/ 6151787 w 6151787"/>
              <a:gd name="connsiteY1" fmla="*/ 967740 h 3756258"/>
              <a:gd name="connsiteX2" fmla="*/ 5046887 w 6151787"/>
              <a:gd name="connsiteY2" fmla="*/ 3756258 h 3756258"/>
              <a:gd name="connsiteX3" fmla="*/ 0 w 6151787"/>
              <a:gd name="connsiteY3" fmla="*/ 3756258 h 3756258"/>
              <a:gd name="connsiteX4" fmla="*/ 45720 w 6151787"/>
              <a:gd name="connsiteY4" fmla="*/ 0 h 3756258"/>
              <a:gd name="connsiteX0" fmla="*/ 45720 w 6106067"/>
              <a:gd name="connsiteY0" fmla="*/ 0 h 3756258"/>
              <a:gd name="connsiteX1" fmla="*/ 6106067 w 6106067"/>
              <a:gd name="connsiteY1" fmla="*/ 1356360 h 3756258"/>
              <a:gd name="connsiteX2" fmla="*/ 5046887 w 6106067"/>
              <a:gd name="connsiteY2" fmla="*/ 3756258 h 3756258"/>
              <a:gd name="connsiteX3" fmla="*/ 0 w 6106067"/>
              <a:gd name="connsiteY3" fmla="*/ 3756258 h 3756258"/>
              <a:gd name="connsiteX4" fmla="*/ 45720 w 6106067"/>
              <a:gd name="connsiteY4" fmla="*/ 0 h 3756258"/>
              <a:gd name="connsiteX0" fmla="*/ 45720 w 6182267"/>
              <a:gd name="connsiteY0" fmla="*/ 0 h 3756258"/>
              <a:gd name="connsiteX1" fmla="*/ 6182267 w 6182267"/>
              <a:gd name="connsiteY1" fmla="*/ 967740 h 3756258"/>
              <a:gd name="connsiteX2" fmla="*/ 5046887 w 6182267"/>
              <a:gd name="connsiteY2" fmla="*/ 3756258 h 3756258"/>
              <a:gd name="connsiteX3" fmla="*/ 0 w 6182267"/>
              <a:gd name="connsiteY3" fmla="*/ 3756258 h 3756258"/>
              <a:gd name="connsiteX4" fmla="*/ 45720 w 6182267"/>
              <a:gd name="connsiteY4" fmla="*/ 0 h 3756258"/>
              <a:gd name="connsiteX0" fmla="*/ 45720 w 6258467"/>
              <a:gd name="connsiteY0" fmla="*/ 0 h 3756258"/>
              <a:gd name="connsiteX1" fmla="*/ 6258467 w 6258467"/>
              <a:gd name="connsiteY1" fmla="*/ 967740 h 3756258"/>
              <a:gd name="connsiteX2" fmla="*/ 5046887 w 6258467"/>
              <a:gd name="connsiteY2" fmla="*/ 3756258 h 3756258"/>
              <a:gd name="connsiteX3" fmla="*/ 0 w 6258467"/>
              <a:gd name="connsiteY3" fmla="*/ 3756258 h 3756258"/>
              <a:gd name="connsiteX4" fmla="*/ 45720 w 6258467"/>
              <a:gd name="connsiteY4" fmla="*/ 0 h 3756258"/>
              <a:gd name="connsiteX0" fmla="*/ 45720 w 6258467"/>
              <a:gd name="connsiteY0" fmla="*/ 0 h 3756258"/>
              <a:gd name="connsiteX1" fmla="*/ 6258467 w 6258467"/>
              <a:gd name="connsiteY1" fmla="*/ 967740 h 3756258"/>
              <a:gd name="connsiteX2" fmla="*/ 5107847 w 6258467"/>
              <a:gd name="connsiteY2" fmla="*/ 3756258 h 3756258"/>
              <a:gd name="connsiteX3" fmla="*/ 0 w 6258467"/>
              <a:gd name="connsiteY3" fmla="*/ 3756258 h 3756258"/>
              <a:gd name="connsiteX4" fmla="*/ 45720 w 6258467"/>
              <a:gd name="connsiteY4" fmla="*/ 0 h 3756258"/>
              <a:gd name="connsiteX0" fmla="*/ 45720 w 6258467"/>
              <a:gd name="connsiteY0" fmla="*/ 0 h 2811378"/>
              <a:gd name="connsiteX1" fmla="*/ 6258467 w 6258467"/>
              <a:gd name="connsiteY1" fmla="*/ 22860 h 2811378"/>
              <a:gd name="connsiteX2" fmla="*/ 5107847 w 6258467"/>
              <a:gd name="connsiteY2" fmla="*/ 2811378 h 2811378"/>
              <a:gd name="connsiteX3" fmla="*/ 0 w 6258467"/>
              <a:gd name="connsiteY3" fmla="*/ 2811378 h 2811378"/>
              <a:gd name="connsiteX4" fmla="*/ 45720 w 6258467"/>
              <a:gd name="connsiteY4" fmla="*/ 0 h 2811378"/>
              <a:gd name="connsiteX0" fmla="*/ 45720 w 6258467"/>
              <a:gd name="connsiteY0" fmla="*/ 5 h 2811383"/>
              <a:gd name="connsiteX1" fmla="*/ 57080 w 6258467"/>
              <a:gd name="connsiteY1" fmla="*/ 73918 h 2811383"/>
              <a:gd name="connsiteX2" fmla="*/ 6258467 w 6258467"/>
              <a:gd name="connsiteY2" fmla="*/ 22865 h 2811383"/>
              <a:gd name="connsiteX3" fmla="*/ 5107847 w 6258467"/>
              <a:gd name="connsiteY3" fmla="*/ 2811383 h 2811383"/>
              <a:gd name="connsiteX4" fmla="*/ 0 w 6258467"/>
              <a:gd name="connsiteY4" fmla="*/ 2811383 h 2811383"/>
              <a:gd name="connsiteX5" fmla="*/ 45720 w 6258467"/>
              <a:gd name="connsiteY5" fmla="*/ 5 h 2811383"/>
              <a:gd name="connsiteX0" fmla="*/ 45720 w 6258467"/>
              <a:gd name="connsiteY0" fmla="*/ 19 h 2811397"/>
              <a:gd name="connsiteX1" fmla="*/ 57080 w 6258467"/>
              <a:gd name="connsiteY1" fmla="*/ 20592 h 2811397"/>
              <a:gd name="connsiteX2" fmla="*/ 6258467 w 6258467"/>
              <a:gd name="connsiteY2" fmla="*/ 22879 h 2811397"/>
              <a:gd name="connsiteX3" fmla="*/ 5107847 w 6258467"/>
              <a:gd name="connsiteY3" fmla="*/ 2811397 h 2811397"/>
              <a:gd name="connsiteX4" fmla="*/ 0 w 6258467"/>
              <a:gd name="connsiteY4" fmla="*/ 2811397 h 2811397"/>
              <a:gd name="connsiteX5" fmla="*/ 45720 w 6258467"/>
              <a:gd name="connsiteY5" fmla="*/ 19 h 281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8467" h="2811397">
                <a:moveTo>
                  <a:pt x="45720" y="19"/>
                </a:moveTo>
                <a:cubicBezTo>
                  <a:pt x="59667" y="-743"/>
                  <a:pt x="43133" y="21354"/>
                  <a:pt x="57080" y="20592"/>
                </a:cubicBezTo>
                <a:lnTo>
                  <a:pt x="6258467" y="22879"/>
                </a:lnTo>
                <a:lnTo>
                  <a:pt x="5107847" y="2811397"/>
                </a:lnTo>
                <a:lnTo>
                  <a:pt x="0" y="2811397"/>
                </a:lnTo>
                <a:lnTo>
                  <a:pt x="45720" y="19"/>
                </a:lnTo>
                <a:close/>
              </a:path>
            </a:pathLst>
          </a:custGeom>
          <a:solidFill>
            <a:srgbClr val="0B185D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7503217" y="-90289"/>
            <a:ext cx="1345897" cy="962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8" name="Picture 3" descr="C:\Users\Piero\Desktop\sistemika_work\2019_semanas\semana_14\manuel_oliva\papeleria\plantillas\1-0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584" y="194712"/>
            <a:ext cx="1101056" cy="60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1 Título"/>
          <p:cNvSpPr txBox="1">
            <a:spLocks/>
          </p:cNvSpPr>
          <p:nvPr/>
        </p:nvSpPr>
        <p:spPr>
          <a:xfrm>
            <a:off x="386076" y="26253"/>
            <a:ext cx="5832648" cy="805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40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Inserción de Datos</a:t>
            </a:r>
          </a:p>
        </p:txBody>
      </p:sp>
      <p:sp>
        <p:nvSpPr>
          <p:cNvPr id="62" name="2 Subtítulo"/>
          <p:cNvSpPr txBox="1">
            <a:spLocks/>
          </p:cNvSpPr>
          <p:nvPr/>
        </p:nvSpPr>
        <p:spPr>
          <a:xfrm>
            <a:off x="0" y="1317942"/>
            <a:ext cx="4669211" cy="1562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400" b="1" dirty="0">
                <a:solidFill>
                  <a:schemeClr val="bg1"/>
                </a:solidFill>
              </a:rPr>
              <a:t>Para insertar datos a una tabla, veremos 3 maneras prácticas de hacerlo:</a:t>
            </a:r>
          </a:p>
          <a:p>
            <a:pPr algn="l"/>
            <a:endParaRPr lang="es-CL" sz="1400" b="1" dirty="0">
              <a:solidFill>
                <a:schemeClr val="bg1"/>
              </a:solidFill>
            </a:endParaRPr>
          </a:p>
          <a:p>
            <a:pPr algn="l"/>
            <a:r>
              <a:rPr lang="es-CL" sz="1400" b="1" dirty="0">
                <a:solidFill>
                  <a:schemeClr val="bg1"/>
                </a:solidFill>
              </a:rPr>
              <a:t>1° Por Dato </a:t>
            </a:r>
          </a:p>
          <a:p>
            <a:pPr algn="l"/>
            <a:r>
              <a:rPr lang="es-CL" sz="1400" b="1" dirty="0">
                <a:solidFill>
                  <a:schemeClr val="bg1"/>
                </a:solidFill>
              </a:rPr>
              <a:t>2°Con un </a:t>
            </a:r>
            <a:r>
              <a:rPr lang="es-CL" sz="1400" b="1" dirty="0" err="1">
                <a:solidFill>
                  <a:schemeClr val="bg1"/>
                </a:solidFill>
              </a:rPr>
              <a:t>Select</a:t>
            </a:r>
            <a:r>
              <a:rPr lang="es-CL" sz="1400" b="1" dirty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es-CL" sz="1400" b="1" dirty="0">
                <a:solidFill>
                  <a:schemeClr val="bg1"/>
                </a:solidFill>
              </a:rPr>
              <a:t>3° Con </a:t>
            </a:r>
            <a:r>
              <a:rPr lang="es-CL" sz="1400" b="1" dirty="0" err="1">
                <a:solidFill>
                  <a:schemeClr val="bg1"/>
                </a:solidFill>
              </a:rPr>
              <a:t>Values</a:t>
            </a:r>
            <a:endParaRPr lang="es-CL" sz="1400" b="1" dirty="0">
              <a:solidFill>
                <a:schemeClr val="bg1"/>
              </a:solidFill>
            </a:endParaRPr>
          </a:p>
        </p:txBody>
      </p:sp>
      <p:sp>
        <p:nvSpPr>
          <p:cNvPr id="72" name="2 Subtítulo"/>
          <p:cNvSpPr txBox="1">
            <a:spLocks/>
          </p:cNvSpPr>
          <p:nvPr/>
        </p:nvSpPr>
        <p:spPr>
          <a:xfrm>
            <a:off x="191049" y="3842979"/>
            <a:ext cx="4669211" cy="411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L" sz="1600" b="1" dirty="0"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-36512" y="5230230"/>
            <a:ext cx="9217024" cy="349833"/>
          </a:xfrm>
          <a:prstGeom prst="rect">
            <a:avLst/>
          </a:prstGeom>
          <a:solidFill>
            <a:srgbClr val="09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0" name="2 Subtítulo"/>
          <p:cNvSpPr txBox="1">
            <a:spLocks/>
          </p:cNvSpPr>
          <p:nvPr/>
        </p:nvSpPr>
        <p:spPr>
          <a:xfrm>
            <a:off x="4211960" y="5303623"/>
            <a:ext cx="1442560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(+56) 2 3254 2309</a:t>
            </a:r>
          </a:p>
        </p:txBody>
      </p:sp>
      <p:sp>
        <p:nvSpPr>
          <p:cNvPr id="21" name="2 Subtítulo"/>
          <p:cNvSpPr txBox="1">
            <a:spLocks/>
          </p:cNvSpPr>
          <p:nvPr/>
        </p:nvSpPr>
        <p:spPr>
          <a:xfrm>
            <a:off x="5805933" y="5310387"/>
            <a:ext cx="1502371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www.programbi.cl</a:t>
            </a: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2627784" y="5217494"/>
            <a:ext cx="1728192" cy="42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200" b="1" dirty="0">
                <a:solidFill>
                  <a:schemeClr val="bg1"/>
                </a:solidFill>
              </a:rPr>
              <a:t>Más Información en:</a:t>
            </a:r>
            <a:endParaRPr lang="es-CL" sz="2400" b="1" dirty="0">
              <a:solidFill>
                <a:schemeClr val="bg1"/>
              </a:solidFill>
            </a:endParaRPr>
          </a:p>
        </p:txBody>
      </p:sp>
      <p:sp>
        <p:nvSpPr>
          <p:cNvPr id="23" name="2 Subtítulo"/>
          <p:cNvSpPr txBox="1">
            <a:spLocks/>
          </p:cNvSpPr>
          <p:nvPr/>
        </p:nvSpPr>
        <p:spPr>
          <a:xfrm>
            <a:off x="7315787" y="5310386"/>
            <a:ext cx="1792717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contacto@programbi.cl</a:t>
            </a:r>
          </a:p>
        </p:txBody>
      </p:sp>
    </p:spTree>
    <p:extLst>
      <p:ext uri="{BB962C8B-B14F-4D97-AF65-F5344CB8AC3E}">
        <p14:creationId xmlns:p14="http://schemas.microsoft.com/office/powerpoint/2010/main" val="77661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0289"/>
            <a:ext cx="9159964" cy="580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-501450" y="1179059"/>
            <a:ext cx="6258467" cy="2811397"/>
          </a:xfrm>
          <a:custGeom>
            <a:avLst/>
            <a:gdLst>
              <a:gd name="connsiteX0" fmla="*/ 0 w 5046887"/>
              <a:gd name="connsiteY0" fmla="*/ 0 h 3100938"/>
              <a:gd name="connsiteX1" fmla="*/ 5046887 w 5046887"/>
              <a:gd name="connsiteY1" fmla="*/ 0 h 3100938"/>
              <a:gd name="connsiteX2" fmla="*/ 5046887 w 5046887"/>
              <a:gd name="connsiteY2" fmla="*/ 3100938 h 3100938"/>
              <a:gd name="connsiteX3" fmla="*/ 0 w 5046887"/>
              <a:gd name="connsiteY3" fmla="*/ 3100938 h 3100938"/>
              <a:gd name="connsiteX4" fmla="*/ 0 w 5046887"/>
              <a:gd name="connsiteY4" fmla="*/ 0 h 3100938"/>
              <a:gd name="connsiteX0" fmla="*/ 45720 w 5046887"/>
              <a:gd name="connsiteY0" fmla="*/ 0 h 3756258"/>
              <a:gd name="connsiteX1" fmla="*/ 5046887 w 5046887"/>
              <a:gd name="connsiteY1" fmla="*/ 655320 h 3756258"/>
              <a:gd name="connsiteX2" fmla="*/ 5046887 w 5046887"/>
              <a:gd name="connsiteY2" fmla="*/ 3756258 h 3756258"/>
              <a:gd name="connsiteX3" fmla="*/ 0 w 5046887"/>
              <a:gd name="connsiteY3" fmla="*/ 3756258 h 3756258"/>
              <a:gd name="connsiteX4" fmla="*/ 45720 w 5046887"/>
              <a:gd name="connsiteY4" fmla="*/ 0 h 3756258"/>
              <a:gd name="connsiteX0" fmla="*/ 45720 w 6151787"/>
              <a:gd name="connsiteY0" fmla="*/ 0 h 3756258"/>
              <a:gd name="connsiteX1" fmla="*/ 6151787 w 6151787"/>
              <a:gd name="connsiteY1" fmla="*/ 967740 h 3756258"/>
              <a:gd name="connsiteX2" fmla="*/ 5046887 w 6151787"/>
              <a:gd name="connsiteY2" fmla="*/ 3756258 h 3756258"/>
              <a:gd name="connsiteX3" fmla="*/ 0 w 6151787"/>
              <a:gd name="connsiteY3" fmla="*/ 3756258 h 3756258"/>
              <a:gd name="connsiteX4" fmla="*/ 45720 w 6151787"/>
              <a:gd name="connsiteY4" fmla="*/ 0 h 3756258"/>
              <a:gd name="connsiteX0" fmla="*/ 45720 w 6106067"/>
              <a:gd name="connsiteY0" fmla="*/ 0 h 3756258"/>
              <a:gd name="connsiteX1" fmla="*/ 6106067 w 6106067"/>
              <a:gd name="connsiteY1" fmla="*/ 1356360 h 3756258"/>
              <a:gd name="connsiteX2" fmla="*/ 5046887 w 6106067"/>
              <a:gd name="connsiteY2" fmla="*/ 3756258 h 3756258"/>
              <a:gd name="connsiteX3" fmla="*/ 0 w 6106067"/>
              <a:gd name="connsiteY3" fmla="*/ 3756258 h 3756258"/>
              <a:gd name="connsiteX4" fmla="*/ 45720 w 6106067"/>
              <a:gd name="connsiteY4" fmla="*/ 0 h 3756258"/>
              <a:gd name="connsiteX0" fmla="*/ 45720 w 6182267"/>
              <a:gd name="connsiteY0" fmla="*/ 0 h 3756258"/>
              <a:gd name="connsiteX1" fmla="*/ 6182267 w 6182267"/>
              <a:gd name="connsiteY1" fmla="*/ 967740 h 3756258"/>
              <a:gd name="connsiteX2" fmla="*/ 5046887 w 6182267"/>
              <a:gd name="connsiteY2" fmla="*/ 3756258 h 3756258"/>
              <a:gd name="connsiteX3" fmla="*/ 0 w 6182267"/>
              <a:gd name="connsiteY3" fmla="*/ 3756258 h 3756258"/>
              <a:gd name="connsiteX4" fmla="*/ 45720 w 6182267"/>
              <a:gd name="connsiteY4" fmla="*/ 0 h 3756258"/>
              <a:gd name="connsiteX0" fmla="*/ 45720 w 6258467"/>
              <a:gd name="connsiteY0" fmla="*/ 0 h 3756258"/>
              <a:gd name="connsiteX1" fmla="*/ 6258467 w 6258467"/>
              <a:gd name="connsiteY1" fmla="*/ 967740 h 3756258"/>
              <a:gd name="connsiteX2" fmla="*/ 5046887 w 6258467"/>
              <a:gd name="connsiteY2" fmla="*/ 3756258 h 3756258"/>
              <a:gd name="connsiteX3" fmla="*/ 0 w 6258467"/>
              <a:gd name="connsiteY3" fmla="*/ 3756258 h 3756258"/>
              <a:gd name="connsiteX4" fmla="*/ 45720 w 6258467"/>
              <a:gd name="connsiteY4" fmla="*/ 0 h 3756258"/>
              <a:gd name="connsiteX0" fmla="*/ 45720 w 6258467"/>
              <a:gd name="connsiteY0" fmla="*/ 0 h 3756258"/>
              <a:gd name="connsiteX1" fmla="*/ 6258467 w 6258467"/>
              <a:gd name="connsiteY1" fmla="*/ 967740 h 3756258"/>
              <a:gd name="connsiteX2" fmla="*/ 5107847 w 6258467"/>
              <a:gd name="connsiteY2" fmla="*/ 3756258 h 3756258"/>
              <a:gd name="connsiteX3" fmla="*/ 0 w 6258467"/>
              <a:gd name="connsiteY3" fmla="*/ 3756258 h 3756258"/>
              <a:gd name="connsiteX4" fmla="*/ 45720 w 6258467"/>
              <a:gd name="connsiteY4" fmla="*/ 0 h 3756258"/>
              <a:gd name="connsiteX0" fmla="*/ 45720 w 6258467"/>
              <a:gd name="connsiteY0" fmla="*/ 0 h 2811378"/>
              <a:gd name="connsiteX1" fmla="*/ 6258467 w 6258467"/>
              <a:gd name="connsiteY1" fmla="*/ 22860 h 2811378"/>
              <a:gd name="connsiteX2" fmla="*/ 5107847 w 6258467"/>
              <a:gd name="connsiteY2" fmla="*/ 2811378 h 2811378"/>
              <a:gd name="connsiteX3" fmla="*/ 0 w 6258467"/>
              <a:gd name="connsiteY3" fmla="*/ 2811378 h 2811378"/>
              <a:gd name="connsiteX4" fmla="*/ 45720 w 6258467"/>
              <a:gd name="connsiteY4" fmla="*/ 0 h 2811378"/>
              <a:gd name="connsiteX0" fmla="*/ 45720 w 6258467"/>
              <a:gd name="connsiteY0" fmla="*/ 5 h 2811383"/>
              <a:gd name="connsiteX1" fmla="*/ 57080 w 6258467"/>
              <a:gd name="connsiteY1" fmla="*/ 73918 h 2811383"/>
              <a:gd name="connsiteX2" fmla="*/ 6258467 w 6258467"/>
              <a:gd name="connsiteY2" fmla="*/ 22865 h 2811383"/>
              <a:gd name="connsiteX3" fmla="*/ 5107847 w 6258467"/>
              <a:gd name="connsiteY3" fmla="*/ 2811383 h 2811383"/>
              <a:gd name="connsiteX4" fmla="*/ 0 w 6258467"/>
              <a:gd name="connsiteY4" fmla="*/ 2811383 h 2811383"/>
              <a:gd name="connsiteX5" fmla="*/ 45720 w 6258467"/>
              <a:gd name="connsiteY5" fmla="*/ 5 h 2811383"/>
              <a:gd name="connsiteX0" fmla="*/ 45720 w 6258467"/>
              <a:gd name="connsiteY0" fmla="*/ 19 h 2811397"/>
              <a:gd name="connsiteX1" fmla="*/ 57080 w 6258467"/>
              <a:gd name="connsiteY1" fmla="*/ 20592 h 2811397"/>
              <a:gd name="connsiteX2" fmla="*/ 6258467 w 6258467"/>
              <a:gd name="connsiteY2" fmla="*/ 22879 h 2811397"/>
              <a:gd name="connsiteX3" fmla="*/ 5107847 w 6258467"/>
              <a:gd name="connsiteY3" fmla="*/ 2811397 h 2811397"/>
              <a:gd name="connsiteX4" fmla="*/ 0 w 6258467"/>
              <a:gd name="connsiteY4" fmla="*/ 2811397 h 2811397"/>
              <a:gd name="connsiteX5" fmla="*/ 45720 w 6258467"/>
              <a:gd name="connsiteY5" fmla="*/ 19 h 281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8467" h="2811397">
                <a:moveTo>
                  <a:pt x="45720" y="19"/>
                </a:moveTo>
                <a:cubicBezTo>
                  <a:pt x="59667" y="-743"/>
                  <a:pt x="43133" y="21354"/>
                  <a:pt x="57080" y="20592"/>
                </a:cubicBezTo>
                <a:lnTo>
                  <a:pt x="6258467" y="22879"/>
                </a:lnTo>
                <a:lnTo>
                  <a:pt x="5107847" y="2811397"/>
                </a:lnTo>
                <a:lnTo>
                  <a:pt x="0" y="2811397"/>
                </a:lnTo>
                <a:lnTo>
                  <a:pt x="45720" y="19"/>
                </a:lnTo>
                <a:close/>
              </a:path>
            </a:pathLst>
          </a:custGeom>
          <a:solidFill>
            <a:srgbClr val="0B185D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7503217" y="-90289"/>
            <a:ext cx="1345897" cy="962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8" name="Picture 3" descr="C:\Users\Piero\Desktop\sistemika_work\2019_semanas\semana_14\manuel_oliva\papeleria\plantillas\1-0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584" y="194712"/>
            <a:ext cx="1101056" cy="60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1 Título"/>
          <p:cNvSpPr txBox="1">
            <a:spLocks/>
          </p:cNvSpPr>
          <p:nvPr/>
        </p:nvSpPr>
        <p:spPr>
          <a:xfrm>
            <a:off x="386076" y="26253"/>
            <a:ext cx="5832648" cy="805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40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Inserción de Datos</a:t>
            </a:r>
          </a:p>
        </p:txBody>
      </p:sp>
      <p:sp>
        <p:nvSpPr>
          <p:cNvPr id="62" name="2 Subtítulo"/>
          <p:cNvSpPr txBox="1">
            <a:spLocks/>
          </p:cNvSpPr>
          <p:nvPr/>
        </p:nvSpPr>
        <p:spPr>
          <a:xfrm>
            <a:off x="0" y="1317942"/>
            <a:ext cx="4669211" cy="2672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400" b="1" dirty="0">
                <a:solidFill>
                  <a:schemeClr val="bg1"/>
                </a:solidFill>
              </a:rPr>
              <a:t>1° forma (ver SQL Server)</a:t>
            </a:r>
          </a:p>
          <a:p>
            <a:pPr algn="l"/>
            <a:endParaRPr lang="es-CL" sz="1400" b="1" dirty="0">
              <a:solidFill>
                <a:schemeClr val="bg1"/>
              </a:solidFill>
            </a:endParaRPr>
          </a:p>
          <a:p>
            <a:pPr algn="l"/>
            <a:r>
              <a:rPr lang="es-CL" sz="1400" b="1" dirty="0">
                <a:solidFill>
                  <a:schemeClr val="bg1"/>
                </a:solidFill>
              </a:rPr>
              <a:t>2°Con un </a:t>
            </a:r>
            <a:r>
              <a:rPr lang="es-CL" sz="1400" b="1" dirty="0" err="1">
                <a:solidFill>
                  <a:schemeClr val="bg1"/>
                </a:solidFill>
              </a:rPr>
              <a:t>Select</a:t>
            </a:r>
            <a:r>
              <a:rPr lang="es-CL" sz="1400" b="1" dirty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es-CL" sz="1400" b="1" dirty="0">
                <a:solidFill>
                  <a:schemeClr val="bg1"/>
                </a:solidFill>
              </a:rPr>
              <a:t>Forma General: Se le insertan a la tabla todos los datos según el orden de los campos.</a:t>
            </a:r>
          </a:p>
          <a:p>
            <a:pPr algn="l"/>
            <a:endParaRPr lang="es-CL" sz="1400" b="1" dirty="0">
              <a:solidFill>
                <a:schemeClr val="bg1"/>
              </a:solidFill>
            </a:endParaRPr>
          </a:p>
          <a:p>
            <a:pPr algn="l"/>
            <a:r>
              <a:rPr lang="es-CL" sz="1400" b="1" dirty="0" err="1">
                <a:solidFill>
                  <a:schemeClr val="bg1"/>
                </a:solidFill>
              </a:rPr>
              <a:t>Insert</a:t>
            </a:r>
            <a:r>
              <a:rPr lang="es-CL" sz="1400" b="1" dirty="0">
                <a:solidFill>
                  <a:schemeClr val="bg1"/>
                </a:solidFill>
              </a:rPr>
              <a:t> </a:t>
            </a:r>
            <a:r>
              <a:rPr lang="es-CL" sz="1400" b="1" dirty="0" err="1">
                <a:solidFill>
                  <a:schemeClr val="bg1"/>
                </a:solidFill>
              </a:rPr>
              <a:t>into</a:t>
            </a:r>
            <a:r>
              <a:rPr lang="es-CL" sz="1400" b="1" dirty="0">
                <a:solidFill>
                  <a:schemeClr val="bg1"/>
                </a:solidFill>
              </a:rPr>
              <a:t> [</a:t>
            </a:r>
            <a:r>
              <a:rPr lang="es-CL" sz="1400" b="1" dirty="0" err="1">
                <a:solidFill>
                  <a:schemeClr val="bg1"/>
                </a:solidFill>
              </a:rPr>
              <a:t>Nombre_tabla</a:t>
            </a:r>
            <a:r>
              <a:rPr lang="es-CL" sz="1400" b="1" dirty="0">
                <a:solidFill>
                  <a:schemeClr val="bg1"/>
                </a:solidFill>
              </a:rPr>
              <a:t>]</a:t>
            </a:r>
          </a:p>
          <a:p>
            <a:pPr algn="l"/>
            <a:r>
              <a:rPr lang="es-CL" sz="1400" b="1" dirty="0" err="1">
                <a:solidFill>
                  <a:schemeClr val="bg1"/>
                </a:solidFill>
              </a:rPr>
              <a:t>Select</a:t>
            </a:r>
            <a:r>
              <a:rPr lang="es-CL" sz="1400" b="1" dirty="0">
                <a:solidFill>
                  <a:schemeClr val="bg1"/>
                </a:solidFill>
              </a:rPr>
              <a:t> [valores para cada columna de la tabla en orden]</a:t>
            </a:r>
          </a:p>
          <a:p>
            <a:pPr algn="l"/>
            <a:endParaRPr lang="es-CL" sz="1400" b="1" dirty="0">
              <a:solidFill>
                <a:schemeClr val="bg1"/>
              </a:solidFill>
            </a:endParaRPr>
          </a:p>
          <a:p>
            <a:pPr algn="l"/>
            <a:r>
              <a:rPr lang="es-CL" sz="1400" b="1" dirty="0" err="1">
                <a:solidFill>
                  <a:schemeClr val="bg1"/>
                </a:solidFill>
              </a:rPr>
              <a:t>Ej</a:t>
            </a:r>
            <a:r>
              <a:rPr lang="es-CL" sz="1400" b="1" dirty="0">
                <a:solidFill>
                  <a:schemeClr val="bg1"/>
                </a:solidFill>
              </a:rPr>
              <a:t>: </a:t>
            </a:r>
          </a:p>
          <a:p>
            <a:pPr algn="l"/>
            <a:endParaRPr lang="es-CL" sz="1400" b="1" dirty="0">
              <a:solidFill>
                <a:schemeClr val="bg1"/>
              </a:solidFill>
            </a:endParaRPr>
          </a:p>
          <a:p>
            <a:pPr algn="l"/>
            <a:endParaRPr lang="es-CL" sz="1400" b="1" dirty="0">
              <a:solidFill>
                <a:schemeClr val="bg1"/>
              </a:solidFill>
            </a:endParaRPr>
          </a:p>
        </p:txBody>
      </p:sp>
      <p:sp>
        <p:nvSpPr>
          <p:cNvPr id="72" name="2 Subtítulo"/>
          <p:cNvSpPr txBox="1">
            <a:spLocks/>
          </p:cNvSpPr>
          <p:nvPr/>
        </p:nvSpPr>
        <p:spPr>
          <a:xfrm>
            <a:off x="191049" y="3842979"/>
            <a:ext cx="4669211" cy="411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L" sz="1600" b="1" dirty="0"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-36512" y="5230230"/>
            <a:ext cx="9217024" cy="349833"/>
          </a:xfrm>
          <a:prstGeom prst="rect">
            <a:avLst/>
          </a:prstGeom>
          <a:solidFill>
            <a:srgbClr val="09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0" name="2 Subtítulo"/>
          <p:cNvSpPr txBox="1">
            <a:spLocks/>
          </p:cNvSpPr>
          <p:nvPr/>
        </p:nvSpPr>
        <p:spPr>
          <a:xfrm>
            <a:off x="4211960" y="5303623"/>
            <a:ext cx="1442560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(+56) 2 3254 2309</a:t>
            </a:r>
          </a:p>
        </p:txBody>
      </p:sp>
      <p:sp>
        <p:nvSpPr>
          <p:cNvPr id="21" name="2 Subtítulo"/>
          <p:cNvSpPr txBox="1">
            <a:spLocks/>
          </p:cNvSpPr>
          <p:nvPr/>
        </p:nvSpPr>
        <p:spPr>
          <a:xfrm>
            <a:off x="5805933" y="5310387"/>
            <a:ext cx="1502371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www.programbi.cl</a:t>
            </a: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2627784" y="5217494"/>
            <a:ext cx="1728192" cy="42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200" b="1" dirty="0">
                <a:solidFill>
                  <a:schemeClr val="bg1"/>
                </a:solidFill>
              </a:rPr>
              <a:t>Más Información en:</a:t>
            </a:r>
            <a:endParaRPr lang="es-CL" sz="2400" b="1" dirty="0">
              <a:solidFill>
                <a:schemeClr val="bg1"/>
              </a:solidFill>
            </a:endParaRPr>
          </a:p>
        </p:txBody>
      </p:sp>
      <p:sp>
        <p:nvSpPr>
          <p:cNvPr id="23" name="2 Subtítulo"/>
          <p:cNvSpPr txBox="1">
            <a:spLocks/>
          </p:cNvSpPr>
          <p:nvPr/>
        </p:nvSpPr>
        <p:spPr>
          <a:xfrm>
            <a:off x="7315787" y="5310386"/>
            <a:ext cx="1792717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contacto@programbi.cl</a:t>
            </a:r>
          </a:p>
        </p:txBody>
      </p:sp>
    </p:spTree>
    <p:extLst>
      <p:ext uri="{BB962C8B-B14F-4D97-AF65-F5344CB8AC3E}">
        <p14:creationId xmlns:p14="http://schemas.microsoft.com/office/powerpoint/2010/main" val="61946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0289"/>
            <a:ext cx="9159964" cy="580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-501450" y="1179059"/>
            <a:ext cx="6258467" cy="2811397"/>
          </a:xfrm>
          <a:custGeom>
            <a:avLst/>
            <a:gdLst>
              <a:gd name="connsiteX0" fmla="*/ 0 w 5046887"/>
              <a:gd name="connsiteY0" fmla="*/ 0 h 3100938"/>
              <a:gd name="connsiteX1" fmla="*/ 5046887 w 5046887"/>
              <a:gd name="connsiteY1" fmla="*/ 0 h 3100938"/>
              <a:gd name="connsiteX2" fmla="*/ 5046887 w 5046887"/>
              <a:gd name="connsiteY2" fmla="*/ 3100938 h 3100938"/>
              <a:gd name="connsiteX3" fmla="*/ 0 w 5046887"/>
              <a:gd name="connsiteY3" fmla="*/ 3100938 h 3100938"/>
              <a:gd name="connsiteX4" fmla="*/ 0 w 5046887"/>
              <a:gd name="connsiteY4" fmla="*/ 0 h 3100938"/>
              <a:gd name="connsiteX0" fmla="*/ 45720 w 5046887"/>
              <a:gd name="connsiteY0" fmla="*/ 0 h 3756258"/>
              <a:gd name="connsiteX1" fmla="*/ 5046887 w 5046887"/>
              <a:gd name="connsiteY1" fmla="*/ 655320 h 3756258"/>
              <a:gd name="connsiteX2" fmla="*/ 5046887 w 5046887"/>
              <a:gd name="connsiteY2" fmla="*/ 3756258 h 3756258"/>
              <a:gd name="connsiteX3" fmla="*/ 0 w 5046887"/>
              <a:gd name="connsiteY3" fmla="*/ 3756258 h 3756258"/>
              <a:gd name="connsiteX4" fmla="*/ 45720 w 5046887"/>
              <a:gd name="connsiteY4" fmla="*/ 0 h 3756258"/>
              <a:gd name="connsiteX0" fmla="*/ 45720 w 6151787"/>
              <a:gd name="connsiteY0" fmla="*/ 0 h 3756258"/>
              <a:gd name="connsiteX1" fmla="*/ 6151787 w 6151787"/>
              <a:gd name="connsiteY1" fmla="*/ 967740 h 3756258"/>
              <a:gd name="connsiteX2" fmla="*/ 5046887 w 6151787"/>
              <a:gd name="connsiteY2" fmla="*/ 3756258 h 3756258"/>
              <a:gd name="connsiteX3" fmla="*/ 0 w 6151787"/>
              <a:gd name="connsiteY3" fmla="*/ 3756258 h 3756258"/>
              <a:gd name="connsiteX4" fmla="*/ 45720 w 6151787"/>
              <a:gd name="connsiteY4" fmla="*/ 0 h 3756258"/>
              <a:gd name="connsiteX0" fmla="*/ 45720 w 6106067"/>
              <a:gd name="connsiteY0" fmla="*/ 0 h 3756258"/>
              <a:gd name="connsiteX1" fmla="*/ 6106067 w 6106067"/>
              <a:gd name="connsiteY1" fmla="*/ 1356360 h 3756258"/>
              <a:gd name="connsiteX2" fmla="*/ 5046887 w 6106067"/>
              <a:gd name="connsiteY2" fmla="*/ 3756258 h 3756258"/>
              <a:gd name="connsiteX3" fmla="*/ 0 w 6106067"/>
              <a:gd name="connsiteY3" fmla="*/ 3756258 h 3756258"/>
              <a:gd name="connsiteX4" fmla="*/ 45720 w 6106067"/>
              <a:gd name="connsiteY4" fmla="*/ 0 h 3756258"/>
              <a:gd name="connsiteX0" fmla="*/ 45720 w 6182267"/>
              <a:gd name="connsiteY0" fmla="*/ 0 h 3756258"/>
              <a:gd name="connsiteX1" fmla="*/ 6182267 w 6182267"/>
              <a:gd name="connsiteY1" fmla="*/ 967740 h 3756258"/>
              <a:gd name="connsiteX2" fmla="*/ 5046887 w 6182267"/>
              <a:gd name="connsiteY2" fmla="*/ 3756258 h 3756258"/>
              <a:gd name="connsiteX3" fmla="*/ 0 w 6182267"/>
              <a:gd name="connsiteY3" fmla="*/ 3756258 h 3756258"/>
              <a:gd name="connsiteX4" fmla="*/ 45720 w 6182267"/>
              <a:gd name="connsiteY4" fmla="*/ 0 h 3756258"/>
              <a:gd name="connsiteX0" fmla="*/ 45720 w 6258467"/>
              <a:gd name="connsiteY0" fmla="*/ 0 h 3756258"/>
              <a:gd name="connsiteX1" fmla="*/ 6258467 w 6258467"/>
              <a:gd name="connsiteY1" fmla="*/ 967740 h 3756258"/>
              <a:gd name="connsiteX2" fmla="*/ 5046887 w 6258467"/>
              <a:gd name="connsiteY2" fmla="*/ 3756258 h 3756258"/>
              <a:gd name="connsiteX3" fmla="*/ 0 w 6258467"/>
              <a:gd name="connsiteY3" fmla="*/ 3756258 h 3756258"/>
              <a:gd name="connsiteX4" fmla="*/ 45720 w 6258467"/>
              <a:gd name="connsiteY4" fmla="*/ 0 h 3756258"/>
              <a:gd name="connsiteX0" fmla="*/ 45720 w 6258467"/>
              <a:gd name="connsiteY0" fmla="*/ 0 h 3756258"/>
              <a:gd name="connsiteX1" fmla="*/ 6258467 w 6258467"/>
              <a:gd name="connsiteY1" fmla="*/ 967740 h 3756258"/>
              <a:gd name="connsiteX2" fmla="*/ 5107847 w 6258467"/>
              <a:gd name="connsiteY2" fmla="*/ 3756258 h 3756258"/>
              <a:gd name="connsiteX3" fmla="*/ 0 w 6258467"/>
              <a:gd name="connsiteY3" fmla="*/ 3756258 h 3756258"/>
              <a:gd name="connsiteX4" fmla="*/ 45720 w 6258467"/>
              <a:gd name="connsiteY4" fmla="*/ 0 h 3756258"/>
              <a:gd name="connsiteX0" fmla="*/ 45720 w 6258467"/>
              <a:gd name="connsiteY0" fmla="*/ 0 h 2811378"/>
              <a:gd name="connsiteX1" fmla="*/ 6258467 w 6258467"/>
              <a:gd name="connsiteY1" fmla="*/ 22860 h 2811378"/>
              <a:gd name="connsiteX2" fmla="*/ 5107847 w 6258467"/>
              <a:gd name="connsiteY2" fmla="*/ 2811378 h 2811378"/>
              <a:gd name="connsiteX3" fmla="*/ 0 w 6258467"/>
              <a:gd name="connsiteY3" fmla="*/ 2811378 h 2811378"/>
              <a:gd name="connsiteX4" fmla="*/ 45720 w 6258467"/>
              <a:gd name="connsiteY4" fmla="*/ 0 h 2811378"/>
              <a:gd name="connsiteX0" fmla="*/ 45720 w 6258467"/>
              <a:gd name="connsiteY0" fmla="*/ 5 h 2811383"/>
              <a:gd name="connsiteX1" fmla="*/ 57080 w 6258467"/>
              <a:gd name="connsiteY1" fmla="*/ 73918 h 2811383"/>
              <a:gd name="connsiteX2" fmla="*/ 6258467 w 6258467"/>
              <a:gd name="connsiteY2" fmla="*/ 22865 h 2811383"/>
              <a:gd name="connsiteX3" fmla="*/ 5107847 w 6258467"/>
              <a:gd name="connsiteY3" fmla="*/ 2811383 h 2811383"/>
              <a:gd name="connsiteX4" fmla="*/ 0 w 6258467"/>
              <a:gd name="connsiteY4" fmla="*/ 2811383 h 2811383"/>
              <a:gd name="connsiteX5" fmla="*/ 45720 w 6258467"/>
              <a:gd name="connsiteY5" fmla="*/ 5 h 2811383"/>
              <a:gd name="connsiteX0" fmla="*/ 45720 w 6258467"/>
              <a:gd name="connsiteY0" fmla="*/ 19 h 2811397"/>
              <a:gd name="connsiteX1" fmla="*/ 57080 w 6258467"/>
              <a:gd name="connsiteY1" fmla="*/ 20592 h 2811397"/>
              <a:gd name="connsiteX2" fmla="*/ 6258467 w 6258467"/>
              <a:gd name="connsiteY2" fmla="*/ 22879 h 2811397"/>
              <a:gd name="connsiteX3" fmla="*/ 5107847 w 6258467"/>
              <a:gd name="connsiteY3" fmla="*/ 2811397 h 2811397"/>
              <a:gd name="connsiteX4" fmla="*/ 0 w 6258467"/>
              <a:gd name="connsiteY4" fmla="*/ 2811397 h 2811397"/>
              <a:gd name="connsiteX5" fmla="*/ 45720 w 6258467"/>
              <a:gd name="connsiteY5" fmla="*/ 19 h 281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8467" h="2811397">
                <a:moveTo>
                  <a:pt x="45720" y="19"/>
                </a:moveTo>
                <a:cubicBezTo>
                  <a:pt x="59667" y="-743"/>
                  <a:pt x="43133" y="21354"/>
                  <a:pt x="57080" y="20592"/>
                </a:cubicBezTo>
                <a:lnTo>
                  <a:pt x="6258467" y="22879"/>
                </a:lnTo>
                <a:lnTo>
                  <a:pt x="5107847" y="2811397"/>
                </a:lnTo>
                <a:lnTo>
                  <a:pt x="0" y="2811397"/>
                </a:lnTo>
                <a:lnTo>
                  <a:pt x="45720" y="19"/>
                </a:lnTo>
                <a:close/>
              </a:path>
            </a:pathLst>
          </a:custGeom>
          <a:solidFill>
            <a:srgbClr val="0B185D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7503217" y="-90289"/>
            <a:ext cx="1345897" cy="962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8" name="Picture 3" descr="C:\Users\Piero\Desktop\sistemika_work\2019_semanas\semana_14\manuel_oliva\papeleria\plantillas\1-0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584" y="194712"/>
            <a:ext cx="1101056" cy="60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1 Título"/>
          <p:cNvSpPr txBox="1">
            <a:spLocks/>
          </p:cNvSpPr>
          <p:nvPr/>
        </p:nvSpPr>
        <p:spPr>
          <a:xfrm>
            <a:off x="386076" y="26253"/>
            <a:ext cx="5832648" cy="805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40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Inserción de Datos</a:t>
            </a:r>
          </a:p>
        </p:txBody>
      </p:sp>
      <p:sp>
        <p:nvSpPr>
          <p:cNvPr id="62" name="2 Subtítulo"/>
          <p:cNvSpPr txBox="1">
            <a:spLocks/>
          </p:cNvSpPr>
          <p:nvPr/>
        </p:nvSpPr>
        <p:spPr>
          <a:xfrm>
            <a:off x="0" y="1317942"/>
            <a:ext cx="4669211" cy="2672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400" b="1" dirty="0">
                <a:solidFill>
                  <a:schemeClr val="bg1"/>
                </a:solidFill>
              </a:rPr>
              <a:t>3° Con </a:t>
            </a:r>
            <a:r>
              <a:rPr lang="es-CL" sz="1400" b="1" dirty="0" err="1">
                <a:solidFill>
                  <a:schemeClr val="bg1"/>
                </a:solidFill>
              </a:rPr>
              <a:t>Values</a:t>
            </a:r>
            <a:endParaRPr lang="es-CL" sz="1400" b="1" dirty="0">
              <a:solidFill>
                <a:schemeClr val="bg1"/>
              </a:solidFill>
            </a:endParaRPr>
          </a:p>
          <a:p>
            <a:pPr algn="l"/>
            <a:r>
              <a:rPr lang="es-CL" sz="1400" b="1" dirty="0">
                <a:solidFill>
                  <a:schemeClr val="bg1"/>
                </a:solidFill>
              </a:rPr>
              <a:t>Se escogen los campos de la tabla a la cual se le agregaran información y solo a esos se le inserta información (el resto de los datos queda </a:t>
            </a:r>
            <a:r>
              <a:rPr lang="es-CL" sz="1400" b="1" dirty="0" err="1">
                <a:solidFill>
                  <a:schemeClr val="bg1"/>
                </a:solidFill>
              </a:rPr>
              <a:t>null</a:t>
            </a:r>
            <a:r>
              <a:rPr lang="es-CL" sz="1400" b="1" dirty="0">
                <a:solidFill>
                  <a:schemeClr val="bg1"/>
                </a:solidFill>
              </a:rPr>
              <a:t>).</a:t>
            </a:r>
          </a:p>
          <a:p>
            <a:pPr algn="l"/>
            <a:endParaRPr lang="es-CL" sz="1400" b="1" dirty="0">
              <a:solidFill>
                <a:schemeClr val="bg1"/>
              </a:solidFill>
            </a:endParaRPr>
          </a:p>
          <a:p>
            <a:pPr algn="l"/>
            <a:r>
              <a:rPr lang="es-CL" sz="1400" b="1" dirty="0" err="1">
                <a:solidFill>
                  <a:schemeClr val="bg1"/>
                </a:solidFill>
              </a:rPr>
              <a:t>Insert</a:t>
            </a:r>
            <a:r>
              <a:rPr lang="es-CL" sz="1400" b="1" dirty="0">
                <a:solidFill>
                  <a:schemeClr val="bg1"/>
                </a:solidFill>
              </a:rPr>
              <a:t> </a:t>
            </a:r>
            <a:r>
              <a:rPr lang="es-CL" sz="1400" b="1" dirty="0" err="1">
                <a:solidFill>
                  <a:schemeClr val="bg1"/>
                </a:solidFill>
              </a:rPr>
              <a:t>into</a:t>
            </a:r>
            <a:r>
              <a:rPr lang="es-CL" sz="1400" b="1" dirty="0">
                <a:solidFill>
                  <a:schemeClr val="bg1"/>
                </a:solidFill>
              </a:rPr>
              <a:t> [</a:t>
            </a:r>
            <a:r>
              <a:rPr lang="es-CL" sz="1400" b="1" dirty="0" err="1">
                <a:solidFill>
                  <a:schemeClr val="bg1"/>
                </a:solidFill>
              </a:rPr>
              <a:t>Nombre_tabla</a:t>
            </a:r>
            <a:r>
              <a:rPr lang="es-CL" sz="1400" b="1" dirty="0">
                <a:solidFill>
                  <a:schemeClr val="bg1"/>
                </a:solidFill>
              </a:rPr>
              <a:t>] (campo_1,campo_2,…)</a:t>
            </a:r>
          </a:p>
          <a:p>
            <a:pPr algn="l"/>
            <a:r>
              <a:rPr lang="es-CL" sz="1400" b="1" dirty="0" err="1">
                <a:solidFill>
                  <a:schemeClr val="bg1"/>
                </a:solidFill>
              </a:rPr>
              <a:t>Values</a:t>
            </a:r>
            <a:r>
              <a:rPr lang="es-CL" sz="1400" b="1" dirty="0">
                <a:solidFill>
                  <a:schemeClr val="bg1"/>
                </a:solidFill>
              </a:rPr>
              <a:t>(valor_campo_1,valor_campo_2,…)</a:t>
            </a:r>
          </a:p>
          <a:p>
            <a:pPr algn="l"/>
            <a:endParaRPr lang="es-CL" sz="1400" b="1" dirty="0">
              <a:solidFill>
                <a:schemeClr val="bg1"/>
              </a:solidFill>
            </a:endParaRPr>
          </a:p>
          <a:p>
            <a:pPr algn="l"/>
            <a:r>
              <a:rPr lang="es-CL" sz="1400" b="1" dirty="0" err="1">
                <a:solidFill>
                  <a:schemeClr val="bg1"/>
                </a:solidFill>
              </a:rPr>
              <a:t>Ej</a:t>
            </a:r>
            <a:r>
              <a:rPr lang="es-CL" sz="1400" b="1" dirty="0">
                <a:solidFill>
                  <a:schemeClr val="bg1"/>
                </a:solidFill>
              </a:rPr>
              <a:t>: </a:t>
            </a:r>
          </a:p>
          <a:p>
            <a:pPr algn="l"/>
            <a:endParaRPr lang="es-CL" sz="1400" b="1" dirty="0">
              <a:solidFill>
                <a:schemeClr val="bg1"/>
              </a:solidFill>
            </a:endParaRPr>
          </a:p>
          <a:p>
            <a:pPr algn="l"/>
            <a:endParaRPr lang="es-CL" sz="1400" b="1" dirty="0">
              <a:solidFill>
                <a:schemeClr val="bg1"/>
              </a:solidFill>
            </a:endParaRPr>
          </a:p>
        </p:txBody>
      </p:sp>
      <p:sp>
        <p:nvSpPr>
          <p:cNvPr id="72" name="2 Subtítulo"/>
          <p:cNvSpPr txBox="1">
            <a:spLocks/>
          </p:cNvSpPr>
          <p:nvPr/>
        </p:nvSpPr>
        <p:spPr>
          <a:xfrm>
            <a:off x="191049" y="3842979"/>
            <a:ext cx="4669211" cy="411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L" sz="1600" b="1" dirty="0"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-36512" y="5230230"/>
            <a:ext cx="9217024" cy="349833"/>
          </a:xfrm>
          <a:prstGeom prst="rect">
            <a:avLst/>
          </a:prstGeom>
          <a:solidFill>
            <a:srgbClr val="09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0" name="2 Subtítulo"/>
          <p:cNvSpPr txBox="1">
            <a:spLocks/>
          </p:cNvSpPr>
          <p:nvPr/>
        </p:nvSpPr>
        <p:spPr>
          <a:xfrm>
            <a:off x="4211960" y="5303623"/>
            <a:ext cx="1442560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(+56) 2 3254 2309</a:t>
            </a:r>
          </a:p>
        </p:txBody>
      </p:sp>
      <p:sp>
        <p:nvSpPr>
          <p:cNvPr id="21" name="2 Subtítulo"/>
          <p:cNvSpPr txBox="1">
            <a:spLocks/>
          </p:cNvSpPr>
          <p:nvPr/>
        </p:nvSpPr>
        <p:spPr>
          <a:xfrm>
            <a:off x="5805933" y="5310387"/>
            <a:ext cx="1502371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www.programbi.cl</a:t>
            </a: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2627784" y="5217494"/>
            <a:ext cx="1728192" cy="42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200" b="1" dirty="0">
                <a:solidFill>
                  <a:schemeClr val="bg1"/>
                </a:solidFill>
              </a:rPr>
              <a:t>Más Información en:</a:t>
            </a:r>
            <a:endParaRPr lang="es-CL" sz="2400" b="1" dirty="0">
              <a:solidFill>
                <a:schemeClr val="bg1"/>
              </a:solidFill>
            </a:endParaRPr>
          </a:p>
        </p:txBody>
      </p:sp>
      <p:sp>
        <p:nvSpPr>
          <p:cNvPr id="23" name="2 Subtítulo"/>
          <p:cNvSpPr txBox="1">
            <a:spLocks/>
          </p:cNvSpPr>
          <p:nvPr/>
        </p:nvSpPr>
        <p:spPr>
          <a:xfrm>
            <a:off x="7315787" y="5310386"/>
            <a:ext cx="1792717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contacto@programbi.cl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71575"/>
            <a:ext cx="46767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0289"/>
            <a:ext cx="9159964" cy="580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-501450" y="1179059"/>
            <a:ext cx="6258467" cy="2811397"/>
          </a:xfrm>
          <a:custGeom>
            <a:avLst/>
            <a:gdLst>
              <a:gd name="connsiteX0" fmla="*/ 0 w 5046887"/>
              <a:gd name="connsiteY0" fmla="*/ 0 h 3100938"/>
              <a:gd name="connsiteX1" fmla="*/ 5046887 w 5046887"/>
              <a:gd name="connsiteY1" fmla="*/ 0 h 3100938"/>
              <a:gd name="connsiteX2" fmla="*/ 5046887 w 5046887"/>
              <a:gd name="connsiteY2" fmla="*/ 3100938 h 3100938"/>
              <a:gd name="connsiteX3" fmla="*/ 0 w 5046887"/>
              <a:gd name="connsiteY3" fmla="*/ 3100938 h 3100938"/>
              <a:gd name="connsiteX4" fmla="*/ 0 w 5046887"/>
              <a:gd name="connsiteY4" fmla="*/ 0 h 3100938"/>
              <a:gd name="connsiteX0" fmla="*/ 45720 w 5046887"/>
              <a:gd name="connsiteY0" fmla="*/ 0 h 3756258"/>
              <a:gd name="connsiteX1" fmla="*/ 5046887 w 5046887"/>
              <a:gd name="connsiteY1" fmla="*/ 655320 h 3756258"/>
              <a:gd name="connsiteX2" fmla="*/ 5046887 w 5046887"/>
              <a:gd name="connsiteY2" fmla="*/ 3756258 h 3756258"/>
              <a:gd name="connsiteX3" fmla="*/ 0 w 5046887"/>
              <a:gd name="connsiteY3" fmla="*/ 3756258 h 3756258"/>
              <a:gd name="connsiteX4" fmla="*/ 45720 w 5046887"/>
              <a:gd name="connsiteY4" fmla="*/ 0 h 3756258"/>
              <a:gd name="connsiteX0" fmla="*/ 45720 w 6151787"/>
              <a:gd name="connsiteY0" fmla="*/ 0 h 3756258"/>
              <a:gd name="connsiteX1" fmla="*/ 6151787 w 6151787"/>
              <a:gd name="connsiteY1" fmla="*/ 967740 h 3756258"/>
              <a:gd name="connsiteX2" fmla="*/ 5046887 w 6151787"/>
              <a:gd name="connsiteY2" fmla="*/ 3756258 h 3756258"/>
              <a:gd name="connsiteX3" fmla="*/ 0 w 6151787"/>
              <a:gd name="connsiteY3" fmla="*/ 3756258 h 3756258"/>
              <a:gd name="connsiteX4" fmla="*/ 45720 w 6151787"/>
              <a:gd name="connsiteY4" fmla="*/ 0 h 3756258"/>
              <a:gd name="connsiteX0" fmla="*/ 45720 w 6106067"/>
              <a:gd name="connsiteY0" fmla="*/ 0 h 3756258"/>
              <a:gd name="connsiteX1" fmla="*/ 6106067 w 6106067"/>
              <a:gd name="connsiteY1" fmla="*/ 1356360 h 3756258"/>
              <a:gd name="connsiteX2" fmla="*/ 5046887 w 6106067"/>
              <a:gd name="connsiteY2" fmla="*/ 3756258 h 3756258"/>
              <a:gd name="connsiteX3" fmla="*/ 0 w 6106067"/>
              <a:gd name="connsiteY3" fmla="*/ 3756258 h 3756258"/>
              <a:gd name="connsiteX4" fmla="*/ 45720 w 6106067"/>
              <a:gd name="connsiteY4" fmla="*/ 0 h 3756258"/>
              <a:gd name="connsiteX0" fmla="*/ 45720 w 6182267"/>
              <a:gd name="connsiteY0" fmla="*/ 0 h 3756258"/>
              <a:gd name="connsiteX1" fmla="*/ 6182267 w 6182267"/>
              <a:gd name="connsiteY1" fmla="*/ 967740 h 3756258"/>
              <a:gd name="connsiteX2" fmla="*/ 5046887 w 6182267"/>
              <a:gd name="connsiteY2" fmla="*/ 3756258 h 3756258"/>
              <a:gd name="connsiteX3" fmla="*/ 0 w 6182267"/>
              <a:gd name="connsiteY3" fmla="*/ 3756258 h 3756258"/>
              <a:gd name="connsiteX4" fmla="*/ 45720 w 6182267"/>
              <a:gd name="connsiteY4" fmla="*/ 0 h 3756258"/>
              <a:gd name="connsiteX0" fmla="*/ 45720 w 6258467"/>
              <a:gd name="connsiteY0" fmla="*/ 0 h 3756258"/>
              <a:gd name="connsiteX1" fmla="*/ 6258467 w 6258467"/>
              <a:gd name="connsiteY1" fmla="*/ 967740 h 3756258"/>
              <a:gd name="connsiteX2" fmla="*/ 5046887 w 6258467"/>
              <a:gd name="connsiteY2" fmla="*/ 3756258 h 3756258"/>
              <a:gd name="connsiteX3" fmla="*/ 0 w 6258467"/>
              <a:gd name="connsiteY3" fmla="*/ 3756258 h 3756258"/>
              <a:gd name="connsiteX4" fmla="*/ 45720 w 6258467"/>
              <a:gd name="connsiteY4" fmla="*/ 0 h 3756258"/>
              <a:gd name="connsiteX0" fmla="*/ 45720 w 6258467"/>
              <a:gd name="connsiteY0" fmla="*/ 0 h 3756258"/>
              <a:gd name="connsiteX1" fmla="*/ 6258467 w 6258467"/>
              <a:gd name="connsiteY1" fmla="*/ 967740 h 3756258"/>
              <a:gd name="connsiteX2" fmla="*/ 5107847 w 6258467"/>
              <a:gd name="connsiteY2" fmla="*/ 3756258 h 3756258"/>
              <a:gd name="connsiteX3" fmla="*/ 0 w 6258467"/>
              <a:gd name="connsiteY3" fmla="*/ 3756258 h 3756258"/>
              <a:gd name="connsiteX4" fmla="*/ 45720 w 6258467"/>
              <a:gd name="connsiteY4" fmla="*/ 0 h 3756258"/>
              <a:gd name="connsiteX0" fmla="*/ 45720 w 6258467"/>
              <a:gd name="connsiteY0" fmla="*/ 0 h 2811378"/>
              <a:gd name="connsiteX1" fmla="*/ 6258467 w 6258467"/>
              <a:gd name="connsiteY1" fmla="*/ 22860 h 2811378"/>
              <a:gd name="connsiteX2" fmla="*/ 5107847 w 6258467"/>
              <a:gd name="connsiteY2" fmla="*/ 2811378 h 2811378"/>
              <a:gd name="connsiteX3" fmla="*/ 0 w 6258467"/>
              <a:gd name="connsiteY3" fmla="*/ 2811378 h 2811378"/>
              <a:gd name="connsiteX4" fmla="*/ 45720 w 6258467"/>
              <a:gd name="connsiteY4" fmla="*/ 0 h 2811378"/>
              <a:gd name="connsiteX0" fmla="*/ 45720 w 6258467"/>
              <a:gd name="connsiteY0" fmla="*/ 5 h 2811383"/>
              <a:gd name="connsiteX1" fmla="*/ 57080 w 6258467"/>
              <a:gd name="connsiteY1" fmla="*/ 73918 h 2811383"/>
              <a:gd name="connsiteX2" fmla="*/ 6258467 w 6258467"/>
              <a:gd name="connsiteY2" fmla="*/ 22865 h 2811383"/>
              <a:gd name="connsiteX3" fmla="*/ 5107847 w 6258467"/>
              <a:gd name="connsiteY3" fmla="*/ 2811383 h 2811383"/>
              <a:gd name="connsiteX4" fmla="*/ 0 w 6258467"/>
              <a:gd name="connsiteY4" fmla="*/ 2811383 h 2811383"/>
              <a:gd name="connsiteX5" fmla="*/ 45720 w 6258467"/>
              <a:gd name="connsiteY5" fmla="*/ 5 h 2811383"/>
              <a:gd name="connsiteX0" fmla="*/ 45720 w 6258467"/>
              <a:gd name="connsiteY0" fmla="*/ 19 h 2811397"/>
              <a:gd name="connsiteX1" fmla="*/ 57080 w 6258467"/>
              <a:gd name="connsiteY1" fmla="*/ 20592 h 2811397"/>
              <a:gd name="connsiteX2" fmla="*/ 6258467 w 6258467"/>
              <a:gd name="connsiteY2" fmla="*/ 22879 h 2811397"/>
              <a:gd name="connsiteX3" fmla="*/ 5107847 w 6258467"/>
              <a:gd name="connsiteY3" fmla="*/ 2811397 h 2811397"/>
              <a:gd name="connsiteX4" fmla="*/ 0 w 6258467"/>
              <a:gd name="connsiteY4" fmla="*/ 2811397 h 2811397"/>
              <a:gd name="connsiteX5" fmla="*/ 45720 w 6258467"/>
              <a:gd name="connsiteY5" fmla="*/ 19 h 281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8467" h="2811397">
                <a:moveTo>
                  <a:pt x="45720" y="19"/>
                </a:moveTo>
                <a:cubicBezTo>
                  <a:pt x="59667" y="-743"/>
                  <a:pt x="43133" y="21354"/>
                  <a:pt x="57080" y="20592"/>
                </a:cubicBezTo>
                <a:lnTo>
                  <a:pt x="6258467" y="22879"/>
                </a:lnTo>
                <a:lnTo>
                  <a:pt x="5107847" y="2811397"/>
                </a:lnTo>
                <a:lnTo>
                  <a:pt x="0" y="2811397"/>
                </a:lnTo>
                <a:lnTo>
                  <a:pt x="45720" y="19"/>
                </a:lnTo>
                <a:close/>
              </a:path>
            </a:pathLst>
          </a:custGeom>
          <a:solidFill>
            <a:srgbClr val="0B185D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7503217" y="-90289"/>
            <a:ext cx="1345897" cy="962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8" name="Picture 3" descr="C:\Users\Piero\Desktop\sistemika_work\2019_semanas\semana_14\manuel_oliva\papeleria\plantillas\1-0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584" y="194712"/>
            <a:ext cx="1101056" cy="60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1 Título"/>
          <p:cNvSpPr txBox="1">
            <a:spLocks/>
          </p:cNvSpPr>
          <p:nvPr/>
        </p:nvSpPr>
        <p:spPr>
          <a:xfrm>
            <a:off x="386076" y="26253"/>
            <a:ext cx="6922228" cy="740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40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Valores </a:t>
            </a:r>
            <a:r>
              <a:rPr lang="es-CL" sz="4000" b="1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Null</a:t>
            </a:r>
            <a:endParaRPr lang="es-CL" sz="40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2" name="2 Subtítulo"/>
          <p:cNvSpPr txBox="1">
            <a:spLocks/>
          </p:cNvSpPr>
          <p:nvPr/>
        </p:nvSpPr>
        <p:spPr>
          <a:xfrm>
            <a:off x="0" y="1317943"/>
            <a:ext cx="4669211" cy="61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400" b="1" dirty="0">
                <a:solidFill>
                  <a:schemeClr val="bg1"/>
                </a:solidFill>
              </a:rPr>
              <a:t>Entenderemos los valores </a:t>
            </a:r>
            <a:r>
              <a:rPr lang="es-CL" sz="1400" b="1" dirty="0" err="1">
                <a:solidFill>
                  <a:schemeClr val="bg1"/>
                </a:solidFill>
              </a:rPr>
              <a:t>null</a:t>
            </a:r>
            <a:r>
              <a:rPr lang="es-CL" sz="1400" b="1" dirty="0">
                <a:solidFill>
                  <a:schemeClr val="bg1"/>
                </a:solidFill>
              </a:rPr>
              <a:t>, como un dato vacío que posee algún campo par un registro especifico en un tabla.</a:t>
            </a:r>
          </a:p>
        </p:txBody>
      </p:sp>
      <p:sp>
        <p:nvSpPr>
          <p:cNvPr id="72" name="2 Subtítulo"/>
          <p:cNvSpPr txBox="1">
            <a:spLocks/>
          </p:cNvSpPr>
          <p:nvPr/>
        </p:nvSpPr>
        <p:spPr>
          <a:xfrm>
            <a:off x="191049" y="3842979"/>
            <a:ext cx="4669211" cy="411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L" sz="1600" b="1" dirty="0"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-36512" y="5230230"/>
            <a:ext cx="9217024" cy="349833"/>
          </a:xfrm>
          <a:prstGeom prst="rect">
            <a:avLst/>
          </a:prstGeom>
          <a:solidFill>
            <a:srgbClr val="09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0" name="2 Subtítulo"/>
          <p:cNvSpPr txBox="1">
            <a:spLocks/>
          </p:cNvSpPr>
          <p:nvPr/>
        </p:nvSpPr>
        <p:spPr>
          <a:xfrm>
            <a:off x="4211960" y="5303623"/>
            <a:ext cx="1442560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(+56) 2 3254 2309</a:t>
            </a:r>
          </a:p>
        </p:txBody>
      </p:sp>
      <p:sp>
        <p:nvSpPr>
          <p:cNvPr id="21" name="2 Subtítulo"/>
          <p:cNvSpPr txBox="1">
            <a:spLocks/>
          </p:cNvSpPr>
          <p:nvPr/>
        </p:nvSpPr>
        <p:spPr>
          <a:xfrm>
            <a:off x="5805933" y="5310387"/>
            <a:ext cx="1502371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www.programbi.cl</a:t>
            </a: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2627784" y="5217494"/>
            <a:ext cx="1728192" cy="42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200" b="1" dirty="0">
                <a:solidFill>
                  <a:schemeClr val="bg1"/>
                </a:solidFill>
              </a:rPr>
              <a:t>Más Información en:</a:t>
            </a:r>
            <a:endParaRPr lang="es-CL" sz="2400" b="1" dirty="0">
              <a:solidFill>
                <a:schemeClr val="bg1"/>
              </a:solidFill>
            </a:endParaRPr>
          </a:p>
        </p:txBody>
      </p:sp>
      <p:sp>
        <p:nvSpPr>
          <p:cNvPr id="23" name="2 Subtítulo"/>
          <p:cNvSpPr txBox="1">
            <a:spLocks/>
          </p:cNvSpPr>
          <p:nvPr/>
        </p:nvSpPr>
        <p:spPr>
          <a:xfrm>
            <a:off x="7315787" y="5310386"/>
            <a:ext cx="1792717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contacto@programbi.cl</a:t>
            </a:r>
          </a:p>
        </p:txBody>
      </p:sp>
      <p:sp>
        <p:nvSpPr>
          <p:cNvPr id="15" name="2 Subtítulo"/>
          <p:cNvSpPr txBox="1">
            <a:spLocks/>
          </p:cNvSpPr>
          <p:nvPr/>
        </p:nvSpPr>
        <p:spPr>
          <a:xfrm>
            <a:off x="30569" y="3173304"/>
            <a:ext cx="4669211" cy="753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L" sz="1400" b="1" dirty="0">
              <a:solidFill>
                <a:schemeClr val="bg1"/>
              </a:solidFill>
            </a:endParaRPr>
          </a:p>
        </p:txBody>
      </p:sp>
      <p:sp>
        <p:nvSpPr>
          <p:cNvPr id="17" name="2 Subtítulo"/>
          <p:cNvSpPr txBox="1">
            <a:spLocks/>
          </p:cNvSpPr>
          <p:nvPr/>
        </p:nvSpPr>
        <p:spPr>
          <a:xfrm>
            <a:off x="0" y="2076406"/>
            <a:ext cx="4669211" cy="832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400" b="1" dirty="0">
                <a:solidFill>
                  <a:schemeClr val="bg1"/>
                </a:solidFill>
              </a:rPr>
              <a:t>Con los valores </a:t>
            </a:r>
            <a:r>
              <a:rPr lang="es-CL" sz="1400" b="1" dirty="0" err="1">
                <a:solidFill>
                  <a:schemeClr val="bg1"/>
                </a:solidFill>
              </a:rPr>
              <a:t>null</a:t>
            </a:r>
            <a:r>
              <a:rPr lang="es-CL" sz="1400" b="1" dirty="0">
                <a:solidFill>
                  <a:schemeClr val="bg1"/>
                </a:solidFill>
              </a:rPr>
              <a:t>, no puedo hacer ninguna operatoria, a lo mas solo se le pueden hacer </a:t>
            </a:r>
            <a:r>
              <a:rPr lang="es-CL" sz="1400" b="1" dirty="0" err="1">
                <a:solidFill>
                  <a:schemeClr val="bg1"/>
                </a:solidFill>
              </a:rPr>
              <a:t>select</a:t>
            </a:r>
            <a:r>
              <a:rPr lang="es-CL" sz="1400" b="1" dirty="0">
                <a:solidFill>
                  <a:schemeClr val="bg1"/>
                </a:solidFill>
              </a:rPr>
              <a:t>, llamándolo o no a través de un filtro.</a:t>
            </a:r>
          </a:p>
        </p:txBody>
      </p:sp>
    </p:spTree>
    <p:extLst>
      <p:ext uri="{BB962C8B-B14F-4D97-AF65-F5344CB8AC3E}">
        <p14:creationId xmlns:p14="http://schemas.microsoft.com/office/powerpoint/2010/main" val="165781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0289"/>
            <a:ext cx="9159964" cy="580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-501450" y="1179059"/>
            <a:ext cx="6258467" cy="3411172"/>
          </a:xfrm>
          <a:custGeom>
            <a:avLst/>
            <a:gdLst>
              <a:gd name="connsiteX0" fmla="*/ 0 w 5046887"/>
              <a:gd name="connsiteY0" fmla="*/ 0 h 3100938"/>
              <a:gd name="connsiteX1" fmla="*/ 5046887 w 5046887"/>
              <a:gd name="connsiteY1" fmla="*/ 0 h 3100938"/>
              <a:gd name="connsiteX2" fmla="*/ 5046887 w 5046887"/>
              <a:gd name="connsiteY2" fmla="*/ 3100938 h 3100938"/>
              <a:gd name="connsiteX3" fmla="*/ 0 w 5046887"/>
              <a:gd name="connsiteY3" fmla="*/ 3100938 h 3100938"/>
              <a:gd name="connsiteX4" fmla="*/ 0 w 5046887"/>
              <a:gd name="connsiteY4" fmla="*/ 0 h 3100938"/>
              <a:gd name="connsiteX0" fmla="*/ 45720 w 5046887"/>
              <a:gd name="connsiteY0" fmla="*/ 0 h 3756258"/>
              <a:gd name="connsiteX1" fmla="*/ 5046887 w 5046887"/>
              <a:gd name="connsiteY1" fmla="*/ 655320 h 3756258"/>
              <a:gd name="connsiteX2" fmla="*/ 5046887 w 5046887"/>
              <a:gd name="connsiteY2" fmla="*/ 3756258 h 3756258"/>
              <a:gd name="connsiteX3" fmla="*/ 0 w 5046887"/>
              <a:gd name="connsiteY3" fmla="*/ 3756258 h 3756258"/>
              <a:gd name="connsiteX4" fmla="*/ 45720 w 5046887"/>
              <a:gd name="connsiteY4" fmla="*/ 0 h 3756258"/>
              <a:gd name="connsiteX0" fmla="*/ 45720 w 6151787"/>
              <a:gd name="connsiteY0" fmla="*/ 0 h 3756258"/>
              <a:gd name="connsiteX1" fmla="*/ 6151787 w 6151787"/>
              <a:gd name="connsiteY1" fmla="*/ 967740 h 3756258"/>
              <a:gd name="connsiteX2" fmla="*/ 5046887 w 6151787"/>
              <a:gd name="connsiteY2" fmla="*/ 3756258 h 3756258"/>
              <a:gd name="connsiteX3" fmla="*/ 0 w 6151787"/>
              <a:gd name="connsiteY3" fmla="*/ 3756258 h 3756258"/>
              <a:gd name="connsiteX4" fmla="*/ 45720 w 6151787"/>
              <a:gd name="connsiteY4" fmla="*/ 0 h 3756258"/>
              <a:gd name="connsiteX0" fmla="*/ 45720 w 6106067"/>
              <a:gd name="connsiteY0" fmla="*/ 0 h 3756258"/>
              <a:gd name="connsiteX1" fmla="*/ 6106067 w 6106067"/>
              <a:gd name="connsiteY1" fmla="*/ 1356360 h 3756258"/>
              <a:gd name="connsiteX2" fmla="*/ 5046887 w 6106067"/>
              <a:gd name="connsiteY2" fmla="*/ 3756258 h 3756258"/>
              <a:gd name="connsiteX3" fmla="*/ 0 w 6106067"/>
              <a:gd name="connsiteY3" fmla="*/ 3756258 h 3756258"/>
              <a:gd name="connsiteX4" fmla="*/ 45720 w 6106067"/>
              <a:gd name="connsiteY4" fmla="*/ 0 h 3756258"/>
              <a:gd name="connsiteX0" fmla="*/ 45720 w 6182267"/>
              <a:gd name="connsiteY0" fmla="*/ 0 h 3756258"/>
              <a:gd name="connsiteX1" fmla="*/ 6182267 w 6182267"/>
              <a:gd name="connsiteY1" fmla="*/ 967740 h 3756258"/>
              <a:gd name="connsiteX2" fmla="*/ 5046887 w 6182267"/>
              <a:gd name="connsiteY2" fmla="*/ 3756258 h 3756258"/>
              <a:gd name="connsiteX3" fmla="*/ 0 w 6182267"/>
              <a:gd name="connsiteY3" fmla="*/ 3756258 h 3756258"/>
              <a:gd name="connsiteX4" fmla="*/ 45720 w 6182267"/>
              <a:gd name="connsiteY4" fmla="*/ 0 h 3756258"/>
              <a:gd name="connsiteX0" fmla="*/ 45720 w 6258467"/>
              <a:gd name="connsiteY0" fmla="*/ 0 h 3756258"/>
              <a:gd name="connsiteX1" fmla="*/ 6258467 w 6258467"/>
              <a:gd name="connsiteY1" fmla="*/ 967740 h 3756258"/>
              <a:gd name="connsiteX2" fmla="*/ 5046887 w 6258467"/>
              <a:gd name="connsiteY2" fmla="*/ 3756258 h 3756258"/>
              <a:gd name="connsiteX3" fmla="*/ 0 w 6258467"/>
              <a:gd name="connsiteY3" fmla="*/ 3756258 h 3756258"/>
              <a:gd name="connsiteX4" fmla="*/ 45720 w 6258467"/>
              <a:gd name="connsiteY4" fmla="*/ 0 h 3756258"/>
              <a:gd name="connsiteX0" fmla="*/ 45720 w 6258467"/>
              <a:gd name="connsiteY0" fmla="*/ 0 h 3756258"/>
              <a:gd name="connsiteX1" fmla="*/ 6258467 w 6258467"/>
              <a:gd name="connsiteY1" fmla="*/ 967740 h 3756258"/>
              <a:gd name="connsiteX2" fmla="*/ 5107847 w 6258467"/>
              <a:gd name="connsiteY2" fmla="*/ 3756258 h 3756258"/>
              <a:gd name="connsiteX3" fmla="*/ 0 w 6258467"/>
              <a:gd name="connsiteY3" fmla="*/ 3756258 h 3756258"/>
              <a:gd name="connsiteX4" fmla="*/ 45720 w 6258467"/>
              <a:gd name="connsiteY4" fmla="*/ 0 h 3756258"/>
              <a:gd name="connsiteX0" fmla="*/ 45720 w 6258467"/>
              <a:gd name="connsiteY0" fmla="*/ 0 h 2811378"/>
              <a:gd name="connsiteX1" fmla="*/ 6258467 w 6258467"/>
              <a:gd name="connsiteY1" fmla="*/ 22860 h 2811378"/>
              <a:gd name="connsiteX2" fmla="*/ 5107847 w 6258467"/>
              <a:gd name="connsiteY2" fmla="*/ 2811378 h 2811378"/>
              <a:gd name="connsiteX3" fmla="*/ 0 w 6258467"/>
              <a:gd name="connsiteY3" fmla="*/ 2811378 h 2811378"/>
              <a:gd name="connsiteX4" fmla="*/ 45720 w 6258467"/>
              <a:gd name="connsiteY4" fmla="*/ 0 h 2811378"/>
              <a:gd name="connsiteX0" fmla="*/ 45720 w 6258467"/>
              <a:gd name="connsiteY0" fmla="*/ 5 h 2811383"/>
              <a:gd name="connsiteX1" fmla="*/ 57080 w 6258467"/>
              <a:gd name="connsiteY1" fmla="*/ 73918 h 2811383"/>
              <a:gd name="connsiteX2" fmla="*/ 6258467 w 6258467"/>
              <a:gd name="connsiteY2" fmla="*/ 22865 h 2811383"/>
              <a:gd name="connsiteX3" fmla="*/ 5107847 w 6258467"/>
              <a:gd name="connsiteY3" fmla="*/ 2811383 h 2811383"/>
              <a:gd name="connsiteX4" fmla="*/ 0 w 6258467"/>
              <a:gd name="connsiteY4" fmla="*/ 2811383 h 2811383"/>
              <a:gd name="connsiteX5" fmla="*/ 45720 w 6258467"/>
              <a:gd name="connsiteY5" fmla="*/ 5 h 2811383"/>
              <a:gd name="connsiteX0" fmla="*/ 45720 w 6258467"/>
              <a:gd name="connsiteY0" fmla="*/ 19 h 2811397"/>
              <a:gd name="connsiteX1" fmla="*/ 57080 w 6258467"/>
              <a:gd name="connsiteY1" fmla="*/ 20592 h 2811397"/>
              <a:gd name="connsiteX2" fmla="*/ 6258467 w 6258467"/>
              <a:gd name="connsiteY2" fmla="*/ 22879 h 2811397"/>
              <a:gd name="connsiteX3" fmla="*/ 5107847 w 6258467"/>
              <a:gd name="connsiteY3" fmla="*/ 2811397 h 2811397"/>
              <a:gd name="connsiteX4" fmla="*/ 0 w 6258467"/>
              <a:gd name="connsiteY4" fmla="*/ 2811397 h 2811397"/>
              <a:gd name="connsiteX5" fmla="*/ 45720 w 6258467"/>
              <a:gd name="connsiteY5" fmla="*/ 19 h 281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8467" h="2811397">
                <a:moveTo>
                  <a:pt x="45720" y="19"/>
                </a:moveTo>
                <a:cubicBezTo>
                  <a:pt x="59667" y="-743"/>
                  <a:pt x="43133" y="21354"/>
                  <a:pt x="57080" y="20592"/>
                </a:cubicBezTo>
                <a:lnTo>
                  <a:pt x="6258467" y="22879"/>
                </a:lnTo>
                <a:lnTo>
                  <a:pt x="5107847" y="2811397"/>
                </a:lnTo>
                <a:lnTo>
                  <a:pt x="0" y="2811397"/>
                </a:lnTo>
                <a:lnTo>
                  <a:pt x="45720" y="19"/>
                </a:lnTo>
                <a:close/>
              </a:path>
            </a:pathLst>
          </a:custGeom>
          <a:solidFill>
            <a:srgbClr val="0B185D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7503217" y="-90289"/>
            <a:ext cx="1345897" cy="962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8" name="Picture 3" descr="C:\Users\Piero\Desktop\sistemika_work\2019_semanas\semana_14\manuel_oliva\papeleria\plantillas\1-0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584" y="194712"/>
            <a:ext cx="1101056" cy="60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1 Título"/>
          <p:cNvSpPr txBox="1">
            <a:spLocks/>
          </p:cNvSpPr>
          <p:nvPr/>
        </p:nvSpPr>
        <p:spPr>
          <a:xfrm>
            <a:off x="386076" y="26253"/>
            <a:ext cx="6922228" cy="740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40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Llaves en un tabla</a:t>
            </a:r>
          </a:p>
        </p:txBody>
      </p:sp>
      <p:sp>
        <p:nvSpPr>
          <p:cNvPr id="62" name="2 Subtítulo"/>
          <p:cNvSpPr txBox="1">
            <a:spLocks/>
          </p:cNvSpPr>
          <p:nvPr/>
        </p:nvSpPr>
        <p:spPr>
          <a:xfrm>
            <a:off x="0" y="1317942"/>
            <a:ext cx="4669211" cy="753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400" b="1" dirty="0">
                <a:solidFill>
                  <a:schemeClr val="bg1"/>
                </a:solidFill>
              </a:rPr>
              <a:t>Es cuando se define 1 o mas campos como </a:t>
            </a:r>
            <a:r>
              <a:rPr lang="es-CL" sz="1400" b="1" dirty="0" err="1">
                <a:solidFill>
                  <a:schemeClr val="bg1"/>
                </a:solidFill>
              </a:rPr>
              <a:t>not</a:t>
            </a:r>
            <a:r>
              <a:rPr lang="es-CL" sz="1400" b="1" dirty="0">
                <a:solidFill>
                  <a:schemeClr val="bg1"/>
                </a:solidFill>
              </a:rPr>
              <a:t> </a:t>
            </a:r>
            <a:r>
              <a:rPr lang="es-CL" sz="1400" b="1" dirty="0" err="1">
                <a:solidFill>
                  <a:schemeClr val="bg1"/>
                </a:solidFill>
              </a:rPr>
              <a:t>null</a:t>
            </a:r>
            <a:r>
              <a:rPr lang="es-CL" sz="1400" b="1" dirty="0">
                <a:solidFill>
                  <a:schemeClr val="bg1"/>
                </a:solidFill>
              </a:rPr>
              <a:t>, y se establece que ese campo o la combinación de aquellos campos es única.</a:t>
            </a:r>
          </a:p>
        </p:txBody>
      </p:sp>
      <p:sp>
        <p:nvSpPr>
          <p:cNvPr id="72" name="2 Subtítulo"/>
          <p:cNvSpPr txBox="1">
            <a:spLocks/>
          </p:cNvSpPr>
          <p:nvPr/>
        </p:nvSpPr>
        <p:spPr>
          <a:xfrm>
            <a:off x="191049" y="3842979"/>
            <a:ext cx="4669211" cy="411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L" sz="1600" b="1" dirty="0"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-36512" y="5230230"/>
            <a:ext cx="9217024" cy="349833"/>
          </a:xfrm>
          <a:prstGeom prst="rect">
            <a:avLst/>
          </a:prstGeom>
          <a:solidFill>
            <a:srgbClr val="09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0" name="2 Subtítulo"/>
          <p:cNvSpPr txBox="1">
            <a:spLocks/>
          </p:cNvSpPr>
          <p:nvPr/>
        </p:nvSpPr>
        <p:spPr>
          <a:xfrm>
            <a:off x="4211960" y="5303623"/>
            <a:ext cx="1442560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(+56) 2 3254 2309</a:t>
            </a:r>
          </a:p>
        </p:txBody>
      </p:sp>
      <p:sp>
        <p:nvSpPr>
          <p:cNvPr id="21" name="2 Subtítulo"/>
          <p:cNvSpPr txBox="1">
            <a:spLocks/>
          </p:cNvSpPr>
          <p:nvPr/>
        </p:nvSpPr>
        <p:spPr>
          <a:xfrm>
            <a:off x="5805933" y="5310387"/>
            <a:ext cx="1502371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www.programbi.cl</a:t>
            </a: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2627784" y="5217494"/>
            <a:ext cx="1728192" cy="42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200" b="1" dirty="0">
                <a:solidFill>
                  <a:schemeClr val="bg1"/>
                </a:solidFill>
              </a:rPr>
              <a:t>Más Información en:</a:t>
            </a:r>
            <a:endParaRPr lang="es-CL" sz="2400" b="1" dirty="0">
              <a:solidFill>
                <a:schemeClr val="bg1"/>
              </a:solidFill>
            </a:endParaRPr>
          </a:p>
        </p:txBody>
      </p:sp>
      <p:sp>
        <p:nvSpPr>
          <p:cNvPr id="23" name="2 Subtítulo"/>
          <p:cNvSpPr txBox="1">
            <a:spLocks/>
          </p:cNvSpPr>
          <p:nvPr/>
        </p:nvSpPr>
        <p:spPr>
          <a:xfrm>
            <a:off x="7315787" y="5310386"/>
            <a:ext cx="1792717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contacto@programbi.cl</a:t>
            </a:r>
          </a:p>
        </p:txBody>
      </p:sp>
      <p:sp>
        <p:nvSpPr>
          <p:cNvPr id="18" name="2 Subtítulo"/>
          <p:cNvSpPr txBox="1">
            <a:spLocks/>
          </p:cNvSpPr>
          <p:nvPr/>
        </p:nvSpPr>
        <p:spPr>
          <a:xfrm>
            <a:off x="-1" y="2071803"/>
            <a:ext cx="4669211" cy="497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400" b="1" dirty="0">
                <a:solidFill>
                  <a:schemeClr val="bg1"/>
                </a:solidFill>
              </a:rPr>
              <a:t>Normalmente estos campos llaves nos ayudan a hacer consultas mas rápidas.</a:t>
            </a:r>
          </a:p>
        </p:txBody>
      </p:sp>
      <p:sp>
        <p:nvSpPr>
          <p:cNvPr id="26" name="2 Subtítulo"/>
          <p:cNvSpPr txBox="1">
            <a:spLocks/>
          </p:cNvSpPr>
          <p:nvPr/>
        </p:nvSpPr>
        <p:spPr>
          <a:xfrm>
            <a:off x="2475" y="2570743"/>
            <a:ext cx="4669211" cy="1947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400" b="1" dirty="0">
                <a:solidFill>
                  <a:schemeClr val="bg1"/>
                </a:solidFill>
              </a:rPr>
              <a:t>La forma normal de crear una tabla con llave es de la siguiente forma:</a:t>
            </a:r>
            <a:br>
              <a:rPr lang="es-CL" sz="1400" b="1" dirty="0">
                <a:solidFill>
                  <a:schemeClr val="bg1"/>
                </a:solidFill>
              </a:rPr>
            </a:br>
            <a:br>
              <a:rPr lang="es-CL" sz="1400" b="1" dirty="0">
                <a:solidFill>
                  <a:schemeClr val="bg1"/>
                </a:solidFill>
              </a:rPr>
            </a:br>
            <a:r>
              <a:rPr lang="es-CL" sz="1400" b="1" dirty="0" err="1">
                <a:solidFill>
                  <a:schemeClr val="bg1"/>
                </a:solidFill>
              </a:rPr>
              <a:t>Create</a:t>
            </a:r>
            <a:r>
              <a:rPr lang="es-CL" sz="1400" b="1" dirty="0">
                <a:solidFill>
                  <a:schemeClr val="bg1"/>
                </a:solidFill>
              </a:rPr>
              <a:t> </a:t>
            </a:r>
            <a:r>
              <a:rPr lang="es-CL" sz="1400" b="1" dirty="0" err="1">
                <a:solidFill>
                  <a:schemeClr val="bg1"/>
                </a:solidFill>
              </a:rPr>
              <a:t>Table</a:t>
            </a:r>
            <a:r>
              <a:rPr lang="es-CL" sz="1400" b="1" dirty="0">
                <a:solidFill>
                  <a:schemeClr val="bg1"/>
                </a:solidFill>
              </a:rPr>
              <a:t> [</a:t>
            </a:r>
            <a:r>
              <a:rPr lang="es-CL" sz="1400" b="1" dirty="0" err="1">
                <a:solidFill>
                  <a:schemeClr val="bg1"/>
                </a:solidFill>
              </a:rPr>
              <a:t>Nombre_tabla</a:t>
            </a:r>
            <a:r>
              <a:rPr lang="es-CL" sz="1400" b="1" dirty="0">
                <a:solidFill>
                  <a:schemeClr val="bg1"/>
                </a:solidFill>
              </a:rPr>
              <a:t>] (</a:t>
            </a:r>
            <a:r>
              <a:rPr lang="es-CL" sz="1400" b="1" dirty="0" err="1">
                <a:solidFill>
                  <a:schemeClr val="bg1"/>
                </a:solidFill>
              </a:rPr>
              <a:t>Campo_llave</a:t>
            </a:r>
            <a:r>
              <a:rPr lang="es-CL" sz="1400" b="1" dirty="0">
                <a:solidFill>
                  <a:schemeClr val="bg1"/>
                </a:solidFill>
              </a:rPr>
              <a:t> tipo_1,</a:t>
            </a:r>
            <a:br>
              <a:rPr lang="es-CL" sz="1400" b="1" dirty="0">
                <a:solidFill>
                  <a:schemeClr val="bg1"/>
                </a:solidFill>
              </a:rPr>
            </a:br>
            <a:r>
              <a:rPr lang="es-CL" sz="1400" b="1" dirty="0">
                <a:solidFill>
                  <a:schemeClr val="bg1"/>
                </a:solidFill>
              </a:rPr>
              <a:t>campo_2 tipo_2,…., </a:t>
            </a:r>
            <a:r>
              <a:rPr lang="es-CL" sz="1400" b="1" dirty="0" err="1">
                <a:solidFill>
                  <a:schemeClr val="bg1"/>
                </a:solidFill>
              </a:rPr>
              <a:t>primary</a:t>
            </a:r>
            <a:r>
              <a:rPr lang="es-CL" sz="1400" b="1" dirty="0">
                <a:solidFill>
                  <a:schemeClr val="bg1"/>
                </a:solidFill>
              </a:rPr>
              <a:t> </a:t>
            </a:r>
            <a:r>
              <a:rPr lang="es-CL" sz="1400" b="1" dirty="0" err="1">
                <a:solidFill>
                  <a:schemeClr val="bg1"/>
                </a:solidFill>
              </a:rPr>
              <a:t>key</a:t>
            </a:r>
            <a:r>
              <a:rPr lang="es-CL" sz="1400" b="1" dirty="0">
                <a:solidFill>
                  <a:schemeClr val="bg1"/>
                </a:solidFill>
              </a:rPr>
              <a:t>(</a:t>
            </a:r>
            <a:r>
              <a:rPr lang="es-CL" sz="1400" b="1" dirty="0" err="1">
                <a:solidFill>
                  <a:schemeClr val="bg1"/>
                </a:solidFill>
              </a:rPr>
              <a:t>Campo_llave</a:t>
            </a:r>
            <a:r>
              <a:rPr lang="es-CL" sz="1400" b="1" dirty="0">
                <a:solidFill>
                  <a:schemeClr val="bg1"/>
                </a:solidFill>
              </a:rPr>
              <a:t>))</a:t>
            </a:r>
          </a:p>
          <a:p>
            <a:pPr algn="l"/>
            <a:r>
              <a:rPr lang="es-CL" sz="1400" b="1" dirty="0">
                <a:solidFill>
                  <a:schemeClr val="bg1"/>
                </a:solidFill>
              </a:rPr>
              <a:t>O</a:t>
            </a:r>
          </a:p>
          <a:p>
            <a:pPr algn="l"/>
            <a:r>
              <a:rPr lang="es-CL" sz="1400" b="1" dirty="0" err="1">
                <a:solidFill>
                  <a:schemeClr val="bg1"/>
                </a:solidFill>
              </a:rPr>
              <a:t>Create</a:t>
            </a:r>
            <a:r>
              <a:rPr lang="es-CL" sz="1400" b="1" dirty="0">
                <a:solidFill>
                  <a:schemeClr val="bg1"/>
                </a:solidFill>
              </a:rPr>
              <a:t> </a:t>
            </a:r>
            <a:r>
              <a:rPr lang="es-CL" sz="1400" b="1" dirty="0" err="1">
                <a:solidFill>
                  <a:schemeClr val="bg1"/>
                </a:solidFill>
              </a:rPr>
              <a:t>Table</a:t>
            </a:r>
            <a:r>
              <a:rPr lang="es-CL" sz="1400" b="1" dirty="0">
                <a:solidFill>
                  <a:schemeClr val="bg1"/>
                </a:solidFill>
              </a:rPr>
              <a:t> [</a:t>
            </a:r>
            <a:r>
              <a:rPr lang="es-CL" sz="1400" b="1" dirty="0" err="1">
                <a:solidFill>
                  <a:schemeClr val="bg1"/>
                </a:solidFill>
              </a:rPr>
              <a:t>Nombre_tabla</a:t>
            </a:r>
            <a:r>
              <a:rPr lang="es-CL" sz="1400" b="1" dirty="0">
                <a:solidFill>
                  <a:schemeClr val="bg1"/>
                </a:solidFill>
              </a:rPr>
              <a:t>] (</a:t>
            </a:r>
            <a:r>
              <a:rPr lang="es-CL" sz="1400" b="1" dirty="0" err="1">
                <a:solidFill>
                  <a:schemeClr val="bg1"/>
                </a:solidFill>
              </a:rPr>
              <a:t>Campo_llave</a:t>
            </a:r>
            <a:r>
              <a:rPr lang="es-CL" sz="1400" b="1" dirty="0">
                <a:solidFill>
                  <a:schemeClr val="bg1"/>
                </a:solidFill>
              </a:rPr>
              <a:t> tipo_1 </a:t>
            </a:r>
            <a:r>
              <a:rPr lang="es-CL" sz="1400" b="1" dirty="0" err="1">
                <a:solidFill>
                  <a:schemeClr val="bg1"/>
                </a:solidFill>
              </a:rPr>
              <a:t>Primary</a:t>
            </a:r>
            <a:r>
              <a:rPr lang="es-CL" sz="1400" b="1" dirty="0">
                <a:solidFill>
                  <a:schemeClr val="bg1"/>
                </a:solidFill>
              </a:rPr>
              <a:t> key,campo_2 tipo_2,….,)</a:t>
            </a:r>
          </a:p>
        </p:txBody>
      </p:sp>
    </p:spTree>
    <p:extLst>
      <p:ext uri="{BB962C8B-B14F-4D97-AF65-F5344CB8AC3E}">
        <p14:creationId xmlns:p14="http://schemas.microsoft.com/office/powerpoint/2010/main" val="75895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90289"/>
            <a:ext cx="9159964" cy="580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-501450" y="1179059"/>
            <a:ext cx="6258467" cy="3411172"/>
          </a:xfrm>
          <a:custGeom>
            <a:avLst/>
            <a:gdLst>
              <a:gd name="connsiteX0" fmla="*/ 0 w 5046887"/>
              <a:gd name="connsiteY0" fmla="*/ 0 h 3100938"/>
              <a:gd name="connsiteX1" fmla="*/ 5046887 w 5046887"/>
              <a:gd name="connsiteY1" fmla="*/ 0 h 3100938"/>
              <a:gd name="connsiteX2" fmla="*/ 5046887 w 5046887"/>
              <a:gd name="connsiteY2" fmla="*/ 3100938 h 3100938"/>
              <a:gd name="connsiteX3" fmla="*/ 0 w 5046887"/>
              <a:gd name="connsiteY3" fmla="*/ 3100938 h 3100938"/>
              <a:gd name="connsiteX4" fmla="*/ 0 w 5046887"/>
              <a:gd name="connsiteY4" fmla="*/ 0 h 3100938"/>
              <a:gd name="connsiteX0" fmla="*/ 45720 w 5046887"/>
              <a:gd name="connsiteY0" fmla="*/ 0 h 3756258"/>
              <a:gd name="connsiteX1" fmla="*/ 5046887 w 5046887"/>
              <a:gd name="connsiteY1" fmla="*/ 655320 h 3756258"/>
              <a:gd name="connsiteX2" fmla="*/ 5046887 w 5046887"/>
              <a:gd name="connsiteY2" fmla="*/ 3756258 h 3756258"/>
              <a:gd name="connsiteX3" fmla="*/ 0 w 5046887"/>
              <a:gd name="connsiteY3" fmla="*/ 3756258 h 3756258"/>
              <a:gd name="connsiteX4" fmla="*/ 45720 w 5046887"/>
              <a:gd name="connsiteY4" fmla="*/ 0 h 3756258"/>
              <a:gd name="connsiteX0" fmla="*/ 45720 w 6151787"/>
              <a:gd name="connsiteY0" fmla="*/ 0 h 3756258"/>
              <a:gd name="connsiteX1" fmla="*/ 6151787 w 6151787"/>
              <a:gd name="connsiteY1" fmla="*/ 967740 h 3756258"/>
              <a:gd name="connsiteX2" fmla="*/ 5046887 w 6151787"/>
              <a:gd name="connsiteY2" fmla="*/ 3756258 h 3756258"/>
              <a:gd name="connsiteX3" fmla="*/ 0 w 6151787"/>
              <a:gd name="connsiteY3" fmla="*/ 3756258 h 3756258"/>
              <a:gd name="connsiteX4" fmla="*/ 45720 w 6151787"/>
              <a:gd name="connsiteY4" fmla="*/ 0 h 3756258"/>
              <a:gd name="connsiteX0" fmla="*/ 45720 w 6106067"/>
              <a:gd name="connsiteY0" fmla="*/ 0 h 3756258"/>
              <a:gd name="connsiteX1" fmla="*/ 6106067 w 6106067"/>
              <a:gd name="connsiteY1" fmla="*/ 1356360 h 3756258"/>
              <a:gd name="connsiteX2" fmla="*/ 5046887 w 6106067"/>
              <a:gd name="connsiteY2" fmla="*/ 3756258 h 3756258"/>
              <a:gd name="connsiteX3" fmla="*/ 0 w 6106067"/>
              <a:gd name="connsiteY3" fmla="*/ 3756258 h 3756258"/>
              <a:gd name="connsiteX4" fmla="*/ 45720 w 6106067"/>
              <a:gd name="connsiteY4" fmla="*/ 0 h 3756258"/>
              <a:gd name="connsiteX0" fmla="*/ 45720 w 6182267"/>
              <a:gd name="connsiteY0" fmla="*/ 0 h 3756258"/>
              <a:gd name="connsiteX1" fmla="*/ 6182267 w 6182267"/>
              <a:gd name="connsiteY1" fmla="*/ 967740 h 3756258"/>
              <a:gd name="connsiteX2" fmla="*/ 5046887 w 6182267"/>
              <a:gd name="connsiteY2" fmla="*/ 3756258 h 3756258"/>
              <a:gd name="connsiteX3" fmla="*/ 0 w 6182267"/>
              <a:gd name="connsiteY3" fmla="*/ 3756258 h 3756258"/>
              <a:gd name="connsiteX4" fmla="*/ 45720 w 6182267"/>
              <a:gd name="connsiteY4" fmla="*/ 0 h 3756258"/>
              <a:gd name="connsiteX0" fmla="*/ 45720 w 6258467"/>
              <a:gd name="connsiteY0" fmla="*/ 0 h 3756258"/>
              <a:gd name="connsiteX1" fmla="*/ 6258467 w 6258467"/>
              <a:gd name="connsiteY1" fmla="*/ 967740 h 3756258"/>
              <a:gd name="connsiteX2" fmla="*/ 5046887 w 6258467"/>
              <a:gd name="connsiteY2" fmla="*/ 3756258 h 3756258"/>
              <a:gd name="connsiteX3" fmla="*/ 0 w 6258467"/>
              <a:gd name="connsiteY3" fmla="*/ 3756258 h 3756258"/>
              <a:gd name="connsiteX4" fmla="*/ 45720 w 6258467"/>
              <a:gd name="connsiteY4" fmla="*/ 0 h 3756258"/>
              <a:gd name="connsiteX0" fmla="*/ 45720 w 6258467"/>
              <a:gd name="connsiteY0" fmla="*/ 0 h 3756258"/>
              <a:gd name="connsiteX1" fmla="*/ 6258467 w 6258467"/>
              <a:gd name="connsiteY1" fmla="*/ 967740 h 3756258"/>
              <a:gd name="connsiteX2" fmla="*/ 5107847 w 6258467"/>
              <a:gd name="connsiteY2" fmla="*/ 3756258 h 3756258"/>
              <a:gd name="connsiteX3" fmla="*/ 0 w 6258467"/>
              <a:gd name="connsiteY3" fmla="*/ 3756258 h 3756258"/>
              <a:gd name="connsiteX4" fmla="*/ 45720 w 6258467"/>
              <a:gd name="connsiteY4" fmla="*/ 0 h 3756258"/>
              <a:gd name="connsiteX0" fmla="*/ 45720 w 6258467"/>
              <a:gd name="connsiteY0" fmla="*/ 0 h 2811378"/>
              <a:gd name="connsiteX1" fmla="*/ 6258467 w 6258467"/>
              <a:gd name="connsiteY1" fmla="*/ 22860 h 2811378"/>
              <a:gd name="connsiteX2" fmla="*/ 5107847 w 6258467"/>
              <a:gd name="connsiteY2" fmla="*/ 2811378 h 2811378"/>
              <a:gd name="connsiteX3" fmla="*/ 0 w 6258467"/>
              <a:gd name="connsiteY3" fmla="*/ 2811378 h 2811378"/>
              <a:gd name="connsiteX4" fmla="*/ 45720 w 6258467"/>
              <a:gd name="connsiteY4" fmla="*/ 0 h 2811378"/>
              <a:gd name="connsiteX0" fmla="*/ 45720 w 6258467"/>
              <a:gd name="connsiteY0" fmla="*/ 5 h 2811383"/>
              <a:gd name="connsiteX1" fmla="*/ 57080 w 6258467"/>
              <a:gd name="connsiteY1" fmla="*/ 73918 h 2811383"/>
              <a:gd name="connsiteX2" fmla="*/ 6258467 w 6258467"/>
              <a:gd name="connsiteY2" fmla="*/ 22865 h 2811383"/>
              <a:gd name="connsiteX3" fmla="*/ 5107847 w 6258467"/>
              <a:gd name="connsiteY3" fmla="*/ 2811383 h 2811383"/>
              <a:gd name="connsiteX4" fmla="*/ 0 w 6258467"/>
              <a:gd name="connsiteY4" fmla="*/ 2811383 h 2811383"/>
              <a:gd name="connsiteX5" fmla="*/ 45720 w 6258467"/>
              <a:gd name="connsiteY5" fmla="*/ 5 h 2811383"/>
              <a:gd name="connsiteX0" fmla="*/ 45720 w 6258467"/>
              <a:gd name="connsiteY0" fmla="*/ 19 h 2811397"/>
              <a:gd name="connsiteX1" fmla="*/ 57080 w 6258467"/>
              <a:gd name="connsiteY1" fmla="*/ 20592 h 2811397"/>
              <a:gd name="connsiteX2" fmla="*/ 6258467 w 6258467"/>
              <a:gd name="connsiteY2" fmla="*/ 22879 h 2811397"/>
              <a:gd name="connsiteX3" fmla="*/ 5107847 w 6258467"/>
              <a:gd name="connsiteY3" fmla="*/ 2811397 h 2811397"/>
              <a:gd name="connsiteX4" fmla="*/ 0 w 6258467"/>
              <a:gd name="connsiteY4" fmla="*/ 2811397 h 2811397"/>
              <a:gd name="connsiteX5" fmla="*/ 45720 w 6258467"/>
              <a:gd name="connsiteY5" fmla="*/ 19 h 281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8467" h="2811397">
                <a:moveTo>
                  <a:pt x="45720" y="19"/>
                </a:moveTo>
                <a:cubicBezTo>
                  <a:pt x="59667" y="-743"/>
                  <a:pt x="43133" y="21354"/>
                  <a:pt x="57080" y="20592"/>
                </a:cubicBezTo>
                <a:lnTo>
                  <a:pt x="6258467" y="22879"/>
                </a:lnTo>
                <a:lnTo>
                  <a:pt x="5107847" y="2811397"/>
                </a:lnTo>
                <a:lnTo>
                  <a:pt x="0" y="2811397"/>
                </a:lnTo>
                <a:lnTo>
                  <a:pt x="45720" y="19"/>
                </a:lnTo>
                <a:close/>
              </a:path>
            </a:pathLst>
          </a:custGeom>
          <a:solidFill>
            <a:srgbClr val="0B185D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7503217" y="-90289"/>
            <a:ext cx="1345897" cy="962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8" name="Picture 3" descr="C:\Users\Piero\Desktop\sistemika_work\2019_semanas\semana_14\manuel_oliva\papeleria\plantillas\1-0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584" y="194712"/>
            <a:ext cx="1101056" cy="60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1 Título"/>
          <p:cNvSpPr txBox="1">
            <a:spLocks/>
          </p:cNvSpPr>
          <p:nvPr/>
        </p:nvSpPr>
        <p:spPr>
          <a:xfrm>
            <a:off x="386076" y="26253"/>
            <a:ext cx="6922228" cy="740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40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Campos </a:t>
            </a:r>
            <a:r>
              <a:rPr lang="es-CL" sz="4000" b="1" dirty="0" err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Autoincrementales</a:t>
            </a:r>
            <a:endParaRPr lang="es-CL" sz="40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2" name="2 Subtítulo"/>
          <p:cNvSpPr txBox="1">
            <a:spLocks/>
          </p:cNvSpPr>
          <p:nvPr/>
        </p:nvSpPr>
        <p:spPr>
          <a:xfrm>
            <a:off x="0" y="1317942"/>
            <a:ext cx="4669211" cy="2189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400" b="1" dirty="0">
                <a:solidFill>
                  <a:schemeClr val="bg1"/>
                </a:solidFill>
              </a:rPr>
              <a:t>Un campo </a:t>
            </a:r>
            <a:r>
              <a:rPr lang="es-CL" sz="1400" b="1" dirty="0" err="1">
                <a:solidFill>
                  <a:schemeClr val="bg1"/>
                </a:solidFill>
              </a:rPr>
              <a:t>autoincremental</a:t>
            </a:r>
            <a:r>
              <a:rPr lang="es-CL" sz="1400" b="1" dirty="0">
                <a:solidFill>
                  <a:schemeClr val="bg1"/>
                </a:solidFill>
              </a:rPr>
              <a:t>, es cuando necesitamos que automáticamente se complete un campo de manera secuencial cuando insertamos un nuevo registro en nuestra tabla.</a:t>
            </a:r>
          </a:p>
          <a:p>
            <a:pPr algn="l"/>
            <a:endParaRPr lang="es-CL" sz="1400" b="1" dirty="0">
              <a:solidFill>
                <a:schemeClr val="bg1"/>
              </a:solidFill>
            </a:endParaRPr>
          </a:p>
          <a:p>
            <a:pPr algn="l"/>
            <a:r>
              <a:rPr lang="es-CL" sz="1400" b="1" dirty="0">
                <a:solidFill>
                  <a:schemeClr val="bg1"/>
                </a:solidFill>
              </a:rPr>
              <a:t>Este campo siempre será </a:t>
            </a:r>
            <a:r>
              <a:rPr lang="es-CL" sz="1400" b="1" dirty="0" err="1">
                <a:solidFill>
                  <a:schemeClr val="bg1"/>
                </a:solidFill>
              </a:rPr>
              <a:t>not</a:t>
            </a:r>
            <a:r>
              <a:rPr lang="es-CL" sz="1400" b="1" dirty="0">
                <a:solidFill>
                  <a:schemeClr val="bg1"/>
                </a:solidFill>
              </a:rPr>
              <a:t> </a:t>
            </a:r>
            <a:r>
              <a:rPr lang="es-CL" sz="1400" b="1" dirty="0" err="1">
                <a:solidFill>
                  <a:schemeClr val="bg1"/>
                </a:solidFill>
              </a:rPr>
              <a:t>null</a:t>
            </a:r>
            <a:r>
              <a:rPr lang="es-CL" sz="1400" b="1" dirty="0">
                <a:solidFill>
                  <a:schemeClr val="bg1"/>
                </a:solidFill>
              </a:rPr>
              <a:t> y único a la vez.</a:t>
            </a:r>
          </a:p>
          <a:p>
            <a:pPr algn="l"/>
            <a:r>
              <a:rPr lang="es-CL" sz="1400" b="1" dirty="0">
                <a:solidFill>
                  <a:schemeClr val="bg1"/>
                </a:solidFill>
              </a:rPr>
              <a:t>La forma general de crear una tabla con un campo </a:t>
            </a:r>
            <a:r>
              <a:rPr lang="es-CL" sz="1400" b="1" dirty="0" err="1">
                <a:solidFill>
                  <a:schemeClr val="bg1"/>
                </a:solidFill>
              </a:rPr>
              <a:t>autoincremental</a:t>
            </a:r>
            <a:r>
              <a:rPr lang="es-CL" sz="1400" b="1" dirty="0">
                <a:solidFill>
                  <a:schemeClr val="bg1"/>
                </a:solidFill>
              </a:rPr>
              <a:t> es la siguiente forma:</a:t>
            </a:r>
          </a:p>
        </p:txBody>
      </p:sp>
      <p:sp>
        <p:nvSpPr>
          <p:cNvPr id="72" name="2 Subtítulo"/>
          <p:cNvSpPr txBox="1">
            <a:spLocks/>
          </p:cNvSpPr>
          <p:nvPr/>
        </p:nvSpPr>
        <p:spPr>
          <a:xfrm>
            <a:off x="191049" y="3842979"/>
            <a:ext cx="4669211" cy="411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L" sz="1600" b="1" dirty="0"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-36512" y="5230230"/>
            <a:ext cx="9217024" cy="349833"/>
          </a:xfrm>
          <a:prstGeom prst="rect">
            <a:avLst/>
          </a:prstGeom>
          <a:solidFill>
            <a:srgbClr val="09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0" name="2 Subtítulo"/>
          <p:cNvSpPr txBox="1">
            <a:spLocks/>
          </p:cNvSpPr>
          <p:nvPr/>
        </p:nvSpPr>
        <p:spPr>
          <a:xfrm>
            <a:off x="4211960" y="5303623"/>
            <a:ext cx="1442560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(+56) 2 3254 2309</a:t>
            </a:r>
          </a:p>
        </p:txBody>
      </p:sp>
      <p:sp>
        <p:nvSpPr>
          <p:cNvPr id="21" name="2 Subtítulo"/>
          <p:cNvSpPr txBox="1">
            <a:spLocks/>
          </p:cNvSpPr>
          <p:nvPr/>
        </p:nvSpPr>
        <p:spPr>
          <a:xfrm>
            <a:off x="5805933" y="5310387"/>
            <a:ext cx="1502371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www.programbi.cl</a:t>
            </a: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2627784" y="5217494"/>
            <a:ext cx="1728192" cy="42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200" b="1" dirty="0">
                <a:solidFill>
                  <a:schemeClr val="bg1"/>
                </a:solidFill>
              </a:rPr>
              <a:t>Más Información en:</a:t>
            </a:r>
            <a:endParaRPr lang="es-CL" sz="2400" b="1" dirty="0">
              <a:solidFill>
                <a:schemeClr val="bg1"/>
              </a:solidFill>
            </a:endParaRPr>
          </a:p>
        </p:txBody>
      </p:sp>
      <p:sp>
        <p:nvSpPr>
          <p:cNvPr id="23" name="2 Subtítulo"/>
          <p:cNvSpPr txBox="1">
            <a:spLocks/>
          </p:cNvSpPr>
          <p:nvPr/>
        </p:nvSpPr>
        <p:spPr>
          <a:xfrm>
            <a:off x="7315787" y="5310386"/>
            <a:ext cx="1792717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contacto@programbi.cl</a:t>
            </a:r>
          </a:p>
        </p:txBody>
      </p:sp>
      <p:sp>
        <p:nvSpPr>
          <p:cNvPr id="18" name="2 Subtítulo"/>
          <p:cNvSpPr txBox="1">
            <a:spLocks/>
          </p:cNvSpPr>
          <p:nvPr/>
        </p:nvSpPr>
        <p:spPr>
          <a:xfrm>
            <a:off x="-89229" y="3710256"/>
            <a:ext cx="4669211" cy="80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400" b="1" dirty="0" err="1">
                <a:solidFill>
                  <a:schemeClr val="bg1"/>
                </a:solidFill>
              </a:rPr>
              <a:t>Create</a:t>
            </a:r>
            <a:r>
              <a:rPr lang="es-CL" sz="1400" b="1" dirty="0">
                <a:solidFill>
                  <a:schemeClr val="bg1"/>
                </a:solidFill>
              </a:rPr>
              <a:t> Table [</a:t>
            </a:r>
            <a:r>
              <a:rPr lang="es-CL" sz="1400" b="1" dirty="0" err="1">
                <a:solidFill>
                  <a:schemeClr val="bg1"/>
                </a:solidFill>
              </a:rPr>
              <a:t>Nombre_tabla</a:t>
            </a:r>
            <a:r>
              <a:rPr lang="es-CL" sz="1400" b="1" dirty="0">
                <a:solidFill>
                  <a:schemeClr val="bg1"/>
                </a:solidFill>
              </a:rPr>
              <a:t>] (</a:t>
            </a:r>
            <a:r>
              <a:rPr lang="es-CL" sz="1400" b="1" dirty="0" err="1">
                <a:solidFill>
                  <a:schemeClr val="bg1"/>
                </a:solidFill>
              </a:rPr>
              <a:t>Campo_autoincremental</a:t>
            </a:r>
            <a:r>
              <a:rPr lang="es-CL" sz="1400" b="1" dirty="0">
                <a:solidFill>
                  <a:schemeClr val="bg1"/>
                </a:solidFill>
              </a:rPr>
              <a:t> tipo_1 </a:t>
            </a:r>
            <a:r>
              <a:rPr lang="es-CL" sz="1400" b="1" dirty="0" err="1">
                <a:solidFill>
                  <a:schemeClr val="bg1"/>
                </a:solidFill>
              </a:rPr>
              <a:t>primary</a:t>
            </a:r>
            <a:r>
              <a:rPr lang="es-CL" sz="1400" b="1" dirty="0">
                <a:solidFill>
                  <a:schemeClr val="bg1"/>
                </a:solidFill>
              </a:rPr>
              <a:t>,</a:t>
            </a:r>
            <a:br>
              <a:rPr lang="es-CL" sz="1400" b="1" dirty="0">
                <a:solidFill>
                  <a:schemeClr val="bg1"/>
                </a:solidFill>
              </a:rPr>
            </a:br>
            <a:r>
              <a:rPr lang="es-CL" sz="1400" b="1" dirty="0">
                <a:solidFill>
                  <a:schemeClr val="bg1"/>
                </a:solidFill>
              </a:rPr>
              <a:t>campo_2 tipo_2,…., </a:t>
            </a:r>
            <a:r>
              <a:rPr lang="es-CL" sz="1400" b="1" dirty="0" err="1">
                <a:solidFill>
                  <a:schemeClr val="bg1"/>
                </a:solidFill>
              </a:rPr>
              <a:t>primary</a:t>
            </a:r>
            <a:r>
              <a:rPr lang="es-CL" sz="1400" b="1" dirty="0">
                <a:solidFill>
                  <a:schemeClr val="bg1"/>
                </a:solidFill>
              </a:rPr>
              <a:t> </a:t>
            </a:r>
            <a:r>
              <a:rPr lang="es-CL" sz="1400" b="1" dirty="0" err="1">
                <a:solidFill>
                  <a:schemeClr val="bg1"/>
                </a:solidFill>
              </a:rPr>
              <a:t>key</a:t>
            </a:r>
            <a:r>
              <a:rPr lang="es-CL" sz="1400" b="1" dirty="0">
                <a:solidFill>
                  <a:schemeClr val="bg1"/>
                </a:solidFill>
              </a:rPr>
              <a:t>(</a:t>
            </a:r>
            <a:r>
              <a:rPr lang="es-CL" sz="1400" b="1" dirty="0" err="1">
                <a:solidFill>
                  <a:schemeClr val="bg1"/>
                </a:solidFill>
              </a:rPr>
              <a:t>Campo_llave</a:t>
            </a:r>
            <a:r>
              <a:rPr lang="es-CL" sz="14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3220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0289"/>
            <a:ext cx="9159964" cy="580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-501450" y="1179060"/>
            <a:ext cx="6258467" cy="2093364"/>
          </a:xfrm>
          <a:custGeom>
            <a:avLst/>
            <a:gdLst>
              <a:gd name="connsiteX0" fmla="*/ 0 w 5046887"/>
              <a:gd name="connsiteY0" fmla="*/ 0 h 3100938"/>
              <a:gd name="connsiteX1" fmla="*/ 5046887 w 5046887"/>
              <a:gd name="connsiteY1" fmla="*/ 0 h 3100938"/>
              <a:gd name="connsiteX2" fmla="*/ 5046887 w 5046887"/>
              <a:gd name="connsiteY2" fmla="*/ 3100938 h 3100938"/>
              <a:gd name="connsiteX3" fmla="*/ 0 w 5046887"/>
              <a:gd name="connsiteY3" fmla="*/ 3100938 h 3100938"/>
              <a:gd name="connsiteX4" fmla="*/ 0 w 5046887"/>
              <a:gd name="connsiteY4" fmla="*/ 0 h 3100938"/>
              <a:gd name="connsiteX0" fmla="*/ 45720 w 5046887"/>
              <a:gd name="connsiteY0" fmla="*/ 0 h 3756258"/>
              <a:gd name="connsiteX1" fmla="*/ 5046887 w 5046887"/>
              <a:gd name="connsiteY1" fmla="*/ 655320 h 3756258"/>
              <a:gd name="connsiteX2" fmla="*/ 5046887 w 5046887"/>
              <a:gd name="connsiteY2" fmla="*/ 3756258 h 3756258"/>
              <a:gd name="connsiteX3" fmla="*/ 0 w 5046887"/>
              <a:gd name="connsiteY3" fmla="*/ 3756258 h 3756258"/>
              <a:gd name="connsiteX4" fmla="*/ 45720 w 5046887"/>
              <a:gd name="connsiteY4" fmla="*/ 0 h 3756258"/>
              <a:gd name="connsiteX0" fmla="*/ 45720 w 6151787"/>
              <a:gd name="connsiteY0" fmla="*/ 0 h 3756258"/>
              <a:gd name="connsiteX1" fmla="*/ 6151787 w 6151787"/>
              <a:gd name="connsiteY1" fmla="*/ 967740 h 3756258"/>
              <a:gd name="connsiteX2" fmla="*/ 5046887 w 6151787"/>
              <a:gd name="connsiteY2" fmla="*/ 3756258 h 3756258"/>
              <a:gd name="connsiteX3" fmla="*/ 0 w 6151787"/>
              <a:gd name="connsiteY3" fmla="*/ 3756258 h 3756258"/>
              <a:gd name="connsiteX4" fmla="*/ 45720 w 6151787"/>
              <a:gd name="connsiteY4" fmla="*/ 0 h 3756258"/>
              <a:gd name="connsiteX0" fmla="*/ 45720 w 6106067"/>
              <a:gd name="connsiteY0" fmla="*/ 0 h 3756258"/>
              <a:gd name="connsiteX1" fmla="*/ 6106067 w 6106067"/>
              <a:gd name="connsiteY1" fmla="*/ 1356360 h 3756258"/>
              <a:gd name="connsiteX2" fmla="*/ 5046887 w 6106067"/>
              <a:gd name="connsiteY2" fmla="*/ 3756258 h 3756258"/>
              <a:gd name="connsiteX3" fmla="*/ 0 w 6106067"/>
              <a:gd name="connsiteY3" fmla="*/ 3756258 h 3756258"/>
              <a:gd name="connsiteX4" fmla="*/ 45720 w 6106067"/>
              <a:gd name="connsiteY4" fmla="*/ 0 h 3756258"/>
              <a:gd name="connsiteX0" fmla="*/ 45720 w 6182267"/>
              <a:gd name="connsiteY0" fmla="*/ 0 h 3756258"/>
              <a:gd name="connsiteX1" fmla="*/ 6182267 w 6182267"/>
              <a:gd name="connsiteY1" fmla="*/ 967740 h 3756258"/>
              <a:gd name="connsiteX2" fmla="*/ 5046887 w 6182267"/>
              <a:gd name="connsiteY2" fmla="*/ 3756258 h 3756258"/>
              <a:gd name="connsiteX3" fmla="*/ 0 w 6182267"/>
              <a:gd name="connsiteY3" fmla="*/ 3756258 h 3756258"/>
              <a:gd name="connsiteX4" fmla="*/ 45720 w 6182267"/>
              <a:gd name="connsiteY4" fmla="*/ 0 h 3756258"/>
              <a:gd name="connsiteX0" fmla="*/ 45720 w 6258467"/>
              <a:gd name="connsiteY0" fmla="*/ 0 h 3756258"/>
              <a:gd name="connsiteX1" fmla="*/ 6258467 w 6258467"/>
              <a:gd name="connsiteY1" fmla="*/ 967740 h 3756258"/>
              <a:gd name="connsiteX2" fmla="*/ 5046887 w 6258467"/>
              <a:gd name="connsiteY2" fmla="*/ 3756258 h 3756258"/>
              <a:gd name="connsiteX3" fmla="*/ 0 w 6258467"/>
              <a:gd name="connsiteY3" fmla="*/ 3756258 h 3756258"/>
              <a:gd name="connsiteX4" fmla="*/ 45720 w 6258467"/>
              <a:gd name="connsiteY4" fmla="*/ 0 h 3756258"/>
              <a:gd name="connsiteX0" fmla="*/ 45720 w 6258467"/>
              <a:gd name="connsiteY0" fmla="*/ 0 h 3756258"/>
              <a:gd name="connsiteX1" fmla="*/ 6258467 w 6258467"/>
              <a:gd name="connsiteY1" fmla="*/ 967740 h 3756258"/>
              <a:gd name="connsiteX2" fmla="*/ 5107847 w 6258467"/>
              <a:gd name="connsiteY2" fmla="*/ 3756258 h 3756258"/>
              <a:gd name="connsiteX3" fmla="*/ 0 w 6258467"/>
              <a:gd name="connsiteY3" fmla="*/ 3756258 h 3756258"/>
              <a:gd name="connsiteX4" fmla="*/ 45720 w 6258467"/>
              <a:gd name="connsiteY4" fmla="*/ 0 h 3756258"/>
              <a:gd name="connsiteX0" fmla="*/ 45720 w 6258467"/>
              <a:gd name="connsiteY0" fmla="*/ 0 h 2811378"/>
              <a:gd name="connsiteX1" fmla="*/ 6258467 w 6258467"/>
              <a:gd name="connsiteY1" fmla="*/ 22860 h 2811378"/>
              <a:gd name="connsiteX2" fmla="*/ 5107847 w 6258467"/>
              <a:gd name="connsiteY2" fmla="*/ 2811378 h 2811378"/>
              <a:gd name="connsiteX3" fmla="*/ 0 w 6258467"/>
              <a:gd name="connsiteY3" fmla="*/ 2811378 h 2811378"/>
              <a:gd name="connsiteX4" fmla="*/ 45720 w 6258467"/>
              <a:gd name="connsiteY4" fmla="*/ 0 h 2811378"/>
              <a:gd name="connsiteX0" fmla="*/ 45720 w 6258467"/>
              <a:gd name="connsiteY0" fmla="*/ 5 h 2811383"/>
              <a:gd name="connsiteX1" fmla="*/ 57080 w 6258467"/>
              <a:gd name="connsiteY1" fmla="*/ 73918 h 2811383"/>
              <a:gd name="connsiteX2" fmla="*/ 6258467 w 6258467"/>
              <a:gd name="connsiteY2" fmla="*/ 22865 h 2811383"/>
              <a:gd name="connsiteX3" fmla="*/ 5107847 w 6258467"/>
              <a:gd name="connsiteY3" fmla="*/ 2811383 h 2811383"/>
              <a:gd name="connsiteX4" fmla="*/ 0 w 6258467"/>
              <a:gd name="connsiteY4" fmla="*/ 2811383 h 2811383"/>
              <a:gd name="connsiteX5" fmla="*/ 45720 w 6258467"/>
              <a:gd name="connsiteY5" fmla="*/ 5 h 2811383"/>
              <a:gd name="connsiteX0" fmla="*/ 45720 w 6258467"/>
              <a:gd name="connsiteY0" fmla="*/ 19 h 2811397"/>
              <a:gd name="connsiteX1" fmla="*/ 57080 w 6258467"/>
              <a:gd name="connsiteY1" fmla="*/ 20592 h 2811397"/>
              <a:gd name="connsiteX2" fmla="*/ 6258467 w 6258467"/>
              <a:gd name="connsiteY2" fmla="*/ 22879 h 2811397"/>
              <a:gd name="connsiteX3" fmla="*/ 5107847 w 6258467"/>
              <a:gd name="connsiteY3" fmla="*/ 2811397 h 2811397"/>
              <a:gd name="connsiteX4" fmla="*/ 0 w 6258467"/>
              <a:gd name="connsiteY4" fmla="*/ 2811397 h 2811397"/>
              <a:gd name="connsiteX5" fmla="*/ 45720 w 6258467"/>
              <a:gd name="connsiteY5" fmla="*/ 19 h 281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8467" h="2811397">
                <a:moveTo>
                  <a:pt x="45720" y="19"/>
                </a:moveTo>
                <a:cubicBezTo>
                  <a:pt x="59667" y="-743"/>
                  <a:pt x="43133" y="21354"/>
                  <a:pt x="57080" y="20592"/>
                </a:cubicBezTo>
                <a:lnTo>
                  <a:pt x="6258467" y="22879"/>
                </a:lnTo>
                <a:lnTo>
                  <a:pt x="5107847" y="2811397"/>
                </a:lnTo>
                <a:lnTo>
                  <a:pt x="0" y="2811397"/>
                </a:lnTo>
                <a:lnTo>
                  <a:pt x="45720" y="19"/>
                </a:lnTo>
                <a:close/>
              </a:path>
            </a:pathLst>
          </a:custGeom>
          <a:solidFill>
            <a:srgbClr val="0B185D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7503217" y="-90289"/>
            <a:ext cx="1345897" cy="962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8" name="Picture 3" descr="C:\Users\Piero\Desktop\sistemika_work\2019_semanas\semana_14\manuel_oliva\papeleria\plantillas\1-0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584" y="194712"/>
            <a:ext cx="1101056" cy="60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1 Título"/>
          <p:cNvSpPr txBox="1">
            <a:spLocks/>
          </p:cNvSpPr>
          <p:nvPr/>
        </p:nvSpPr>
        <p:spPr>
          <a:xfrm>
            <a:off x="386076" y="26253"/>
            <a:ext cx="6922228" cy="740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CL" sz="40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2" name="2 Subtítulo"/>
          <p:cNvSpPr txBox="1">
            <a:spLocks/>
          </p:cNvSpPr>
          <p:nvPr/>
        </p:nvSpPr>
        <p:spPr>
          <a:xfrm>
            <a:off x="0" y="1317942"/>
            <a:ext cx="4669211" cy="3507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400" b="1" dirty="0">
                <a:solidFill>
                  <a:schemeClr val="bg1"/>
                </a:solidFill>
              </a:rPr>
              <a:t>Para los Comandos restantes vamos a SQL.</a:t>
            </a:r>
          </a:p>
          <a:p>
            <a:pPr marL="342900" indent="-342900" algn="l">
              <a:buAutoNum type="arabicParenR"/>
            </a:pPr>
            <a:endParaRPr lang="es-CL" sz="1400" b="1" dirty="0">
              <a:solidFill>
                <a:schemeClr val="bg1"/>
              </a:solidFill>
            </a:endParaRPr>
          </a:p>
        </p:txBody>
      </p:sp>
      <p:sp>
        <p:nvSpPr>
          <p:cNvPr id="72" name="2 Subtítulo"/>
          <p:cNvSpPr txBox="1">
            <a:spLocks/>
          </p:cNvSpPr>
          <p:nvPr/>
        </p:nvSpPr>
        <p:spPr>
          <a:xfrm>
            <a:off x="191049" y="3842979"/>
            <a:ext cx="4669211" cy="411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L" sz="1600" b="1" dirty="0"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-36512" y="5230230"/>
            <a:ext cx="9217024" cy="349833"/>
          </a:xfrm>
          <a:prstGeom prst="rect">
            <a:avLst/>
          </a:prstGeom>
          <a:solidFill>
            <a:srgbClr val="09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0" name="2 Subtítulo"/>
          <p:cNvSpPr txBox="1">
            <a:spLocks/>
          </p:cNvSpPr>
          <p:nvPr/>
        </p:nvSpPr>
        <p:spPr>
          <a:xfrm>
            <a:off x="4211960" y="5303623"/>
            <a:ext cx="1442560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(+56) 2 3254 2309</a:t>
            </a:r>
          </a:p>
        </p:txBody>
      </p:sp>
      <p:sp>
        <p:nvSpPr>
          <p:cNvPr id="21" name="2 Subtítulo"/>
          <p:cNvSpPr txBox="1">
            <a:spLocks/>
          </p:cNvSpPr>
          <p:nvPr/>
        </p:nvSpPr>
        <p:spPr>
          <a:xfrm>
            <a:off x="5805933" y="5310387"/>
            <a:ext cx="1502371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www.programbi.cl</a:t>
            </a: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2627784" y="5217494"/>
            <a:ext cx="1728192" cy="42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200" b="1" dirty="0">
                <a:solidFill>
                  <a:schemeClr val="bg1"/>
                </a:solidFill>
              </a:rPr>
              <a:t>Más Información en:</a:t>
            </a:r>
            <a:endParaRPr lang="es-CL" sz="2400" b="1" dirty="0">
              <a:solidFill>
                <a:schemeClr val="bg1"/>
              </a:solidFill>
            </a:endParaRPr>
          </a:p>
        </p:txBody>
      </p:sp>
      <p:sp>
        <p:nvSpPr>
          <p:cNvPr id="23" name="2 Subtítulo"/>
          <p:cNvSpPr txBox="1">
            <a:spLocks/>
          </p:cNvSpPr>
          <p:nvPr/>
        </p:nvSpPr>
        <p:spPr>
          <a:xfrm>
            <a:off x="7315787" y="5310386"/>
            <a:ext cx="1792717" cy="256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2400" dirty="0">
                <a:solidFill>
                  <a:schemeClr val="bg1"/>
                </a:solidFill>
              </a:rPr>
              <a:t>contacto@programbi.cl</a:t>
            </a:r>
          </a:p>
        </p:txBody>
      </p:sp>
    </p:spTree>
    <p:extLst>
      <p:ext uri="{BB962C8B-B14F-4D97-AF65-F5344CB8AC3E}">
        <p14:creationId xmlns:p14="http://schemas.microsoft.com/office/powerpoint/2010/main" val="3250319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650</Words>
  <Application>Microsoft Office PowerPoint</Application>
  <PresentationFormat>Personalizado</PresentationFormat>
  <Paragraphs>86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Open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CHARLA</dc:title>
  <dc:creator>Piero</dc:creator>
  <cp:lastModifiedBy>Emanuel Zoldick</cp:lastModifiedBy>
  <cp:revision>163</cp:revision>
  <dcterms:created xsi:type="dcterms:W3CDTF">2019-05-22T21:39:13Z</dcterms:created>
  <dcterms:modified xsi:type="dcterms:W3CDTF">2019-11-29T04:15:17Z</dcterms:modified>
</cp:coreProperties>
</file>