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6.jpeg" ContentType="image/jpeg"/>
  <Override PartName="/ppt/media/image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7.png" ContentType="image/png"/>
  <Override PartName="/ppt/media/image1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599525" cy="323992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892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1943892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040480" y="758124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1040480" y="1739592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62589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651800" y="7581240"/>
            <a:ext cx="62589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4224320" y="7581240"/>
            <a:ext cx="62589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62589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7651800" y="17395920"/>
            <a:ext cx="62589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4224320" y="17395920"/>
            <a:ext cx="62589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79640" y="7581240"/>
            <a:ext cx="19438920" cy="187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8920" cy="1879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000" cy="1879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1040480" y="7581240"/>
            <a:ext cx="9486000" cy="1879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36200" y="804600"/>
            <a:ext cx="20126160" cy="217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1040480" y="7581240"/>
            <a:ext cx="9486000" cy="1879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000" cy="1879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1040480" y="758124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040480" y="1739592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040480" y="7581240"/>
            <a:ext cx="948600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1943892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p1" descr=""/>
          <p:cNvPicPr/>
          <p:nvPr/>
        </p:nvPicPr>
        <p:blipFill>
          <a:blip r:embed="rId2"/>
          <a:stretch/>
        </p:blipFill>
        <p:spPr>
          <a:xfrm>
            <a:off x="42480" y="28056960"/>
            <a:ext cx="21598920" cy="4417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36200" y="804600"/>
            <a:ext cx="20126160" cy="470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8920" cy="1879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085560" y="747360"/>
            <a:ext cx="15630480" cy="46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Vértices Fortemente Cospectrais em Árvores</a:t>
            </a:r>
            <a:endParaRPr b="0" lang="pt-BR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Emanuel Juliano Morais Silva, Gabriel de Morais Coutinho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(Orientador)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Universidade Federal de Minas Gerais (UFMG), Departamento de Ciência da Computação (DCC), Belo Horizonte, MG, Brasil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E-mail autor:  emanuelsilva@dcc.ufmg.br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E-mail orientador: gabriel@dcc.ufmg.br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40" name="Picture 2" descr="UFMG Logo – Universidade Federal de Minas Gerais - PNG e Vetor - Download  de Logo"/>
          <p:cNvPicPr/>
          <p:nvPr/>
        </p:nvPicPr>
        <p:blipFill>
          <a:blip r:embed="rId1"/>
          <a:stretch/>
        </p:blipFill>
        <p:spPr>
          <a:xfrm>
            <a:off x="1008360" y="936000"/>
            <a:ext cx="2332440" cy="910440"/>
          </a:xfrm>
          <a:prstGeom prst="rect">
            <a:avLst/>
          </a:prstGeom>
          <a:ln>
            <a:noFill/>
          </a:ln>
        </p:spPr>
      </p:pic>
      <p:pic>
        <p:nvPicPr>
          <p:cNvPr id="41" name="Picture 10" descr="A imagem pode conter: texto que diz &quot;DCC&quot;"/>
          <p:cNvPicPr/>
          <p:nvPr/>
        </p:nvPicPr>
        <p:blipFill>
          <a:blip r:embed="rId2"/>
          <a:stretch/>
        </p:blipFill>
        <p:spPr>
          <a:xfrm>
            <a:off x="18960120" y="594000"/>
            <a:ext cx="1312920" cy="13129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440360" y="7848000"/>
            <a:ext cx="141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940400" y="7488000"/>
            <a:ext cx="81396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1620360" y="15264000"/>
            <a:ext cx="845928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 enfoque do estudo consiste em utilizar a teoria espectral para resolver problemas em aberto: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836720" y="25276680"/>
            <a:ext cx="82069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Escrever circuitos com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poucos qubits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pt-BR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Escrever circuitos com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baixo erro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(poucas interações).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564000" y="16366320"/>
            <a:ext cx="511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Picture 10_0" descr="A imagem pode conter: texto que diz &quot;DCC&quot;"/>
          <p:cNvPicPr/>
          <p:nvPr/>
        </p:nvPicPr>
        <p:blipFill>
          <a:blip r:embed="rId3"/>
          <a:stretch/>
        </p:blipFill>
        <p:spPr>
          <a:xfrm>
            <a:off x="13032000" y="23410440"/>
            <a:ext cx="1140840" cy="1140840"/>
          </a:xfrm>
          <a:prstGeom prst="rect">
            <a:avLst/>
          </a:prstGeom>
          <a:ln>
            <a:noFill/>
          </a:ln>
        </p:spPr>
      </p:pic>
      <p:pic>
        <p:nvPicPr>
          <p:cNvPr id="48" name="Picture 2_0" descr="UFMG Logo – Universidade Federal de Minas Gerais - PNG e Vetor - Download  de Logo"/>
          <p:cNvPicPr/>
          <p:nvPr/>
        </p:nvPicPr>
        <p:blipFill>
          <a:blip r:embed="rId4"/>
          <a:stretch/>
        </p:blipFill>
        <p:spPr>
          <a:xfrm>
            <a:off x="14478480" y="23586840"/>
            <a:ext cx="2332440" cy="910440"/>
          </a:xfrm>
          <a:prstGeom prst="rect">
            <a:avLst/>
          </a:prstGeom>
          <a:ln>
            <a:noFill/>
          </a:ln>
        </p:spPr>
      </p:pic>
      <p:sp>
        <p:nvSpPr>
          <p:cNvPr id="49" name="CustomShape 7"/>
          <p:cNvSpPr/>
          <p:nvPr/>
        </p:nvSpPr>
        <p:spPr>
          <a:xfrm>
            <a:off x="11550600" y="26007480"/>
            <a:ext cx="863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[1] Gabriel Coutinho, Emanuel Juliano, and Thomás Jung Spier. Strong cospectrality in trees. arXiv preprint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arXiv:2206.02995, 2022.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[2] Gabriel Coutinho, Chris Godsil, Emanuel Juliano, and Christopher M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van Bommel. Quantum walks do not like bridges. arXiv preprint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arXiv:2112.03374, 2021.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11592000" y="10101960"/>
            <a:ext cx="9233640" cy="94968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Resultados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1440000" y="5760000"/>
            <a:ext cx="8696520" cy="94968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1440000" y="14241960"/>
            <a:ext cx="8639640" cy="94968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Objetivos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461240" y="17276400"/>
            <a:ext cx="8567640" cy="94968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Motivação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11520000" y="18936000"/>
            <a:ext cx="9416520" cy="94968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Conclusão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11520000" y="24840000"/>
            <a:ext cx="9359280" cy="94968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Referências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11534760" y="22356000"/>
            <a:ext cx="9344520" cy="94968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Agradecimentos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5"/>
          <a:srcRect l="0" t="14244" r="0" b="14452"/>
          <a:stretch/>
        </p:blipFill>
        <p:spPr>
          <a:xfrm>
            <a:off x="16765920" y="23418360"/>
            <a:ext cx="2133000" cy="1078920"/>
          </a:xfrm>
          <a:prstGeom prst="rect">
            <a:avLst/>
          </a:prstGeom>
          <a:ln>
            <a:noFill/>
          </a:ln>
        </p:spPr>
      </p:pic>
      <p:sp>
        <p:nvSpPr>
          <p:cNvPr id="58" name="CustomShape 15"/>
          <p:cNvSpPr/>
          <p:nvPr/>
        </p:nvSpPr>
        <p:spPr>
          <a:xfrm>
            <a:off x="1687680" y="7092000"/>
            <a:ext cx="846360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Teoria dos Grafos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e a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Algebra Linear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pode ser utilizada para modelar diversos fenômenos da realidade.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6"/>
          <a:stretch/>
        </p:blipFill>
        <p:spPr>
          <a:xfrm>
            <a:off x="11736000" y="7562160"/>
            <a:ext cx="8950680" cy="1509480"/>
          </a:xfrm>
          <a:prstGeom prst="rect">
            <a:avLst/>
          </a:prstGeom>
          <a:ln>
            <a:noFill/>
          </a:ln>
        </p:spPr>
      </p:pic>
      <p:sp>
        <p:nvSpPr>
          <p:cNvPr id="60" name="CustomShape 16"/>
          <p:cNvSpPr/>
          <p:nvPr/>
        </p:nvSpPr>
        <p:spPr>
          <a:xfrm>
            <a:off x="12708000" y="9279360"/>
            <a:ext cx="700164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Figura 8:  Vértices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e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são fortemente cospectrais no P_3.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1736000" y="11304000"/>
            <a:ext cx="91432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Nós demonstramos que não existe árvore com mais de dois vértices fortemente cospectrais. 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Esse resultado explicita que o espectro de árvores parece se comportar de modo diferente de outros grafos.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11736000" y="19944360"/>
            <a:ext cx="914364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 artigo contendo a demonstração do resultado foi submetido para o jornal Algebraic Combinatorics.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7"/>
          <a:stretch/>
        </p:blipFill>
        <p:spPr>
          <a:xfrm>
            <a:off x="18432000" y="1800000"/>
            <a:ext cx="2663640" cy="800280"/>
          </a:xfrm>
          <a:prstGeom prst="rect">
            <a:avLst/>
          </a:prstGeom>
          <a:ln>
            <a:noFill/>
          </a:ln>
        </p:spPr>
      </p:pic>
      <p:sp>
        <p:nvSpPr>
          <p:cNvPr id="64" name="CustomShape 19"/>
          <p:cNvSpPr/>
          <p:nvPr/>
        </p:nvSpPr>
        <p:spPr>
          <a:xfrm>
            <a:off x="1615680" y="10152000"/>
            <a:ext cx="342396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Figura 1:  Exemplo de grafo com pesos nas arestas.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8"/>
          <a:stretch/>
        </p:blipFill>
        <p:spPr>
          <a:xfrm>
            <a:off x="1872360" y="8136000"/>
            <a:ext cx="2231280" cy="20505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9"/>
          <a:stretch/>
        </p:blipFill>
        <p:spPr>
          <a:xfrm>
            <a:off x="5328360" y="8280000"/>
            <a:ext cx="4391640" cy="1620000"/>
          </a:xfrm>
          <a:prstGeom prst="rect">
            <a:avLst/>
          </a:prstGeom>
          <a:ln>
            <a:noFill/>
          </a:ln>
        </p:spPr>
      </p:pic>
      <p:sp>
        <p:nvSpPr>
          <p:cNvPr id="67" name="CustomShape 20"/>
          <p:cNvSpPr/>
          <p:nvPr/>
        </p:nvSpPr>
        <p:spPr>
          <a:xfrm>
            <a:off x="5472360" y="10147680"/>
            <a:ext cx="446328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latin typeface="Arial"/>
                <a:ea typeface="Noto Sans CJK SC"/>
              </a:rPr>
              <a:t>Figura 2:  Para onde evolui esse sistema quando k cresce?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8" name="CustomShape 21"/>
          <p:cNvSpPr/>
          <p:nvPr/>
        </p:nvSpPr>
        <p:spPr>
          <a:xfrm>
            <a:off x="1656000" y="11016000"/>
            <a:ext cx="84952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Teoria Espectral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encontra-se justamente na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interseção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das duas áreas de pesquisa.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0"/>
          <a:stretch/>
        </p:blipFill>
        <p:spPr>
          <a:xfrm>
            <a:off x="2016000" y="12168000"/>
            <a:ext cx="7669080" cy="1216440"/>
          </a:xfrm>
          <a:prstGeom prst="rect">
            <a:avLst/>
          </a:prstGeom>
          <a:ln>
            <a:noFill/>
          </a:ln>
        </p:spPr>
      </p:pic>
      <p:sp>
        <p:nvSpPr>
          <p:cNvPr id="70" name="CustomShape 22"/>
          <p:cNvSpPr/>
          <p:nvPr/>
        </p:nvSpPr>
        <p:spPr>
          <a:xfrm>
            <a:off x="1872000" y="13536000"/>
            <a:ext cx="8063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Figura 3:  Decomposição espectral da matriz de adjacência do grafo.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1" name="CustomShape 23"/>
          <p:cNvSpPr/>
          <p:nvPr/>
        </p:nvSpPr>
        <p:spPr>
          <a:xfrm>
            <a:off x="4896000" y="22392000"/>
            <a:ext cx="5399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Figura 5:  Circuito quântico para realizar CNOT.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1"/>
          <a:stretch/>
        </p:blipFill>
        <p:spPr>
          <a:xfrm>
            <a:off x="4778640" y="19472040"/>
            <a:ext cx="5481000" cy="2487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12"/>
          <a:srcRect l="29122" t="0" r="24409" b="0"/>
          <a:stretch/>
        </p:blipFill>
        <p:spPr>
          <a:xfrm>
            <a:off x="1944000" y="19368000"/>
            <a:ext cx="2056680" cy="2951640"/>
          </a:xfrm>
          <a:prstGeom prst="rect">
            <a:avLst/>
          </a:prstGeom>
          <a:ln>
            <a:noFill/>
          </a:ln>
        </p:spPr>
      </p:pic>
      <p:sp>
        <p:nvSpPr>
          <p:cNvPr id="74" name="CustomShape 24"/>
          <p:cNvSpPr/>
          <p:nvPr/>
        </p:nvSpPr>
        <p:spPr>
          <a:xfrm>
            <a:off x="1764000" y="22392000"/>
            <a:ext cx="2735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Figura 4:  Computador Quântico da IBM.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" name="CustomShape 25"/>
          <p:cNvSpPr/>
          <p:nvPr/>
        </p:nvSpPr>
        <p:spPr>
          <a:xfrm>
            <a:off x="1598760" y="23342760"/>
            <a:ext cx="846360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Para transferir informação entre duas pontas de um circuito quântico, precisamos que os vértices sejam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fortemente cospectrais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76" name="CustomShape 26"/>
          <p:cNvSpPr/>
          <p:nvPr/>
        </p:nvSpPr>
        <p:spPr>
          <a:xfrm>
            <a:off x="1440000" y="26481960"/>
            <a:ext cx="8567640" cy="949680"/>
          </a:xfrm>
          <a:prstGeom prst="rect">
            <a:avLst/>
          </a:prstGeom>
          <a:solidFill>
            <a:srgbClr val="021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Metodologia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3"/>
          <a:stretch/>
        </p:blipFill>
        <p:spPr>
          <a:xfrm>
            <a:off x="7279560" y="27626760"/>
            <a:ext cx="2548080" cy="2972880"/>
          </a:xfrm>
          <a:prstGeom prst="rect">
            <a:avLst/>
          </a:prstGeom>
          <a:ln>
            <a:noFill/>
          </a:ln>
        </p:spPr>
      </p:pic>
      <p:sp>
        <p:nvSpPr>
          <p:cNvPr id="78" name="CustomShape 27"/>
          <p:cNvSpPr/>
          <p:nvPr/>
        </p:nvSpPr>
        <p:spPr>
          <a:xfrm>
            <a:off x="1620000" y="27972000"/>
            <a:ext cx="539964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Em teoria dos grafos, uma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árvore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é um grafo sem ciclos.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79" name="CustomShape 28"/>
          <p:cNvSpPr/>
          <p:nvPr/>
        </p:nvSpPr>
        <p:spPr>
          <a:xfrm>
            <a:off x="1584000" y="29052000"/>
            <a:ext cx="539964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Árvores são os grafos conexos com menor quantidade de arestas.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0" name="CustomShape 29"/>
          <p:cNvSpPr/>
          <p:nvPr/>
        </p:nvSpPr>
        <p:spPr>
          <a:xfrm>
            <a:off x="7164000" y="30744000"/>
            <a:ext cx="2735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Figura 7:  Exemplo de Árvore.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1" name="CustomShape 30"/>
          <p:cNvSpPr/>
          <p:nvPr/>
        </p:nvSpPr>
        <p:spPr>
          <a:xfrm>
            <a:off x="11592000" y="5760000"/>
            <a:ext cx="907164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Para dois vértices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serem fortemente cospectrais, precisamos que, em cada idempotente, as entradas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(a, a)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sejam iguais às entradas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(c, c)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e que as colunas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sejam paralelas às colunas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2" name="CustomShape 31"/>
          <p:cNvSpPr/>
          <p:nvPr/>
        </p:nvSpPr>
        <p:spPr>
          <a:xfrm>
            <a:off x="1620000" y="18432000"/>
            <a:ext cx="846360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Na </a:t>
            </a: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Computação Quântica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circuitos são modelados utilizando grafos.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3" name="CustomShape 32"/>
          <p:cNvSpPr/>
          <p:nvPr/>
        </p:nvSpPr>
        <p:spPr>
          <a:xfrm>
            <a:off x="1616040" y="24696000"/>
            <a:ext cx="846360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Dois grandes problemas da computação quantica são: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4" name="CustomShape 33"/>
          <p:cNvSpPr/>
          <p:nvPr/>
        </p:nvSpPr>
        <p:spPr>
          <a:xfrm>
            <a:off x="1800720" y="16295040"/>
            <a:ext cx="8566920" cy="9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Encontrar 3 vértices fortemente cospectrais em árvores.</a:t>
            </a:r>
            <a:endParaRPr b="0" lang="pt-BR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Demonstrar formalmente que esses vértices não existem.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4"/>
          <a:stretch/>
        </p:blipFill>
        <p:spPr>
          <a:xfrm>
            <a:off x="12681360" y="13104000"/>
            <a:ext cx="6542280" cy="34869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15"/>
          <a:srcRect l="35170" t="0" r="33708" b="0"/>
          <a:stretch/>
        </p:blipFill>
        <p:spPr>
          <a:xfrm>
            <a:off x="18781920" y="14184000"/>
            <a:ext cx="616680" cy="1079640"/>
          </a:xfrm>
          <a:prstGeom prst="rect">
            <a:avLst/>
          </a:prstGeom>
          <a:ln>
            <a:noFill/>
          </a:ln>
        </p:spPr>
      </p:pic>
      <p:sp>
        <p:nvSpPr>
          <p:cNvPr id="87" name="CustomShape 34"/>
          <p:cNvSpPr/>
          <p:nvPr/>
        </p:nvSpPr>
        <p:spPr>
          <a:xfrm>
            <a:off x="11736360" y="17136000"/>
            <a:ext cx="914328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Fazemos uma analogia entre o argumento final e a situação: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8" name="CustomShape 35"/>
          <p:cNvSpPr/>
          <p:nvPr/>
        </p:nvSpPr>
        <p:spPr>
          <a:xfrm>
            <a:off x="12024000" y="17594640"/>
            <a:ext cx="8927640" cy="8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Três pessoas querem cruzar um rio e ao fim do rio existe um portal.</a:t>
            </a:r>
            <a:endParaRPr b="0" lang="pt-BR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Se uma pessoa cruzar o rio, as outras duas precisam estar de mãos dadas</a:t>
            </a:r>
            <a:endParaRPr b="0" lang="pt-BR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É possível que os três comecem em uma margem e cruzem para a outra?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9" name="CustomShape 36"/>
          <p:cNvSpPr/>
          <p:nvPr/>
        </p:nvSpPr>
        <p:spPr>
          <a:xfrm>
            <a:off x="12528000" y="16591320"/>
            <a:ext cx="71276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Figura 9:  Analogia com o argumento final da demonstração.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6"/>
          <a:srcRect l="0" t="22114" r="0" b="0"/>
          <a:stretch/>
        </p:blipFill>
        <p:spPr>
          <a:xfrm>
            <a:off x="1728000" y="30132360"/>
            <a:ext cx="4984560" cy="1079280"/>
          </a:xfrm>
          <a:prstGeom prst="rect">
            <a:avLst/>
          </a:prstGeom>
          <a:ln>
            <a:noFill/>
          </a:ln>
        </p:spPr>
      </p:pic>
      <p:sp>
        <p:nvSpPr>
          <p:cNvPr id="91" name="CustomShape 37"/>
          <p:cNvSpPr/>
          <p:nvPr/>
        </p:nvSpPr>
        <p:spPr>
          <a:xfrm>
            <a:off x="2569680" y="31224240"/>
            <a:ext cx="354996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Figura 6: Grafo P_3 é árvore.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" name="CustomShape 38"/>
          <p:cNvSpPr/>
          <p:nvPr/>
        </p:nvSpPr>
        <p:spPr>
          <a:xfrm>
            <a:off x="11664000" y="20880000"/>
            <a:ext cx="914364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Nosso próximo passo é tentar demonstrar que não existe tranferência de estado quântico para nenhuma árvore fora P_2 e P_3.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1F32469854C942A4BDEED2F9092489" ma:contentTypeVersion="15" ma:contentTypeDescription="Crie um novo documento." ma:contentTypeScope="" ma:versionID="1607c8c1babc24ea2a3ff4e371fe1af0">
  <xsd:schema xmlns:xsd="http://www.w3.org/2001/XMLSchema" xmlns:xs="http://www.w3.org/2001/XMLSchema" xmlns:p="http://schemas.microsoft.com/office/2006/metadata/properties" xmlns:ns2="9b8ed621-230b-462e-aaa9-4533900722eb" xmlns:ns3="6df794cb-045f-4849-b516-3dd19374c1a4" targetNamespace="http://schemas.microsoft.com/office/2006/metadata/properties" ma:root="true" ma:fieldsID="be486688470024f208ba255046aa7d6d" ns2:_="" ns3:_="">
    <xsd:import namespace="9b8ed621-230b-462e-aaa9-4533900722eb"/>
    <xsd:import namespace="6df794cb-045f-4849-b516-3dd19374c1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ed621-230b-462e-aaa9-45339007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d002dc24-5eea-4bc9-b961-120ec29d07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794cb-045f-4849-b516-3dd19374c1a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81f1390-8ca8-4ef8-8aa3-cf1cbb1ce4ea}" ma:internalName="TaxCatchAll" ma:showField="CatchAllData" ma:web="6df794cb-045f-4849-b516-3dd19374c1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f794cb-045f-4849-b516-3dd19374c1a4" xsi:nil="true"/>
    <lcf76f155ced4ddcb4097134ff3c332f xmlns="9b8ed621-230b-462e-aaa9-4533900722e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15F637-842B-41B6-9C2B-2280DA39B135}"/>
</file>

<file path=customXml/itemProps2.xml><?xml version="1.0" encoding="utf-8"?>
<ds:datastoreItem xmlns:ds="http://schemas.openxmlformats.org/officeDocument/2006/customXml" ds:itemID="{8DB1C846-9AF5-4372-960A-8A12F2804F98}"/>
</file>

<file path=customXml/itemProps3.xml><?xml version="1.0" encoding="utf-8"?>
<ds:datastoreItem xmlns:ds="http://schemas.openxmlformats.org/officeDocument/2006/customXml" ds:itemID="{039829A8-77B1-470E-81A1-2111B41C097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2022-10-17T13:29:11Z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0x010100EF1F32469854C942A4BDEED2F9092489</vt:lpwstr>
  </property>
</Properties>
</file>