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5.jpeg" ContentType="image/jpeg"/>
  <Override PartName="/ppt/media/image6.jpeg" ContentType="image/jpeg"/>
  <Override PartName="/ppt/media/image8.png" ContentType="image/png"/>
  <Override PartName="/ppt/media/image7.png" ContentType="image/png"/>
  <Override PartName="/ppt/media/image9.png" ContentType="image/png"/>
  <Override PartName="/ppt/media/image10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21599525" cy="32399287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36200" y="804600"/>
            <a:ext cx="20126880" cy="4700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397520" y="6120000"/>
            <a:ext cx="9147960" cy="115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397520" y="18806760"/>
            <a:ext cx="9147960" cy="115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36200" y="804600"/>
            <a:ext cx="20126880" cy="4700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397520" y="6120000"/>
            <a:ext cx="4464000" cy="115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85080" y="6120000"/>
            <a:ext cx="4464000" cy="115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397520" y="18806760"/>
            <a:ext cx="4464000" cy="115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85080" y="18806760"/>
            <a:ext cx="4464000" cy="115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36200" y="804600"/>
            <a:ext cx="20126880" cy="4700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397520" y="6120000"/>
            <a:ext cx="2945520" cy="115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490640" y="6120000"/>
            <a:ext cx="2945520" cy="115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583760" y="6120000"/>
            <a:ext cx="2945520" cy="115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1397520" y="18806760"/>
            <a:ext cx="2945520" cy="115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490640" y="18806760"/>
            <a:ext cx="2945520" cy="115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583760" y="18806760"/>
            <a:ext cx="2945520" cy="115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36200" y="804600"/>
            <a:ext cx="20126880" cy="4700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397520" y="6120000"/>
            <a:ext cx="9147960" cy="24289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36200" y="804600"/>
            <a:ext cx="20126880" cy="4700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397520" y="6120000"/>
            <a:ext cx="9147960" cy="24289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36200" y="804600"/>
            <a:ext cx="20126880" cy="4700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397520" y="6120000"/>
            <a:ext cx="4464000" cy="24289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085080" y="6120000"/>
            <a:ext cx="4464000" cy="24289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36200" y="804600"/>
            <a:ext cx="20126880" cy="4700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36200" y="804600"/>
            <a:ext cx="20126880" cy="2179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36200" y="804600"/>
            <a:ext cx="20126880" cy="4700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397520" y="6120000"/>
            <a:ext cx="4464000" cy="115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85080" y="6120000"/>
            <a:ext cx="4464000" cy="24289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397520" y="18806760"/>
            <a:ext cx="4464000" cy="115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36200" y="804600"/>
            <a:ext cx="20126880" cy="4700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397520" y="6120000"/>
            <a:ext cx="4464000" cy="24289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085080" y="6120000"/>
            <a:ext cx="4464000" cy="115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085080" y="18806760"/>
            <a:ext cx="4464000" cy="115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36200" y="804600"/>
            <a:ext cx="20126880" cy="4700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397520" y="6120000"/>
            <a:ext cx="4464000" cy="115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085080" y="6120000"/>
            <a:ext cx="4464000" cy="115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397520" y="18806760"/>
            <a:ext cx="9147960" cy="115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8;p1" descr=""/>
          <p:cNvPicPr/>
          <p:nvPr/>
        </p:nvPicPr>
        <p:blipFill>
          <a:blip r:embed="rId2"/>
          <a:stretch/>
        </p:blipFill>
        <p:spPr>
          <a:xfrm>
            <a:off x="42480" y="28056960"/>
            <a:ext cx="21599640" cy="4418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736200" y="804600"/>
            <a:ext cx="20126880" cy="4700880"/>
          </a:xfrm>
          <a:prstGeom prst="rect">
            <a:avLst/>
          </a:prstGeom>
        </p:spPr>
        <p:txBody>
          <a:bodyPr lIns="335880" rIns="335880" tIns="335880" bIns="335880">
            <a:normAutofit/>
          </a:bodyPr>
          <a:p>
            <a:r>
              <a:rPr b="0" lang="pt-BR" sz="96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pt-BR" sz="9600" spc="-1" strike="noStrike">
                <a:solidFill>
                  <a:srgbClr val="000000"/>
                </a:solidFill>
                <a:latin typeface="Arial"/>
              </a:rPr>
              <a:t>title text format</a:t>
            </a:r>
            <a:endParaRPr b="0" lang="pt-BR" sz="9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/>
          </p:nvPr>
        </p:nvSpPr>
        <p:spPr>
          <a:xfrm>
            <a:off x="20013840" y="29374560"/>
            <a:ext cx="1295640" cy="24793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1EA06F73-28F2-4D47-8909-93D1E1FBC27F}" type="slidenum"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1397520" y="6120000"/>
            <a:ext cx="9147960" cy="24289200"/>
          </a:xfrm>
          <a:prstGeom prst="rect">
            <a:avLst/>
          </a:prstGeom>
        </p:spPr>
        <p:txBody>
          <a:bodyPr lIns="335880" rIns="335880" tIns="335880" bIns="33588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66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pt-BR" sz="6600" spc="-1" strike="noStrike">
                <a:solidFill>
                  <a:srgbClr val="000000"/>
                </a:solidFill>
                <a:latin typeface="Arial"/>
              </a:rPr>
              <a:t>outline text format</a:t>
            </a:r>
            <a:endParaRPr b="0" lang="pt-BR" sz="6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6600" spc="-1" strike="noStrike">
                <a:solidFill>
                  <a:srgbClr val="000000"/>
                </a:solidFill>
                <a:latin typeface="Arial"/>
              </a:rPr>
              <a:t>Second Outline </a:t>
            </a:r>
            <a:r>
              <a:rPr b="0" lang="pt-BR" sz="66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pt-BR" sz="6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6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6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6600" spc="-1" strike="noStrike">
                <a:solidFill>
                  <a:srgbClr val="000000"/>
                </a:solidFill>
                <a:latin typeface="Arial"/>
              </a:rPr>
              <a:t>Fourth Outline </a:t>
            </a:r>
            <a:r>
              <a:rPr b="0" lang="pt-BR" sz="66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pt-BR" sz="6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6600" spc="-1" strike="noStrike">
                <a:solidFill>
                  <a:srgbClr val="000000"/>
                </a:solidFill>
                <a:latin typeface="Arial"/>
              </a:rPr>
              <a:t>Fifth Outline </a:t>
            </a:r>
            <a:r>
              <a:rPr b="0" lang="pt-BR" sz="66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pt-BR" sz="6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6600" spc="-1" strike="noStrike">
                <a:solidFill>
                  <a:srgbClr val="000000"/>
                </a:solidFill>
                <a:latin typeface="Arial"/>
              </a:rPr>
              <a:t>Sixth Outline </a:t>
            </a:r>
            <a:r>
              <a:rPr b="0" lang="pt-BR" sz="66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pt-BR" sz="6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6600" spc="-1" strike="noStrike">
                <a:solidFill>
                  <a:srgbClr val="000000"/>
                </a:solidFill>
                <a:latin typeface="Arial"/>
              </a:rPr>
              <a:t>Seventh </a:t>
            </a:r>
            <a:r>
              <a:rPr b="0" lang="pt-BR" sz="6600" spc="-1" strike="noStrike">
                <a:solidFill>
                  <a:srgbClr val="000000"/>
                </a:solidFill>
                <a:latin typeface="Arial"/>
              </a:rPr>
              <a:t>Outline Level</a:t>
            </a:r>
            <a:endParaRPr b="0" lang="pt-BR" sz="6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11543040" y="6120000"/>
            <a:ext cx="9147960" cy="21535920"/>
          </a:xfrm>
          <a:prstGeom prst="rect">
            <a:avLst/>
          </a:prstGeom>
        </p:spPr>
        <p:txBody>
          <a:bodyPr lIns="335880" rIns="335880" tIns="335880" bIns="33588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66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pt-BR" sz="6600" spc="-1" strike="noStrike">
                <a:solidFill>
                  <a:srgbClr val="000000"/>
                </a:solidFill>
                <a:latin typeface="Arial"/>
              </a:rPr>
              <a:t>outline text format</a:t>
            </a:r>
            <a:endParaRPr b="0" lang="pt-BR" sz="6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6600" spc="-1" strike="noStrike">
                <a:solidFill>
                  <a:srgbClr val="000000"/>
                </a:solidFill>
                <a:latin typeface="Arial"/>
              </a:rPr>
              <a:t>Second Outline </a:t>
            </a:r>
            <a:r>
              <a:rPr b="0" lang="pt-BR" sz="66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pt-BR" sz="6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6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6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6600" spc="-1" strike="noStrike">
                <a:solidFill>
                  <a:srgbClr val="000000"/>
                </a:solidFill>
                <a:latin typeface="Arial"/>
              </a:rPr>
              <a:t>Fourth Outline </a:t>
            </a:r>
            <a:r>
              <a:rPr b="0" lang="pt-BR" sz="66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pt-BR" sz="6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6600" spc="-1" strike="noStrike">
                <a:solidFill>
                  <a:srgbClr val="000000"/>
                </a:solidFill>
                <a:latin typeface="Arial"/>
              </a:rPr>
              <a:t>Fifth Outline </a:t>
            </a:r>
            <a:r>
              <a:rPr b="0" lang="pt-BR" sz="66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pt-BR" sz="6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6600" spc="-1" strike="noStrike">
                <a:solidFill>
                  <a:srgbClr val="000000"/>
                </a:solidFill>
                <a:latin typeface="Arial"/>
              </a:rPr>
              <a:t>Sixth Outline </a:t>
            </a:r>
            <a:r>
              <a:rPr b="0" lang="pt-BR" sz="66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pt-BR" sz="6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6600" spc="-1" strike="noStrike">
                <a:solidFill>
                  <a:srgbClr val="000000"/>
                </a:solidFill>
                <a:latin typeface="Arial"/>
              </a:rPr>
              <a:t>Seventh </a:t>
            </a:r>
            <a:r>
              <a:rPr b="0" lang="pt-BR" sz="6600" spc="-1" strike="noStrike">
                <a:solidFill>
                  <a:srgbClr val="000000"/>
                </a:solidFill>
                <a:latin typeface="Arial"/>
              </a:rPr>
              <a:t>Outline Level</a:t>
            </a:r>
            <a:endParaRPr b="0" lang="pt-BR" sz="6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3085560" y="747360"/>
            <a:ext cx="15631200" cy="447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6000" spc="-1" strike="noStrike">
                <a:solidFill>
                  <a:srgbClr val="000000"/>
                </a:solidFill>
                <a:latin typeface="Calibri"/>
                <a:ea typeface="DejaVu Sans"/>
              </a:rPr>
              <a:t>Vértices Fortemente Cospectrais em Árvores</a:t>
            </a:r>
            <a:endParaRPr b="0" lang="pt-BR" sz="60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pt-BR" sz="60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r>
              <a:rPr b="1" lang="pt-BR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Emanuel Juliano Morais Silva, Gabriel de Morais Coutinho</a:t>
            </a:r>
            <a:r>
              <a:rPr b="0" lang="pt-BR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 (Orientador)</a:t>
            </a:r>
            <a:endParaRPr b="0" lang="pt-BR" sz="36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Universidade Federal de Minas Gerais (UFMG), Departamento de Ciência da Computação (DCC), Belo Horizonte, MG, Brasil</a:t>
            </a:r>
            <a:endParaRPr b="0" lang="pt-BR" sz="36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r>
              <a:rPr b="1" lang="pt-BR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E-mail autor:  emanuelsilva@dcc.ufmg.br</a:t>
            </a:r>
            <a:endParaRPr b="0" lang="pt-BR" sz="36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r>
              <a:rPr b="1" lang="pt-BR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E-mail orientador: gabriel@dcc.ufmg.br</a:t>
            </a:r>
            <a:endParaRPr b="0" lang="pt-BR" sz="3600" spc="-1" strike="noStrike">
              <a:latin typeface="Times New Roman"/>
            </a:endParaRPr>
          </a:p>
        </p:txBody>
      </p:sp>
      <p:pic>
        <p:nvPicPr>
          <p:cNvPr id="42" name="Picture 2" descr="UFMG Logo – Universidade Federal de Minas Gerais - PNG e Vetor - Download  de Logo"/>
          <p:cNvPicPr/>
          <p:nvPr/>
        </p:nvPicPr>
        <p:blipFill>
          <a:blip r:embed="rId1"/>
          <a:stretch/>
        </p:blipFill>
        <p:spPr>
          <a:xfrm>
            <a:off x="1008360" y="936000"/>
            <a:ext cx="2333160" cy="911160"/>
          </a:xfrm>
          <a:prstGeom prst="rect">
            <a:avLst/>
          </a:prstGeom>
          <a:ln>
            <a:noFill/>
          </a:ln>
        </p:spPr>
      </p:pic>
      <p:pic>
        <p:nvPicPr>
          <p:cNvPr id="43" name="Picture 10" descr="A imagem pode conter: texto que diz &quot;DCC&quot;"/>
          <p:cNvPicPr/>
          <p:nvPr/>
        </p:nvPicPr>
        <p:blipFill>
          <a:blip r:embed="rId2"/>
          <a:stretch/>
        </p:blipFill>
        <p:spPr>
          <a:xfrm>
            <a:off x="18960120" y="594000"/>
            <a:ext cx="1313640" cy="1313640"/>
          </a:xfrm>
          <a:prstGeom prst="rect">
            <a:avLst/>
          </a:prstGeom>
          <a:ln>
            <a:noFill/>
          </a:ln>
        </p:spPr>
      </p:pic>
      <p:sp>
        <p:nvSpPr>
          <p:cNvPr id="44" name="CustomShape 2"/>
          <p:cNvSpPr/>
          <p:nvPr/>
        </p:nvSpPr>
        <p:spPr>
          <a:xfrm>
            <a:off x="1440360" y="7848000"/>
            <a:ext cx="1425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3"/>
          <p:cNvSpPr/>
          <p:nvPr/>
        </p:nvSpPr>
        <p:spPr>
          <a:xfrm>
            <a:off x="1940400" y="7488000"/>
            <a:ext cx="81403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4"/>
          <p:cNvSpPr/>
          <p:nvPr/>
        </p:nvSpPr>
        <p:spPr>
          <a:xfrm>
            <a:off x="1717560" y="15329160"/>
            <a:ext cx="8711640" cy="224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5"/>
          <p:cNvSpPr/>
          <p:nvPr/>
        </p:nvSpPr>
        <p:spPr>
          <a:xfrm>
            <a:off x="1440000" y="14036400"/>
            <a:ext cx="8640000" cy="397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0" lang="pt-BR" sz="2600" spc="-1" strike="noStrike">
                <a:latin typeface="Calibri"/>
              </a:rPr>
              <a:t>	</a:t>
            </a:r>
            <a:r>
              <a:rPr b="0" lang="pt-BR" sz="2600" spc="-1" strike="noStrike">
                <a:latin typeface="Calibri"/>
              </a:rPr>
              <a:t>O enfoque do estudo consiste em entender melhor a teoria </a:t>
            </a:r>
            <a:r>
              <a:rPr b="0" lang="pt-BR" sz="2600" spc="-1" strike="noStrike">
                <a:latin typeface="Calibri"/>
              </a:rPr>
              <a:t>espectral de grafos e resolver problemas em aberto como:</a:t>
            </a:r>
            <a:endParaRPr b="0" lang="pt-BR" sz="2600" spc="-1" strike="noStrike">
              <a:latin typeface="Times New Roman"/>
            </a:endParaRPr>
          </a:p>
          <a:p>
            <a:pPr algn="just">
              <a:lnSpc>
                <a:spcPct val="100000"/>
              </a:lnSpc>
            </a:pPr>
            <a:endParaRPr b="0" lang="pt-BR" sz="2600" spc="-1" strike="noStrike">
              <a:latin typeface="Times New Roman"/>
            </a:endParaRPr>
          </a:p>
          <a:p>
            <a:pPr algn="just">
              <a:lnSpc>
                <a:spcPct val="100000"/>
              </a:lnSpc>
            </a:pPr>
            <a:endParaRPr b="0" lang="pt-BR" sz="2600" spc="-1" strike="noStrike">
              <a:latin typeface="Times New Roman"/>
            </a:endParaRPr>
          </a:p>
        </p:txBody>
      </p:sp>
      <p:sp>
        <p:nvSpPr>
          <p:cNvPr id="48" name="CustomShape 6"/>
          <p:cNvSpPr/>
          <p:nvPr/>
        </p:nvSpPr>
        <p:spPr>
          <a:xfrm>
            <a:off x="1573560" y="15052680"/>
            <a:ext cx="9071640" cy="144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Calibri"/>
              </a:rPr>
              <a:t>Encontrar vértices fortemente cospectrais em árvores.</a:t>
            </a:r>
            <a:endParaRPr b="0" lang="pt-BR" sz="2600" spc="-1" strike="noStrike">
              <a:latin typeface="Times New Roman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Calibri"/>
              </a:rPr>
              <a:t>Provar formalmente que esses vértices não existem. </a:t>
            </a:r>
            <a:endParaRPr b="0" lang="pt-BR" sz="2600" spc="-1" strike="noStrike">
              <a:latin typeface="Times New Roman"/>
            </a:endParaRPr>
          </a:p>
        </p:txBody>
      </p:sp>
      <p:sp>
        <p:nvSpPr>
          <p:cNvPr id="49" name="CustomShape 7"/>
          <p:cNvSpPr/>
          <p:nvPr/>
        </p:nvSpPr>
        <p:spPr>
          <a:xfrm>
            <a:off x="1440000" y="17520480"/>
            <a:ext cx="8671320" cy="397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0" lang="pt-BR" sz="2600" spc="-1" strike="noStrike">
                <a:latin typeface="Calibri"/>
              </a:rPr>
              <a:t>	</a:t>
            </a:r>
            <a:r>
              <a:rPr b="0" lang="pt-BR" sz="2600" spc="-1" strike="noStrike">
                <a:latin typeface="Calibri"/>
              </a:rPr>
              <a:t>Para entender corretamente o problema, vamos definir as </a:t>
            </a:r>
            <a:r>
              <a:rPr b="0" lang="pt-BR" sz="2600" spc="-1" strike="noStrike">
                <a:latin typeface="Calibri"/>
              </a:rPr>
              <a:t>estruturas que usaremos:</a:t>
            </a:r>
            <a:endParaRPr b="0" lang="pt-BR" sz="2600" spc="-1" strike="noStrike">
              <a:latin typeface="Times New Roman"/>
            </a:endParaRPr>
          </a:p>
          <a:p>
            <a:pPr algn="just">
              <a:lnSpc>
                <a:spcPct val="100000"/>
              </a:lnSpc>
            </a:pPr>
            <a:r>
              <a:rPr b="0" lang="pt-BR" sz="2600" spc="-1" strike="noStrike">
                <a:latin typeface="Calibri"/>
              </a:rPr>
              <a:t>	</a:t>
            </a:r>
            <a:endParaRPr b="0" lang="pt-BR" sz="2600" spc="-1" strike="noStrike">
              <a:latin typeface="Times New Roman"/>
            </a:endParaRPr>
          </a:p>
          <a:p>
            <a:pPr algn="just">
              <a:lnSpc>
                <a:spcPct val="100000"/>
              </a:lnSpc>
            </a:pPr>
            <a:r>
              <a:rPr b="0" lang="pt-BR" sz="2600" spc="-1" strike="noStrike">
                <a:latin typeface="Calibri"/>
              </a:rPr>
              <a:t>	</a:t>
            </a:r>
            <a:r>
              <a:rPr b="0" lang="pt-BR" sz="2600" spc="-1" strike="noStrike">
                <a:latin typeface="Calibri"/>
              </a:rPr>
              <a:t>Um grafo </a:t>
            </a:r>
            <a:r>
              <a:rPr b="1" lang="pt-BR" sz="2600" spc="-1" strike="noStrike">
                <a:latin typeface="Calibri"/>
              </a:rPr>
              <a:t>G</a:t>
            </a:r>
            <a:r>
              <a:rPr b="0" lang="pt-BR" sz="2600" spc="-1" strike="noStrike">
                <a:latin typeface="Calibri"/>
              </a:rPr>
              <a:t> pode ser representado por um conjunto de </a:t>
            </a:r>
            <a:r>
              <a:rPr b="0" lang="pt-BR" sz="2600" spc="-1" strike="noStrike">
                <a:latin typeface="Calibri"/>
              </a:rPr>
              <a:t>pontos, chamados vértices </a:t>
            </a:r>
            <a:r>
              <a:rPr b="1" lang="pt-BR" sz="2600" spc="-1" strike="noStrike">
                <a:latin typeface="Calibri"/>
              </a:rPr>
              <a:t>V(G)</a:t>
            </a:r>
            <a:r>
              <a:rPr b="0" lang="pt-BR" sz="2600" spc="-1" strike="noStrike">
                <a:latin typeface="Calibri"/>
              </a:rPr>
              <a:t>, conectados entre si, essas </a:t>
            </a:r>
            <a:r>
              <a:rPr b="0" lang="pt-BR" sz="2600" spc="-1" strike="noStrike">
                <a:latin typeface="Calibri"/>
              </a:rPr>
              <a:t>conexões são representadas por “retas”, chamadas de arestas </a:t>
            </a:r>
            <a:r>
              <a:rPr b="1" lang="pt-BR" sz="2600" spc="-1" strike="noStrike">
                <a:latin typeface="Calibri"/>
              </a:rPr>
              <a:t>E(G)</a:t>
            </a:r>
            <a:r>
              <a:rPr b="0" lang="pt-BR" sz="2600" spc="-1" strike="noStrike">
                <a:latin typeface="Calibri"/>
              </a:rPr>
              <a:t>. Uma árvore é um grafo que não possui ciclo.</a:t>
            </a:r>
            <a:endParaRPr b="0" lang="pt-BR" sz="2600" spc="-1" strike="noStrike">
              <a:latin typeface="Times New Roman"/>
            </a:endParaRPr>
          </a:p>
          <a:p>
            <a:pPr algn="just">
              <a:lnSpc>
                <a:spcPct val="100000"/>
              </a:lnSpc>
            </a:pPr>
            <a:endParaRPr b="0" lang="pt-BR" sz="2600" spc="-1" strike="noStrike">
              <a:latin typeface="Times New Roman"/>
            </a:endParaRPr>
          </a:p>
          <a:p>
            <a:pPr algn="just">
              <a:lnSpc>
                <a:spcPct val="100000"/>
              </a:lnSpc>
            </a:pPr>
            <a:endParaRPr b="0" lang="pt-BR" sz="2600" spc="-1" strike="noStrike">
              <a:latin typeface="Times New Roman"/>
            </a:endParaRPr>
          </a:p>
        </p:txBody>
      </p:sp>
      <p:sp>
        <p:nvSpPr>
          <p:cNvPr id="50" name="CustomShape 8"/>
          <p:cNvSpPr/>
          <p:nvPr/>
        </p:nvSpPr>
        <p:spPr>
          <a:xfrm>
            <a:off x="3697560" y="14839920"/>
            <a:ext cx="5111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9"/>
          <p:cNvSpPr/>
          <p:nvPr/>
        </p:nvSpPr>
        <p:spPr>
          <a:xfrm>
            <a:off x="3495960" y="28640880"/>
            <a:ext cx="5111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2" name="Picture 10_0" descr="A imagem pode conter: texto que diz &quot;DCC&quot;"/>
          <p:cNvPicPr/>
          <p:nvPr/>
        </p:nvPicPr>
        <p:blipFill>
          <a:blip r:embed="rId3"/>
          <a:stretch/>
        </p:blipFill>
        <p:spPr>
          <a:xfrm>
            <a:off x="13032000" y="23410440"/>
            <a:ext cx="1141560" cy="1141560"/>
          </a:xfrm>
          <a:prstGeom prst="rect">
            <a:avLst/>
          </a:prstGeom>
          <a:ln>
            <a:noFill/>
          </a:ln>
        </p:spPr>
      </p:pic>
      <p:pic>
        <p:nvPicPr>
          <p:cNvPr id="53" name="Picture 2_0" descr="UFMG Logo – Universidade Federal de Minas Gerais - PNG e Vetor - Download  de Logo"/>
          <p:cNvPicPr/>
          <p:nvPr/>
        </p:nvPicPr>
        <p:blipFill>
          <a:blip r:embed="rId4"/>
          <a:stretch/>
        </p:blipFill>
        <p:spPr>
          <a:xfrm>
            <a:off x="14478480" y="23586840"/>
            <a:ext cx="2333160" cy="911160"/>
          </a:xfrm>
          <a:prstGeom prst="rect">
            <a:avLst/>
          </a:prstGeom>
          <a:ln>
            <a:noFill/>
          </a:ln>
        </p:spPr>
      </p:pic>
      <p:sp>
        <p:nvSpPr>
          <p:cNvPr id="54" name="CustomShape 10"/>
          <p:cNvSpPr/>
          <p:nvPr/>
        </p:nvSpPr>
        <p:spPr>
          <a:xfrm>
            <a:off x="11550600" y="26007480"/>
            <a:ext cx="8639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[1] Gabriel Coutinho, Emanuel Juliano, and Thomás Jung Spier. Strong cospectrality in trees. arXiv preprint</a:t>
            </a:r>
            <a:endParaRPr b="0" lang="pt-BR" sz="2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arXiv:2206.02995, 2022.</a:t>
            </a:r>
            <a:endParaRPr b="0" lang="pt-BR" sz="2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[2] Gabriel Coutinho, Chris Godsil, Emanuel Juliano, and Christopher M</a:t>
            </a:r>
            <a:endParaRPr b="0" lang="pt-BR" sz="2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van Bommel. Quantum walks do not like bridges. arXiv preprint</a:t>
            </a:r>
            <a:endParaRPr b="0" lang="pt-BR" sz="2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arXiv:2112.03374, 2021.</a:t>
            </a:r>
            <a:endParaRPr b="0" lang="pt-BR" sz="2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Times New Roman"/>
            </a:endParaRPr>
          </a:p>
        </p:txBody>
      </p:sp>
      <p:sp>
        <p:nvSpPr>
          <p:cNvPr id="55" name="CustomShape 11"/>
          <p:cNvSpPr/>
          <p:nvPr/>
        </p:nvSpPr>
        <p:spPr>
          <a:xfrm>
            <a:off x="11573640" y="14385600"/>
            <a:ext cx="9234360" cy="950400"/>
          </a:xfrm>
          <a:prstGeom prst="rect">
            <a:avLst/>
          </a:prstGeom>
          <a:solidFill>
            <a:srgbClr val="0214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pt-BR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Resultados</a:t>
            </a:r>
            <a:endParaRPr b="1" lang="pt-BR" sz="3600" spc="-1" strike="noStrike">
              <a:latin typeface="Times New Roman"/>
            </a:endParaRPr>
          </a:p>
        </p:txBody>
      </p:sp>
      <p:sp>
        <p:nvSpPr>
          <p:cNvPr id="56" name="CustomShape 12"/>
          <p:cNvSpPr/>
          <p:nvPr/>
        </p:nvSpPr>
        <p:spPr>
          <a:xfrm>
            <a:off x="1440000" y="5760000"/>
            <a:ext cx="8697240" cy="950400"/>
          </a:xfrm>
          <a:prstGeom prst="rect">
            <a:avLst/>
          </a:prstGeom>
          <a:solidFill>
            <a:srgbClr val="0214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pt-BR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Introdução</a:t>
            </a:r>
            <a:endParaRPr b="1" lang="pt-BR" sz="3600" spc="-1" strike="noStrike">
              <a:latin typeface="Times New Roman"/>
            </a:endParaRPr>
          </a:p>
        </p:txBody>
      </p:sp>
      <p:sp>
        <p:nvSpPr>
          <p:cNvPr id="57" name="CustomShape 13"/>
          <p:cNvSpPr/>
          <p:nvPr/>
        </p:nvSpPr>
        <p:spPr>
          <a:xfrm>
            <a:off x="1440000" y="12729600"/>
            <a:ext cx="8697240" cy="950400"/>
          </a:xfrm>
          <a:prstGeom prst="rect">
            <a:avLst/>
          </a:prstGeom>
          <a:solidFill>
            <a:srgbClr val="0214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pt-BR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Objetivos</a:t>
            </a:r>
            <a:endParaRPr b="1" lang="pt-BR" sz="3600" spc="-1" strike="noStrike">
              <a:latin typeface="Times New Roman"/>
            </a:endParaRPr>
          </a:p>
        </p:txBody>
      </p:sp>
      <p:sp>
        <p:nvSpPr>
          <p:cNvPr id="58" name="CustomShape 14"/>
          <p:cNvSpPr/>
          <p:nvPr/>
        </p:nvSpPr>
        <p:spPr>
          <a:xfrm>
            <a:off x="1429560" y="16340400"/>
            <a:ext cx="8697240" cy="950400"/>
          </a:xfrm>
          <a:prstGeom prst="rect">
            <a:avLst/>
          </a:prstGeom>
          <a:solidFill>
            <a:srgbClr val="0214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pt-BR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Metodologia</a:t>
            </a:r>
            <a:endParaRPr b="1" lang="pt-BR" sz="3600" spc="-1" strike="noStrike">
              <a:latin typeface="Times New Roman"/>
            </a:endParaRPr>
          </a:p>
        </p:txBody>
      </p:sp>
      <p:sp>
        <p:nvSpPr>
          <p:cNvPr id="59" name="CustomShape 15"/>
          <p:cNvSpPr/>
          <p:nvPr/>
        </p:nvSpPr>
        <p:spPr>
          <a:xfrm>
            <a:off x="11448000" y="18792000"/>
            <a:ext cx="9417240" cy="950400"/>
          </a:xfrm>
          <a:prstGeom prst="rect">
            <a:avLst/>
          </a:prstGeom>
          <a:solidFill>
            <a:srgbClr val="0214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pt-BR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Conclusão</a:t>
            </a:r>
            <a:endParaRPr b="1" lang="pt-BR" sz="3600" spc="-1" strike="noStrike">
              <a:latin typeface="Times New Roman"/>
            </a:endParaRPr>
          </a:p>
        </p:txBody>
      </p:sp>
      <p:sp>
        <p:nvSpPr>
          <p:cNvPr id="60" name="CustomShape 16"/>
          <p:cNvSpPr/>
          <p:nvPr/>
        </p:nvSpPr>
        <p:spPr>
          <a:xfrm>
            <a:off x="11520000" y="24840000"/>
            <a:ext cx="9360000" cy="950400"/>
          </a:xfrm>
          <a:prstGeom prst="rect">
            <a:avLst/>
          </a:prstGeom>
          <a:solidFill>
            <a:srgbClr val="0214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pt-BR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Referências</a:t>
            </a:r>
            <a:endParaRPr b="1" lang="pt-BR" sz="3600" spc="-1" strike="noStrike">
              <a:latin typeface="Times New Roman"/>
            </a:endParaRPr>
          </a:p>
        </p:txBody>
      </p:sp>
      <p:sp>
        <p:nvSpPr>
          <p:cNvPr id="61" name="CustomShape 17"/>
          <p:cNvSpPr/>
          <p:nvPr/>
        </p:nvSpPr>
        <p:spPr>
          <a:xfrm>
            <a:off x="11534760" y="22320000"/>
            <a:ext cx="9345240" cy="950400"/>
          </a:xfrm>
          <a:prstGeom prst="rect">
            <a:avLst/>
          </a:prstGeom>
          <a:solidFill>
            <a:srgbClr val="0214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pt-BR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Agradecimentos</a:t>
            </a:r>
            <a:endParaRPr b="1" lang="pt-BR" sz="3600" spc="-1" strike="noStrike">
              <a:latin typeface="Times New Roman"/>
            </a:endParaRPr>
          </a:p>
        </p:txBody>
      </p:sp>
      <p:pic>
        <p:nvPicPr>
          <p:cNvPr id="62" name="" descr=""/>
          <p:cNvPicPr/>
          <p:nvPr/>
        </p:nvPicPr>
        <p:blipFill>
          <a:blip r:embed="rId5"/>
          <a:srcRect l="0" t="14244" r="0" b="14452"/>
          <a:stretch/>
        </p:blipFill>
        <p:spPr>
          <a:xfrm>
            <a:off x="16765920" y="23418360"/>
            <a:ext cx="2133720" cy="1079640"/>
          </a:xfrm>
          <a:prstGeom prst="rect">
            <a:avLst/>
          </a:prstGeom>
          <a:ln>
            <a:noFill/>
          </a:ln>
        </p:spPr>
      </p:pic>
      <p:sp>
        <p:nvSpPr>
          <p:cNvPr id="63" name="CustomShape 18"/>
          <p:cNvSpPr/>
          <p:nvPr/>
        </p:nvSpPr>
        <p:spPr>
          <a:xfrm>
            <a:off x="1687680" y="7092000"/>
            <a:ext cx="8464320" cy="47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0" lang="pt-BR" sz="2600" spc="-1" strike="noStrike">
                <a:latin typeface="Calibri"/>
              </a:rPr>
              <a:t>	</a:t>
            </a:r>
            <a:r>
              <a:rPr b="0" lang="pt-BR" sz="2600" spc="-1" strike="noStrike">
                <a:latin typeface="Calibri"/>
              </a:rPr>
              <a:t>A teoria dos grafos é uma das áreas da matemática com </a:t>
            </a:r>
            <a:r>
              <a:rPr b="0" lang="pt-BR" sz="2600" spc="-1" strike="noStrike">
                <a:latin typeface="Calibri"/>
              </a:rPr>
              <a:t>maior relevância nos dias de hoje, dela, surgem outros ramos, </a:t>
            </a:r>
            <a:r>
              <a:rPr b="0" lang="pt-BR" sz="2600" spc="-1" strike="noStrike">
                <a:latin typeface="Calibri"/>
              </a:rPr>
              <a:t>como a teoria espectral de grafos que utiliza ferramentas </a:t>
            </a:r>
            <a:r>
              <a:rPr b="0" lang="pt-BR" sz="2600" spc="-1" strike="noStrike">
                <a:latin typeface="Calibri"/>
              </a:rPr>
              <a:t>algébricas para estudar essas estruturas. Nesse sentido, existe </a:t>
            </a:r>
            <a:r>
              <a:rPr b="0" lang="pt-BR" sz="2600" spc="-1" strike="noStrike">
                <a:latin typeface="Calibri"/>
              </a:rPr>
              <a:t>uma vasta aplicação de suas descobertas em outras áreas, em </a:t>
            </a:r>
            <a:r>
              <a:rPr b="0" lang="pt-BR" sz="2600" spc="-1" strike="noStrike">
                <a:latin typeface="Calibri"/>
              </a:rPr>
              <a:t>especial, a teoria espectral está intrinsecamente relacionada à </a:t>
            </a:r>
            <a:r>
              <a:rPr b="0" lang="pt-BR" sz="2600" spc="-1" strike="noStrike">
                <a:latin typeface="Calibri"/>
              </a:rPr>
              <a:t>computação quântica: ao escrevermos circuitos quânticos, </a:t>
            </a:r>
            <a:r>
              <a:rPr b="0" lang="pt-BR" sz="2600" spc="-1" strike="noStrike">
                <a:latin typeface="Calibri"/>
              </a:rPr>
              <a:t>modelamos a interação de seus componentes como um grafo. </a:t>
            </a:r>
            <a:r>
              <a:rPr b="0" lang="pt-BR" sz="2600" spc="-1" strike="noStrike">
                <a:latin typeface="Calibri"/>
              </a:rPr>
              <a:t>Sendo assim, com o objetivo de minimizar o número de </a:t>
            </a:r>
            <a:r>
              <a:rPr b="0" lang="pt-BR" sz="2600" spc="-1" strike="noStrike">
                <a:latin typeface="Calibri"/>
              </a:rPr>
              <a:t>interações, o ideal seria modelar um circuito quântico como </a:t>
            </a:r>
            <a:r>
              <a:rPr b="0" lang="pt-BR" sz="2600" spc="-1" strike="noStrike">
                <a:latin typeface="Calibri"/>
              </a:rPr>
              <a:t>uma árvore. Dessa forma, resultados sobre o espectro de </a:t>
            </a:r>
            <a:r>
              <a:rPr b="0" lang="pt-BR" sz="2600" spc="-1" strike="noStrike">
                <a:latin typeface="Calibri"/>
              </a:rPr>
              <a:t>árvores é de interesse da comunidade cientifica. </a:t>
            </a:r>
            <a:endParaRPr b="0" lang="pt-BR" sz="2600" spc="-1" strike="noStrike">
              <a:latin typeface="Times New Roman"/>
            </a:endParaRPr>
          </a:p>
        </p:txBody>
      </p:sp>
      <p:pic>
        <p:nvPicPr>
          <p:cNvPr id="64" name="" descr=""/>
          <p:cNvPicPr/>
          <p:nvPr/>
        </p:nvPicPr>
        <p:blipFill>
          <a:blip r:embed="rId6"/>
          <a:srcRect l="0" t="22114" r="0" b="0"/>
          <a:stretch/>
        </p:blipFill>
        <p:spPr>
          <a:xfrm>
            <a:off x="1897200" y="20664000"/>
            <a:ext cx="7246800" cy="1569600"/>
          </a:xfrm>
          <a:prstGeom prst="rect">
            <a:avLst/>
          </a:prstGeom>
          <a:ln>
            <a:noFill/>
          </a:ln>
        </p:spPr>
      </p:pic>
      <p:sp>
        <p:nvSpPr>
          <p:cNvPr id="65" name="TextShape 19"/>
          <p:cNvSpPr txBox="1"/>
          <p:nvPr/>
        </p:nvSpPr>
        <p:spPr>
          <a:xfrm>
            <a:off x="2900520" y="22036680"/>
            <a:ext cx="5616000" cy="657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just"/>
            <a:r>
              <a:rPr b="0" lang="pt-BR" sz="2000" spc="-1" strike="noStrike">
                <a:latin typeface="Arial"/>
                <a:ea typeface="Noto Sans CJK SC"/>
              </a:rPr>
              <a:t>Figura 1:  Grafo </a:t>
            </a:r>
            <a:r>
              <a:rPr b="1" lang="pt-BR" sz="2000" spc="-1" strike="noStrike">
                <a:latin typeface="Arial"/>
                <a:ea typeface="Noto Sans CJK SC"/>
              </a:rPr>
              <a:t>P3</a:t>
            </a:r>
            <a:r>
              <a:rPr b="0" lang="pt-BR" sz="2000" spc="-1" strike="noStrike">
                <a:latin typeface="Arial"/>
                <a:ea typeface="Noto Sans CJK SC"/>
              </a:rPr>
              <a:t>, um grafo sem ciclos com </a:t>
            </a:r>
            <a:r>
              <a:rPr b="0" lang="pt-BR" sz="2000" spc="-1" strike="noStrike">
                <a:latin typeface="Arial"/>
                <a:ea typeface="Noto Sans CJK SC"/>
              </a:rPr>
              <a:t>3 vértices e duas arestas.</a:t>
            </a:r>
            <a:endParaRPr b="0" lang="pt-BR" sz="2000" spc="-1" strike="noStrike">
              <a:latin typeface="Times New Roman"/>
            </a:endParaRPr>
          </a:p>
        </p:txBody>
      </p:sp>
      <p:sp>
        <p:nvSpPr>
          <p:cNvPr id="66" name="TextShape 20"/>
          <p:cNvSpPr txBox="1"/>
          <p:nvPr/>
        </p:nvSpPr>
        <p:spPr>
          <a:xfrm>
            <a:off x="1512000" y="23040000"/>
            <a:ext cx="8496000" cy="174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just"/>
            <a:r>
              <a:rPr b="0" lang="pt-BR" sz="2600" spc="-1" strike="noStrike">
                <a:latin typeface="Calibri"/>
              </a:rPr>
              <a:t>	</a:t>
            </a:r>
            <a:r>
              <a:rPr b="0" lang="pt-BR" sz="2600" spc="-1" strike="noStrike">
                <a:latin typeface="Calibri"/>
              </a:rPr>
              <a:t>Outra representação de grafo vem da matriz de adjacência, uma </a:t>
            </a:r>
            <a:r>
              <a:rPr b="0" lang="pt-BR" sz="2600" spc="-1" strike="noStrike">
                <a:latin typeface="Calibri"/>
              </a:rPr>
              <a:t>matriz </a:t>
            </a:r>
            <a:r>
              <a:rPr b="1" lang="pt-BR" sz="2600" spc="-1" strike="noStrike">
                <a:latin typeface="Calibri"/>
              </a:rPr>
              <a:t>A(G) </a:t>
            </a:r>
            <a:r>
              <a:rPr b="0" lang="pt-BR" sz="2600" spc="-1" strike="noStrike">
                <a:latin typeface="Calibri"/>
              </a:rPr>
              <a:t> cujas linhas e colunas são indexadas pelos vértices, a </a:t>
            </a:r>
            <a:r>
              <a:rPr b="0" lang="pt-BR" sz="2600" spc="-1" strike="noStrike">
                <a:latin typeface="Calibri"/>
              </a:rPr>
              <a:t>entrada </a:t>
            </a:r>
            <a:r>
              <a:rPr b="1" lang="pt-BR" sz="2600" spc="-1" strike="noStrike">
                <a:latin typeface="Calibri"/>
              </a:rPr>
              <a:t>(a, b)</a:t>
            </a:r>
            <a:r>
              <a:rPr b="0" lang="pt-BR" sz="2600" spc="-1" strike="noStrike">
                <a:latin typeface="Calibri"/>
              </a:rPr>
              <a:t> (linha a, coluna b) dessa matriz é igual a </a:t>
            </a:r>
            <a:r>
              <a:rPr b="1" lang="pt-BR" sz="2600" spc="-1" strike="noStrike">
                <a:latin typeface="Calibri"/>
              </a:rPr>
              <a:t>1</a:t>
            </a:r>
            <a:r>
              <a:rPr b="0" lang="pt-BR" sz="2600" spc="-1" strike="noStrike">
                <a:latin typeface="Calibri"/>
              </a:rPr>
              <a:t> se os </a:t>
            </a:r>
            <a:r>
              <a:rPr b="0" lang="pt-BR" sz="2600" spc="-1" strike="noStrike">
                <a:latin typeface="Calibri"/>
              </a:rPr>
              <a:t>vértices a e b estiverem conectados e </a:t>
            </a:r>
            <a:r>
              <a:rPr b="1" lang="pt-BR" sz="2600" spc="-1" strike="noStrike">
                <a:latin typeface="Calibri"/>
              </a:rPr>
              <a:t>0</a:t>
            </a:r>
            <a:r>
              <a:rPr b="0" lang="pt-BR" sz="2600" spc="-1" strike="noStrike">
                <a:latin typeface="Calibri"/>
              </a:rPr>
              <a:t> caso contrário.</a:t>
            </a:r>
            <a:endParaRPr b="0" lang="pt-BR" sz="2600" spc="-1" strike="noStrike">
              <a:latin typeface="Times New Roman"/>
            </a:endParaRPr>
          </a:p>
        </p:txBody>
      </p:sp>
      <p:pic>
        <p:nvPicPr>
          <p:cNvPr id="67" name="" descr=""/>
          <p:cNvPicPr/>
          <p:nvPr/>
        </p:nvPicPr>
        <p:blipFill>
          <a:blip r:embed="rId7"/>
          <a:stretch/>
        </p:blipFill>
        <p:spPr>
          <a:xfrm>
            <a:off x="3929760" y="24901920"/>
            <a:ext cx="3740400" cy="2690280"/>
          </a:xfrm>
          <a:prstGeom prst="rect">
            <a:avLst/>
          </a:prstGeom>
          <a:ln>
            <a:noFill/>
          </a:ln>
        </p:spPr>
      </p:pic>
      <p:sp>
        <p:nvSpPr>
          <p:cNvPr id="68" name="TextShape 21"/>
          <p:cNvSpPr txBox="1"/>
          <p:nvPr/>
        </p:nvSpPr>
        <p:spPr>
          <a:xfrm>
            <a:off x="3240360" y="27432000"/>
            <a:ext cx="5759640" cy="657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just"/>
            <a:r>
              <a:rPr b="0" lang="pt-BR" sz="2000" spc="-1" strike="noStrike">
                <a:latin typeface="Arial"/>
                <a:ea typeface="Noto Sans CJK SC"/>
              </a:rPr>
              <a:t>Figura 2:  Matriz de adjacência de </a:t>
            </a:r>
            <a:r>
              <a:rPr b="1" lang="pt-BR" sz="2000" spc="-1" strike="noStrike">
                <a:latin typeface="Arial"/>
                <a:ea typeface="Noto Sans CJK SC"/>
              </a:rPr>
              <a:t>P3</a:t>
            </a:r>
            <a:r>
              <a:rPr b="0" lang="pt-BR" sz="2000" spc="-1" strike="noStrike">
                <a:latin typeface="Arial"/>
                <a:ea typeface="Noto Sans CJK SC"/>
              </a:rPr>
              <a:t>, </a:t>
            </a:r>
            <a:r>
              <a:rPr b="1" lang="pt-BR" sz="2000" spc="-1" strike="noStrike">
                <a:latin typeface="Arial"/>
                <a:ea typeface="Noto Sans CJK SC"/>
              </a:rPr>
              <a:t>A(P3).</a:t>
            </a:r>
            <a:endParaRPr b="0" lang="pt-BR" sz="2000" spc="-1" strike="noStrike">
              <a:latin typeface="Times New Roman"/>
            </a:endParaRPr>
          </a:p>
        </p:txBody>
      </p:sp>
      <p:sp>
        <p:nvSpPr>
          <p:cNvPr id="69" name="TextShape 22"/>
          <p:cNvSpPr txBox="1"/>
          <p:nvPr/>
        </p:nvSpPr>
        <p:spPr>
          <a:xfrm>
            <a:off x="1512000" y="27988560"/>
            <a:ext cx="8427240" cy="2406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just"/>
            <a:r>
              <a:rPr b="0" lang="pt-BR" sz="2600" spc="-1" strike="noStrike">
                <a:latin typeface="Calibri"/>
              </a:rPr>
              <a:t>	</a:t>
            </a:r>
            <a:r>
              <a:rPr b="0" lang="pt-BR" sz="2600" spc="-1" strike="noStrike">
                <a:latin typeface="Calibri"/>
              </a:rPr>
              <a:t>Como toda matriz, a matriz de </a:t>
            </a:r>
            <a:r>
              <a:rPr b="0" lang="pt-BR" sz="2600" spc="-1" strike="noStrike">
                <a:latin typeface="Calibri"/>
              </a:rPr>
              <a:t>adjacência de um grafo pode ser </a:t>
            </a:r>
            <a:r>
              <a:rPr b="0" lang="pt-BR" sz="2600" spc="-1" strike="noStrike">
                <a:latin typeface="Calibri"/>
              </a:rPr>
              <a:t>decomposta, no caso, escrita como a </a:t>
            </a:r>
            <a:r>
              <a:rPr b="0" lang="pt-BR" sz="2600" spc="-1" strike="noStrike">
                <a:latin typeface="Calibri"/>
              </a:rPr>
              <a:t>soma de outras matrizes. Aqui, usamos </a:t>
            </a:r>
            <a:r>
              <a:rPr b="0" lang="pt-BR" sz="2600" spc="-1" strike="noStrike">
                <a:latin typeface="Calibri"/>
              </a:rPr>
              <a:t>ferramentas da álgebra linear e fazemos </a:t>
            </a:r>
            <a:r>
              <a:rPr b="0" lang="pt-BR" sz="2600" spc="-1" strike="noStrike">
                <a:latin typeface="Calibri"/>
              </a:rPr>
              <a:t>a </a:t>
            </a:r>
            <a:r>
              <a:rPr b="1" lang="pt-BR" sz="2600" spc="-1" strike="noStrike">
                <a:latin typeface="Calibri"/>
              </a:rPr>
              <a:t>decomposição espectral</a:t>
            </a:r>
            <a:r>
              <a:rPr b="0" lang="pt-BR" sz="2600" spc="-1" strike="noStrike">
                <a:latin typeface="Calibri"/>
              </a:rPr>
              <a:t> da nossa </a:t>
            </a:r>
            <a:r>
              <a:rPr b="0" lang="pt-BR" sz="2600" spc="-1" strike="noStrike">
                <a:latin typeface="Calibri"/>
              </a:rPr>
              <a:t>matriz, o que consiste em escrevê-la </a:t>
            </a:r>
            <a:r>
              <a:rPr b="0" lang="pt-BR" sz="2600" spc="-1" strike="noStrike">
                <a:latin typeface="Calibri"/>
              </a:rPr>
              <a:t>como a soma de outras matrizes, </a:t>
            </a:r>
            <a:r>
              <a:rPr b="0" lang="pt-BR" sz="2600" spc="-1" strike="noStrike">
                <a:latin typeface="Calibri"/>
              </a:rPr>
              <a:t>chamadas de idempotentes, </a:t>
            </a:r>
            <a:r>
              <a:rPr b="0" lang="pt-BR" sz="2600" spc="-1" strike="noStrike">
                <a:latin typeface="Calibri"/>
              </a:rPr>
              <a:t>multiplicadas por constantes, chamadas </a:t>
            </a:r>
            <a:r>
              <a:rPr b="0" lang="pt-BR" sz="2600" spc="-1" strike="noStrike">
                <a:latin typeface="Calibri"/>
              </a:rPr>
              <a:t>de autovalores.</a:t>
            </a:r>
            <a:endParaRPr b="0" lang="pt-BR" sz="2600" spc="-1" strike="noStrike">
              <a:latin typeface="Times New Roman"/>
            </a:endParaRPr>
          </a:p>
        </p:txBody>
      </p:sp>
      <p:pic>
        <p:nvPicPr>
          <p:cNvPr id="70" name="" descr=""/>
          <p:cNvPicPr/>
          <p:nvPr/>
        </p:nvPicPr>
        <p:blipFill>
          <a:blip r:embed="rId8"/>
          <a:stretch/>
        </p:blipFill>
        <p:spPr>
          <a:xfrm>
            <a:off x="11554560" y="5904000"/>
            <a:ext cx="9325440" cy="1368000"/>
          </a:xfrm>
          <a:prstGeom prst="rect">
            <a:avLst/>
          </a:prstGeom>
          <a:ln>
            <a:noFill/>
          </a:ln>
        </p:spPr>
      </p:pic>
      <p:sp>
        <p:nvSpPr>
          <p:cNvPr id="71" name="TextShape 23"/>
          <p:cNvSpPr txBox="1"/>
          <p:nvPr/>
        </p:nvSpPr>
        <p:spPr>
          <a:xfrm>
            <a:off x="13899600" y="7416000"/>
            <a:ext cx="4748400" cy="657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just"/>
            <a:r>
              <a:rPr b="0" lang="pt-BR" sz="2000" spc="-1" strike="noStrike">
                <a:latin typeface="Arial"/>
                <a:ea typeface="Noto Sans CJK SC"/>
              </a:rPr>
              <a:t>Figura 3:  Decomposição espectral de </a:t>
            </a:r>
            <a:r>
              <a:rPr b="1" lang="pt-BR" sz="2000" spc="-1" strike="noStrike">
                <a:latin typeface="Arial"/>
                <a:ea typeface="Noto Sans CJK SC"/>
              </a:rPr>
              <a:t>A(P3)</a:t>
            </a:r>
            <a:r>
              <a:rPr b="0" lang="pt-BR" sz="2000" spc="-1" strike="noStrike">
                <a:latin typeface="Arial"/>
                <a:ea typeface="Noto Sans CJK SC"/>
              </a:rPr>
              <a:t>.</a:t>
            </a:r>
            <a:endParaRPr b="0" lang="pt-BR" sz="2000" spc="-1" strike="noStrike">
              <a:latin typeface="Times New Roman"/>
            </a:endParaRPr>
          </a:p>
        </p:txBody>
      </p:sp>
      <p:sp>
        <p:nvSpPr>
          <p:cNvPr id="72" name="CustomShape 24"/>
          <p:cNvSpPr/>
          <p:nvPr/>
        </p:nvSpPr>
        <p:spPr>
          <a:xfrm>
            <a:off x="12000600" y="8352000"/>
            <a:ext cx="8354520" cy="244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0" lang="pt-BR" sz="2600" spc="-1" strike="noStrike">
                <a:latin typeface="Calibri"/>
              </a:rPr>
              <a:t>	</a:t>
            </a:r>
            <a:r>
              <a:rPr b="0" lang="pt-BR" sz="2600" spc="-1" strike="noStrike">
                <a:latin typeface="Calibri"/>
              </a:rPr>
              <a:t>Assim, vamos definir quando </a:t>
            </a:r>
            <a:r>
              <a:rPr b="0" lang="pt-BR" sz="2600" spc="-1" strike="noStrike">
                <a:latin typeface="Calibri"/>
              </a:rPr>
              <a:t>vértices são fortemente cospectrais: </a:t>
            </a:r>
            <a:r>
              <a:rPr b="0" lang="pt-BR" sz="2600" spc="-1" strike="noStrike">
                <a:latin typeface="Calibri"/>
              </a:rPr>
              <a:t>dois vértices a e b são </a:t>
            </a:r>
            <a:r>
              <a:rPr b="1" lang="pt-BR" sz="2600" spc="-1" strike="noStrike">
                <a:latin typeface="Calibri"/>
              </a:rPr>
              <a:t>cospectrais</a:t>
            </a:r>
            <a:r>
              <a:rPr b="0" lang="pt-BR" sz="2600" spc="-1" strike="noStrike">
                <a:latin typeface="Calibri"/>
              </a:rPr>
              <a:t> se, </a:t>
            </a:r>
            <a:r>
              <a:rPr b="0" lang="pt-BR" sz="2600" spc="-1" strike="noStrike">
                <a:latin typeface="Calibri"/>
              </a:rPr>
              <a:t>para cada idempotente, a entrada (a, </a:t>
            </a:r>
            <a:r>
              <a:rPr b="0" lang="pt-BR" sz="2600" spc="-1" strike="noStrike">
                <a:latin typeface="Calibri"/>
              </a:rPr>
              <a:t>a) é igual à entrada (b, b); a e b são </a:t>
            </a:r>
            <a:r>
              <a:rPr b="1" lang="pt-BR" sz="2600" spc="-1" strike="noStrike">
                <a:latin typeface="Calibri"/>
              </a:rPr>
              <a:t>paralelos</a:t>
            </a:r>
            <a:r>
              <a:rPr b="0" lang="pt-BR" sz="2600" spc="-1" strike="noStrike">
                <a:latin typeface="Calibri"/>
              </a:rPr>
              <a:t> se, para cada idempotente, </a:t>
            </a:r>
            <a:r>
              <a:rPr b="0" lang="pt-BR" sz="2600" spc="-1" strike="noStrike">
                <a:latin typeface="Calibri"/>
              </a:rPr>
              <a:t>a coluna a for paralela à coluna b e, </a:t>
            </a:r>
            <a:r>
              <a:rPr b="0" lang="pt-BR" sz="2600" spc="-1" strike="noStrike">
                <a:latin typeface="Calibri"/>
              </a:rPr>
              <a:t>por fim, a e b são </a:t>
            </a:r>
            <a:r>
              <a:rPr b="1" lang="pt-BR" sz="2600" spc="-1" strike="noStrike">
                <a:latin typeface="Calibri"/>
              </a:rPr>
              <a:t>fortemente </a:t>
            </a:r>
            <a:r>
              <a:rPr b="1" lang="pt-BR" sz="2600" spc="-1" strike="noStrike">
                <a:latin typeface="Calibri"/>
              </a:rPr>
              <a:t>cospectrais</a:t>
            </a:r>
            <a:r>
              <a:rPr b="0" lang="pt-BR" sz="2600" spc="-1" strike="noStrike">
                <a:latin typeface="Calibri"/>
              </a:rPr>
              <a:t> se forem, ao mesmo </a:t>
            </a:r>
            <a:r>
              <a:rPr b="0" lang="pt-BR" sz="2600" spc="-1" strike="noStrike">
                <a:latin typeface="Calibri"/>
              </a:rPr>
              <a:t>tempo, cospectrais e paralelos.</a:t>
            </a:r>
            <a:endParaRPr b="0" lang="pt-BR" sz="2600" spc="-1" strike="noStrike">
              <a:latin typeface="Times New Roman"/>
            </a:endParaRPr>
          </a:p>
        </p:txBody>
      </p:sp>
      <p:pic>
        <p:nvPicPr>
          <p:cNvPr id="73" name="" descr=""/>
          <p:cNvPicPr/>
          <p:nvPr/>
        </p:nvPicPr>
        <p:blipFill>
          <a:blip r:embed="rId9"/>
          <a:stretch/>
        </p:blipFill>
        <p:spPr>
          <a:xfrm>
            <a:off x="11856600" y="11592000"/>
            <a:ext cx="8951400" cy="1510200"/>
          </a:xfrm>
          <a:prstGeom prst="rect">
            <a:avLst/>
          </a:prstGeom>
          <a:ln>
            <a:noFill/>
          </a:ln>
        </p:spPr>
      </p:pic>
      <p:sp>
        <p:nvSpPr>
          <p:cNvPr id="74" name="TextShape 25"/>
          <p:cNvSpPr txBox="1"/>
          <p:nvPr/>
        </p:nvSpPr>
        <p:spPr>
          <a:xfrm>
            <a:off x="13536000" y="13392000"/>
            <a:ext cx="5850360" cy="657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just"/>
            <a:r>
              <a:rPr b="0" lang="pt-BR" sz="2000" spc="-1" strike="noStrike">
                <a:latin typeface="Arial"/>
                <a:ea typeface="Noto Sans CJK SC"/>
              </a:rPr>
              <a:t>Figura 4:  Vértices </a:t>
            </a:r>
            <a:r>
              <a:rPr b="1" lang="pt-BR" sz="2000" spc="-1" strike="noStrike">
                <a:latin typeface="Arial"/>
                <a:ea typeface="Noto Sans CJK SC"/>
              </a:rPr>
              <a:t>a</a:t>
            </a:r>
            <a:r>
              <a:rPr b="0" lang="pt-BR" sz="2000" spc="-1" strike="noStrike">
                <a:latin typeface="Arial"/>
                <a:ea typeface="Noto Sans CJK SC"/>
              </a:rPr>
              <a:t> e </a:t>
            </a:r>
            <a:r>
              <a:rPr b="1" lang="pt-BR" sz="2000" spc="-1" strike="noStrike">
                <a:latin typeface="Arial"/>
                <a:ea typeface="Noto Sans CJK SC"/>
              </a:rPr>
              <a:t>c</a:t>
            </a:r>
            <a:r>
              <a:rPr b="0" lang="pt-BR" sz="2000" spc="-1" strike="noStrike">
                <a:latin typeface="Arial"/>
                <a:ea typeface="Noto Sans CJK SC"/>
              </a:rPr>
              <a:t> são fortemente </a:t>
            </a:r>
            <a:r>
              <a:rPr b="0" lang="pt-BR" sz="2000" spc="-1" strike="noStrike">
                <a:latin typeface="Arial"/>
                <a:ea typeface="Noto Sans CJK SC"/>
              </a:rPr>
              <a:t>cospectrais.</a:t>
            </a:r>
            <a:endParaRPr b="0" lang="pt-BR" sz="2000" spc="-1" strike="noStrike">
              <a:latin typeface="Times New Roman"/>
            </a:endParaRPr>
          </a:p>
        </p:txBody>
      </p:sp>
      <p:sp>
        <p:nvSpPr>
          <p:cNvPr id="75" name="CustomShape 26"/>
          <p:cNvSpPr/>
          <p:nvPr/>
        </p:nvSpPr>
        <p:spPr>
          <a:xfrm>
            <a:off x="11664000" y="15624000"/>
            <a:ext cx="9144000" cy="244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0" lang="pt-BR" sz="2600" spc="-1" strike="noStrike">
                <a:latin typeface="Calibri"/>
              </a:rPr>
              <a:t>	</a:t>
            </a:r>
            <a:r>
              <a:rPr b="0" lang="pt-BR" sz="2600" spc="-1" strike="noStrike">
                <a:latin typeface="Calibri"/>
              </a:rPr>
              <a:t>Nós demonstramos que não existe árvore com mais de dois </a:t>
            </a:r>
            <a:r>
              <a:rPr b="0" lang="pt-BR" sz="2600" spc="-1" strike="noStrike">
                <a:latin typeface="Calibri"/>
              </a:rPr>
              <a:t>vértices fortemente cospectrais. Esse resultado é o primeiro a </a:t>
            </a:r>
            <a:r>
              <a:rPr b="0" lang="pt-BR" sz="2600" spc="-1" strike="noStrike">
                <a:latin typeface="Calibri"/>
              </a:rPr>
              <a:t>explicitar uma disparidade: apesar de haverem grafos com </a:t>
            </a:r>
            <a:r>
              <a:rPr b="0" lang="pt-BR" sz="2600" spc="-1" strike="noStrike">
                <a:latin typeface="Calibri"/>
              </a:rPr>
              <a:t>conjuntos arbitrários de vértices par a par fortemente </a:t>
            </a:r>
            <a:r>
              <a:rPr b="0" lang="pt-BR" sz="2600" spc="-1" strike="noStrike">
                <a:latin typeface="Calibri"/>
              </a:rPr>
              <a:t>cospectrais, tais conjuntos não podem existir em árvores. </a:t>
            </a:r>
            <a:r>
              <a:rPr b="0" lang="pt-BR" sz="2600" spc="-1" strike="noStrike">
                <a:latin typeface="Calibri"/>
              </a:rPr>
              <a:t>Sendo assim, reforçamos o fato de que o espectro de árvores </a:t>
            </a:r>
            <a:r>
              <a:rPr b="0" lang="pt-BR" sz="2600" spc="-1" strike="noStrike">
                <a:latin typeface="Calibri"/>
              </a:rPr>
              <a:t>parece se comportar de modo diferente de outros grafos. </a:t>
            </a:r>
            <a:endParaRPr b="0" lang="pt-BR" sz="2600" spc="-1" strike="noStrike">
              <a:latin typeface="Times New Roman"/>
            </a:endParaRPr>
          </a:p>
        </p:txBody>
      </p:sp>
      <p:sp>
        <p:nvSpPr>
          <p:cNvPr id="76" name="CustomShape 27"/>
          <p:cNvSpPr/>
          <p:nvPr/>
        </p:nvSpPr>
        <p:spPr>
          <a:xfrm>
            <a:off x="11448000" y="20160000"/>
            <a:ext cx="9360000" cy="21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0" lang="pt-BR" sz="2600" spc="-1" strike="noStrike">
                <a:latin typeface="Calibri"/>
              </a:rPr>
              <a:t>	</a:t>
            </a:r>
            <a:r>
              <a:rPr b="0" lang="pt-BR" sz="2600" spc="-1" strike="noStrike">
                <a:latin typeface="Calibri"/>
              </a:rPr>
              <a:t>Mesmo sendo uma iniciação científica, a pesquisa foi capaz de gerar resultados relevantes para o meio acadêmico. O artigo contendo a demonstração do resultado foi submetido para o jornal Algebraic Combinatorics, que engloba trabalhos relacionando problemas combinatórios com teoria algébrica.</a:t>
            </a:r>
            <a:endParaRPr b="0" lang="pt-BR" sz="2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F1F32469854C942A4BDEED2F9092489" ma:contentTypeVersion="15" ma:contentTypeDescription="Crie um novo documento." ma:contentTypeScope="" ma:versionID="1607c8c1babc24ea2a3ff4e371fe1af0">
  <xsd:schema xmlns:xsd="http://www.w3.org/2001/XMLSchema" xmlns:xs="http://www.w3.org/2001/XMLSchema" xmlns:p="http://schemas.microsoft.com/office/2006/metadata/properties" xmlns:ns2="9b8ed621-230b-462e-aaa9-4533900722eb" xmlns:ns3="6df794cb-045f-4849-b516-3dd19374c1a4" targetNamespace="http://schemas.microsoft.com/office/2006/metadata/properties" ma:root="true" ma:fieldsID="be486688470024f208ba255046aa7d6d" ns2:_="" ns3:_="">
    <xsd:import namespace="9b8ed621-230b-462e-aaa9-4533900722eb"/>
    <xsd:import namespace="6df794cb-045f-4849-b516-3dd19374c1a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8ed621-230b-462e-aaa9-4533900722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d002dc24-5eea-4bc9-b961-120ec29d07f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f794cb-045f-4849-b516-3dd19374c1a4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c81f1390-8ca8-4ef8-8aa3-cf1cbb1ce4ea}" ma:internalName="TaxCatchAll" ma:showField="CatchAllData" ma:web="6df794cb-045f-4849-b516-3dd19374c1a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df794cb-045f-4849-b516-3dd19374c1a4" xsi:nil="true"/>
    <lcf76f155ced4ddcb4097134ff3c332f xmlns="9b8ed621-230b-462e-aaa9-4533900722e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F15F637-842B-41B6-9C2B-2280DA39B135}"/>
</file>

<file path=customXml/itemProps2.xml><?xml version="1.0" encoding="utf-8"?>
<ds:datastoreItem xmlns:ds="http://schemas.openxmlformats.org/officeDocument/2006/customXml" ds:itemID="{8DB1C846-9AF5-4372-960A-8A12F2804F98}"/>
</file>

<file path=customXml/itemProps3.xml><?xml version="1.0" encoding="utf-8"?>
<ds:datastoreItem xmlns:ds="http://schemas.openxmlformats.org/officeDocument/2006/customXml" ds:itemID="{039829A8-77B1-470E-81A1-2111B41C097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2022-09-08T16:39:29Z</dcterms:modified>
  <cp:revision>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0x010100EF1F32469854C942A4BDEED2F9092489</vt:lpwstr>
  </property>
</Properties>
</file>