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1599525" cy="323992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620000" y="5302440"/>
            <a:ext cx="18359280" cy="1127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1943928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079640" y="17395920"/>
            <a:ext cx="1943928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20000" y="5302440"/>
            <a:ext cx="18359280" cy="1127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948636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1040840" y="7581240"/>
            <a:ext cx="948636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79640" y="17395920"/>
            <a:ext cx="948636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1040840" y="17395920"/>
            <a:ext cx="948636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620000" y="5302440"/>
            <a:ext cx="18359280" cy="1127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625932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652160" y="7581240"/>
            <a:ext cx="625932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225040" y="7581240"/>
            <a:ext cx="625932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079640" y="17395920"/>
            <a:ext cx="625932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7652160" y="17395920"/>
            <a:ext cx="625932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4225040" y="17395920"/>
            <a:ext cx="625932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20000" y="5302440"/>
            <a:ext cx="18359280" cy="1127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079640" y="7581240"/>
            <a:ext cx="19439280" cy="18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5302440"/>
            <a:ext cx="18359280" cy="1127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19439280" cy="187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5302440"/>
            <a:ext cx="18359280" cy="1127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9486360" cy="187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1040840" y="7581240"/>
            <a:ext cx="9486360" cy="187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20000" y="5302440"/>
            <a:ext cx="18359280" cy="1127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620000" y="5302440"/>
            <a:ext cx="18359280" cy="5228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5302440"/>
            <a:ext cx="18359280" cy="1127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948636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1040840" y="7581240"/>
            <a:ext cx="9486360" cy="187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079640" y="17395920"/>
            <a:ext cx="948636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20000" y="5302440"/>
            <a:ext cx="18359280" cy="1127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9486360" cy="187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1040840" y="7581240"/>
            <a:ext cx="948636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1040840" y="17395920"/>
            <a:ext cx="948636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20000" y="5302440"/>
            <a:ext cx="18359280" cy="1127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948636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1040840" y="7581240"/>
            <a:ext cx="948636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079640" y="17395920"/>
            <a:ext cx="19439280" cy="896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5302440"/>
            <a:ext cx="18359280" cy="112795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14180" spc="-1" strike="noStrike">
                <a:solidFill>
                  <a:srgbClr val="000000"/>
                </a:solidFill>
                <a:latin typeface="Calibri Light"/>
              </a:rPr>
              <a:t>Clique </a:t>
            </a:r>
            <a:r>
              <a:rPr b="0" lang="pt-BR" sz="14180" spc="-1" strike="noStrike">
                <a:solidFill>
                  <a:srgbClr val="000000"/>
                </a:solidFill>
                <a:latin typeface="Calibri Light"/>
              </a:rPr>
              <a:t>para </a:t>
            </a:r>
            <a:r>
              <a:rPr b="0" lang="pt-BR" sz="14180" spc="-1" strike="noStrike">
                <a:solidFill>
                  <a:srgbClr val="000000"/>
                </a:solidFill>
                <a:latin typeface="Calibri Light"/>
              </a:rPr>
              <a:t>editar o </a:t>
            </a:r>
            <a:r>
              <a:rPr b="0" lang="pt-BR" sz="14180" spc="-1" strike="noStrike">
                <a:solidFill>
                  <a:srgbClr val="000000"/>
                </a:solidFill>
                <a:latin typeface="Calibri Light"/>
              </a:rPr>
              <a:t>título </a:t>
            </a:r>
            <a:r>
              <a:rPr b="0" lang="pt-BR" sz="14180" spc="-1" strike="noStrike">
                <a:solidFill>
                  <a:srgbClr val="000000"/>
                </a:solidFill>
                <a:latin typeface="Calibri Light"/>
              </a:rPr>
              <a:t>Mestre</a:t>
            </a:r>
            <a:endParaRPr b="0" lang="en-US" sz="14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484280" y="30029040"/>
            <a:ext cx="4860720" cy="1725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8797F7C-712A-4F62-8EE9-5AC34DE061CB}" type="datetime">
              <a:rPr b="0" lang="pt-BR" sz="2840" spc="-1" strike="noStrike">
                <a:solidFill>
                  <a:srgbClr val="8b8b8b"/>
                </a:solidFill>
                <a:latin typeface="Calibri"/>
              </a:rPr>
              <a:t>09/09/20</a:t>
            </a:fld>
            <a:endParaRPr b="0" lang="pt-BR" sz="284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7155000" y="30029040"/>
            <a:ext cx="7289280" cy="17251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5254280" y="30029040"/>
            <a:ext cx="4860720" cy="17251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0AAF9F-B36F-4976-8C05-644BECF50949}" type="slidenum">
              <a:rPr b="0" lang="pt-BR" sz="284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284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jpeg"/><Relationship Id="rId8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085200" y="747360"/>
            <a:ext cx="15631560" cy="49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Calibri"/>
              </a:rPr>
              <a:t>Transferência Perfeita de Estado e Distribuição Uniforme em Grafos</a:t>
            </a:r>
            <a:endParaRPr b="0" lang="pt-BR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</a:rPr>
              <a:t>Matheus Aquino Motta, Gabriel de Morais Coutinho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 (Orientador)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Universidade Federal de Minas Gerais (UFMG), Departamento de Ciência da Computação (DCC), Belo Horizonte, MG, Brasil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</a:rPr>
              <a:t>E-mail autor:  matheusmotta@dcc.ufmg.br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</a:rPr>
              <a:t>E-mail orientador: gabriel@dcc.ufmg.br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41" name="Picture 2" descr="UFMG Logo – Universidade Federal de Minas Gerais - PNG e Vetor - Download  de Logo"/>
          <p:cNvPicPr/>
          <p:nvPr/>
        </p:nvPicPr>
        <p:blipFill>
          <a:blip r:embed="rId1"/>
          <a:stretch/>
        </p:blipFill>
        <p:spPr>
          <a:xfrm>
            <a:off x="1008000" y="936000"/>
            <a:ext cx="2333520" cy="911520"/>
          </a:xfrm>
          <a:prstGeom prst="rect">
            <a:avLst/>
          </a:prstGeom>
          <a:ln>
            <a:noFill/>
          </a:ln>
        </p:spPr>
      </p:pic>
      <p:pic>
        <p:nvPicPr>
          <p:cNvPr id="42" name="Picture 10" descr="A imagem pode conter: texto que diz &quot;DCC&quot;"/>
          <p:cNvPicPr/>
          <p:nvPr/>
        </p:nvPicPr>
        <p:blipFill>
          <a:blip r:embed="rId2"/>
          <a:stretch/>
        </p:blipFill>
        <p:spPr>
          <a:xfrm>
            <a:off x="18959760" y="594000"/>
            <a:ext cx="1314000" cy="131400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1689480" y="6089040"/>
            <a:ext cx="8697600" cy="95076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</a:rPr>
              <a:t>Introdução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656000" y="16869240"/>
            <a:ext cx="8697600" cy="95076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</a:rPr>
              <a:t>Objetivos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1689480" y="21513240"/>
            <a:ext cx="8697600" cy="95076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</a:rPr>
              <a:t>Metodologia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11363760" y="14081040"/>
            <a:ext cx="8697600" cy="95076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</a:rPr>
              <a:t>Resultados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11363760" y="20328840"/>
            <a:ext cx="8697600" cy="95076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</a:rPr>
              <a:t>Conclusão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11363760" y="24421320"/>
            <a:ext cx="8697600" cy="95076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</a:rPr>
              <a:t>Agradecimentos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9" name="TextShape 8"/>
          <p:cNvSpPr txBox="1"/>
          <p:nvPr/>
        </p:nvSpPr>
        <p:spPr>
          <a:xfrm>
            <a:off x="1440000" y="7848000"/>
            <a:ext cx="14400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TextShape 9"/>
          <p:cNvSpPr txBox="1"/>
          <p:nvPr/>
        </p:nvSpPr>
        <p:spPr>
          <a:xfrm>
            <a:off x="1944000" y="7488000"/>
            <a:ext cx="820800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TextShape 10"/>
          <p:cNvSpPr txBox="1"/>
          <p:nvPr/>
        </p:nvSpPr>
        <p:spPr>
          <a:xfrm>
            <a:off x="1689480" y="7092000"/>
            <a:ext cx="8697600" cy="570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pt-BR" sz="2500" spc="-1" strike="noStrike">
                <a:latin typeface="Calibri"/>
              </a:rPr>
              <a:t>Podemos usar grafos para representar modelos de redes </a:t>
            </a:r>
            <a:r>
              <a:rPr b="0" lang="pt-BR" sz="2500" spc="-1" strike="noStrike">
                <a:latin typeface="Calibri"/>
              </a:rPr>
              <a:t>de spins, e a partir disso entender o fluxo de informação </a:t>
            </a:r>
            <a:r>
              <a:rPr b="0" lang="pt-BR" sz="2500" spc="-1" strike="noStrike">
                <a:latin typeface="Calibri"/>
              </a:rPr>
              <a:t>e interações de </a:t>
            </a:r>
            <a:r>
              <a:rPr b="0" i="1" lang="pt-BR" sz="2500" spc="-1" strike="noStrike">
                <a:latin typeface="Calibri"/>
              </a:rPr>
              <a:t>qubits</a:t>
            </a:r>
            <a:r>
              <a:rPr b="0" lang="pt-BR" sz="2500" spc="-1" strike="noStrike">
                <a:latin typeface="Calibri"/>
              </a:rPr>
              <a:t> em um processador quântico. </a:t>
            </a:r>
            <a:r>
              <a:rPr b="0" lang="pt-BR" sz="2500" spc="-1" strike="noStrike">
                <a:latin typeface="Calibri"/>
              </a:rPr>
              <a:t>Esses processos de transferência de estado podem ser </a:t>
            </a:r>
            <a:r>
              <a:rPr b="0" lang="pt-BR" sz="2500" spc="-1" strike="noStrike">
                <a:latin typeface="Calibri"/>
              </a:rPr>
              <a:t>analisados por uma Caminhada Quântica sobre um </a:t>
            </a:r>
            <a:r>
              <a:rPr b="0" lang="pt-BR" sz="2500" spc="-1" strike="noStrike">
                <a:latin typeface="Calibri"/>
              </a:rPr>
              <a:t>Hamiltoniano </a:t>
            </a:r>
            <a:r>
              <a:rPr b="0" i="1" lang="pt-BR" sz="2500" spc="-1" strike="noStrike">
                <a:latin typeface="Calibri"/>
              </a:rPr>
              <a:t>H</a:t>
            </a:r>
            <a:r>
              <a:rPr b="0" lang="pt-BR" sz="2500" spc="-1" strike="noStrike">
                <a:latin typeface="Calibri"/>
              </a:rPr>
              <a:t>, que consiste em uma matriz de </a:t>
            </a:r>
            <a:r>
              <a:rPr b="0" lang="pt-BR" sz="2500" spc="-1" strike="noStrike">
                <a:latin typeface="Calibri"/>
              </a:rPr>
              <a:t>transição que mantêm informações acerca da energia </a:t>
            </a:r>
            <a:r>
              <a:rPr b="0" lang="pt-BR" sz="2500" spc="-1" strike="noStrike">
                <a:latin typeface="Calibri"/>
              </a:rPr>
              <a:t>em uma rede de </a:t>
            </a:r>
            <a:r>
              <a:rPr b="0" i="1" lang="pt-BR" sz="2500" spc="-1" strike="noStrike">
                <a:latin typeface="Calibri"/>
              </a:rPr>
              <a:t>Qubits</a:t>
            </a:r>
            <a:r>
              <a:rPr b="0" lang="pt-BR" sz="2500" spc="-1" strike="noStrike">
                <a:latin typeface="Calibri"/>
              </a:rPr>
              <a:t> ao longo do tempo.</a:t>
            </a:r>
            <a:endParaRPr b="0" lang="pt-BR" sz="2500" spc="-1" strike="noStrike">
              <a:latin typeface="Calibri"/>
            </a:endParaRPr>
          </a:p>
        </p:txBody>
      </p:sp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4032000" y="10931040"/>
            <a:ext cx="3564000" cy="2820960"/>
          </a:xfrm>
          <a:prstGeom prst="rect">
            <a:avLst/>
          </a:prstGeom>
          <a:ln>
            <a:noFill/>
          </a:ln>
        </p:spPr>
      </p:pic>
      <p:sp>
        <p:nvSpPr>
          <p:cNvPr id="53" name="TextShape 11"/>
          <p:cNvSpPr txBox="1"/>
          <p:nvPr/>
        </p:nvSpPr>
        <p:spPr>
          <a:xfrm>
            <a:off x="1656000" y="14457240"/>
            <a:ext cx="8712000" cy="224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pt-BR" sz="2500" spc="-1" strike="noStrike">
                <a:latin typeface="Calibri"/>
              </a:rPr>
              <a:t>O estudo centrado em aspectos da Teoria Espectral de Grafos e Teoria da Informação Quântica tem o </a:t>
            </a:r>
            <a:r>
              <a:rPr b="0" lang="pt-BR" sz="2500" spc="-1" strike="noStrike">
                <a:latin typeface="Calibri"/>
              </a:rPr>
              <a:t>enfoque em encontrar fenômenos extraordinários desse processo, a Transferência Perfeita de Estado  </a:t>
            </a:r>
            <a:r>
              <a:rPr b="0" lang="pt-BR" sz="2500" spc="-1" strike="noStrike">
                <a:latin typeface="Calibri"/>
              </a:rPr>
              <a:t>(PST) e a Distribuição Uniforme (UM).</a:t>
            </a:r>
            <a:endParaRPr b="0" lang="pt-BR" sz="2500" spc="-1" strike="noStrike">
              <a:latin typeface="Calibri"/>
            </a:endParaRPr>
          </a:p>
        </p:txBody>
      </p:sp>
      <p:sp>
        <p:nvSpPr>
          <p:cNvPr id="54" name="TextShape 12"/>
          <p:cNvSpPr txBox="1"/>
          <p:nvPr/>
        </p:nvSpPr>
        <p:spPr>
          <a:xfrm>
            <a:off x="1584000" y="17928000"/>
            <a:ext cx="8640000" cy="397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f</a:t>
            </a:r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q</a:t>
            </a:r>
            <a:r>
              <a:rPr b="0" lang="pt-BR" sz="2500" spc="-1" strike="noStrike">
                <a:latin typeface="Calibri"/>
              </a:rPr>
              <a:t>u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d</a:t>
            </a:r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t</a:t>
            </a:r>
            <a:r>
              <a:rPr b="0" lang="pt-BR" sz="2500" spc="-1" strike="noStrike">
                <a:latin typeface="Calibri"/>
              </a:rPr>
              <a:t>u</a:t>
            </a:r>
            <a:r>
              <a:rPr b="0" lang="pt-BR" sz="2500" spc="-1" strike="noStrike">
                <a:latin typeface="Calibri"/>
              </a:rPr>
              <a:t>d</a:t>
            </a:r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c</a:t>
            </a:r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i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t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m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t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d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r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a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t</a:t>
            </a:r>
            <a:r>
              <a:rPr b="0" lang="pt-BR" sz="2500" spc="-1" strike="noStrike">
                <a:latin typeface="Calibri"/>
              </a:rPr>
              <a:t>r</a:t>
            </a:r>
            <a:r>
              <a:rPr b="0" lang="pt-BR" sz="2500" spc="-1" strike="noStrike">
                <a:latin typeface="Calibri"/>
              </a:rPr>
              <a:t>a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f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r</a:t>
            </a:r>
            <a:r>
              <a:rPr b="0" lang="pt-BR" sz="2500" spc="-1" strike="noStrike">
                <a:latin typeface="Calibri"/>
              </a:rPr>
              <a:t>ê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c</a:t>
            </a:r>
            <a:r>
              <a:rPr b="0" lang="pt-BR" sz="2500" spc="-1" strike="noStrike">
                <a:latin typeface="Calibri"/>
              </a:rPr>
              <a:t>i</a:t>
            </a:r>
            <a:r>
              <a:rPr b="0" lang="pt-BR" sz="2500" spc="-1" strike="noStrike">
                <a:latin typeface="Calibri"/>
              </a:rPr>
              <a:t>a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d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r</a:t>
            </a:r>
            <a:r>
              <a:rPr b="0" lang="pt-BR" sz="2500" spc="-1" strike="noStrike">
                <a:latin typeface="Calibri"/>
              </a:rPr>
              <a:t>g</a:t>
            </a:r>
            <a:r>
              <a:rPr b="0" lang="pt-BR" sz="2500" spc="-1" strike="noStrike">
                <a:latin typeface="Calibri"/>
              </a:rPr>
              <a:t>i</a:t>
            </a:r>
            <a:r>
              <a:rPr b="0" lang="pt-BR" sz="2500" spc="-1" strike="noStrike">
                <a:latin typeface="Calibri"/>
              </a:rPr>
              <a:t>a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d</a:t>
            </a:r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i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t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m</a:t>
            </a:r>
            <a:r>
              <a:rPr b="0" lang="pt-BR" sz="2500" spc="-1" strike="noStrike">
                <a:latin typeface="Calibri"/>
              </a:rPr>
              <a:t>a</a:t>
            </a:r>
            <a:r>
              <a:rPr b="0" lang="pt-BR" sz="2500" spc="-1" strike="noStrike">
                <a:latin typeface="Calibri"/>
              </a:rPr>
              <a:t>.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d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t</a:t>
            </a:r>
            <a:r>
              <a:rPr b="0" lang="pt-BR" sz="2500" spc="-1" strike="noStrike">
                <a:latin typeface="Calibri"/>
              </a:rPr>
              <a:t>a</a:t>
            </a:r>
            <a:r>
              <a:rPr b="0" lang="pt-BR" sz="2500" spc="-1" strike="noStrike">
                <a:latin typeface="Calibri"/>
              </a:rPr>
              <a:t>m</a:t>
            </a:r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i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t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r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a</a:t>
            </a:r>
            <a:r>
              <a:rPr b="0" lang="pt-BR" sz="2500" spc="-1" strike="noStrike">
                <a:latin typeface="Calibri"/>
              </a:rPr>
              <a:t>d</a:t>
            </a:r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m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d</a:t>
            </a:r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i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c</a:t>
            </a:r>
            <a:r>
              <a:rPr b="0" lang="pt-BR" sz="2500" spc="-1" strike="noStrike">
                <a:latin typeface="Calibri"/>
              </a:rPr>
              <a:t>a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x</a:t>
            </a:r>
            <a:r>
              <a:rPr b="0" lang="pt-BR" sz="2500" spc="-1" strike="noStrike">
                <a:latin typeface="Calibri"/>
              </a:rPr>
              <a:t>t</a:t>
            </a:r>
            <a:r>
              <a:rPr b="0" lang="pt-BR" sz="2500" spc="-1" strike="noStrike">
                <a:latin typeface="Calibri"/>
              </a:rPr>
              <a:t>r</a:t>
            </a:r>
            <a:r>
              <a:rPr b="0" lang="pt-BR" sz="2500" spc="-1" strike="noStrike">
                <a:latin typeface="Calibri"/>
              </a:rPr>
              <a:t>a</a:t>
            </a:r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r</a:t>
            </a:r>
            <a:r>
              <a:rPr b="0" lang="pt-BR" sz="2500" spc="-1" strike="noStrike">
                <a:latin typeface="Calibri"/>
              </a:rPr>
              <a:t>d</a:t>
            </a:r>
            <a:r>
              <a:rPr b="0" lang="pt-BR" sz="2500" spc="-1" strike="noStrike">
                <a:latin typeface="Calibri"/>
              </a:rPr>
              <a:t>i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á</a:t>
            </a:r>
            <a:r>
              <a:rPr b="0" lang="pt-BR" sz="2500" spc="-1" strike="noStrike">
                <a:latin typeface="Calibri"/>
              </a:rPr>
              <a:t>r</a:t>
            </a:r>
            <a:r>
              <a:rPr b="0" lang="pt-BR" sz="2500" spc="-1" strike="noStrike">
                <a:latin typeface="Calibri"/>
              </a:rPr>
              <a:t>i</a:t>
            </a:r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.</a:t>
            </a:r>
            <a:endParaRPr b="0" lang="pt-BR" sz="2500" spc="-1" strike="noStrike">
              <a:latin typeface="Calibri"/>
            </a:endParaRPr>
          </a:p>
          <a:p>
            <a:pPr algn="just"/>
            <a:endParaRPr b="0" lang="pt-BR" sz="2500" spc="-1" strike="noStrike"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500" spc="-1" strike="noStrike">
              <a:latin typeface="Calibri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500" spc="-1" strike="noStrike">
              <a:latin typeface="Calibri"/>
            </a:endParaRPr>
          </a:p>
          <a:p>
            <a:pPr algn="just"/>
            <a:r>
              <a:rPr b="0" lang="pt-BR" sz="2500" spc="-1" strike="noStrike">
                <a:latin typeface="Calibri"/>
              </a:rPr>
              <a:t>A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i</a:t>
            </a:r>
            <a:r>
              <a:rPr b="0" lang="pt-BR" sz="2500" spc="-1" strike="noStrike">
                <a:latin typeface="Calibri"/>
              </a:rPr>
              <a:t>m</a:t>
            </a:r>
            <a:r>
              <a:rPr b="0" lang="pt-BR" sz="2500" spc="-1" strike="noStrike">
                <a:latin typeface="Calibri"/>
              </a:rPr>
              <a:t>,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b</a:t>
            </a:r>
            <a:r>
              <a:rPr b="0" lang="pt-BR" sz="2500" spc="-1" strike="noStrike">
                <a:latin typeface="Calibri"/>
              </a:rPr>
              <a:t>u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c</a:t>
            </a:r>
            <a:r>
              <a:rPr b="0" lang="pt-BR" sz="2500" spc="-1" strike="noStrike">
                <a:latin typeface="Calibri"/>
              </a:rPr>
              <a:t>a</a:t>
            </a:r>
            <a:r>
              <a:rPr b="0" lang="pt-BR" sz="2500" spc="-1" strike="noStrike">
                <a:latin typeface="Calibri"/>
              </a:rPr>
              <a:t>m</a:t>
            </a:r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c</a:t>
            </a:r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t</a:t>
            </a:r>
            <a:r>
              <a:rPr b="0" lang="pt-BR" sz="2500" spc="-1" strike="noStrike">
                <a:latin typeface="Calibri"/>
              </a:rPr>
              <a:t>r</a:t>
            </a:r>
            <a:r>
              <a:rPr b="0" lang="pt-BR" sz="2500" spc="-1" strike="noStrike">
                <a:latin typeface="Calibri"/>
              </a:rPr>
              <a:t>a</a:t>
            </a:r>
            <a:r>
              <a:rPr b="0" lang="pt-BR" sz="2500" spc="-1" strike="noStrike">
                <a:latin typeface="Calibri"/>
              </a:rPr>
              <a:t>r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t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d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r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g</a:t>
            </a:r>
            <a:r>
              <a:rPr b="0" lang="pt-BR" sz="2500" spc="-1" strike="noStrike">
                <a:latin typeface="Calibri"/>
              </a:rPr>
              <a:t>r</a:t>
            </a:r>
            <a:r>
              <a:rPr b="0" lang="pt-BR" sz="2500" spc="-1" strike="noStrike">
                <a:latin typeface="Calibri"/>
              </a:rPr>
              <a:t>a</a:t>
            </a:r>
            <a:r>
              <a:rPr b="0" lang="pt-BR" sz="2500" spc="-1" strike="noStrike">
                <a:latin typeface="Calibri"/>
              </a:rPr>
              <a:t>f</a:t>
            </a:r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q</a:t>
            </a:r>
            <a:r>
              <a:rPr b="0" lang="pt-BR" sz="2500" spc="-1" strike="noStrike">
                <a:latin typeface="Calibri"/>
              </a:rPr>
              <a:t>u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a</a:t>
            </a:r>
            <a:r>
              <a:rPr b="0" lang="pt-BR" sz="2500" spc="-1" strike="noStrike">
                <a:latin typeface="Calibri"/>
              </a:rPr>
              <a:t>p</a:t>
            </a:r>
            <a:r>
              <a:rPr b="0" lang="pt-BR" sz="2500" spc="-1" strike="noStrike">
                <a:latin typeface="Calibri"/>
              </a:rPr>
              <a:t>r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t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m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t</a:t>
            </a:r>
            <a:r>
              <a:rPr b="0" lang="pt-BR" sz="2500" spc="-1" strike="noStrike">
                <a:latin typeface="Calibri"/>
              </a:rPr>
              <a:t>a</a:t>
            </a:r>
            <a:r>
              <a:rPr b="0" lang="pt-BR" sz="2500" spc="-1" strike="noStrike">
                <a:latin typeface="Calibri"/>
              </a:rPr>
              <a:t>i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 </a:t>
            </a:r>
            <a:r>
              <a:rPr b="0" lang="pt-BR" sz="2500" spc="-1" strike="noStrike">
                <a:latin typeface="Calibri"/>
              </a:rPr>
              <a:t>f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ô</a:t>
            </a:r>
            <a:r>
              <a:rPr b="0" lang="pt-BR" sz="2500" spc="-1" strike="noStrike">
                <a:latin typeface="Calibri"/>
              </a:rPr>
              <a:t>m</a:t>
            </a:r>
            <a:r>
              <a:rPr b="0" lang="pt-BR" sz="2500" spc="-1" strike="noStrike">
                <a:latin typeface="Calibri"/>
              </a:rPr>
              <a:t>e</a:t>
            </a:r>
            <a:r>
              <a:rPr b="0" lang="pt-BR" sz="2500" spc="-1" strike="noStrike">
                <a:latin typeface="Calibri"/>
              </a:rPr>
              <a:t>n</a:t>
            </a:r>
            <a:r>
              <a:rPr b="0" lang="pt-BR" sz="2500" spc="-1" strike="noStrike">
                <a:latin typeface="Calibri"/>
              </a:rPr>
              <a:t>o</a:t>
            </a:r>
            <a:r>
              <a:rPr b="0" lang="pt-BR" sz="2500" spc="-1" strike="noStrike">
                <a:latin typeface="Calibri"/>
              </a:rPr>
              <a:t>s</a:t>
            </a:r>
            <a:r>
              <a:rPr b="0" lang="pt-BR" sz="2500" spc="-1" strike="noStrike">
                <a:latin typeface="Calibri"/>
              </a:rPr>
              <a:t>.</a:t>
            </a:r>
            <a:endParaRPr b="0" lang="pt-BR" sz="2500" spc="-1" strike="noStrike">
              <a:latin typeface="Calibri"/>
            </a:endParaRPr>
          </a:p>
          <a:p>
            <a:pPr algn="just"/>
            <a:endParaRPr b="0" lang="pt-BR" sz="2500" spc="-1" strike="noStrike">
              <a:latin typeface="Calibri"/>
            </a:endParaRPr>
          </a:p>
        </p:txBody>
      </p:sp>
      <p:sp>
        <p:nvSpPr>
          <p:cNvPr id="55" name="TextShape 13"/>
          <p:cNvSpPr txBox="1"/>
          <p:nvPr/>
        </p:nvSpPr>
        <p:spPr>
          <a:xfrm>
            <a:off x="1548000" y="19368000"/>
            <a:ext cx="9072000" cy="144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Calibri"/>
              </a:rPr>
              <a:t>T</a:t>
            </a:r>
            <a:r>
              <a:rPr b="0" lang="pt-BR" sz="2600" spc="-1" strike="noStrike">
                <a:latin typeface="Calibri"/>
              </a:rPr>
              <a:t>r</a:t>
            </a:r>
            <a:r>
              <a:rPr b="0" lang="pt-BR" sz="2600" spc="-1" strike="noStrike">
                <a:latin typeface="Calibri"/>
              </a:rPr>
              <a:t>a</a:t>
            </a:r>
            <a:r>
              <a:rPr b="0" lang="pt-BR" sz="2600" spc="-1" strike="noStrike">
                <a:latin typeface="Calibri"/>
              </a:rPr>
              <a:t>n</a:t>
            </a:r>
            <a:r>
              <a:rPr b="0" lang="pt-BR" sz="2600" spc="-1" strike="noStrike">
                <a:latin typeface="Calibri"/>
              </a:rPr>
              <a:t>s</a:t>
            </a:r>
            <a:r>
              <a:rPr b="0" lang="pt-BR" sz="2600" spc="-1" strike="noStrike">
                <a:latin typeface="Calibri"/>
              </a:rPr>
              <a:t>f</a:t>
            </a:r>
            <a:r>
              <a:rPr b="0" lang="pt-BR" sz="2600" spc="-1" strike="noStrike">
                <a:latin typeface="Calibri"/>
              </a:rPr>
              <a:t>e</a:t>
            </a:r>
            <a:r>
              <a:rPr b="0" lang="pt-BR" sz="2600" spc="-1" strike="noStrike">
                <a:latin typeface="Calibri"/>
              </a:rPr>
              <a:t>r</a:t>
            </a:r>
            <a:r>
              <a:rPr b="0" lang="pt-BR" sz="2600" spc="-1" strike="noStrike">
                <a:latin typeface="Calibri"/>
              </a:rPr>
              <a:t>ê</a:t>
            </a:r>
            <a:r>
              <a:rPr b="0" lang="pt-BR" sz="2600" spc="-1" strike="noStrike">
                <a:latin typeface="Calibri"/>
              </a:rPr>
              <a:t>n</a:t>
            </a:r>
            <a:r>
              <a:rPr b="0" lang="pt-BR" sz="2600" spc="-1" strike="noStrike">
                <a:latin typeface="Calibri"/>
              </a:rPr>
              <a:t>c</a:t>
            </a:r>
            <a:r>
              <a:rPr b="0" lang="pt-BR" sz="2600" spc="-1" strike="noStrike">
                <a:latin typeface="Calibri"/>
              </a:rPr>
              <a:t>i</a:t>
            </a:r>
            <a:r>
              <a:rPr b="0" lang="pt-BR" sz="2600" spc="-1" strike="noStrike">
                <a:latin typeface="Calibri"/>
              </a:rPr>
              <a:t>a</a:t>
            </a:r>
            <a:r>
              <a:rPr b="0" lang="pt-BR" sz="2600" spc="-1" strike="noStrike">
                <a:latin typeface="Calibri"/>
              </a:rPr>
              <a:t> </a:t>
            </a:r>
            <a:r>
              <a:rPr b="0" lang="pt-BR" sz="2600" spc="-1" strike="noStrike">
                <a:latin typeface="Calibri"/>
              </a:rPr>
              <a:t>P</a:t>
            </a:r>
            <a:r>
              <a:rPr b="0" lang="pt-BR" sz="2600" spc="-1" strike="noStrike">
                <a:latin typeface="Calibri"/>
              </a:rPr>
              <a:t>e</a:t>
            </a:r>
            <a:r>
              <a:rPr b="0" lang="pt-BR" sz="2600" spc="-1" strike="noStrike">
                <a:latin typeface="Calibri"/>
              </a:rPr>
              <a:t>r</a:t>
            </a:r>
            <a:r>
              <a:rPr b="0" lang="pt-BR" sz="2600" spc="-1" strike="noStrike">
                <a:latin typeface="Calibri"/>
              </a:rPr>
              <a:t>f</a:t>
            </a:r>
            <a:r>
              <a:rPr b="0" lang="pt-BR" sz="2600" spc="-1" strike="noStrike">
                <a:latin typeface="Calibri"/>
              </a:rPr>
              <a:t>e</a:t>
            </a:r>
            <a:r>
              <a:rPr b="0" lang="pt-BR" sz="2600" spc="-1" strike="noStrike">
                <a:latin typeface="Calibri"/>
              </a:rPr>
              <a:t>i</a:t>
            </a:r>
            <a:r>
              <a:rPr b="0" lang="pt-BR" sz="2600" spc="-1" strike="noStrike">
                <a:latin typeface="Calibri"/>
              </a:rPr>
              <a:t>t</a:t>
            </a:r>
            <a:r>
              <a:rPr b="0" lang="pt-BR" sz="2600" spc="-1" strike="noStrike">
                <a:latin typeface="Calibri"/>
              </a:rPr>
              <a:t>a</a:t>
            </a:r>
            <a:r>
              <a:rPr b="0" lang="pt-BR" sz="2600" spc="-1" strike="noStrike">
                <a:latin typeface="Calibri"/>
              </a:rPr>
              <a:t> </a:t>
            </a:r>
            <a:r>
              <a:rPr b="0" lang="pt-BR" sz="2600" spc="-1" strike="noStrike">
                <a:latin typeface="Calibri"/>
              </a:rPr>
              <a:t>d</a:t>
            </a:r>
            <a:r>
              <a:rPr b="0" lang="pt-BR" sz="2600" spc="-1" strike="noStrike">
                <a:latin typeface="Calibri"/>
              </a:rPr>
              <a:t>e</a:t>
            </a:r>
            <a:r>
              <a:rPr b="0" lang="pt-BR" sz="2600" spc="-1" strike="noStrike">
                <a:latin typeface="Calibri"/>
              </a:rPr>
              <a:t> </a:t>
            </a:r>
            <a:r>
              <a:rPr b="0" lang="pt-BR" sz="2600" spc="-1" strike="noStrike">
                <a:latin typeface="Calibri"/>
              </a:rPr>
              <a:t>E</a:t>
            </a:r>
            <a:r>
              <a:rPr b="0" lang="pt-BR" sz="2600" spc="-1" strike="noStrike">
                <a:latin typeface="Calibri"/>
              </a:rPr>
              <a:t>s</a:t>
            </a:r>
            <a:r>
              <a:rPr b="0" lang="pt-BR" sz="2600" spc="-1" strike="noStrike">
                <a:latin typeface="Calibri"/>
              </a:rPr>
              <a:t>t</a:t>
            </a:r>
            <a:r>
              <a:rPr b="0" lang="pt-BR" sz="2600" spc="-1" strike="noStrike">
                <a:latin typeface="Calibri"/>
              </a:rPr>
              <a:t>a</a:t>
            </a:r>
            <a:r>
              <a:rPr b="0" lang="pt-BR" sz="2600" spc="-1" strike="noStrike">
                <a:latin typeface="Calibri"/>
              </a:rPr>
              <a:t>d</a:t>
            </a:r>
            <a:r>
              <a:rPr b="0" lang="pt-BR" sz="2600" spc="-1" strike="noStrike">
                <a:latin typeface="Calibri"/>
              </a:rPr>
              <a:t>o</a:t>
            </a:r>
            <a:r>
              <a:rPr b="0" lang="pt-BR" sz="2600" spc="-1" strike="noStrike">
                <a:latin typeface="Calibri"/>
              </a:rPr>
              <a:t> </a:t>
            </a:r>
            <a:r>
              <a:rPr b="0" lang="pt-BR" sz="2600" spc="-1" strike="noStrike">
                <a:latin typeface="Calibri"/>
              </a:rPr>
              <a:t>(</a:t>
            </a:r>
            <a:r>
              <a:rPr b="0" lang="pt-BR" sz="2600" spc="-1" strike="noStrike">
                <a:latin typeface="Calibri"/>
              </a:rPr>
              <a:t>P</a:t>
            </a:r>
            <a:r>
              <a:rPr b="0" lang="pt-BR" sz="2600" spc="-1" strike="noStrike">
                <a:latin typeface="Calibri"/>
              </a:rPr>
              <a:t>e</a:t>
            </a:r>
            <a:r>
              <a:rPr b="0" lang="pt-BR" sz="2600" spc="-1" strike="noStrike">
                <a:latin typeface="Calibri"/>
              </a:rPr>
              <a:t>r</a:t>
            </a:r>
            <a:r>
              <a:rPr b="0" lang="pt-BR" sz="2600" spc="-1" strike="noStrike">
                <a:latin typeface="Calibri"/>
              </a:rPr>
              <a:t>f</a:t>
            </a:r>
            <a:r>
              <a:rPr b="0" lang="pt-BR" sz="2600" spc="-1" strike="noStrike">
                <a:latin typeface="Calibri"/>
              </a:rPr>
              <a:t>e</a:t>
            </a:r>
            <a:r>
              <a:rPr b="0" lang="pt-BR" sz="2600" spc="-1" strike="noStrike">
                <a:latin typeface="Calibri"/>
              </a:rPr>
              <a:t>c</a:t>
            </a:r>
            <a:r>
              <a:rPr b="0" lang="pt-BR" sz="2600" spc="-1" strike="noStrike">
                <a:latin typeface="Calibri"/>
              </a:rPr>
              <a:t>t</a:t>
            </a:r>
            <a:r>
              <a:rPr b="0" lang="pt-BR" sz="2600" spc="-1" strike="noStrike">
                <a:latin typeface="Calibri"/>
              </a:rPr>
              <a:t> </a:t>
            </a:r>
            <a:r>
              <a:rPr b="0" lang="pt-BR" sz="2600" spc="-1" strike="noStrike">
                <a:latin typeface="Calibri"/>
              </a:rPr>
              <a:t>S</a:t>
            </a:r>
            <a:r>
              <a:rPr b="0" lang="pt-BR" sz="2600" spc="-1" strike="noStrike">
                <a:latin typeface="Calibri"/>
              </a:rPr>
              <a:t>t</a:t>
            </a:r>
            <a:r>
              <a:rPr b="0" lang="pt-BR" sz="2600" spc="-1" strike="noStrike">
                <a:latin typeface="Calibri"/>
              </a:rPr>
              <a:t>a</a:t>
            </a:r>
            <a:r>
              <a:rPr b="0" lang="pt-BR" sz="2600" spc="-1" strike="noStrike">
                <a:latin typeface="Calibri"/>
              </a:rPr>
              <a:t>t</a:t>
            </a:r>
            <a:r>
              <a:rPr b="0" lang="pt-BR" sz="2600" spc="-1" strike="noStrike">
                <a:latin typeface="Calibri"/>
              </a:rPr>
              <a:t>e</a:t>
            </a:r>
            <a:r>
              <a:rPr b="0" lang="pt-BR" sz="2600" spc="-1" strike="noStrike">
                <a:latin typeface="Calibri"/>
              </a:rPr>
              <a:t> </a:t>
            </a:r>
            <a:r>
              <a:rPr b="0" lang="pt-BR" sz="2600" spc="-1" strike="noStrike">
                <a:latin typeface="Calibri"/>
              </a:rPr>
              <a:t>T</a:t>
            </a:r>
            <a:r>
              <a:rPr b="0" lang="pt-BR" sz="2600" spc="-1" strike="noStrike">
                <a:latin typeface="Calibri"/>
              </a:rPr>
              <a:t>r</a:t>
            </a:r>
            <a:r>
              <a:rPr b="0" lang="pt-BR" sz="2600" spc="-1" strike="noStrike">
                <a:latin typeface="Calibri"/>
              </a:rPr>
              <a:t>a</a:t>
            </a:r>
            <a:r>
              <a:rPr b="0" lang="pt-BR" sz="2600" spc="-1" strike="noStrike">
                <a:latin typeface="Calibri"/>
              </a:rPr>
              <a:t>n</a:t>
            </a:r>
            <a:r>
              <a:rPr b="0" lang="pt-BR" sz="2600" spc="-1" strike="noStrike">
                <a:latin typeface="Calibri"/>
              </a:rPr>
              <a:t>s</a:t>
            </a:r>
            <a:r>
              <a:rPr b="0" lang="pt-BR" sz="2600" spc="-1" strike="noStrike">
                <a:latin typeface="Calibri"/>
              </a:rPr>
              <a:t>f</a:t>
            </a:r>
            <a:r>
              <a:rPr b="0" lang="pt-BR" sz="2600" spc="-1" strike="noStrike">
                <a:latin typeface="Calibri"/>
              </a:rPr>
              <a:t>e</a:t>
            </a:r>
            <a:r>
              <a:rPr b="0" lang="pt-BR" sz="2600" spc="-1" strike="noStrike">
                <a:latin typeface="Calibri"/>
              </a:rPr>
              <a:t>r</a:t>
            </a:r>
            <a:r>
              <a:rPr b="0" lang="pt-BR" sz="2600" spc="-1" strike="noStrike">
                <a:latin typeface="Calibri"/>
              </a:rPr>
              <a:t>)</a:t>
            </a:r>
            <a:endParaRPr b="0" lang="pt-BR" sz="2600" spc="-1" strike="noStrike"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Calibri"/>
              </a:rPr>
              <a:t>D</a:t>
            </a:r>
            <a:r>
              <a:rPr b="0" lang="pt-BR" sz="2600" spc="-1" strike="noStrike">
                <a:latin typeface="Calibri"/>
              </a:rPr>
              <a:t>i</a:t>
            </a:r>
            <a:r>
              <a:rPr b="0" lang="pt-BR" sz="2600" spc="-1" strike="noStrike">
                <a:latin typeface="Calibri"/>
              </a:rPr>
              <a:t>s</a:t>
            </a:r>
            <a:r>
              <a:rPr b="0" lang="pt-BR" sz="2600" spc="-1" strike="noStrike">
                <a:latin typeface="Calibri"/>
              </a:rPr>
              <a:t>t</a:t>
            </a:r>
            <a:r>
              <a:rPr b="0" lang="pt-BR" sz="2600" spc="-1" strike="noStrike">
                <a:latin typeface="Calibri"/>
              </a:rPr>
              <a:t>r</a:t>
            </a:r>
            <a:r>
              <a:rPr b="0" lang="pt-BR" sz="2600" spc="-1" strike="noStrike">
                <a:latin typeface="Calibri"/>
              </a:rPr>
              <a:t>i</a:t>
            </a:r>
            <a:r>
              <a:rPr b="0" lang="pt-BR" sz="2600" spc="-1" strike="noStrike">
                <a:latin typeface="Calibri"/>
              </a:rPr>
              <a:t>b</a:t>
            </a:r>
            <a:r>
              <a:rPr b="0" lang="pt-BR" sz="2600" spc="-1" strike="noStrike">
                <a:latin typeface="Calibri"/>
              </a:rPr>
              <a:t>u</a:t>
            </a:r>
            <a:r>
              <a:rPr b="0" lang="pt-BR" sz="2600" spc="-1" strike="noStrike">
                <a:latin typeface="Calibri"/>
              </a:rPr>
              <a:t>i</a:t>
            </a:r>
            <a:r>
              <a:rPr b="0" lang="pt-BR" sz="2600" spc="-1" strike="noStrike">
                <a:latin typeface="Calibri"/>
              </a:rPr>
              <a:t>ç</a:t>
            </a:r>
            <a:r>
              <a:rPr b="0" lang="pt-BR" sz="2600" spc="-1" strike="noStrike">
                <a:latin typeface="Calibri"/>
              </a:rPr>
              <a:t>ã</a:t>
            </a:r>
            <a:r>
              <a:rPr b="0" lang="pt-BR" sz="2600" spc="-1" strike="noStrike">
                <a:latin typeface="Calibri"/>
              </a:rPr>
              <a:t>o</a:t>
            </a:r>
            <a:r>
              <a:rPr b="0" lang="pt-BR" sz="2600" spc="-1" strike="noStrike">
                <a:latin typeface="Calibri"/>
              </a:rPr>
              <a:t> </a:t>
            </a:r>
            <a:r>
              <a:rPr b="0" lang="pt-BR" sz="2600" spc="-1" strike="noStrike">
                <a:latin typeface="Calibri"/>
              </a:rPr>
              <a:t>U</a:t>
            </a:r>
            <a:r>
              <a:rPr b="0" lang="pt-BR" sz="2600" spc="-1" strike="noStrike">
                <a:latin typeface="Calibri"/>
              </a:rPr>
              <a:t>n</a:t>
            </a:r>
            <a:r>
              <a:rPr b="0" lang="pt-BR" sz="2600" spc="-1" strike="noStrike">
                <a:latin typeface="Calibri"/>
              </a:rPr>
              <a:t>i</a:t>
            </a:r>
            <a:r>
              <a:rPr b="0" lang="pt-BR" sz="2600" spc="-1" strike="noStrike">
                <a:latin typeface="Calibri"/>
              </a:rPr>
              <a:t>f</a:t>
            </a:r>
            <a:r>
              <a:rPr b="0" lang="pt-BR" sz="2600" spc="-1" strike="noStrike">
                <a:latin typeface="Calibri"/>
              </a:rPr>
              <a:t>o</a:t>
            </a:r>
            <a:r>
              <a:rPr b="0" lang="pt-BR" sz="2600" spc="-1" strike="noStrike">
                <a:latin typeface="Calibri"/>
              </a:rPr>
              <a:t>r</a:t>
            </a:r>
            <a:r>
              <a:rPr b="0" lang="pt-BR" sz="2600" spc="-1" strike="noStrike">
                <a:latin typeface="Calibri"/>
              </a:rPr>
              <a:t>m</a:t>
            </a:r>
            <a:r>
              <a:rPr b="0" lang="pt-BR" sz="2600" spc="-1" strike="noStrike">
                <a:latin typeface="Calibri"/>
              </a:rPr>
              <a:t>e</a:t>
            </a:r>
            <a:r>
              <a:rPr b="0" lang="pt-BR" sz="2600" spc="-1" strike="noStrike">
                <a:latin typeface="Calibri"/>
              </a:rPr>
              <a:t> </a:t>
            </a:r>
            <a:r>
              <a:rPr b="0" lang="pt-BR" sz="2600" spc="-1" strike="noStrike">
                <a:latin typeface="Calibri"/>
              </a:rPr>
              <a:t>(</a:t>
            </a:r>
            <a:r>
              <a:rPr b="0" lang="pt-BR" sz="2600" spc="-1" strike="noStrike">
                <a:latin typeface="Calibri"/>
              </a:rPr>
              <a:t>U</a:t>
            </a:r>
            <a:r>
              <a:rPr b="0" lang="pt-BR" sz="2600" spc="-1" strike="noStrike">
                <a:latin typeface="Calibri"/>
              </a:rPr>
              <a:t>n</a:t>
            </a:r>
            <a:r>
              <a:rPr b="0" lang="pt-BR" sz="2600" spc="-1" strike="noStrike">
                <a:latin typeface="Calibri"/>
              </a:rPr>
              <a:t>i</a:t>
            </a:r>
            <a:r>
              <a:rPr b="0" lang="pt-BR" sz="2600" spc="-1" strike="noStrike">
                <a:latin typeface="Calibri"/>
              </a:rPr>
              <a:t>f</a:t>
            </a:r>
            <a:r>
              <a:rPr b="0" lang="pt-BR" sz="2600" spc="-1" strike="noStrike">
                <a:latin typeface="Calibri"/>
              </a:rPr>
              <a:t>o</a:t>
            </a:r>
            <a:r>
              <a:rPr b="0" lang="pt-BR" sz="2600" spc="-1" strike="noStrike">
                <a:latin typeface="Calibri"/>
              </a:rPr>
              <a:t>r</a:t>
            </a:r>
            <a:r>
              <a:rPr b="0" lang="pt-BR" sz="2600" spc="-1" strike="noStrike">
                <a:latin typeface="Calibri"/>
              </a:rPr>
              <a:t>m</a:t>
            </a:r>
            <a:r>
              <a:rPr b="0" lang="pt-BR" sz="2600" spc="-1" strike="noStrike">
                <a:latin typeface="Calibri"/>
              </a:rPr>
              <a:t> </a:t>
            </a:r>
            <a:r>
              <a:rPr b="0" lang="pt-BR" sz="2600" spc="-1" strike="noStrike">
                <a:latin typeface="Calibri"/>
              </a:rPr>
              <a:t>M</a:t>
            </a:r>
            <a:r>
              <a:rPr b="0" lang="pt-BR" sz="2600" spc="-1" strike="noStrike">
                <a:latin typeface="Calibri"/>
              </a:rPr>
              <a:t>i</a:t>
            </a:r>
            <a:r>
              <a:rPr b="0" lang="pt-BR" sz="2600" spc="-1" strike="noStrike">
                <a:latin typeface="Calibri"/>
              </a:rPr>
              <a:t>x</a:t>
            </a:r>
            <a:r>
              <a:rPr b="0" lang="pt-BR" sz="2600" spc="-1" strike="noStrike">
                <a:latin typeface="Calibri"/>
              </a:rPr>
              <a:t>i</a:t>
            </a:r>
            <a:r>
              <a:rPr b="0" lang="pt-BR" sz="2600" spc="-1" strike="noStrike">
                <a:latin typeface="Calibri"/>
              </a:rPr>
              <a:t>n</a:t>
            </a:r>
            <a:r>
              <a:rPr b="0" lang="pt-BR" sz="2600" spc="-1" strike="noStrike">
                <a:latin typeface="Calibri"/>
              </a:rPr>
              <a:t>g</a:t>
            </a:r>
            <a:r>
              <a:rPr b="0" lang="pt-BR" sz="2600" spc="-1" strike="noStrike">
                <a:latin typeface="Calibri"/>
              </a:rPr>
              <a:t>)</a:t>
            </a:r>
            <a:r>
              <a:rPr b="0" lang="pt-BR" sz="2600" spc="-1" strike="noStrike">
                <a:latin typeface="Calibri"/>
              </a:rPr>
              <a:t> </a:t>
            </a:r>
            <a:endParaRPr b="0" lang="pt-BR" sz="2600" spc="-1" strike="noStrike">
              <a:latin typeface="Calibri"/>
            </a:endParaRPr>
          </a:p>
        </p:txBody>
      </p:sp>
      <p:sp>
        <p:nvSpPr>
          <p:cNvPr id="56" name="TextShape 14"/>
          <p:cNvSpPr txBox="1"/>
          <p:nvPr/>
        </p:nvSpPr>
        <p:spPr>
          <a:xfrm>
            <a:off x="1584000" y="22500000"/>
            <a:ext cx="8784000" cy="397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pt-BR" sz="2500" spc="-1" strike="noStrike">
                <a:latin typeface="Calibri"/>
              </a:rPr>
              <a:t>Definimos um grafo </a:t>
            </a:r>
            <a:r>
              <a:rPr b="0" i="1" lang="pt-BR" sz="2500" spc="-1" strike="noStrike">
                <a:latin typeface="Calibri"/>
              </a:rPr>
              <a:t>G = (V, E)</a:t>
            </a:r>
            <a:r>
              <a:rPr b="0" lang="pt-BR" sz="2500" spc="-1" strike="noStrike">
                <a:latin typeface="Calibri"/>
              </a:rPr>
              <a:t>, como um conjunto de </a:t>
            </a:r>
            <a:r>
              <a:rPr b="0" lang="pt-BR" sz="2500" spc="-1" strike="noStrike">
                <a:latin typeface="Calibri"/>
              </a:rPr>
              <a:t>vértices </a:t>
            </a:r>
            <a:r>
              <a:rPr b="0" i="1" lang="pt-BR" sz="2500" spc="-1" strike="noStrike">
                <a:latin typeface="Calibri"/>
              </a:rPr>
              <a:t>V(G)</a:t>
            </a:r>
            <a:r>
              <a:rPr b="0" lang="pt-BR" sz="2500" spc="-1" strike="noStrike">
                <a:latin typeface="Calibri"/>
              </a:rPr>
              <a:t> e arestas </a:t>
            </a:r>
            <a:r>
              <a:rPr b="0" i="1" lang="pt-BR" sz="2500" spc="-1" strike="noStrike">
                <a:latin typeface="Calibri"/>
              </a:rPr>
              <a:t>E(G)</a:t>
            </a:r>
            <a:r>
              <a:rPr b="0" lang="pt-BR" sz="2500" spc="-1" strike="noStrike">
                <a:latin typeface="Calibri"/>
              </a:rPr>
              <a:t>, onde sendo </a:t>
            </a:r>
            <a:r>
              <a:rPr b="0" i="1" lang="pt-BR" sz="2500" spc="-1" strike="noStrike">
                <a:latin typeface="Calibri"/>
              </a:rPr>
              <a:t>u</a:t>
            </a:r>
            <a:r>
              <a:rPr b="0" lang="pt-BR" sz="2500" spc="-1" strike="noStrike">
                <a:latin typeface="Calibri"/>
              </a:rPr>
              <a:t>, </a:t>
            </a:r>
            <a:r>
              <a:rPr b="0" i="1" lang="pt-BR" sz="2500" spc="-1" strike="noStrike">
                <a:latin typeface="Calibri"/>
              </a:rPr>
              <a:t>v</a:t>
            </a:r>
            <a:r>
              <a:rPr b="0" lang="pt-BR" sz="2500" spc="-1" strike="noStrike">
                <a:latin typeface="Calibri"/>
              </a:rPr>
              <a:t> vértices, </a:t>
            </a:r>
            <a:r>
              <a:rPr b="0" lang="pt-BR" sz="2500" spc="-1" strike="noStrike">
                <a:latin typeface="Calibri"/>
              </a:rPr>
              <a:t>dizemos que </a:t>
            </a:r>
            <a:r>
              <a:rPr b="0" i="1" lang="pt-BR" sz="2500" spc="-1" strike="noStrike">
                <a:latin typeface="Calibri"/>
              </a:rPr>
              <a:t>u</a:t>
            </a:r>
            <a:r>
              <a:rPr b="0" lang="pt-BR" sz="2500" spc="-1" strike="noStrike">
                <a:latin typeface="Calibri"/>
              </a:rPr>
              <a:t> é adjacente a </a:t>
            </a:r>
            <a:r>
              <a:rPr b="0" i="1" lang="pt-BR" sz="2500" spc="-1" strike="noStrike">
                <a:latin typeface="Calibri"/>
              </a:rPr>
              <a:t>v</a:t>
            </a:r>
            <a:r>
              <a:rPr b="0" lang="pt-BR" sz="2500" spc="-1" strike="noStrike">
                <a:latin typeface="Calibri"/>
              </a:rPr>
              <a:t>, se existe uma aresta </a:t>
            </a:r>
            <a:r>
              <a:rPr b="0" lang="pt-BR" sz="2500" spc="-1" strike="noStrike">
                <a:latin typeface="Calibri"/>
              </a:rPr>
              <a:t>entre eles.</a:t>
            </a:r>
            <a:endParaRPr b="0" lang="pt-BR" sz="2500" spc="-1" strike="noStrike">
              <a:latin typeface="Calibri"/>
            </a:endParaRPr>
          </a:p>
          <a:p>
            <a:pPr algn="just"/>
            <a:r>
              <a:rPr b="0" lang="pt-BR" sz="2500" spc="-1" strike="noStrike">
                <a:latin typeface="Calibri"/>
              </a:rPr>
              <a:t>A partir disso definimos a Caminhada Quântica a Tempo </a:t>
            </a:r>
            <a:r>
              <a:rPr b="0" lang="pt-BR" sz="2500" spc="-1" strike="noStrike">
                <a:latin typeface="Calibri"/>
              </a:rPr>
              <a:t>contínuo pelo operador de transição </a:t>
            </a:r>
            <a:r>
              <a:rPr b="1" i="1" lang="pt-BR" sz="2500" spc="-1" strike="noStrike">
                <a:latin typeface="Calibri"/>
              </a:rPr>
              <a:t>U(t) = exp(itH</a:t>
            </a:r>
            <a:r>
              <a:rPr b="0" i="1" lang="pt-BR" sz="2500" spc="-1" strike="noStrike">
                <a:latin typeface="Calibri"/>
              </a:rPr>
              <a:t>),</a:t>
            </a:r>
            <a:r>
              <a:rPr b="0" lang="pt-BR" sz="2500" spc="-1" strike="noStrike">
                <a:latin typeface="Calibri"/>
              </a:rPr>
              <a:t> onde </a:t>
            </a:r>
            <a:r>
              <a:rPr b="0" lang="pt-BR" sz="2500" spc="-1" strike="noStrike">
                <a:latin typeface="Calibri"/>
              </a:rPr>
              <a:t>nosso hamiltoniano </a:t>
            </a:r>
            <a:r>
              <a:rPr b="0" i="1" lang="pt-BR" sz="2500" spc="-1" strike="noStrike">
                <a:latin typeface="Calibri"/>
              </a:rPr>
              <a:t>H</a:t>
            </a:r>
            <a:r>
              <a:rPr b="0" lang="pt-BR" sz="2500" spc="-1" strike="noStrike">
                <a:latin typeface="Calibri"/>
              </a:rPr>
              <a:t> é dado pela matriz adjacência </a:t>
            </a:r>
            <a:r>
              <a:rPr b="0" i="1" lang="pt-BR" sz="2500" spc="-1" strike="noStrike">
                <a:latin typeface="Calibri"/>
              </a:rPr>
              <a:t>A(G)</a:t>
            </a:r>
            <a:r>
              <a:rPr b="0" lang="pt-BR" sz="2500" spc="-1" strike="noStrike">
                <a:latin typeface="Calibri"/>
              </a:rPr>
              <a:t>.</a:t>
            </a:r>
            <a:endParaRPr b="0" lang="pt-BR" sz="2500" spc="-1" strike="noStrike">
              <a:latin typeface="Calibri"/>
            </a:endParaRPr>
          </a:p>
          <a:p>
            <a:pPr algn="just"/>
            <a:endParaRPr b="0" lang="pt-BR" sz="2500" spc="-1" strike="noStrike">
              <a:latin typeface="Calibri"/>
            </a:endParaRPr>
          </a:p>
          <a:p>
            <a:pPr algn="just"/>
            <a:endParaRPr b="0" lang="pt-BR" sz="2500" spc="-1" strike="noStrike">
              <a:latin typeface="Calibri"/>
            </a:endParaRPr>
          </a:p>
        </p:txBody>
      </p:sp>
      <p:pic>
        <p:nvPicPr>
          <p:cNvPr id="57" name="" descr=""/>
          <p:cNvPicPr/>
          <p:nvPr/>
        </p:nvPicPr>
        <p:blipFill>
          <a:blip r:embed="rId4"/>
          <a:stretch/>
        </p:blipFill>
        <p:spPr>
          <a:xfrm>
            <a:off x="2309400" y="25776000"/>
            <a:ext cx="2514600" cy="223200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5"/>
          <a:stretch/>
        </p:blipFill>
        <p:spPr>
          <a:xfrm>
            <a:off x="5292000" y="25884000"/>
            <a:ext cx="4035240" cy="2052000"/>
          </a:xfrm>
          <a:prstGeom prst="rect">
            <a:avLst/>
          </a:prstGeom>
          <a:ln>
            <a:noFill/>
          </a:ln>
        </p:spPr>
      </p:pic>
      <p:sp>
        <p:nvSpPr>
          <p:cNvPr id="59" name="CustomShape 15"/>
          <p:cNvSpPr/>
          <p:nvPr/>
        </p:nvSpPr>
        <p:spPr>
          <a:xfrm>
            <a:off x="11318400" y="26769240"/>
            <a:ext cx="8697600" cy="95076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1" lang="pt-BR" sz="3600" spc="-1" strike="noStrike">
                <a:solidFill>
                  <a:srgbClr val="ffffff"/>
                </a:solidFill>
                <a:latin typeface="Calibri"/>
              </a:rPr>
              <a:t>Referências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60" name="TextShape 16"/>
          <p:cNvSpPr txBox="1"/>
          <p:nvPr/>
        </p:nvSpPr>
        <p:spPr>
          <a:xfrm>
            <a:off x="3636000" y="13968000"/>
            <a:ext cx="511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  <a:ea typeface="Noto Sans CJK SC"/>
              </a:rPr>
              <a:t>Figura 1:  </a:t>
            </a:r>
            <a:r>
              <a:rPr b="0" lang="pt-BR" sz="1800" spc="-1" strike="noStrike">
                <a:latin typeface="Arial"/>
              </a:rPr>
              <a:t>[1]  Representação de um qubit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1" name="TextShape 17"/>
          <p:cNvSpPr txBox="1"/>
          <p:nvPr/>
        </p:nvSpPr>
        <p:spPr>
          <a:xfrm>
            <a:off x="3420000" y="28152000"/>
            <a:ext cx="511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  <a:ea typeface="Noto Sans CJK SC"/>
              </a:rPr>
              <a:t>Figura 2:  Hipercubo de 2 dimensões e sua respectiva matriz adjacência.</a:t>
            </a:r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2" name="Picture 10_0" descr="A imagem pode conter: texto que diz &quot;DCC&quot;"/>
          <p:cNvPicPr/>
          <p:nvPr/>
        </p:nvPicPr>
        <p:blipFill>
          <a:blip r:embed="rId6"/>
          <a:stretch/>
        </p:blipFill>
        <p:spPr>
          <a:xfrm>
            <a:off x="11700000" y="25480080"/>
            <a:ext cx="1141920" cy="1141920"/>
          </a:xfrm>
          <a:prstGeom prst="rect">
            <a:avLst/>
          </a:prstGeom>
          <a:ln>
            <a:noFill/>
          </a:ln>
        </p:spPr>
      </p:pic>
      <p:pic>
        <p:nvPicPr>
          <p:cNvPr id="63" name="Picture 2_0" descr="UFMG Logo – Universidade Federal de Minas Gerais - PNG e Vetor - Download  de Logo"/>
          <p:cNvPicPr/>
          <p:nvPr/>
        </p:nvPicPr>
        <p:blipFill>
          <a:blip r:embed="rId7"/>
          <a:stretch/>
        </p:blipFill>
        <p:spPr>
          <a:xfrm>
            <a:off x="13146480" y="25656480"/>
            <a:ext cx="2333520" cy="911520"/>
          </a:xfrm>
          <a:prstGeom prst="rect">
            <a:avLst/>
          </a:prstGeom>
          <a:ln>
            <a:noFill/>
          </a:ln>
        </p:spPr>
      </p:pic>
      <p:sp>
        <p:nvSpPr>
          <p:cNvPr id="64" name="TextShape 18"/>
          <p:cNvSpPr txBox="1"/>
          <p:nvPr/>
        </p:nvSpPr>
        <p:spPr>
          <a:xfrm>
            <a:off x="11376000" y="27828000"/>
            <a:ext cx="864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[1] https://itif.org/publications/2018/09/20/itif-technology-explainer-what-quantum-computing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5239</TotalTime>
  <Application>LibreOffice/6.4.4.2$Linux_X86_64 LibreOffice_project/40$Build-2</Application>
  <Words>49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2020-07-15T18:10:55Z</dcterms:created>
  <dc:creator>Gisele Carraro</dc:creator>
  <dc:description/>
  <dc:language>pt-BR</dc:language>
  <cp:lastModifiedBy/>
  <dcterms:modified xsi:type="dcterms:W3CDTF">2020-09-09T15:32:57Z</dcterms:modified>
  <cp:revision>17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