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9" r:id="rId7"/>
    <p:sldId id="275" r:id="rId8"/>
    <p:sldId id="281" r:id="rId9"/>
    <p:sldId id="258" r:id="rId10"/>
    <p:sldId id="260" r:id="rId11"/>
    <p:sldId id="261" r:id="rId12"/>
    <p:sldId id="262" r:id="rId13"/>
    <p:sldId id="263" r:id="rId14"/>
    <p:sldId id="276" r:id="rId15"/>
    <p:sldId id="282" r:id="rId16"/>
    <p:sldId id="277" r:id="rId17"/>
    <p:sldId id="264" r:id="rId18"/>
    <p:sldId id="265" r:id="rId19"/>
    <p:sldId id="268" r:id="rId20"/>
    <p:sldId id="267" r:id="rId21"/>
    <p:sldId id="278" r:id="rId22"/>
    <p:sldId id="269" r:id="rId23"/>
    <p:sldId id="270" r:id="rId24"/>
    <p:sldId id="271" r:id="rId25"/>
    <p:sldId id="272" r:id="rId26"/>
    <p:sldId id="274" r:id="rId27"/>
    <p:sldId id="279" r:id="rId28"/>
    <p:sldId id="273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5CA210-C648-4F4B-A831-146BEA4BC9E4}">
          <p14:sldIdLst>
            <p14:sldId id="256"/>
          </p14:sldIdLst>
        </p14:section>
        <p14:section name="initial part" id="{81709C1C-28FB-4E08-B17C-24704BA82DA1}">
          <p14:sldIdLst>
            <p14:sldId id="257"/>
            <p14:sldId id="259"/>
            <p14:sldId id="275"/>
            <p14:sldId id="281"/>
            <p14:sldId id="258"/>
            <p14:sldId id="260"/>
          </p14:sldIdLst>
        </p14:section>
        <p14:section name="state of the art / related work" id="{5CB4C490-F3E4-4C9F-8FDA-D562C12A46A3}">
          <p14:sldIdLst>
            <p14:sldId id="261"/>
            <p14:sldId id="262"/>
            <p14:sldId id="263"/>
            <p14:sldId id="276"/>
            <p14:sldId id="282"/>
          </p14:sldIdLst>
        </p14:section>
        <p14:section name="proposed solution" id="{B5A45E04-C16E-4BA8-A514-8A4DDA033A42}">
          <p14:sldIdLst>
            <p14:sldId id="277"/>
            <p14:sldId id="264"/>
            <p14:sldId id="265"/>
            <p14:sldId id="268"/>
            <p14:sldId id="267"/>
          </p14:sldIdLst>
        </p14:section>
        <p14:section name="Results" id="{FCCC24C5-2824-40F3-96FB-B72BEA2F17A4}">
          <p14:sldIdLst>
            <p14:sldId id="278"/>
            <p14:sldId id="269"/>
            <p14:sldId id="270"/>
            <p14:sldId id="271"/>
            <p14:sldId id="272"/>
            <p14:sldId id="274"/>
          </p14:sldIdLst>
        </p14:section>
        <p14:section name="the end" id="{810876D1-8764-4B87-82F0-AC304F424F23}">
          <p14:sldIdLst>
            <p14:sldId id="279"/>
            <p14:sldId id="27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13FCA-DE76-0688-E727-06347246985F}" v="5" dt="2021-06-29T11:49:39.297"/>
    <p1510:client id="{0F49C30E-438C-EDEF-AEAD-7F8A1AF93344}" v="51" dt="2021-07-01T15:49:04.810"/>
    <p1510:client id="{5C93A7D4-9093-DBB8-FC1C-88EEF793F540}" v="34" dt="2021-06-29T14:11:57.860"/>
    <p1510:client id="{7B3519E1-8742-2D6D-8602-993A45F82867}" v="8" dt="2021-06-28T17:11:17.971"/>
    <p1510:client id="{9057E669-99F0-8A48-9028-E69754015C8A}" v="313" dt="2021-07-05T18:44:52.226"/>
    <p1510:client id="{B3266E22-13BB-3EA3-E243-912396BF9815}" v="7" dt="2021-06-29T13:10:52.406"/>
    <p1510:client id="{CAF38277-B5B5-4160-AEB6-D4CCFD040F5A}" v="1015" dt="2021-06-28T17:56:16.898"/>
    <p1510:client id="{CF51EF22-4673-306E-3ADD-6076916AA932}" v="6" dt="2021-06-28T17:15:5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90" d="100"/>
          <a:sy n="90" d="100"/>
        </p:scale>
        <p:origin x="8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D5BB07-002A-E446-86B6-B3D3BD250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48923-79C1-FD4C-976B-06D6A7ED2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07/02/21</a:t>
            </a:r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2CB9-6201-4D4B-B3DB-03F038046C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EFE45-58A2-EA49-85FD-9F006BFA18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58E8-9611-6849-8BF9-F0B8914FBD5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958794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07/02/21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92C4-550E-4114-9CEE-C92D55E8C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785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B92C4-550E-4114-9CEE-C92D55E8C098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E9208-9598-F046-B416-6243539EB6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68630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B92C4-550E-4114-9CEE-C92D55E8C098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B665-5F6A-E04C-B7D6-5EC5FC6117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424131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B92C4-550E-4114-9CEE-C92D55E8C098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446D4-1C4E-DC42-9CFF-960B69E0CD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11083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7A8A-E79D-4DB8-A33C-F286EF28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90978-C702-4384-9103-97CCEBAF7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03E5-3C95-4DA2-9E76-2F693298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59F0-0896-49A7-A24F-F3B3697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0B442-812E-4885-8282-E2CF2909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C47F-6C11-44CF-B347-F9ADBDB1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287" y="6356350"/>
            <a:ext cx="107342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6C55-13E4-431D-8C33-2AFBDB26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45094-8D24-41E6-BA24-C1D85DB6D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F7202-205B-4CE2-B89F-53A11A96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E603-0F61-4218-BE02-35C9C918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2782" y="6356350"/>
            <a:ext cx="112643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A4F4-3388-41DB-A101-AC86D99A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4357-C330-4E96-86CE-6578E40D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372A-1631-44CA-A220-7D6C4F86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76F5-10F2-4666-BD00-B669747A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1DA6-A10F-394E-9306-6053609A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6582" y="6356350"/>
            <a:ext cx="112643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826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0F9-B521-4174-B6FE-3EF62BDE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812F-F2AB-4E8E-AB4C-5D01A4A1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610C6-5872-4481-B9CD-B8797B06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563" y="6356349"/>
            <a:ext cx="106017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FBDA-0ABC-443E-AE05-AB31AE77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E6A5-BE0D-4B58-8C49-355FA6CA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D333-C170-4CE8-8C83-A5B4BF05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5311C-8F12-4C9A-AF1B-73707C6F2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1E7D9-5BCC-40BB-943E-D21B96A4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56582" y="6356350"/>
            <a:ext cx="112643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EA6FE-F486-410D-AA41-8F568453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610-79D0-4DC6-BA67-81A9C1D3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834D-02FE-4E57-955D-B937552E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6976D-8FE3-4193-85E7-23E6BACF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9C71E-C8F4-4E7C-9A70-B375A208F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BBFB3-38E3-49E7-AC59-D7CD5486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2718B-1EE7-42F6-A769-ADE4F3F6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0862" y="6356350"/>
            <a:ext cx="107342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825A5-7A27-47D3-9FBC-B3BF8C3F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B1CD-D3FC-4AA4-BD50-EDD97CC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0107F-F53F-4D69-AC80-4FDF8E50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9530" y="6356350"/>
            <a:ext cx="115293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9361A-40F2-4022-9B9B-A21CF5B6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C6575-ABAF-4677-9E42-AC44246C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9530" y="6338404"/>
            <a:ext cx="115293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A687-654F-4388-A0A4-2B4A3A93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926C-9A0E-4CD4-95FA-8D45617A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15FB-DA73-418F-81A8-ACC92F02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90BD5-9C0F-4124-BC11-0A334444E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A57C2-A731-4050-AC4B-BC48F6E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39408" y="6364909"/>
            <a:ext cx="111318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0E5F-4D46-4DF9-9560-BEF1E403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5D23-33C9-4F6D-9C20-A5BEEE0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09F9F-EFFA-406F-9D21-51CCAB030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B81B1-C6A1-4962-BF29-B3B1E88B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C0DA-A638-480D-A7D5-45F339BC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2661" y="6369602"/>
            <a:ext cx="1086678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6BD7-6A04-4696-B1FE-19FA291C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F9D2C-14CD-4E1E-98DE-217C431F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2638-2541-4367-92F5-A6A5EBE4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CDFFC-58FF-40F9-AEBF-E0BC950DF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52392-77D8-41EE-AE14-2C75E11191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late2021">
            <a:extLst>
              <a:ext uri="{FF2B5EF4-FFF2-40B4-BE49-F238E27FC236}">
                <a16:creationId xmlns:a16="http://schemas.microsoft.com/office/drawing/2014/main" id="{B2ED721A-F5CA-4738-B71E-87A24BC896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56350"/>
            <a:ext cx="1466850" cy="2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9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C868-2F62-46D8-9DF3-8BC9DFCA5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71" y="578077"/>
            <a:ext cx="9594979" cy="20919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/>
              <a:t>Towards Automatic Creation of Annotations </a:t>
            </a:r>
            <a:br>
              <a:rPr lang="en-US" sz="4000"/>
            </a:br>
            <a:r>
              <a:rPr lang="en-US" sz="4000"/>
              <a:t>to Foster Development of Named Entity Recognizers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AF88-E918-459D-B2CB-E6B01423B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882" y="3072384"/>
            <a:ext cx="6795248" cy="33687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/>
              <a:t>Emanuel Matos, </a:t>
            </a:r>
          </a:p>
          <a:p>
            <a:r>
              <a:rPr lang="en-US" sz="2600"/>
              <a:t>Mário Rodrigues, </a:t>
            </a:r>
          </a:p>
          <a:p>
            <a:r>
              <a:rPr lang="en-US" sz="2600"/>
              <a:t>Pedro Miguel, </a:t>
            </a:r>
          </a:p>
          <a:p>
            <a:r>
              <a:rPr lang="en-US" sz="2600"/>
              <a:t>António Teixeira</a:t>
            </a:r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endParaRPr lang="en-US" sz="2600">
              <a:cs typeface="Calibri"/>
            </a:endParaRPr>
          </a:p>
          <a:p>
            <a:r>
              <a:rPr lang="pt-PT" sz="2600"/>
              <a:t>IEETA, DETI, Universidade de Aveiro, Portugal</a:t>
            </a:r>
            <a:endParaRPr lang="en-US" sz="260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82495-E6E1-40CF-88FF-81825D30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60" y="5340096"/>
            <a:ext cx="3933899" cy="48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78032E-6575-41F1-A245-7BEBD3C6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0" t="24400" r="54175" b="62800"/>
          <a:stretch/>
        </p:blipFill>
        <p:spPr>
          <a:xfrm>
            <a:off x="8458200" y="5147769"/>
            <a:ext cx="83210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8BD7-EA14-4A94-BDF3-52F85838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 systems for Portuguese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76FD-FA10-4FB5-B0E6-9F864746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Several systems can detect and tag Named Entities in texts in Portuguese, being particularly relevant the following: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1D42-D6AC-4964-91D9-07294E86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4FBBB57-D746-46BF-9930-EE6E3B7B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95337"/>
              </p:ext>
            </p:extLst>
          </p:nvPr>
        </p:nvGraphicFramePr>
        <p:xfrm>
          <a:off x="2944741" y="3148335"/>
          <a:ext cx="6161168" cy="196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0584">
                  <a:extLst>
                    <a:ext uri="{9D8B030D-6E8A-4147-A177-3AD203B41FA5}">
                      <a16:colId xmlns:a16="http://schemas.microsoft.com/office/drawing/2014/main" val="3308164531"/>
                    </a:ext>
                  </a:extLst>
                </a:gridCol>
                <a:gridCol w="3080584">
                  <a:extLst>
                    <a:ext uri="{9D8B030D-6E8A-4147-A177-3AD203B41FA5}">
                      <a16:colId xmlns:a16="http://schemas.microsoft.com/office/drawing/2014/main" val="3921450523"/>
                    </a:ext>
                  </a:extLst>
                </a:gridCol>
              </a:tblGrid>
              <a:tr h="502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Systems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814104"/>
                  </a:ext>
                </a:extLst>
              </a:tr>
              <a:tr h="502192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/>
                        <a:t>Linguakit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err="1">
                          <a:latin typeface="Calibri"/>
                        </a:rPr>
                        <a:t>NLPyPort</a:t>
                      </a:r>
                      <a:r>
                        <a:rPr lang="en-US" sz="2400" b="1" i="0" u="none" strike="noStrike" noProof="0">
                          <a:latin typeface="Calibri"/>
                        </a:rPr>
                        <a:t> 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98216"/>
                  </a:ext>
                </a:extLst>
              </a:tr>
              <a:tr h="48126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/>
                        <a:t>AllenNLP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/>
                        <a:t>StanfordNLP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835657"/>
                  </a:ext>
                </a:extLst>
              </a:tr>
              <a:tr h="481266">
                <a:tc>
                  <a:txBody>
                    <a:bodyPr/>
                    <a:lstStyle/>
                    <a:p>
                      <a:pPr algn="ctr"/>
                      <a:r>
                        <a:rPr lang="en-US" sz="2400" b="1" err="1"/>
                        <a:t>FreeLING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9182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71B1-4600-2541-AAD3-5B667DF3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41722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Recent developments for Portuguese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LeNER</a:t>
            </a:r>
            <a:r>
              <a:rPr lang="en-US"/>
              <a:t>-Br system (2018)</a:t>
            </a:r>
          </a:p>
          <a:p>
            <a:pPr lvl="1"/>
            <a:r>
              <a:rPr lang="en-US"/>
              <a:t>developed for Brazilian legal documents  </a:t>
            </a:r>
          </a:p>
          <a:p>
            <a:pPr lvl="1"/>
            <a:r>
              <a:rPr lang="en-US"/>
              <a:t>Based on LSTM-CRF models</a:t>
            </a:r>
          </a:p>
          <a:p>
            <a:pPr lvl="1"/>
            <a:r>
              <a:rPr lang="en-US"/>
              <a:t>F1 scores of 97.04% and 88.82% for Legislation and judicial entities</a:t>
            </a:r>
          </a:p>
          <a:p>
            <a:pPr lvl="1"/>
            <a:endParaRPr lang="en-US"/>
          </a:p>
          <a:p>
            <a:r>
              <a:rPr lang="en-US" err="1"/>
              <a:t>Pirovani</a:t>
            </a:r>
            <a:r>
              <a:rPr lang="en-US"/>
              <a:t> and coworkers (2019)</a:t>
            </a:r>
          </a:p>
          <a:p>
            <a:pPr lvl="1"/>
            <a:r>
              <a:rPr lang="en-US"/>
              <a:t>hybrid technique combining Conditional Random Fields with a Local Grammar (CRF+LG)  </a:t>
            </a:r>
          </a:p>
          <a:p>
            <a:pPr lvl="1"/>
            <a:r>
              <a:rPr lang="en-US"/>
              <a:t>adapted to various textual genres in Portuguese (</a:t>
            </a:r>
            <a:r>
              <a:rPr lang="en-US" err="1"/>
              <a:t>IberLEF</a:t>
            </a:r>
            <a:r>
              <a:rPr lang="en-US"/>
              <a:t> 2019 task)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11514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2AB-EB3D-4D4C-B4D3-EEE30C1C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Recent developments for Portuguese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9938-D1E9-47B2-86CD-9F6755A4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Lopes and </a:t>
            </a:r>
            <a:r>
              <a:rPr lang="en-GB" err="1"/>
              <a:t>coworkers</a:t>
            </a:r>
            <a:r>
              <a:rPr lang="en-GB"/>
              <a:t> (2019)</a:t>
            </a:r>
          </a:p>
          <a:p>
            <a:pPr lvl="1"/>
            <a:r>
              <a:rPr lang="en-GB"/>
              <a:t>NER for Clinical data in Portuguese with </a:t>
            </a:r>
            <a:r>
              <a:rPr lang="en-GB" err="1"/>
              <a:t>BiLSTMs</a:t>
            </a:r>
            <a:r>
              <a:rPr lang="en-GB"/>
              <a:t> and word embeddings</a:t>
            </a:r>
            <a:endParaRPr lang="en-GB">
              <a:cs typeface="Calibri"/>
            </a:endParaRPr>
          </a:p>
          <a:p>
            <a:pPr lvl="1"/>
            <a:r>
              <a:rPr lang="en-GB"/>
              <a:t>F1-scores slightly higher than 80% and equivalent results for both Precision and Recall. Pre-processed by </a:t>
            </a:r>
            <a:r>
              <a:rPr lang="en-GB" err="1"/>
              <a:t>NLPPort</a:t>
            </a:r>
            <a:r>
              <a:rPr lang="en-GB"/>
              <a:t> and processed by </a:t>
            </a:r>
            <a:r>
              <a:rPr lang="en-GB" err="1"/>
              <a:t>BiLSTM</a:t>
            </a:r>
            <a:r>
              <a:rPr lang="en-GB"/>
              <a:t>-CRF and CRF for comparison. </a:t>
            </a:r>
            <a:r>
              <a:rPr lang="en-GB" err="1"/>
              <a:t>BiLSTM</a:t>
            </a:r>
            <a:r>
              <a:rPr lang="en-GB"/>
              <a:t> was superior in all comparisons for "In-Domain" models</a:t>
            </a:r>
            <a:endParaRPr lang="en-GB">
              <a:cs typeface="Calibri"/>
            </a:endParaRPr>
          </a:p>
          <a:p>
            <a:pPr lvl="1"/>
            <a:endParaRPr lang="en-GB"/>
          </a:p>
          <a:p>
            <a:r>
              <a:rPr lang="en-GB"/>
              <a:t>Mariana Dias and </a:t>
            </a:r>
            <a:r>
              <a:rPr lang="en-GB" err="1"/>
              <a:t>coworkers</a:t>
            </a:r>
            <a:r>
              <a:rPr lang="en-GB"/>
              <a:t> (2020)</a:t>
            </a:r>
            <a:endParaRPr lang="en-GB">
              <a:cs typeface="Calibri"/>
            </a:endParaRPr>
          </a:p>
          <a:p>
            <a:pPr lvl="1"/>
            <a:r>
              <a:rPr lang="en-GB"/>
              <a:t> NER was applied to sensitive data Discovery in Portuguese </a:t>
            </a:r>
            <a:endParaRPr lang="en-GB">
              <a:cs typeface="Calibri"/>
            </a:endParaRPr>
          </a:p>
          <a:p>
            <a:pPr lvl="1"/>
            <a:r>
              <a:rPr lang="en-GB"/>
              <a:t>Unstructured text information in European Portuguese combining several techniques(Lexical rules, machine learning algorithms and </a:t>
            </a:r>
            <a:r>
              <a:rPr lang="en-GB" sz="800"/>
              <a:t> </a:t>
            </a:r>
            <a:r>
              <a:rPr lang="en-GB"/>
              <a:t>neural networks)</a:t>
            </a:r>
            <a:endParaRPr lang="en-GB">
              <a:cs typeface="Calibri"/>
            </a:endParaRPr>
          </a:p>
          <a:p>
            <a:pPr lvl="1"/>
            <a:r>
              <a:rPr lang="en-GB"/>
              <a:t>rule-based approaches were used for a set of specific classes (ex: </a:t>
            </a:r>
            <a:r>
              <a:rPr lang="en-GB" sz="800"/>
              <a:t> </a:t>
            </a:r>
            <a:r>
              <a:rPr lang="en-GB" err="1"/>
              <a:t>NumIdentificacaoCivil</a:t>
            </a:r>
            <a:r>
              <a:rPr lang="en-GB"/>
              <a:t>). For the other classes of entities, CRF, Random Fields and </a:t>
            </a:r>
            <a:r>
              <a:rPr lang="en-GB" err="1"/>
              <a:t>BiLSTM</a:t>
            </a:r>
            <a:r>
              <a:rPr lang="en-GB"/>
              <a:t> were used </a:t>
            </a:r>
            <a:endParaRPr lang="en-GB">
              <a:cs typeface="Calibri"/>
            </a:endParaRP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1FB4-65AF-4CDE-846A-AA93355B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69B5-2689-DC48-9457-BBB9D973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15380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B5659F-D47B-4664-ADAD-E60C5FD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16" y="1736726"/>
            <a:ext cx="10515600" cy="2852737"/>
          </a:xfrm>
        </p:spPr>
        <p:txBody>
          <a:bodyPr/>
          <a:lstStyle/>
          <a:p>
            <a:r>
              <a:rPr lang="en-US"/>
              <a:t>Proposed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E71FB0-4BA6-4CF8-B3C1-E73384AE8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NER without annotated data using an Ensemble of 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96EA-27C1-49D9-B582-6CE877C7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FBFC2-F8B4-024A-81D2-0CD5F325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400630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8AE4-7E2A-4453-BB1D-447C0D05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C07CC-07D8-4CEA-BCAC-31F9CFE4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/>
          <a:lstStyle/>
          <a:p>
            <a:r>
              <a:rPr lang="en-US"/>
              <a:t>To provide annotated corpora for development of new NER systems we propose to explore the </a:t>
            </a:r>
            <a:r>
              <a:rPr lang="en-US">
                <a:solidFill>
                  <a:srgbClr val="00B050"/>
                </a:solidFill>
              </a:rPr>
              <a:t>combined use of several existing NER </a:t>
            </a:r>
            <a:r>
              <a:rPr lang="en-US"/>
              <a:t>systems and resources capable of providing information regarding entities and their types, for example </a:t>
            </a:r>
            <a:r>
              <a:rPr lang="en-US" err="1"/>
              <a:t>DBpedia</a:t>
            </a:r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039D-1469-4408-8192-FF3FC96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B8E8C-7FE3-411C-876B-427E2068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10" y="2992021"/>
            <a:ext cx="8944542" cy="372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0436-597D-467D-B2AE-4C8DAA68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4 phases  –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96F4-3C16-4AA1-A0A9-951B4286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19" y="1822862"/>
            <a:ext cx="8075212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Phase 1: </a:t>
            </a:r>
            <a:r>
              <a:rPr lang="en-US" b="1"/>
              <a:t>Obtaining documents for the domain</a:t>
            </a:r>
            <a:endParaRPr lang="en-US" b="1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A set of sources were  selected manually, and the text scrapped using the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Scrapy</a:t>
            </a:r>
            <a:r>
              <a:rPr lang="en-US">
                <a:ea typeface="+mn-lt"/>
                <a:cs typeface="+mn-lt"/>
              </a:rPr>
              <a:t> library for retrieving documents and 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BeautifulSoup</a:t>
            </a:r>
            <a:r>
              <a:rPr lang="en-US">
                <a:ea typeface="+mn-lt"/>
                <a:cs typeface="+mn-lt"/>
              </a:rPr>
              <a:t> library for getting document data.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One of the main sources selected was 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Wikivoyage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lvl="1"/>
            <a:endParaRPr lang="en-US" sz="2400">
              <a:cs typeface="Calibri"/>
            </a:endParaRPr>
          </a:p>
          <a:p>
            <a:r>
              <a:rPr lang="en-US"/>
              <a:t>Phase 2: </a:t>
            </a:r>
            <a:r>
              <a:rPr lang="en-US" b="1"/>
              <a:t>Application of an Ensemble of NERs</a:t>
            </a:r>
            <a:endParaRPr lang="en-US" b="1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From the NERs capable of processing texts in Portuguese, a subset was selected covering the main types. </a:t>
            </a:r>
            <a:endParaRPr lang="en-US"/>
          </a:p>
          <a:p>
            <a:pPr lvl="2"/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Linguakit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. </a:t>
            </a:r>
          </a:p>
          <a:p>
            <a:pPr lvl="2"/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AllenNLP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  </a:t>
            </a:r>
          </a:p>
          <a:p>
            <a:pPr lvl="2"/>
            <a:r>
              <a:rPr lang="en-US">
                <a:ea typeface="+mn-lt"/>
                <a:cs typeface="+mn-lt"/>
              </a:rPr>
              <a:t>NER based in </a:t>
            </a:r>
            <a:r>
              <a:rPr lang="en-US" err="1">
                <a:solidFill>
                  <a:srgbClr val="00B050"/>
                </a:solidFill>
                <a:ea typeface="+mn-lt"/>
                <a:cs typeface="+mn-lt"/>
              </a:rPr>
              <a:t>DBpedia</a:t>
            </a:r>
            <a:endParaRPr lang="en-US">
              <a:solidFill>
                <a:srgbClr val="00B050"/>
              </a:solidFill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F45D-3B0F-45C5-A58F-77131A6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265BA-9383-4D24-B0A8-C57223CAA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8" t="13879" r="73694" b="39091"/>
          <a:stretch/>
        </p:blipFill>
        <p:spPr>
          <a:xfrm>
            <a:off x="1259619" y="1690688"/>
            <a:ext cx="2111734" cy="2083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DD13E-9F86-4B12-B806-72CF865CA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10" r="36506" b="17979"/>
          <a:stretch/>
        </p:blipFill>
        <p:spPr>
          <a:xfrm>
            <a:off x="519498" y="3638699"/>
            <a:ext cx="2994980" cy="2661508"/>
          </a:xfrm>
          <a:prstGeom prst="rect">
            <a:avLst/>
          </a:prstGeom>
        </p:spPr>
      </p:pic>
      <p:pic>
        <p:nvPicPr>
          <p:cNvPr id="7" name="Picture 9" descr="Logo&#10;&#10;Description automatically generated">
            <a:extLst>
              <a:ext uri="{FF2B5EF4-FFF2-40B4-BE49-F238E27FC236}">
                <a16:creationId xmlns:a16="http://schemas.microsoft.com/office/drawing/2014/main" id="{76F2E71E-1D75-4ECE-8525-2BA47B7C9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90" y="2177764"/>
            <a:ext cx="1448392" cy="97385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AC03-2BBA-3041-9326-46F6A0BE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57887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4E5A-20FE-4FEF-984D-B59B5FB0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Dbpedia</a:t>
            </a:r>
            <a:r>
              <a:rPr lang="en-US"/>
              <a:t>-based NER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1422-2977-4A65-ADBB-88D01EA6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06484-DA2A-4AA1-B56C-1F1CBFEF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57" y="1408907"/>
            <a:ext cx="7236322" cy="4753353"/>
          </a:xfrm>
          <a:prstGeom prst="rect">
            <a:avLst/>
          </a:prstGeom>
        </p:spPr>
      </p:pic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BA41A999-7135-459B-A667-7E98C9FA3B3A}"/>
              </a:ext>
            </a:extLst>
          </p:cNvPr>
          <p:cNvSpPr/>
          <p:nvPr/>
        </p:nvSpPr>
        <p:spPr>
          <a:xfrm>
            <a:off x="8153400" y="2870421"/>
            <a:ext cx="3749703" cy="479066"/>
          </a:xfrm>
          <a:prstGeom prst="accentCallout1">
            <a:avLst>
              <a:gd name="adj1" fmla="val 18750"/>
              <a:gd name="adj2" fmla="val -8333"/>
              <a:gd name="adj3" fmla="val 112500"/>
              <a:gd name="adj4" fmla="val -95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For all sequences  l words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E6D48048-F8C9-45CD-B886-CF869A6B115D}"/>
              </a:ext>
            </a:extLst>
          </p:cNvPr>
          <p:cNvSpPr/>
          <p:nvPr/>
        </p:nvSpPr>
        <p:spPr>
          <a:xfrm>
            <a:off x="8153399" y="3429000"/>
            <a:ext cx="3749703" cy="479066"/>
          </a:xfrm>
          <a:prstGeom prst="accentCallout1">
            <a:avLst>
              <a:gd name="adj1" fmla="val 18750"/>
              <a:gd name="adj2" fmla="val -8333"/>
              <a:gd name="adj3" fmla="val 62708"/>
              <a:gd name="adj4" fmla="val -49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Create word sequence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D0FD11F1-7203-4147-B775-C44B5C575147}"/>
              </a:ext>
            </a:extLst>
          </p:cNvPr>
          <p:cNvSpPr/>
          <p:nvPr/>
        </p:nvSpPr>
        <p:spPr>
          <a:xfrm>
            <a:off x="8153398" y="3997518"/>
            <a:ext cx="3749703" cy="479066"/>
          </a:xfrm>
          <a:prstGeom prst="accentCallout1">
            <a:avLst>
              <a:gd name="adj1" fmla="val 18750"/>
              <a:gd name="adj2" fmla="val -8333"/>
              <a:gd name="adj3" fmla="val -2022"/>
              <a:gd name="adj4" fmla="val -71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Query </a:t>
            </a:r>
            <a:r>
              <a:rPr lang="en-US" err="1"/>
              <a:t>DBPedia</a:t>
            </a:r>
            <a:r>
              <a:rPr lang="en-US"/>
              <a:t> 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4B783503-31DA-4CA6-97C7-5AFE090D5ED8}"/>
              </a:ext>
            </a:extLst>
          </p:cNvPr>
          <p:cNvSpPr/>
          <p:nvPr/>
        </p:nvSpPr>
        <p:spPr>
          <a:xfrm>
            <a:off x="8153396" y="4581222"/>
            <a:ext cx="3749703" cy="479066"/>
          </a:xfrm>
          <a:prstGeom prst="accentCallout1">
            <a:avLst>
              <a:gd name="adj1" fmla="val 18750"/>
              <a:gd name="adj2" fmla="val -8333"/>
              <a:gd name="adj3" fmla="val -65092"/>
              <a:gd name="adj4" fmla="val -65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Selection of result by postprocessing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CC3EE5E7-4279-4B51-B1F4-BCD63460E826}"/>
              </a:ext>
            </a:extLst>
          </p:cNvPr>
          <p:cNvSpPr/>
          <p:nvPr/>
        </p:nvSpPr>
        <p:spPr>
          <a:xfrm>
            <a:off x="8153395" y="5124615"/>
            <a:ext cx="3749703" cy="479066"/>
          </a:xfrm>
          <a:prstGeom prst="accentCallout1">
            <a:avLst>
              <a:gd name="adj1" fmla="val 18750"/>
              <a:gd name="adj2" fmla="val -8333"/>
              <a:gd name="adj3" fmla="val -139781"/>
              <a:gd name="adj4" fmla="val -804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Search for super class by repeated queries</a:t>
            </a: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A85FC4E0-9D4A-43EF-809F-C5F6CB6C1F74}"/>
              </a:ext>
            </a:extLst>
          </p:cNvPr>
          <p:cNvSpPr/>
          <p:nvPr/>
        </p:nvSpPr>
        <p:spPr>
          <a:xfrm>
            <a:off x="8153395" y="5834904"/>
            <a:ext cx="3749703" cy="479066"/>
          </a:xfrm>
          <a:prstGeom prst="accentCallout1">
            <a:avLst>
              <a:gd name="adj1" fmla="val 18750"/>
              <a:gd name="adj2" fmla="val -8333"/>
              <a:gd name="adj3" fmla="val -189574"/>
              <a:gd name="adj4" fmla="val -10614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Store in cache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ECF51-D055-3D49-9830-27B1E1BA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049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FE3F-D2D8-48FA-AE14-4F11C795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825625"/>
            <a:ext cx="77724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Phase 3: </a:t>
            </a:r>
            <a:r>
              <a:rPr lang="en-US" b="1">
                <a:ea typeface="+mn-lt"/>
                <a:cs typeface="+mn-lt"/>
              </a:rPr>
              <a:t>Combination of the outputs of the Ensemble of NERs </a:t>
            </a:r>
            <a:endParaRPr lang="en-US"/>
          </a:p>
          <a:p>
            <a:pPr lvl="1"/>
            <a:r>
              <a:rPr lang="en-US" sz="2000">
                <a:ea typeface="+mn-lt"/>
                <a:cs typeface="+mn-lt"/>
              </a:rPr>
              <a:t>New tag candidates from the tags produced by the 3 NERs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 b="1">
                <a:solidFill>
                  <a:srgbClr val="00B050"/>
                </a:solidFill>
                <a:ea typeface="+mn-lt"/>
                <a:cs typeface="+mn-lt"/>
              </a:rPr>
              <a:t>Winner Take All </a:t>
            </a:r>
            <a:r>
              <a:rPr lang="en-US" sz="2000">
                <a:ea typeface="+mn-lt"/>
                <a:cs typeface="+mn-lt"/>
              </a:rPr>
              <a:t>(WTA) </a:t>
            </a:r>
          </a:p>
          <a:p>
            <a:pPr lvl="2"/>
            <a:r>
              <a:rPr lang="en-US" sz="1600">
                <a:ea typeface="+mn-lt"/>
                <a:cs typeface="+mn-lt"/>
              </a:rPr>
              <a:t>assigns the most common tag </a:t>
            </a:r>
          </a:p>
          <a:p>
            <a:pPr lvl="2"/>
            <a:r>
              <a:rPr lang="en-US" sz="1600">
                <a:ea typeface="+mn-lt"/>
                <a:cs typeface="+mn-lt"/>
              </a:rPr>
              <a:t>augmenting the confidence in the tags</a:t>
            </a:r>
          </a:p>
          <a:p>
            <a:pPr lvl="1"/>
            <a:r>
              <a:rPr lang="en-US" sz="2000" b="1">
                <a:solidFill>
                  <a:srgbClr val="00B050"/>
                </a:solidFill>
                <a:ea typeface="+mn-lt"/>
                <a:cs typeface="+mn-lt"/>
              </a:rPr>
              <a:t>Entity detection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(ENTITY)</a:t>
            </a:r>
          </a:p>
          <a:p>
            <a:pPr lvl="2"/>
            <a:r>
              <a:rPr lang="en-US" sz="1600">
                <a:ea typeface="+mn-lt"/>
                <a:cs typeface="+mn-lt"/>
              </a:rPr>
              <a:t>tags words as only Entity or not, </a:t>
            </a:r>
          </a:p>
          <a:p>
            <a:pPr lvl="2"/>
            <a:r>
              <a:rPr lang="en-US" sz="1600">
                <a:ea typeface="+mn-lt"/>
                <a:cs typeface="+mn-lt"/>
              </a:rPr>
              <a:t>producing annotated data useful to train entity detectors (not including classification of the entity)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Phase 4: </a:t>
            </a:r>
            <a:r>
              <a:rPr lang="en-US" b="1">
                <a:ea typeface="+mn-lt"/>
                <a:cs typeface="+mn-lt"/>
              </a:rPr>
              <a:t>Exploration of the results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Analyzed in terms of agreement among NERs.</a:t>
            </a:r>
          </a:p>
          <a:p>
            <a:pPr lvl="1"/>
            <a:r>
              <a:rPr lang="en-US" sz="2000">
                <a:ea typeface="+mn-lt"/>
                <a:cs typeface="+mn-lt"/>
              </a:rPr>
              <a:t>evaluated against manually annotated data.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8A7F-A31D-44A8-9F83-C1CAE3DF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17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77CD8FF-19A6-47DD-8DA6-F27C29B0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The 4 phases  – 3 &amp;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04187-E82D-40EA-A485-3E7B37FF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85" t="14648" r="20713" b="36528"/>
          <a:stretch/>
        </p:blipFill>
        <p:spPr>
          <a:xfrm>
            <a:off x="687245" y="1870075"/>
            <a:ext cx="2334251" cy="1668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4891E-578F-4239-9CC6-61AA48947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31" r="6756" b="32051"/>
          <a:stretch/>
        </p:blipFill>
        <p:spPr>
          <a:xfrm>
            <a:off x="687245" y="3717717"/>
            <a:ext cx="2477374" cy="22967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2AAE5-C1E0-444E-99A6-85A247FF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4384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B487DC-2289-40D5-A94E-0F841121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470F4B-E072-40D5-83E9-FFAC65540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9F9C-3A80-4023-98E0-40C3B87C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BEC6-0C7F-44CF-A49E-665384E9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F4A490-7DC1-4FAD-9504-6771E911F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14" y="1690688"/>
            <a:ext cx="8907828" cy="45377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A710-C739-4181-9F42-7D7FC3AD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19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79120-7E99-354D-B105-B2208F87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9074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B175-844A-4643-A925-B64F5476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67F6-8625-4275-8E13-19BA9D8F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Named Entity Recognition - NER</a:t>
            </a:r>
          </a:p>
          <a:p>
            <a:r>
              <a:rPr lang="en-US">
                <a:cs typeface="Calibri"/>
              </a:rPr>
              <a:t>Motivation</a:t>
            </a:r>
          </a:p>
          <a:p>
            <a:r>
              <a:rPr lang="en-US">
                <a:cs typeface="Calibri"/>
              </a:rPr>
              <a:t>Main Objectives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Our proposal  </a:t>
            </a:r>
          </a:p>
          <a:p>
            <a:pPr lvl="1"/>
            <a:r>
              <a:rPr lang="en-US"/>
              <a:t>a system to create the annotated data automatically, by resorting to a set of existing NERs and information sources (</a:t>
            </a:r>
            <a:r>
              <a:rPr lang="en-US" err="1"/>
              <a:t>DBpedia</a:t>
            </a:r>
            <a:r>
              <a:rPr lang="en-US"/>
              <a:t>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First Results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Future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CAFC7-145E-4300-875E-94349BA8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1919-D125-C840-A48C-3B1260A2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96337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65EB-E1C7-4C18-B71D-7956BF6A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NERs 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283A-1490-4D2F-9B6C-52F3F0D6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79" y="5338742"/>
            <a:ext cx="10495808" cy="76895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/>
              <a:t>The analysis started by looking both confusion matrices and computing a simple similarity measure (Jaccard similarity calculated not considering the cases where "O" BIO tag was assigned by the NERs being compared).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E7C-24AB-45C6-AB4D-0F665EEB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5D881-BC9C-4D3D-8450-C74E7401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32" y="1392399"/>
            <a:ext cx="9358248" cy="385548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2324-1758-1449-9237-9D0F8A09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126150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D6BC-4181-40AA-8124-905CDD35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among NER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AA88-0ED4-44B2-99B9-0018E6A2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0871"/>
            <a:ext cx="10774680" cy="1486091"/>
          </a:xfrm>
        </p:spPr>
        <p:txBody>
          <a:bodyPr>
            <a:normAutofit fontScale="70000" lnSpcReduction="20000"/>
          </a:bodyPr>
          <a:lstStyle/>
          <a:p>
            <a:r>
              <a:rPr lang="en-GB"/>
              <a:t>Systems produce quite dissimilar results, being the higher Jaccard similarity only 0.422 (for </a:t>
            </a:r>
            <a:r>
              <a:rPr lang="en-GB" err="1"/>
              <a:t>Linguakit</a:t>
            </a:r>
            <a:r>
              <a:rPr lang="en-GB"/>
              <a:t> versus </a:t>
            </a:r>
            <a:r>
              <a:rPr lang="en-GB" err="1"/>
              <a:t>DBPedia</a:t>
            </a:r>
            <a:r>
              <a:rPr lang="en-GB"/>
              <a:t>-based NERs); </a:t>
            </a:r>
          </a:p>
          <a:p>
            <a:pPr lvl="1"/>
            <a:r>
              <a:rPr lang="en-GB"/>
              <a:t>Many of the entities marked as LOCATION by </a:t>
            </a:r>
            <a:r>
              <a:rPr lang="en-GB" err="1"/>
              <a:t>Linguakit</a:t>
            </a:r>
            <a:r>
              <a:rPr lang="en-GB"/>
              <a:t> and </a:t>
            </a:r>
            <a:r>
              <a:rPr lang="en-GB" err="1"/>
              <a:t>DBPedia</a:t>
            </a:r>
            <a:r>
              <a:rPr lang="en-GB"/>
              <a:t> are tagged as PERSON by </a:t>
            </a:r>
            <a:r>
              <a:rPr lang="en-GB" err="1"/>
              <a:t>AllenNLP</a:t>
            </a:r>
            <a:endParaRPr lang="en-GB"/>
          </a:p>
          <a:p>
            <a:pPr lvl="1"/>
            <a:r>
              <a:rPr lang="en-GB" err="1"/>
              <a:t>DBPedia</a:t>
            </a:r>
            <a:r>
              <a:rPr lang="en-GB"/>
              <a:t> NER detects a richer set of entities than the other two</a:t>
            </a:r>
          </a:p>
          <a:p>
            <a:pPr lvl="1"/>
            <a:r>
              <a:rPr lang="en-GB"/>
              <a:t>WTA tags are more similar to the </a:t>
            </a:r>
            <a:r>
              <a:rPr lang="en-GB" err="1"/>
              <a:t>DBPedia</a:t>
            </a:r>
            <a:r>
              <a:rPr lang="en-GB"/>
              <a:t>-based NER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45FC-F28D-44E7-B00D-4AA64F89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D5E9A-3906-4288-8A0A-3C615034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4" y="1515759"/>
            <a:ext cx="7217456" cy="31380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AFC0-8249-7D4D-B5E5-FBA3ADE5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B31095-D459-4443-863C-018D8148A31F}"/>
              </a:ext>
            </a:extLst>
          </p:cNvPr>
          <p:cNvSpPr/>
          <p:nvPr/>
        </p:nvSpPr>
        <p:spPr>
          <a:xfrm>
            <a:off x="4493172" y="3878317"/>
            <a:ext cx="504497" cy="25224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8BC669-26F2-1F4D-95E6-3C1C0D27132E}"/>
              </a:ext>
            </a:extLst>
          </p:cNvPr>
          <p:cNvSpPr/>
          <p:nvPr/>
        </p:nvSpPr>
        <p:spPr>
          <a:xfrm>
            <a:off x="9469820" y="4653784"/>
            <a:ext cx="643759" cy="37541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1244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40B-45F9-4AD6-8446-F20D2C58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42CB-0CED-4162-8AB9-ED93D8A3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61" y="1547120"/>
            <a:ext cx="4498769" cy="433154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In this example, we show Entities annotated based only the list of entities obtained by applying the previous  phases.</a:t>
            </a:r>
          </a:p>
          <a:p>
            <a:endParaRPr lang="en-US">
              <a:cs typeface="Calibri"/>
            </a:endParaRPr>
          </a:p>
          <a:p>
            <a:r>
              <a:rPr lang="en-GB"/>
              <a:t>The Figure shows that the Gazetteer-based NER could recognize several named entities</a:t>
            </a:r>
            <a:endParaRPr lang="en-GB">
              <a:cs typeface="Calibri"/>
            </a:endParaRPr>
          </a:p>
          <a:p>
            <a:endParaRPr lang="en-GB"/>
          </a:p>
          <a:p>
            <a:r>
              <a:rPr lang="en-GB"/>
              <a:t>A major problem is clear, the approach is not capable of handling continuous or close parts of an entity (ex: “</a:t>
            </a:r>
            <a:r>
              <a:rPr lang="en-GB" err="1"/>
              <a:t>cidade</a:t>
            </a:r>
            <a:r>
              <a:rPr lang="en-GB"/>
              <a:t> do Porto”) and fails to recognize several entities (ex: “Vigo”) </a:t>
            </a:r>
            <a:endParaRPr lang="en-GB">
              <a:cs typeface="Calibri"/>
            </a:endParaRP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1DB0-7610-4AFE-821C-CA87D544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59B12-06AB-4671-9088-74BCD512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51" y="2230122"/>
            <a:ext cx="6653485" cy="34088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A48F40-88F2-4071-AC84-2F6D7849BA7C}"/>
              </a:ext>
            </a:extLst>
          </p:cNvPr>
          <p:cNvSpPr txBox="1">
            <a:spLocks/>
          </p:cNvSpPr>
          <p:nvPr/>
        </p:nvSpPr>
        <p:spPr>
          <a:xfrm>
            <a:off x="6512626" y="493609"/>
            <a:ext cx="4340432" cy="4430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4FB78B-0FEE-4F0C-A448-638B0A37D21A}"/>
              </a:ext>
            </a:extLst>
          </p:cNvPr>
          <p:cNvSpPr txBox="1">
            <a:spLocks/>
          </p:cNvSpPr>
          <p:nvPr/>
        </p:nvSpPr>
        <p:spPr>
          <a:xfrm>
            <a:off x="6374080" y="1691037"/>
            <a:ext cx="4063342" cy="848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 of Results: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1511-479E-A84C-BBB9-9ED7B40E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05682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B1CA-6541-4FA9-8BE9-3A0EA18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(ongoing) Training of neural 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5ECF-6F7F-403C-91BC-6928DD48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of tagged data to train NERs: </a:t>
            </a:r>
          </a:p>
          <a:p>
            <a:r>
              <a:rPr lang="en-US"/>
              <a:t>systems based on BERT  for instance, both for ENTITY/NO-ENTITY tagging and to classify with tags adequate to the domain.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EE02-8FE4-4AED-8300-AB4FDFAB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3435-34F1-C344-A0C3-2257F484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21123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1D63-CEFF-469A-B273-FC0FE7E1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EB36-D381-4A21-9B31-4C81B5C6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problem of automatic annotation of Named Entities is addressed in this paper, being </a:t>
            </a:r>
            <a:r>
              <a:rPr lang="en-US">
                <a:solidFill>
                  <a:srgbClr val="00B050"/>
                </a:solidFill>
              </a:rPr>
              <a:t>proposed the combined used of an ensemble of NER systems</a:t>
            </a:r>
          </a:p>
          <a:p>
            <a:r>
              <a:rPr lang="en-US"/>
              <a:t>A </a:t>
            </a:r>
            <a:r>
              <a:rPr lang="en-US">
                <a:solidFill>
                  <a:srgbClr val="00B050"/>
                </a:solidFill>
              </a:rPr>
              <a:t>first proof-of-concept of the proposed method was implemented </a:t>
            </a:r>
            <a:r>
              <a:rPr lang="en-US"/>
              <a:t>with 2 existing NER systems and a </a:t>
            </a:r>
            <a:r>
              <a:rPr lang="en-US" err="1"/>
              <a:t>DBpedia</a:t>
            </a:r>
            <a:r>
              <a:rPr lang="en-US"/>
              <a:t>-based NER developed by the authors</a:t>
            </a:r>
          </a:p>
          <a:p>
            <a:r>
              <a:rPr lang="en-US"/>
              <a:t>The initial results revealed that </a:t>
            </a:r>
            <a:r>
              <a:rPr lang="en-US">
                <a:solidFill>
                  <a:srgbClr val="00B050"/>
                </a:solidFill>
              </a:rPr>
              <a:t>combining the outputs of the NERs </a:t>
            </a:r>
            <a:r>
              <a:rPr lang="en-US"/>
              <a:t>ensemble </a:t>
            </a:r>
            <a:r>
              <a:rPr lang="en-US">
                <a:solidFill>
                  <a:srgbClr val="00B050"/>
                </a:solidFill>
              </a:rPr>
              <a:t>has potential to both extend the set of entities  and</a:t>
            </a:r>
            <a:r>
              <a:rPr lang="en-US"/>
              <a:t> contribute to </a:t>
            </a:r>
            <a:r>
              <a:rPr lang="en-US">
                <a:solidFill>
                  <a:srgbClr val="00B050"/>
                </a:solidFill>
              </a:rPr>
              <a:t>reduce the difficulties </a:t>
            </a:r>
            <a:r>
              <a:rPr lang="en-US"/>
              <a:t>distinguishing some entities  </a:t>
            </a:r>
          </a:p>
          <a:p>
            <a:r>
              <a:rPr lang="en-US"/>
              <a:t>With the combination strategy providing a 1-class annotation, the proposed </a:t>
            </a:r>
            <a:r>
              <a:rPr lang="en-US">
                <a:solidFill>
                  <a:srgbClr val="00B050"/>
                </a:solidFill>
              </a:rPr>
              <a:t>system could detect an interesting set of Named Entities in texts related to Tourism </a:t>
            </a:r>
          </a:p>
          <a:p>
            <a:pPr lvl="1"/>
            <a:r>
              <a:rPr lang="en-US"/>
              <a:t>that were used to create initial versions of new Gazetteer-based NERs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62F2-8A97-481E-AC93-42BEC8D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768F-0808-AA42-8C71-76F9D398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80710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7DB9-5535-4848-AEA4-7CFFC933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850D-AAD7-4E54-B9CF-6F0889CC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 the NERs integrating the Ensemble</a:t>
            </a:r>
          </a:p>
          <a:p>
            <a:endParaRPr lang="en-US"/>
          </a:p>
          <a:p>
            <a:r>
              <a:rPr lang="en-US"/>
              <a:t>Addition of new NERs to the Ensemble</a:t>
            </a:r>
          </a:p>
          <a:p>
            <a:endParaRPr lang="en-US"/>
          </a:p>
          <a:p>
            <a:r>
              <a:rPr lang="en-US"/>
              <a:t>Test the system in new domains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E67E-8AB2-4718-AB34-9CD9DAA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E6307-4663-6F4C-B4CD-9B39731D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56221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189A4A-1AFB-4681-B296-F1BDF94C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your attention. </a:t>
            </a:r>
            <a:br>
              <a:rPr lang="en-US"/>
            </a:br>
            <a:r>
              <a:rPr lang="en-US"/>
              <a:t>Any questions?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4F46C1-4E6D-4980-BACA-DED3ED16B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6F08-33F1-4DAF-8C9D-057E4385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30FDE-20A5-714B-A01D-CF734D8E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16084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4EC6-E935-4872-B4AD-405B2CD3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D216-AEA1-4502-A06B-C43F2B52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solidFill>
                  <a:srgbClr val="00B050"/>
                </a:solidFill>
              </a:rPr>
              <a:t>Named entities </a:t>
            </a:r>
            <a:r>
              <a:rPr lang="en-US"/>
              <a:t>are single-word or multi-word expressions that refer to specific individuals, such as people and organizations, or denote other concrete information such as postal and e-mail addresses or dates. </a:t>
            </a:r>
          </a:p>
          <a:p>
            <a:pPr lvl="1"/>
            <a:r>
              <a:rPr lang="en-US"/>
              <a:t>They are expressed using specific patterns (ex: addresses, dates, e-mails) or composed by a sequence of nouns referring a single entity </a:t>
            </a:r>
            <a:endParaRPr lang="en-US">
              <a:cs typeface="Calibri"/>
            </a:endParaRPr>
          </a:p>
          <a:p>
            <a:pPr lvl="1"/>
            <a:r>
              <a:rPr lang="en-US"/>
              <a:t>Examples: “António Guterres” or “The Secretary-General of the United Nations” which, in 2021, refer to the same person.</a:t>
            </a:r>
          </a:p>
          <a:p>
            <a:pPr lvl="1"/>
            <a:endParaRPr lang="en-US"/>
          </a:p>
          <a:p>
            <a:r>
              <a:rPr lang="en-US"/>
              <a:t>Automatic recognition of these named entities is the objective of </a:t>
            </a:r>
            <a:r>
              <a:rPr lang="en-US" b="1">
                <a:solidFill>
                  <a:srgbClr val="00B050"/>
                </a:solidFill>
              </a:rPr>
              <a:t>Named Entity Recognition (NER)</a:t>
            </a:r>
          </a:p>
          <a:p>
            <a:pPr lvl="1"/>
            <a:r>
              <a:rPr lang="en-US"/>
              <a:t>a key step used in several natural language processing (NLP) tasks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403188E-CAB2-4B15-A504-73CFF83BFBAF}"/>
              </a:ext>
            </a:extLst>
          </p:cNvPr>
          <p:cNvSpPr/>
          <p:nvPr/>
        </p:nvSpPr>
        <p:spPr>
          <a:xfrm>
            <a:off x="-960120" y="2504599"/>
            <a:ext cx="742950" cy="1496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43C251-5F19-48A8-9FD9-5DE5F44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805618-2A0D-6E4B-9630-29458EA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1678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8CE-FBCD-446F-9B1B-B87E8CB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/ 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D4C-1070-4CC4-AE24-EA3BDEC0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 </a:t>
            </a:r>
            <a:r>
              <a:rPr lang="en-US"/>
              <a:t>The performance of out-of-the-box NER systems is not always adequate for specific domains</a:t>
            </a:r>
          </a:p>
          <a:p>
            <a:pPr lvl="1"/>
            <a:r>
              <a:rPr lang="en-US"/>
              <a:t>preventing its wider adoption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GB"/>
              <a:t>Most systems provide methods to train and adapt them to concrete applications</a:t>
            </a:r>
          </a:p>
          <a:p>
            <a:pPr lvl="1"/>
            <a:r>
              <a:rPr lang="en-GB"/>
              <a:t>this adaptation is usually limited to developers with in-depth knowledge of the area and/or having access to large amounts of annotated texts 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934-509C-4331-A9AF-5D27915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0513-9749-824B-BB42-CB2E4EB5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97797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8CE-FBCD-446F-9B1B-B87E8CB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/ 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D4C-1070-4CC4-AE24-EA3BDEC0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/>
              <a:t>Obtain or create annotated data that associates words or sequences of words to a type of entity is essential </a:t>
            </a:r>
          </a:p>
          <a:p>
            <a:pPr lvl="1"/>
            <a:r>
              <a:rPr lang="en-GB"/>
              <a:t>In general a major problem </a:t>
            </a:r>
            <a:endParaRPr lang="en-GB"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GB"/>
              <a:t>Challenge is to train existing systems using these data </a:t>
            </a:r>
            <a:endParaRPr lang="en-GB">
              <a:cs typeface="Calibri"/>
            </a:endParaRP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GB"/>
              <a:t>Expressing data in the format accepted by existing systems</a:t>
            </a:r>
            <a:endParaRPr lang="en-GB">
              <a:cs typeface="Calibri"/>
            </a:endParaRPr>
          </a:p>
          <a:p>
            <a:pPr lvl="1"/>
            <a:r>
              <a:rPr lang="en-GB"/>
              <a:t>also doing so in a way non-developers feel comfortable with</a:t>
            </a:r>
          </a:p>
          <a:p>
            <a:endParaRPr lang="en-US">
              <a:highlight>
                <a:srgbClr val="FFFF00"/>
              </a:highlight>
              <a:cs typeface="Calibri"/>
            </a:endParaRPr>
          </a:p>
          <a:p>
            <a:r>
              <a:rPr lang="en-US">
                <a:cs typeface="Calibri"/>
              </a:rPr>
              <a:t>Not easy to have data to train ML approaches for new domains</a:t>
            </a:r>
          </a:p>
          <a:p>
            <a:r>
              <a:rPr lang="en-US">
                <a:cs typeface="Calibri"/>
              </a:rPr>
              <a:t>…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934-509C-4331-A9AF-5D27915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0513-9749-824B-BB42-CB2E4EB5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17356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E8CE-FBCD-446F-9B1B-B87E8CBD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/ Problem(s)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ED4C-1070-4CC4-AE24-EA3BDEC0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Personal</a:t>
            </a:r>
          </a:p>
          <a:p>
            <a:pPr lvl="1"/>
            <a:r>
              <a:rPr lang="en-US">
                <a:cs typeface="Calibri"/>
              </a:rPr>
              <a:t>Understand more about OIE</a:t>
            </a:r>
          </a:p>
          <a:p>
            <a:pPr lvl="1"/>
            <a:r>
              <a:rPr lang="en-US">
                <a:cs typeface="Calibri"/>
              </a:rPr>
              <a:t>Apply OIE into Recommendations</a:t>
            </a:r>
          </a:p>
          <a:p>
            <a:pPr lvl="1"/>
            <a:r>
              <a:rPr lang="en-US">
                <a:cs typeface="Calibri"/>
              </a:rPr>
              <a:t>Help or Facilitate People/</a:t>
            </a:r>
            <a:r>
              <a:rPr lang="en-US" err="1">
                <a:cs typeface="Calibri"/>
              </a:rPr>
              <a:t>Organisations</a:t>
            </a:r>
            <a:r>
              <a:rPr lang="en-US">
                <a:cs typeface="Calibri"/>
              </a:rPr>
              <a:t> in general to understand more about what is necessary.</a:t>
            </a:r>
          </a:p>
          <a:p>
            <a:r>
              <a:rPr lang="en-US">
                <a:ea typeface="+mn-lt"/>
                <a:cs typeface="+mn-lt"/>
              </a:rPr>
              <a:t>Scientific</a:t>
            </a:r>
          </a:p>
          <a:p>
            <a:pPr lvl="1"/>
            <a:r>
              <a:rPr lang="en-US">
                <a:ea typeface="+mn-lt"/>
                <a:cs typeface="+mn-lt"/>
              </a:rPr>
              <a:t>Keep up to date, as been as possible,  the technics from OIE</a:t>
            </a:r>
            <a:endParaRPr lang="en-US"/>
          </a:p>
          <a:p>
            <a:pPr lvl="1"/>
            <a:r>
              <a:rPr lang="en-US">
                <a:cs typeface="Calibri"/>
              </a:rPr>
              <a:t>Create a ML systems with minimum Human Operations</a:t>
            </a:r>
          </a:p>
          <a:p>
            <a:pPr lvl="2"/>
            <a:r>
              <a:rPr lang="en-US">
                <a:cs typeface="Calibri"/>
              </a:rPr>
              <a:t>With flexibility and </a:t>
            </a:r>
            <a:r>
              <a:rPr lang="en-US" err="1">
                <a:cs typeface="Calibri"/>
              </a:rPr>
              <a:t>easybility</a:t>
            </a:r>
            <a:r>
              <a:rPr lang="en-US">
                <a:cs typeface="Calibri"/>
              </a:rPr>
              <a:t> for working with it.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934-509C-4331-A9AF-5D279155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969B2E-901F-4D18-9A8D-250E67992CDC}"/>
              </a:ext>
            </a:extLst>
          </p:cNvPr>
          <p:cNvCxnSpPr/>
          <p:nvPr/>
        </p:nvCxnSpPr>
        <p:spPr>
          <a:xfrm>
            <a:off x="-1538177" y="1949302"/>
            <a:ext cx="14524075" cy="367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915E-0040-C243-A4C1-AFF2872F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199085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198F-C2F0-4B7F-BF3A-56069B45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Objectives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CEAE-F6C9-4ACB-9FF4-301BEF6A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Develop processes to </a:t>
            </a:r>
            <a:r>
              <a:rPr lang="en-US">
                <a:solidFill>
                  <a:srgbClr val="00B050"/>
                </a:solidFill>
              </a:rPr>
              <a:t>simplify</a:t>
            </a:r>
            <a:r>
              <a:rPr lang="en-US"/>
              <a:t> the creation of </a:t>
            </a:r>
            <a:r>
              <a:rPr lang="en-US">
                <a:solidFill>
                  <a:srgbClr val="00B050"/>
                </a:solidFill>
              </a:rPr>
              <a:t>NER systems</a:t>
            </a:r>
            <a:r>
              <a:rPr lang="en-US"/>
              <a:t> for new domains </a:t>
            </a:r>
          </a:p>
          <a:p>
            <a:pPr lvl="1"/>
            <a:r>
              <a:rPr lang="en-US"/>
              <a:t>starting by the </a:t>
            </a:r>
            <a:r>
              <a:rPr lang="en-US" b="1">
                <a:solidFill>
                  <a:srgbClr val="00B050"/>
                </a:solidFill>
              </a:rPr>
              <a:t>creation of the needed annotated data</a:t>
            </a:r>
          </a:p>
          <a:p>
            <a:endParaRPr lang="en-US"/>
          </a:p>
          <a:p>
            <a:r>
              <a:rPr lang="en-US"/>
              <a:t>Make as much as possible the development processes </a:t>
            </a:r>
            <a:r>
              <a:rPr lang="en-US">
                <a:solidFill>
                  <a:srgbClr val="00B050"/>
                </a:solidFill>
              </a:rPr>
              <a:t>easy to use</a:t>
            </a:r>
            <a:r>
              <a:rPr lang="en-US"/>
              <a:t> by non specialists </a:t>
            </a:r>
          </a:p>
          <a:p>
            <a:pPr lvl="1"/>
            <a:r>
              <a:rPr lang="en-US"/>
              <a:t>contributing to democratization of usage of such systems</a:t>
            </a:r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080A-E0E3-4533-A0A3-89766571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60F45-A6C4-DA4E-BAD7-0C348B9A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105062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398F-38E3-464F-9F70-8232ECB3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Approaches to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FEA0-F429-4335-95FF-55F4904D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778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most relevant Types.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>
                <a:cs typeface="Calibri"/>
              </a:rPr>
              <a:t>Some Technics based it.</a:t>
            </a:r>
          </a:p>
          <a:p>
            <a:endParaRPr lang="en-US">
              <a:cs typeface="Calibri"/>
            </a:endParaRPr>
          </a:p>
          <a:p>
            <a:r>
              <a:rPr lang="en-US" sz="1600">
                <a:cs typeface="Calibri"/>
              </a:rPr>
              <a:t>"Today is only for keep in brain."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5531-2272-430D-A138-95897F36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CE842A-3691-41D9-AAD0-4CEF402F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584903"/>
              </p:ext>
            </p:extLst>
          </p:nvPr>
        </p:nvGraphicFramePr>
        <p:xfrm>
          <a:off x="3822504" y="1794281"/>
          <a:ext cx="8127999" cy="36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892714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89428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847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Technics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5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Rule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71369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Gazetteers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NER using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Supervised “classic”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HMM</a:t>
                      </a:r>
                    </a:p>
                    <a:p>
                      <a:r>
                        <a:rPr lang="en-US"/>
                        <a:t>SVM </a:t>
                      </a:r>
                    </a:p>
                    <a:p>
                      <a:r>
                        <a:rPr lang="en-US"/>
                        <a:t>CRF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7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5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Reinforcement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6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RNN</a:t>
                      </a:r>
                    </a:p>
                    <a:p>
                      <a:r>
                        <a:rPr lang="en-US"/>
                        <a:t>Transfer Learning</a:t>
                      </a:r>
                    </a:p>
                    <a:p>
                      <a:r>
                        <a:rPr lang="en-US"/>
                        <a:t>Transformers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8517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90CC5-6E3B-CE4A-BDB7-AD8B5940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242799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6698-FA7D-42EA-A9C4-6ABD2970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E77-CCF3-4B50-B02C-78632F73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Quite common: </a:t>
            </a:r>
            <a:r>
              <a:rPr lang="en-US" err="1"/>
              <a:t>PERson</a:t>
            </a:r>
            <a:r>
              <a:rPr lang="en-US"/>
              <a:t>, </a:t>
            </a:r>
            <a:r>
              <a:rPr lang="en-US" err="1"/>
              <a:t>LOCation</a:t>
            </a:r>
            <a:r>
              <a:rPr lang="en-US"/>
              <a:t>, </a:t>
            </a:r>
            <a:r>
              <a:rPr lang="en-US" err="1"/>
              <a:t>ORGanization</a:t>
            </a:r>
            <a:r>
              <a:rPr lang="en-US"/>
              <a:t>, MISC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343E-D1C5-48E0-9A09-C478703F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2392-77D8-41EE-AE14-2C75E11191C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AD315-2336-4BD2-888D-11F1F000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98" y="1591451"/>
            <a:ext cx="7639806" cy="38243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AB003-39D2-5341-A2E6-9A02F6D6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07/02/21</a:t>
            </a:r>
          </a:p>
        </p:txBody>
      </p:sp>
    </p:spTree>
    <p:extLst>
      <p:ext uri="{BB962C8B-B14F-4D97-AF65-F5344CB8AC3E}">
        <p14:creationId xmlns:p14="http://schemas.microsoft.com/office/powerpoint/2010/main" val="391442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70E17B2A3CB4D914FCD913DB95659" ma:contentTypeVersion="13" ma:contentTypeDescription="Create a new document." ma:contentTypeScope="" ma:versionID="57b77bac61caeedd865c466967f657b6">
  <xsd:schema xmlns:xsd="http://www.w3.org/2001/XMLSchema" xmlns:xs="http://www.w3.org/2001/XMLSchema" xmlns:p="http://schemas.microsoft.com/office/2006/metadata/properties" xmlns:ns3="cbb64535-73bd-4acf-ab50-c1b18d839d9b" xmlns:ns4="65a0829d-018a-482b-83de-b85b843bc59f" targetNamespace="http://schemas.microsoft.com/office/2006/metadata/properties" ma:root="true" ma:fieldsID="b861496d340e3a5e65a5733280ef4c96" ns3:_="" ns4:_="">
    <xsd:import namespace="cbb64535-73bd-4acf-ab50-c1b18d839d9b"/>
    <xsd:import namespace="65a0829d-018a-482b-83de-b85b843bc59f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64535-73bd-4acf-ab50-c1b18d839d9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829d-018a-482b-83de-b85b843bc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5FF03-D2F3-4510-88CD-4E910D4B28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705CF3-7946-4B2C-B557-A55244179BFF}">
  <ds:schemaRefs>
    <ds:schemaRef ds:uri="65a0829d-018a-482b-83de-b85b843bc59f"/>
    <ds:schemaRef ds:uri="cbb64535-73bd-4acf-ab50-c1b18d839d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7A15C8-EAA5-46FB-A341-58F43D3D3532}">
  <ds:schemaRefs>
    <ds:schemaRef ds:uri="65a0829d-018a-482b-83de-b85b843bc59f"/>
    <ds:schemaRef ds:uri="cbb64535-73bd-4acf-ab50-c1b18d839d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Microsoft Macintosh PowerPoint</Application>
  <PresentationFormat>Widescreen</PresentationFormat>
  <Paragraphs>242</Paragraphs>
  <Slides>26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Towards Automatic Creation of Annotations  to Foster Development of Named Entity Recognizers</vt:lpstr>
      <vt:lpstr>Outline</vt:lpstr>
      <vt:lpstr>NER</vt:lpstr>
      <vt:lpstr>Motivation / Problem(s)</vt:lpstr>
      <vt:lpstr>Motivation / Problem(s)</vt:lpstr>
      <vt:lpstr>Motivation / Problem(s)</vt:lpstr>
      <vt:lpstr>Main Objectives </vt:lpstr>
      <vt:lpstr>Current Approaches to NER</vt:lpstr>
      <vt:lpstr>Examples of entities</vt:lpstr>
      <vt:lpstr>NER systems for Portuguese</vt:lpstr>
      <vt:lpstr>Recent developments for Portuguese</vt:lpstr>
      <vt:lpstr>Recent developments for Portuguese</vt:lpstr>
      <vt:lpstr>Proposed Solution</vt:lpstr>
      <vt:lpstr>Overview</vt:lpstr>
      <vt:lpstr>The 4 phases  – 1 &amp; 2</vt:lpstr>
      <vt:lpstr>Dbpedia-based NER</vt:lpstr>
      <vt:lpstr>The 4 phases  – 3 &amp; 4</vt:lpstr>
      <vt:lpstr>Results</vt:lpstr>
      <vt:lpstr>Examples</vt:lpstr>
      <vt:lpstr>NERs output analysis</vt:lpstr>
      <vt:lpstr>Similarity among NER tags</vt:lpstr>
      <vt:lpstr>New NERs</vt:lpstr>
      <vt:lpstr>(ongoing) Training of neural NERs</vt:lpstr>
      <vt:lpstr>Conclusion</vt:lpstr>
      <vt:lpstr>Future work</vt:lpstr>
      <vt:lpstr>Thanks for your attention.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Automatic Creation of Annotations  to Foster Development of Named Entity Recognizers</dc:title>
  <dc:creator>António Teixeira</dc:creator>
  <cp:lastModifiedBy> </cp:lastModifiedBy>
  <cp:revision>2</cp:revision>
  <dcterms:created xsi:type="dcterms:W3CDTF">2021-06-21T16:45:01Z</dcterms:created>
  <dcterms:modified xsi:type="dcterms:W3CDTF">2021-07-05T18:44:52Z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0x010100A0370E17B2A3CB4D914FCD913DB95659</vt:lpwstr>
  </property>
</Properties>
</file>