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12"/>
  </p:notesMasterIdLst>
  <p:sldIdLst>
    <p:sldId id="256" r:id="rId2"/>
    <p:sldId id="258" r:id="rId3"/>
    <p:sldId id="257" r:id="rId4"/>
    <p:sldId id="259" r:id="rId5"/>
    <p:sldId id="260" r:id="rId6"/>
    <p:sldId id="262" r:id="rId7"/>
    <p:sldId id="264" r:id="rId8"/>
    <p:sldId id="265" r:id="rId9"/>
    <p:sldId id="266" r:id="rId10"/>
    <p:sldId id="267" r:id="rId11"/>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7687"/>
  </p:normalViewPr>
  <p:slideViewPr>
    <p:cSldViewPr snapToGrid="0" snapToObjects="1">
      <p:cViewPr varScale="1">
        <p:scale>
          <a:sx n="93" d="100"/>
          <a:sy n="93" d="100"/>
        </p:scale>
        <p:origin x="1768"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7A3DE7-9F27-4DD5-A62D-3C86525FE0EE}"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AC12CAF3-B470-4EAD-A247-5A456C1EBE52}">
      <dgm:prSet/>
      <dgm:spPr/>
      <dgm:t>
        <a:bodyPr/>
        <a:lstStyle/>
        <a:p>
          <a:r>
            <a:rPr lang="en-US" dirty="0"/>
            <a:t>Motivation</a:t>
          </a:r>
        </a:p>
      </dgm:t>
    </dgm:pt>
    <dgm:pt modelId="{D8CE2CF5-7F7C-4B9C-AD6C-C14E370AEDF4}" type="parTrans" cxnId="{5E5D7EB8-4C1D-41E5-AB14-9AF8EACA2525}">
      <dgm:prSet/>
      <dgm:spPr/>
      <dgm:t>
        <a:bodyPr/>
        <a:lstStyle/>
        <a:p>
          <a:endParaRPr lang="en-US"/>
        </a:p>
      </dgm:t>
    </dgm:pt>
    <dgm:pt modelId="{0C780FE7-43A9-411B-8E1A-965517A2EFE3}" type="sibTrans" cxnId="{5E5D7EB8-4C1D-41E5-AB14-9AF8EACA2525}">
      <dgm:prSet/>
      <dgm:spPr/>
      <dgm:t>
        <a:bodyPr/>
        <a:lstStyle/>
        <a:p>
          <a:endParaRPr lang="en-US"/>
        </a:p>
      </dgm:t>
    </dgm:pt>
    <dgm:pt modelId="{0F52B68A-2623-4E62-97C9-A8F4E1CD4CB6}">
      <dgm:prSet/>
      <dgm:spPr/>
      <dgm:t>
        <a:bodyPr/>
        <a:lstStyle/>
        <a:p>
          <a:r>
            <a:rPr lang="en-US" dirty="0"/>
            <a:t>Open Problems</a:t>
          </a:r>
        </a:p>
      </dgm:t>
    </dgm:pt>
    <dgm:pt modelId="{882B211D-03E7-4021-B763-4CDA63DFFB61}" type="parTrans" cxnId="{190BD0C4-D225-4936-99F3-3F15E7D8A55E}">
      <dgm:prSet/>
      <dgm:spPr/>
      <dgm:t>
        <a:bodyPr/>
        <a:lstStyle/>
        <a:p>
          <a:endParaRPr lang="en-US"/>
        </a:p>
      </dgm:t>
    </dgm:pt>
    <dgm:pt modelId="{109BF6F5-85DA-4139-9842-3601A573D043}" type="sibTrans" cxnId="{190BD0C4-D225-4936-99F3-3F15E7D8A55E}">
      <dgm:prSet/>
      <dgm:spPr/>
      <dgm:t>
        <a:bodyPr/>
        <a:lstStyle/>
        <a:p>
          <a:endParaRPr lang="en-US"/>
        </a:p>
      </dgm:t>
    </dgm:pt>
    <dgm:pt modelId="{D704ED1A-B4A2-074D-AFD6-DB33807B3E5C}">
      <dgm:prSet/>
      <dgm:spPr/>
      <dgm:t>
        <a:bodyPr/>
        <a:lstStyle/>
        <a:p>
          <a:r>
            <a:rPr lang="en-GB" dirty="0"/>
            <a:t>Evolution </a:t>
          </a:r>
          <a:r>
            <a:rPr lang="en-GB" dirty="0" err="1"/>
            <a:t>Tecnology</a:t>
          </a:r>
          <a:endParaRPr lang="en-GB" dirty="0"/>
        </a:p>
      </dgm:t>
    </dgm:pt>
    <dgm:pt modelId="{3C211BDB-9A36-C74D-B74E-7ACDA5802AE0}" type="parTrans" cxnId="{C6E35EDA-F8E5-FE41-BEE8-908B6CE6FFD4}">
      <dgm:prSet/>
      <dgm:spPr/>
      <dgm:t>
        <a:bodyPr/>
        <a:lstStyle/>
        <a:p>
          <a:endParaRPr lang="en-GB"/>
        </a:p>
      </dgm:t>
    </dgm:pt>
    <dgm:pt modelId="{C8905AA5-F111-AD4C-88B5-D002A919DBF0}" type="sibTrans" cxnId="{C6E35EDA-F8E5-FE41-BEE8-908B6CE6FFD4}">
      <dgm:prSet/>
      <dgm:spPr/>
      <dgm:t>
        <a:bodyPr/>
        <a:lstStyle/>
        <a:p>
          <a:endParaRPr lang="en-GB"/>
        </a:p>
      </dgm:t>
    </dgm:pt>
    <dgm:pt modelId="{E0CF9436-2290-8B40-89A5-424FA1C65AE9}">
      <dgm:prSet/>
      <dgm:spPr/>
      <dgm:t>
        <a:bodyPr/>
        <a:lstStyle/>
        <a:p>
          <a:r>
            <a:rPr lang="en-GB" dirty="0"/>
            <a:t>Democratic</a:t>
          </a:r>
        </a:p>
      </dgm:t>
    </dgm:pt>
    <dgm:pt modelId="{AAD7EE39-D316-7D4A-8EB0-C89E0997D64B}" type="parTrans" cxnId="{19E98F0E-AB51-F942-A928-69C49E8B4479}">
      <dgm:prSet/>
      <dgm:spPr/>
      <dgm:t>
        <a:bodyPr/>
        <a:lstStyle/>
        <a:p>
          <a:endParaRPr lang="en-GB"/>
        </a:p>
      </dgm:t>
    </dgm:pt>
    <dgm:pt modelId="{076C138E-6111-B842-A01F-14DBADB491EB}" type="sibTrans" cxnId="{19E98F0E-AB51-F942-A928-69C49E8B4479}">
      <dgm:prSet/>
      <dgm:spPr/>
      <dgm:t>
        <a:bodyPr/>
        <a:lstStyle/>
        <a:p>
          <a:endParaRPr lang="en-GB"/>
        </a:p>
      </dgm:t>
    </dgm:pt>
    <dgm:pt modelId="{BADA2ED3-8BA6-DA4B-8D0F-64759C824FFE}">
      <dgm:prSet/>
      <dgm:spPr/>
      <dgm:t>
        <a:bodyPr/>
        <a:lstStyle/>
        <a:p>
          <a:r>
            <a:rPr lang="en-GB" dirty="0"/>
            <a:t>NLP / Information</a:t>
          </a:r>
        </a:p>
      </dgm:t>
    </dgm:pt>
    <dgm:pt modelId="{CAFDE386-42D3-F740-9C25-123BFA8BC1C6}" type="parTrans" cxnId="{91A3DA59-E115-A547-9480-DE02F719ECF9}">
      <dgm:prSet/>
      <dgm:spPr/>
      <dgm:t>
        <a:bodyPr/>
        <a:lstStyle/>
        <a:p>
          <a:endParaRPr lang="en-GB"/>
        </a:p>
      </dgm:t>
    </dgm:pt>
    <dgm:pt modelId="{5328AE74-3438-8740-8E27-104A1A2A9DD6}" type="sibTrans" cxnId="{91A3DA59-E115-A547-9480-DE02F719ECF9}">
      <dgm:prSet/>
      <dgm:spPr/>
      <dgm:t>
        <a:bodyPr/>
        <a:lstStyle/>
        <a:p>
          <a:endParaRPr lang="en-GB"/>
        </a:p>
      </dgm:t>
    </dgm:pt>
    <dgm:pt modelId="{69B0A946-DE51-CB48-90F0-8B3A4B0DBD3C}">
      <dgm:prSet/>
      <dgm:spPr/>
      <dgm:t>
        <a:bodyPr/>
        <a:lstStyle/>
        <a:p>
          <a:r>
            <a:rPr lang="en-GB" dirty="0"/>
            <a:t>Relevant Content</a:t>
          </a:r>
        </a:p>
      </dgm:t>
    </dgm:pt>
    <dgm:pt modelId="{46C74650-8772-794B-9594-57AF772A8F37}" type="parTrans" cxnId="{413C9420-AD52-4D40-85DA-728C2F6F436B}">
      <dgm:prSet/>
      <dgm:spPr/>
      <dgm:t>
        <a:bodyPr/>
        <a:lstStyle/>
        <a:p>
          <a:endParaRPr lang="en-GB"/>
        </a:p>
      </dgm:t>
    </dgm:pt>
    <dgm:pt modelId="{307574EC-0670-AB4C-BA41-0F810032E8F1}" type="sibTrans" cxnId="{413C9420-AD52-4D40-85DA-728C2F6F436B}">
      <dgm:prSet/>
      <dgm:spPr/>
      <dgm:t>
        <a:bodyPr/>
        <a:lstStyle/>
        <a:p>
          <a:endParaRPr lang="en-GB"/>
        </a:p>
      </dgm:t>
    </dgm:pt>
    <dgm:pt modelId="{8C1DFB58-C3AB-E44E-8D14-6EEF49B57C33}">
      <dgm:prSet/>
      <dgm:spPr/>
      <dgm:t>
        <a:bodyPr/>
        <a:lstStyle/>
        <a:p>
          <a:r>
            <a:rPr lang="en-GB" dirty="0"/>
            <a:t>Not Experts in NLP baseline</a:t>
          </a:r>
        </a:p>
      </dgm:t>
    </dgm:pt>
    <dgm:pt modelId="{890C1086-5135-0841-92E8-53A948A25B0E}" type="parTrans" cxnId="{A9CA546F-24A7-7B41-A8C3-74B84760F971}">
      <dgm:prSet/>
      <dgm:spPr/>
      <dgm:t>
        <a:bodyPr/>
        <a:lstStyle/>
        <a:p>
          <a:endParaRPr lang="en-GB"/>
        </a:p>
      </dgm:t>
    </dgm:pt>
    <dgm:pt modelId="{28BFE570-1687-FA42-BBFA-316317731B2A}" type="sibTrans" cxnId="{A9CA546F-24A7-7B41-A8C3-74B84760F971}">
      <dgm:prSet/>
      <dgm:spPr/>
      <dgm:t>
        <a:bodyPr/>
        <a:lstStyle/>
        <a:p>
          <a:endParaRPr lang="en-GB"/>
        </a:p>
      </dgm:t>
    </dgm:pt>
    <dgm:pt modelId="{5E0E84B2-DDA5-A548-BCF3-939B4D91E763}" type="pres">
      <dgm:prSet presAssocID="{ED7A3DE7-9F27-4DD5-A62D-3C86525FE0EE}" presName="diagram" presStyleCnt="0">
        <dgm:presLayoutVars>
          <dgm:chPref val="1"/>
          <dgm:dir/>
          <dgm:animOne val="branch"/>
          <dgm:animLvl val="lvl"/>
          <dgm:resizeHandles/>
        </dgm:presLayoutVars>
      </dgm:prSet>
      <dgm:spPr/>
    </dgm:pt>
    <dgm:pt modelId="{DE4822C6-8196-6246-AA73-1E0D7AF1F683}" type="pres">
      <dgm:prSet presAssocID="{AC12CAF3-B470-4EAD-A247-5A456C1EBE52}" presName="root" presStyleCnt="0"/>
      <dgm:spPr/>
    </dgm:pt>
    <dgm:pt modelId="{D6DD6D11-651F-4345-863E-8025256A3CB2}" type="pres">
      <dgm:prSet presAssocID="{AC12CAF3-B470-4EAD-A247-5A456C1EBE52}" presName="rootComposite" presStyleCnt="0"/>
      <dgm:spPr/>
    </dgm:pt>
    <dgm:pt modelId="{94C3B013-2C2C-4E48-8CB2-5ACFA097EE34}" type="pres">
      <dgm:prSet presAssocID="{AC12CAF3-B470-4EAD-A247-5A456C1EBE52}" presName="rootText" presStyleLbl="node1" presStyleIdx="0" presStyleCnt="2"/>
      <dgm:spPr/>
    </dgm:pt>
    <dgm:pt modelId="{3ADE1969-B4AF-D648-93EB-F7829A9FFDA6}" type="pres">
      <dgm:prSet presAssocID="{AC12CAF3-B470-4EAD-A247-5A456C1EBE52}" presName="rootConnector" presStyleLbl="node1" presStyleIdx="0" presStyleCnt="2"/>
      <dgm:spPr/>
    </dgm:pt>
    <dgm:pt modelId="{9352E8C6-31E0-F649-B441-8D69EA9F52FD}" type="pres">
      <dgm:prSet presAssocID="{AC12CAF3-B470-4EAD-A247-5A456C1EBE52}" presName="childShape" presStyleCnt="0"/>
      <dgm:spPr/>
    </dgm:pt>
    <dgm:pt modelId="{CE1FADC1-020E-6746-82B3-21A394F92B77}" type="pres">
      <dgm:prSet presAssocID="{3C211BDB-9A36-C74D-B74E-7ACDA5802AE0}" presName="Name13" presStyleLbl="parChTrans1D2" presStyleIdx="0" presStyleCnt="5"/>
      <dgm:spPr/>
    </dgm:pt>
    <dgm:pt modelId="{141A2F59-D690-A043-B81A-B2AABCFB30B3}" type="pres">
      <dgm:prSet presAssocID="{D704ED1A-B4A2-074D-AFD6-DB33807B3E5C}" presName="childText" presStyleLbl="bgAcc1" presStyleIdx="0" presStyleCnt="5">
        <dgm:presLayoutVars>
          <dgm:bulletEnabled val="1"/>
        </dgm:presLayoutVars>
      </dgm:prSet>
      <dgm:spPr/>
    </dgm:pt>
    <dgm:pt modelId="{18D3C124-1DAA-174A-AB45-ABE69A93F0BB}" type="pres">
      <dgm:prSet presAssocID="{AAD7EE39-D316-7D4A-8EB0-C89E0997D64B}" presName="Name13" presStyleLbl="parChTrans1D2" presStyleIdx="1" presStyleCnt="5"/>
      <dgm:spPr/>
    </dgm:pt>
    <dgm:pt modelId="{ED64B840-A766-6B43-B863-0C8C6D38B083}" type="pres">
      <dgm:prSet presAssocID="{E0CF9436-2290-8B40-89A5-424FA1C65AE9}" presName="childText" presStyleLbl="bgAcc1" presStyleIdx="1" presStyleCnt="5">
        <dgm:presLayoutVars>
          <dgm:bulletEnabled val="1"/>
        </dgm:presLayoutVars>
      </dgm:prSet>
      <dgm:spPr/>
    </dgm:pt>
    <dgm:pt modelId="{AE856259-9AC2-C842-96B2-7DC0E5C6C064}" type="pres">
      <dgm:prSet presAssocID="{0F52B68A-2623-4E62-97C9-A8F4E1CD4CB6}" presName="root" presStyleCnt="0"/>
      <dgm:spPr/>
    </dgm:pt>
    <dgm:pt modelId="{966C0899-AF76-8745-8634-EDF71F8A37E3}" type="pres">
      <dgm:prSet presAssocID="{0F52B68A-2623-4E62-97C9-A8F4E1CD4CB6}" presName="rootComposite" presStyleCnt="0"/>
      <dgm:spPr/>
    </dgm:pt>
    <dgm:pt modelId="{83AA89DC-EB11-A44E-A3C2-8298F247EBC1}" type="pres">
      <dgm:prSet presAssocID="{0F52B68A-2623-4E62-97C9-A8F4E1CD4CB6}" presName="rootText" presStyleLbl="node1" presStyleIdx="1" presStyleCnt="2"/>
      <dgm:spPr/>
    </dgm:pt>
    <dgm:pt modelId="{3332772F-DF03-334E-881E-91A4FEC75B61}" type="pres">
      <dgm:prSet presAssocID="{0F52B68A-2623-4E62-97C9-A8F4E1CD4CB6}" presName="rootConnector" presStyleLbl="node1" presStyleIdx="1" presStyleCnt="2"/>
      <dgm:spPr/>
    </dgm:pt>
    <dgm:pt modelId="{0D6054CD-BE88-D844-8169-44680DECC172}" type="pres">
      <dgm:prSet presAssocID="{0F52B68A-2623-4E62-97C9-A8F4E1CD4CB6}" presName="childShape" presStyleCnt="0"/>
      <dgm:spPr/>
    </dgm:pt>
    <dgm:pt modelId="{CCE1C987-F2DD-6541-A94C-1CF03D9D23EB}" type="pres">
      <dgm:prSet presAssocID="{CAFDE386-42D3-F740-9C25-123BFA8BC1C6}" presName="Name13" presStyleLbl="parChTrans1D2" presStyleIdx="2" presStyleCnt="5"/>
      <dgm:spPr/>
    </dgm:pt>
    <dgm:pt modelId="{D92BEFF2-DA5D-FB4B-8B2B-1DD850669848}" type="pres">
      <dgm:prSet presAssocID="{BADA2ED3-8BA6-DA4B-8D0F-64759C824FFE}" presName="childText" presStyleLbl="bgAcc1" presStyleIdx="2" presStyleCnt="5">
        <dgm:presLayoutVars>
          <dgm:bulletEnabled val="1"/>
        </dgm:presLayoutVars>
      </dgm:prSet>
      <dgm:spPr/>
    </dgm:pt>
    <dgm:pt modelId="{596DA366-7B26-E64F-8673-84AB8E7B4B14}" type="pres">
      <dgm:prSet presAssocID="{46C74650-8772-794B-9594-57AF772A8F37}" presName="Name13" presStyleLbl="parChTrans1D2" presStyleIdx="3" presStyleCnt="5"/>
      <dgm:spPr/>
    </dgm:pt>
    <dgm:pt modelId="{8D8BD097-D1BC-F344-B794-D3155AB24F75}" type="pres">
      <dgm:prSet presAssocID="{69B0A946-DE51-CB48-90F0-8B3A4B0DBD3C}" presName="childText" presStyleLbl="bgAcc1" presStyleIdx="3" presStyleCnt="5">
        <dgm:presLayoutVars>
          <dgm:bulletEnabled val="1"/>
        </dgm:presLayoutVars>
      </dgm:prSet>
      <dgm:spPr/>
    </dgm:pt>
    <dgm:pt modelId="{00FD05FA-AF79-3140-830D-E479516FD44B}" type="pres">
      <dgm:prSet presAssocID="{890C1086-5135-0841-92E8-53A948A25B0E}" presName="Name13" presStyleLbl="parChTrans1D2" presStyleIdx="4" presStyleCnt="5"/>
      <dgm:spPr/>
    </dgm:pt>
    <dgm:pt modelId="{C62F0C3B-2608-5E4A-9A28-1657F9AA4A17}" type="pres">
      <dgm:prSet presAssocID="{8C1DFB58-C3AB-E44E-8D14-6EEF49B57C33}" presName="childText" presStyleLbl="bgAcc1" presStyleIdx="4" presStyleCnt="5">
        <dgm:presLayoutVars>
          <dgm:bulletEnabled val="1"/>
        </dgm:presLayoutVars>
      </dgm:prSet>
      <dgm:spPr/>
    </dgm:pt>
  </dgm:ptLst>
  <dgm:cxnLst>
    <dgm:cxn modelId="{A116800A-33DA-DF4C-BBC9-13F425D1CD68}" type="presOf" srcId="{8C1DFB58-C3AB-E44E-8D14-6EEF49B57C33}" destId="{C62F0C3B-2608-5E4A-9A28-1657F9AA4A17}" srcOrd="0" destOrd="0" presId="urn:microsoft.com/office/officeart/2005/8/layout/hierarchy3"/>
    <dgm:cxn modelId="{19E98F0E-AB51-F942-A928-69C49E8B4479}" srcId="{AC12CAF3-B470-4EAD-A247-5A456C1EBE52}" destId="{E0CF9436-2290-8B40-89A5-424FA1C65AE9}" srcOrd="1" destOrd="0" parTransId="{AAD7EE39-D316-7D4A-8EB0-C89E0997D64B}" sibTransId="{076C138E-6111-B842-A01F-14DBADB491EB}"/>
    <dgm:cxn modelId="{1B62CB11-4726-984B-9413-EF4F7AF0AC27}" type="presOf" srcId="{E0CF9436-2290-8B40-89A5-424FA1C65AE9}" destId="{ED64B840-A766-6B43-B863-0C8C6D38B083}" srcOrd="0" destOrd="0" presId="urn:microsoft.com/office/officeart/2005/8/layout/hierarchy3"/>
    <dgm:cxn modelId="{413C9420-AD52-4D40-85DA-728C2F6F436B}" srcId="{0F52B68A-2623-4E62-97C9-A8F4E1CD4CB6}" destId="{69B0A946-DE51-CB48-90F0-8B3A4B0DBD3C}" srcOrd="1" destOrd="0" parTransId="{46C74650-8772-794B-9594-57AF772A8F37}" sibTransId="{307574EC-0670-AB4C-BA41-0F810032E8F1}"/>
    <dgm:cxn modelId="{2FEAF932-F3C6-8441-8CB5-36E8871FAA14}" type="presOf" srcId="{AC12CAF3-B470-4EAD-A247-5A456C1EBE52}" destId="{94C3B013-2C2C-4E48-8CB2-5ACFA097EE34}" srcOrd="0" destOrd="0" presId="urn:microsoft.com/office/officeart/2005/8/layout/hierarchy3"/>
    <dgm:cxn modelId="{19948737-BFFA-9A46-A323-64D4607B96E6}" type="presOf" srcId="{D704ED1A-B4A2-074D-AFD6-DB33807B3E5C}" destId="{141A2F59-D690-A043-B81A-B2AABCFB30B3}" srcOrd="0" destOrd="0" presId="urn:microsoft.com/office/officeart/2005/8/layout/hierarchy3"/>
    <dgm:cxn modelId="{0B768740-F62C-404E-862C-4E8CE90ABAF4}" type="presOf" srcId="{890C1086-5135-0841-92E8-53A948A25B0E}" destId="{00FD05FA-AF79-3140-830D-E479516FD44B}" srcOrd="0" destOrd="0" presId="urn:microsoft.com/office/officeart/2005/8/layout/hierarchy3"/>
    <dgm:cxn modelId="{D2680741-E3CC-DD42-82CE-E72484767951}" type="presOf" srcId="{0F52B68A-2623-4E62-97C9-A8F4E1CD4CB6}" destId="{83AA89DC-EB11-A44E-A3C2-8298F247EBC1}" srcOrd="0" destOrd="0" presId="urn:microsoft.com/office/officeart/2005/8/layout/hierarchy3"/>
    <dgm:cxn modelId="{B5886D47-E0C0-2C4C-8636-057C906278CB}" type="presOf" srcId="{AAD7EE39-D316-7D4A-8EB0-C89E0997D64B}" destId="{18D3C124-1DAA-174A-AB45-ABE69A93F0BB}" srcOrd="0" destOrd="0" presId="urn:microsoft.com/office/officeart/2005/8/layout/hierarchy3"/>
    <dgm:cxn modelId="{91A3DA59-E115-A547-9480-DE02F719ECF9}" srcId="{0F52B68A-2623-4E62-97C9-A8F4E1CD4CB6}" destId="{BADA2ED3-8BA6-DA4B-8D0F-64759C824FFE}" srcOrd="0" destOrd="0" parTransId="{CAFDE386-42D3-F740-9C25-123BFA8BC1C6}" sibTransId="{5328AE74-3438-8740-8E27-104A1A2A9DD6}"/>
    <dgm:cxn modelId="{B03A8A66-8016-2C47-BB71-FA86CF5B7C1E}" type="presOf" srcId="{BADA2ED3-8BA6-DA4B-8D0F-64759C824FFE}" destId="{D92BEFF2-DA5D-FB4B-8B2B-1DD850669848}" srcOrd="0" destOrd="0" presId="urn:microsoft.com/office/officeart/2005/8/layout/hierarchy3"/>
    <dgm:cxn modelId="{300B7C6D-5852-304A-80D9-50E103C556C6}" type="presOf" srcId="{69B0A946-DE51-CB48-90F0-8B3A4B0DBD3C}" destId="{8D8BD097-D1BC-F344-B794-D3155AB24F75}" srcOrd="0" destOrd="0" presId="urn:microsoft.com/office/officeart/2005/8/layout/hierarchy3"/>
    <dgm:cxn modelId="{A9CA546F-24A7-7B41-A8C3-74B84760F971}" srcId="{0F52B68A-2623-4E62-97C9-A8F4E1CD4CB6}" destId="{8C1DFB58-C3AB-E44E-8D14-6EEF49B57C33}" srcOrd="2" destOrd="0" parTransId="{890C1086-5135-0841-92E8-53A948A25B0E}" sibTransId="{28BFE570-1687-FA42-BBFA-316317731B2A}"/>
    <dgm:cxn modelId="{FD101493-9D24-804D-B80E-194045A53176}" type="presOf" srcId="{3C211BDB-9A36-C74D-B74E-7ACDA5802AE0}" destId="{CE1FADC1-020E-6746-82B3-21A394F92B77}" srcOrd="0" destOrd="0" presId="urn:microsoft.com/office/officeart/2005/8/layout/hierarchy3"/>
    <dgm:cxn modelId="{91AAF499-90C8-D044-9300-C753DC139046}" type="presOf" srcId="{46C74650-8772-794B-9594-57AF772A8F37}" destId="{596DA366-7B26-E64F-8673-84AB8E7B4B14}" srcOrd="0" destOrd="0" presId="urn:microsoft.com/office/officeart/2005/8/layout/hierarchy3"/>
    <dgm:cxn modelId="{7E3531AD-7A42-5843-871B-74E28C13A2A2}" type="presOf" srcId="{0F52B68A-2623-4E62-97C9-A8F4E1CD4CB6}" destId="{3332772F-DF03-334E-881E-91A4FEC75B61}" srcOrd="1" destOrd="0" presId="urn:microsoft.com/office/officeart/2005/8/layout/hierarchy3"/>
    <dgm:cxn modelId="{5E5D7EB8-4C1D-41E5-AB14-9AF8EACA2525}" srcId="{ED7A3DE7-9F27-4DD5-A62D-3C86525FE0EE}" destId="{AC12CAF3-B470-4EAD-A247-5A456C1EBE52}" srcOrd="0" destOrd="0" parTransId="{D8CE2CF5-7F7C-4B9C-AD6C-C14E370AEDF4}" sibTransId="{0C780FE7-43A9-411B-8E1A-965517A2EFE3}"/>
    <dgm:cxn modelId="{EE3AD1B8-9378-5A4F-9753-6059FAFDC912}" type="presOf" srcId="{AC12CAF3-B470-4EAD-A247-5A456C1EBE52}" destId="{3ADE1969-B4AF-D648-93EB-F7829A9FFDA6}" srcOrd="1" destOrd="0" presId="urn:microsoft.com/office/officeart/2005/8/layout/hierarchy3"/>
    <dgm:cxn modelId="{190BD0C4-D225-4936-99F3-3F15E7D8A55E}" srcId="{ED7A3DE7-9F27-4DD5-A62D-3C86525FE0EE}" destId="{0F52B68A-2623-4E62-97C9-A8F4E1CD4CB6}" srcOrd="1" destOrd="0" parTransId="{882B211D-03E7-4021-B763-4CDA63DFFB61}" sibTransId="{109BF6F5-85DA-4139-9842-3601A573D043}"/>
    <dgm:cxn modelId="{B9E75AD5-B409-AF43-91B4-805FF420A43D}" type="presOf" srcId="{ED7A3DE7-9F27-4DD5-A62D-3C86525FE0EE}" destId="{5E0E84B2-DDA5-A548-BCF3-939B4D91E763}" srcOrd="0" destOrd="0" presId="urn:microsoft.com/office/officeart/2005/8/layout/hierarchy3"/>
    <dgm:cxn modelId="{C6E35EDA-F8E5-FE41-BEE8-908B6CE6FFD4}" srcId="{AC12CAF3-B470-4EAD-A247-5A456C1EBE52}" destId="{D704ED1A-B4A2-074D-AFD6-DB33807B3E5C}" srcOrd="0" destOrd="0" parTransId="{3C211BDB-9A36-C74D-B74E-7ACDA5802AE0}" sibTransId="{C8905AA5-F111-AD4C-88B5-D002A919DBF0}"/>
    <dgm:cxn modelId="{881AE7F2-63D8-9A4A-9001-D4C9180441F8}" type="presOf" srcId="{CAFDE386-42D3-F740-9C25-123BFA8BC1C6}" destId="{CCE1C987-F2DD-6541-A94C-1CF03D9D23EB}" srcOrd="0" destOrd="0" presId="urn:microsoft.com/office/officeart/2005/8/layout/hierarchy3"/>
    <dgm:cxn modelId="{3930C2EC-2CA1-5443-918A-4FA444472377}" type="presParOf" srcId="{5E0E84B2-DDA5-A548-BCF3-939B4D91E763}" destId="{DE4822C6-8196-6246-AA73-1E0D7AF1F683}" srcOrd="0" destOrd="0" presId="urn:microsoft.com/office/officeart/2005/8/layout/hierarchy3"/>
    <dgm:cxn modelId="{82D03D22-147F-AC4C-AAFF-7C6F384C616C}" type="presParOf" srcId="{DE4822C6-8196-6246-AA73-1E0D7AF1F683}" destId="{D6DD6D11-651F-4345-863E-8025256A3CB2}" srcOrd="0" destOrd="0" presId="urn:microsoft.com/office/officeart/2005/8/layout/hierarchy3"/>
    <dgm:cxn modelId="{F397FB56-A185-6C49-856C-97340CF6C44C}" type="presParOf" srcId="{D6DD6D11-651F-4345-863E-8025256A3CB2}" destId="{94C3B013-2C2C-4E48-8CB2-5ACFA097EE34}" srcOrd="0" destOrd="0" presId="urn:microsoft.com/office/officeart/2005/8/layout/hierarchy3"/>
    <dgm:cxn modelId="{49FDEF9A-98F0-5846-8945-324554B1DC6A}" type="presParOf" srcId="{D6DD6D11-651F-4345-863E-8025256A3CB2}" destId="{3ADE1969-B4AF-D648-93EB-F7829A9FFDA6}" srcOrd="1" destOrd="0" presId="urn:microsoft.com/office/officeart/2005/8/layout/hierarchy3"/>
    <dgm:cxn modelId="{10C24D33-ABF2-2E4A-B896-1B203B7E37A8}" type="presParOf" srcId="{DE4822C6-8196-6246-AA73-1E0D7AF1F683}" destId="{9352E8C6-31E0-F649-B441-8D69EA9F52FD}" srcOrd="1" destOrd="0" presId="urn:microsoft.com/office/officeart/2005/8/layout/hierarchy3"/>
    <dgm:cxn modelId="{921F4CA6-9139-6249-87C4-B817DBF0B430}" type="presParOf" srcId="{9352E8C6-31E0-F649-B441-8D69EA9F52FD}" destId="{CE1FADC1-020E-6746-82B3-21A394F92B77}" srcOrd="0" destOrd="0" presId="urn:microsoft.com/office/officeart/2005/8/layout/hierarchy3"/>
    <dgm:cxn modelId="{F788E71B-2418-9141-BCBA-3C06C9332849}" type="presParOf" srcId="{9352E8C6-31E0-F649-B441-8D69EA9F52FD}" destId="{141A2F59-D690-A043-B81A-B2AABCFB30B3}" srcOrd="1" destOrd="0" presId="urn:microsoft.com/office/officeart/2005/8/layout/hierarchy3"/>
    <dgm:cxn modelId="{7D7E751A-638B-1243-94AA-9D8DA320F80C}" type="presParOf" srcId="{9352E8C6-31E0-F649-B441-8D69EA9F52FD}" destId="{18D3C124-1DAA-174A-AB45-ABE69A93F0BB}" srcOrd="2" destOrd="0" presId="urn:microsoft.com/office/officeart/2005/8/layout/hierarchy3"/>
    <dgm:cxn modelId="{C1573480-AC57-924F-AB52-79C358F1C1D2}" type="presParOf" srcId="{9352E8C6-31E0-F649-B441-8D69EA9F52FD}" destId="{ED64B840-A766-6B43-B863-0C8C6D38B083}" srcOrd="3" destOrd="0" presId="urn:microsoft.com/office/officeart/2005/8/layout/hierarchy3"/>
    <dgm:cxn modelId="{097B063F-2863-E849-9773-0CF2A831F373}" type="presParOf" srcId="{5E0E84B2-DDA5-A548-BCF3-939B4D91E763}" destId="{AE856259-9AC2-C842-96B2-7DC0E5C6C064}" srcOrd="1" destOrd="0" presId="urn:microsoft.com/office/officeart/2005/8/layout/hierarchy3"/>
    <dgm:cxn modelId="{FB61B56B-C8AE-8F42-A939-26CCA45EC649}" type="presParOf" srcId="{AE856259-9AC2-C842-96B2-7DC0E5C6C064}" destId="{966C0899-AF76-8745-8634-EDF71F8A37E3}" srcOrd="0" destOrd="0" presId="urn:microsoft.com/office/officeart/2005/8/layout/hierarchy3"/>
    <dgm:cxn modelId="{7AF3FD7B-7BCE-B844-B4A7-758A5EF88886}" type="presParOf" srcId="{966C0899-AF76-8745-8634-EDF71F8A37E3}" destId="{83AA89DC-EB11-A44E-A3C2-8298F247EBC1}" srcOrd="0" destOrd="0" presId="urn:microsoft.com/office/officeart/2005/8/layout/hierarchy3"/>
    <dgm:cxn modelId="{FD399469-9203-E644-9C13-6ECE40A6977F}" type="presParOf" srcId="{966C0899-AF76-8745-8634-EDF71F8A37E3}" destId="{3332772F-DF03-334E-881E-91A4FEC75B61}" srcOrd="1" destOrd="0" presId="urn:microsoft.com/office/officeart/2005/8/layout/hierarchy3"/>
    <dgm:cxn modelId="{4BB855A8-C79C-C846-B49E-5D7FDCC0345A}" type="presParOf" srcId="{AE856259-9AC2-C842-96B2-7DC0E5C6C064}" destId="{0D6054CD-BE88-D844-8169-44680DECC172}" srcOrd="1" destOrd="0" presId="urn:microsoft.com/office/officeart/2005/8/layout/hierarchy3"/>
    <dgm:cxn modelId="{7662C051-70EF-034E-B805-45F24CFB61D3}" type="presParOf" srcId="{0D6054CD-BE88-D844-8169-44680DECC172}" destId="{CCE1C987-F2DD-6541-A94C-1CF03D9D23EB}" srcOrd="0" destOrd="0" presId="urn:microsoft.com/office/officeart/2005/8/layout/hierarchy3"/>
    <dgm:cxn modelId="{ED7220CD-6A73-4146-81C9-23382C725CA8}" type="presParOf" srcId="{0D6054CD-BE88-D844-8169-44680DECC172}" destId="{D92BEFF2-DA5D-FB4B-8B2B-1DD850669848}" srcOrd="1" destOrd="0" presId="urn:microsoft.com/office/officeart/2005/8/layout/hierarchy3"/>
    <dgm:cxn modelId="{3A9284CB-3643-B24C-9205-AD207C45F6FE}" type="presParOf" srcId="{0D6054CD-BE88-D844-8169-44680DECC172}" destId="{596DA366-7B26-E64F-8673-84AB8E7B4B14}" srcOrd="2" destOrd="0" presId="urn:microsoft.com/office/officeart/2005/8/layout/hierarchy3"/>
    <dgm:cxn modelId="{3DE11E42-7544-9B4C-9BC1-CA1160DF0935}" type="presParOf" srcId="{0D6054CD-BE88-D844-8169-44680DECC172}" destId="{8D8BD097-D1BC-F344-B794-D3155AB24F75}" srcOrd="3" destOrd="0" presId="urn:microsoft.com/office/officeart/2005/8/layout/hierarchy3"/>
    <dgm:cxn modelId="{4BFB64AD-7E71-724B-B0A1-97CDFADA7C4C}" type="presParOf" srcId="{0D6054CD-BE88-D844-8169-44680DECC172}" destId="{00FD05FA-AF79-3140-830D-E479516FD44B}" srcOrd="4" destOrd="0" presId="urn:microsoft.com/office/officeart/2005/8/layout/hierarchy3"/>
    <dgm:cxn modelId="{F50CC20A-5A41-F649-8715-075CDE49CE3E}" type="presParOf" srcId="{0D6054CD-BE88-D844-8169-44680DECC172}" destId="{C62F0C3B-2608-5E4A-9A28-1657F9AA4A1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B013-2C2C-4E48-8CB2-5ACFA097EE34}">
      <dsp:nvSpPr>
        <dsp:cNvPr id="0" name=""/>
        <dsp:cNvSpPr/>
      </dsp:nvSpPr>
      <dsp:spPr>
        <a:xfrm>
          <a:off x="171896" y="1055"/>
          <a:ext cx="2082403" cy="10412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Motivation</a:t>
          </a:r>
        </a:p>
      </dsp:txBody>
      <dsp:txXfrm>
        <a:off x="202392" y="31551"/>
        <a:ext cx="2021411" cy="980209"/>
      </dsp:txXfrm>
    </dsp:sp>
    <dsp:sp modelId="{CE1FADC1-020E-6746-82B3-21A394F92B77}">
      <dsp:nvSpPr>
        <dsp:cNvPr id="0" name=""/>
        <dsp:cNvSpPr/>
      </dsp:nvSpPr>
      <dsp:spPr>
        <a:xfrm>
          <a:off x="380136" y="1042256"/>
          <a:ext cx="208240" cy="780901"/>
        </a:xfrm>
        <a:custGeom>
          <a:avLst/>
          <a:gdLst/>
          <a:ahLst/>
          <a:cxnLst/>
          <a:rect l="0" t="0" r="0" b="0"/>
          <a:pathLst>
            <a:path>
              <a:moveTo>
                <a:pt x="0" y="0"/>
              </a:moveTo>
              <a:lnTo>
                <a:pt x="0" y="780901"/>
              </a:lnTo>
              <a:lnTo>
                <a:pt x="208240" y="78090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1A2F59-D690-A043-B81A-B2AABCFB30B3}">
      <dsp:nvSpPr>
        <dsp:cNvPr id="0" name=""/>
        <dsp:cNvSpPr/>
      </dsp:nvSpPr>
      <dsp:spPr>
        <a:xfrm>
          <a:off x="588377" y="1302557"/>
          <a:ext cx="1665922" cy="104120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dirty="0"/>
            <a:t>Evolution </a:t>
          </a:r>
          <a:r>
            <a:rPr lang="en-GB" sz="2200" kern="1200" dirty="0" err="1"/>
            <a:t>Tecnology</a:t>
          </a:r>
          <a:endParaRPr lang="en-GB" sz="2200" kern="1200" dirty="0"/>
        </a:p>
      </dsp:txBody>
      <dsp:txXfrm>
        <a:off x="618873" y="1333053"/>
        <a:ext cx="1604930" cy="980209"/>
      </dsp:txXfrm>
    </dsp:sp>
    <dsp:sp modelId="{18D3C124-1DAA-174A-AB45-ABE69A93F0BB}">
      <dsp:nvSpPr>
        <dsp:cNvPr id="0" name=""/>
        <dsp:cNvSpPr/>
      </dsp:nvSpPr>
      <dsp:spPr>
        <a:xfrm>
          <a:off x="380136" y="1042256"/>
          <a:ext cx="208240" cy="2082403"/>
        </a:xfrm>
        <a:custGeom>
          <a:avLst/>
          <a:gdLst/>
          <a:ahLst/>
          <a:cxnLst/>
          <a:rect l="0" t="0" r="0" b="0"/>
          <a:pathLst>
            <a:path>
              <a:moveTo>
                <a:pt x="0" y="0"/>
              </a:moveTo>
              <a:lnTo>
                <a:pt x="0" y="2082403"/>
              </a:lnTo>
              <a:lnTo>
                <a:pt x="208240" y="20824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64B840-A766-6B43-B863-0C8C6D38B083}">
      <dsp:nvSpPr>
        <dsp:cNvPr id="0" name=""/>
        <dsp:cNvSpPr/>
      </dsp:nvSpPr>
      <dsp:spPr>
        <a:xfrm>
          <a:off x="588377" y="2604059"/>
          <a:ext cx="1665922" cy="10412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dirty="0"/>
            <a:t>Democratic</a:t>
          </a:r>
        </a:p>
      </dsp:txBody>
      <dsp:txXfrm>
        <a:off x="618873" y="2634555"/>
        <a:ext cx="1604930" cy="980209"/>
      </dsp:txXfrm>
    </dsp:sp>
    <dsp:sp modelId="{83AA89DC-EB11-A44E-A3C2-8298F247EBC1}">
      <dsp:nvSpPr>
        <dsp:cNvPr id="0" name=""/>
        <dsp:cNvSpPr/>
      </dsp:nvSpPr>
      <dsp:spPr>
        <a:xfrm>
          <a:off x="2774900" y="1055"/>
          <a:ext cx="2082403" cy="10412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Open Problems</a:t>
          </a:r>
        </a:p>
      </dsp:txBody>
      <dsp:txXfrm>
        <a:off x="2805396" y="31551"/>
        <a:ext cx="2021411" cy="980209"/>
      </dsp:txXfrm>
    </dsp:sp>
    <dsp:sp modelId="{CCE1C987-F2DD-6541-A94C-1CF03D9D23EB}">
      <dsp:nvSpPr>
        <dsp:cNvPr id="0" name=""/>
        <dsp:cNvSpPr/>
      </dsp:nvSpPr>
      <dsp:spPr>
        <a:xfrm>
          <a:off x="2983140" y="1042256"/>
          <a:ext cx="208240" cy="780901"/>
        </a:xfrm>
        <a:custGeom>
          <a:avLst/>
          <a:gdLst/>
          <a:ahLst/>
          <a:cxnLst/>
          <a:rect l="0" t="0" r="0" b="0"/>
          <a:pathLst>
            <a:path>
              <a:moveTo>
                <a:pt x="0" y="0"/>
              </a:moveTo>
              <a:lnTo>
                <a:pt x="0" y="780901"/>
              </a:lnTo>
              <a:lnTo>
                <a:pt x="208240" y="78090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2BEFF2-DA5D-FB4B-8B2B-1DD850669848}">
      <dsp:nvSpPr>
        <dsp:cNvPr id="0" name=""/>
        <dsp:cNvSpPr/>
      </dsp:nvSpPr>
      <dsp:spPr>
        <a:xfrm>
          <a:off x="3191381" y="1302557"/>
          <a:ext cx="1665922" cy="104120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dirty="0"/>
            <a:t>NLP / Information</a:t>
          </a:r>
        </a:p>
      </dsp:txBody>
      <dsp:txXfrm>
        <a:off x="3221877" y="1333053"/>
        <a:ext cx="1604930" cy="980209"/>
      </dsp:txXfrm>
    </dsp:sp>
    <dsp:sp modelId="{596DA366-7B26-E64F-8673-84AB8E7B4B14}">
      <dsp:nvSpPr>
        <dsp:cNvPr id="0" name=""/>
        <dsp:cNvSpPr/>
      </dsp:nvSpPr>
      <dsp:spPr>
        <a:xfrm>
          <a:off x="2983140" y="1042256"/>
          <a:ext cx="208240" cy="2082403"/>
        </a:xfrm>
        <a:custGeom>
          <a:avLst/>
          <a:gdLst/>
          <a:ahLst/>
          <a:cxnLst/>
          <a:rect l="0" t="0" r="0" b="0"/>
          <a:pathLst>
            <a:path>
              <a:moveTo>
                <a:pt x="0" y="0"/>
              </a:moveTo>
              <a:lnTo>
                <a:pt x="0" y="2082403"/>
              </a:lnTo>
              <a:lnTo>
                <a:pt x="208240" y="20824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8BD097-D1BC-F344-B794-D3155AB24F75}">
      <dsp:nvSpPr>
        <dsp:cNvPr id="0" name=""/>
        <dsp:cNvSpPr/>
      </dsp:nvSpPr>
      <dsp:spPr>
        <a:xfrm>
          <a:off x="3191381" y="2604059"/>
          <a:ext cx="1665922" cy="104120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dirty="0"/>
            <a:t>Relevant Content</a:t>
          </a:r>
        </a:p>
      </dsp:txBody>
      <dsp:txXfrm>
        <a:off x="3221877" y="2634555"/>
        <a:ext cx="1604930" cy="980209"/>
      </dsp:txXfrm>
    </dsp:sp>
    <dsp:sp modelId="{00FD05FA-AF79-3140-830D-E479516FD44B}">
      <dsp:nvSpPr>
        <dsp:cNvPr id="0" name=""/>
        <dsp:cNvSpPr/>
      </dsp:nvSpPr>
      <dsp:spPr>
        <a:xfrm>
          <a:off x="2983140" y="1042256"/>
          <a:ext cx="208240" cy="3383905"/>
        </a:xfrm>
        <a:custGeom>
          <a:avLst/>
          <a:gdLst/>
          <a:ahLst/>
          <a:cxnLst/>
          <a:rect l="0" t="0" r="0" b="0"/>
          <a:pathLst>
            <a:path>
              <a:moveTo>
                <a:pt x="0" y="0"/>
              </a:moveTo>
              <a:lnTo>
                <a:pt x="0" y="3383905"/>
              </a:lnTo>
              <a:lnTo>
                <a:pt x="208240" y="33839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2F0C3B-2608-5E4A-9A28-1657F9AA4A17}">
      <dsp:nvSpPr>
        <dsp:cNvPr id="0" name=""/>
        <dsp:cNvSpPr/>
      </dsp:nvSpPr>
      <dsp:spPr>
        <a:xfrm>
          <a:off x="3191381" y="3905561"/>
          <a:ext cx="1665922" cy="104120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dirty="0"/>
            <a:t>Not Experts in NLP baseline</a:t>
          </a:r>
        </a:p>
      </dsp:txBody>
      <dsp:txXfrm>
        <a:off x="3221877" y="3936057"/>
        <a:ext cx="1604930" cy="9802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FC354F-0AAD-AA48-AFCA-892B042AD1C0}" type="datetimeFigureOut">
              <a:rPr lang="en-PT" smtClean="0"/>
              <a:t>07/10/2020</a:t>
            </a:fld>
            <a:endParaRPr lang="en-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C0C57-1FB7-414E-AD49-0A0536EA007D}" type="slidenum">
              <a:rPr lang="en-PT" smtClean="0"/>
              <a:t>‹#›</a:t>
            </a:fld>
            <a:endParaRPr lang="en-PT"/>
          </a:p>
        </p:txBody>
      </p:sp>
    </p:spTree>
    <p:extLst>
      <p:ext uri="{BB962C8B-B14F-4D97-AF65-F5344CB8AC3E}">
        <p14:creationId xmlns:p14="http://schemas.microsoft.com/office/powerpoint/2010/main" val="123144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1 Introduction 1 </a:t>
            </a:r>
            <a:endParaRPr lang="en-GB" dirty="0"/>
          </a:p>
          <a:p>
            <a:r>
              <a:rPr lang="en-GB" sz="1200" kern="1200" dirty="0">
                <a:solidFill>
                  <a:schemeClr val="tx1"/>
                </a:solidFill>
                <a:effectLst/>
                <a:latin typeface="+mn-lt"/>
                <a:ea typeface="+mn-ea"/>
                <a:cs typeface="+mn-cs"/>
              </a:rPr>
              <a:t> 1.1  Motivation.................................. 1 </a:t>
            </a:r>
            <a:endParaRPr lang="en-GB" dirty="0">
              <a:effectLst/>
            </a:endParaRPr>
          </a:p>
          <a:p>
            <a:r>
              <a:rPr lang="en-GB" sz="1200" kern="1200" dirty="0">
                <a:solidFill>
                  <a:schemeClr val="tx1"/>
                </a:solidFill>
                <a:effectLst/>
                <a:latin typeface="+mn-lt"/>
                <a:ea typeface="+mn-ea"/>
                <a:cs typeface="+mn-cs"/>
              </a:rPr>
              <a:t> 1.2  </a:t>
            </a:r>
            <a:r>
              <a:rPr lang="en-GB" sz="1200" kern="1200" dirty="0" err="1">
                <a:solidFill>
                  <a:schemeClr val="tx1"/>
                </a:solidFill>
                <a:effectLst/>
                <a:latin typeface="+mn-lt"/>
                <a:ea typeface="+mn-ea"/>
                <a:cs typeface="+mn-cs"/>
              </a:rPr>
              <a:t>WhatisIE</a:t>
            </a:r>
            <a:r>
              <a:rPr lang="en-GB" sz="1200" kern="1200" dirty="0">
                <a:solidFill>
                  <a:schemeClr val="tx1"/>
                </a:solidFill>
                <a:effectLst/>
                <a:latin typeface="+mn-lt"/>
                <a:ea typeface="+mn-ea"/>
                <a:cs typeface="+mn-cs"/>
              </a:rPr>
              <a:t>?.................................. 1 </a:t>
            </a:r>
            <a:endParaRPr lang="en-GB" dirty="0">
              <a:effectLst/>
            </a:endParaRPr>
          </a:p>
          <a:p>
            <a:r>
              <a:rPr lang="en-GB" sz="1200" kern="1200" dirty="0">
                <a:solidFill>
                  <a:schemeClr val="tx1"/>
                </a:solidFill>
                <a:effectLst/>
                <a:latin typeface="+mn-lt"/>
                <a:ea typeface="+mn-ea"/>
                <a:cs typeface="+mn-cs"/>
              </a:rPr>
              <a:t> 1.3  </a:t>
            </a:r>
            <a:r>
              <a:rPr lang="en-GB" sz="1200" kern="1200" dirty="0" err="1">
                <a:solidFill>
                  <a:schemeClr val="tx1"/>
                </a:solidFill>
                <a:effectLst/>
                <a:latin typeface="+mn-lt"/>
                <a:ea typeface="+mn-ea"/>
                <a:cs typeface="+mn-cs"/>
              </a:rPr>
              <a:t>IEApplications</a:t>
            </a:r>
            <a:r>
              <a:rPr lang="en-GB" sz="1200" kern="1200" dirty="0">
                <a:solidFill>
                  <a:schemeClr val="tx1"/>
                </a:solidFill>
                <a:effectLst/>
                <a:latin typeface="+mn-lt"/>
                <a:ea typeface="+mn-ea"/>
                <a:cs typeface="+mn-cs"/>
              </a:rPr>
              <a:t> ............................... 2 </a:t>
            </a:r>
            <a:endParaRPr lang="en-GB" dirty="0">
              <a:effectLst/>
            </a:endParaRPr>
          </a:p>
          <a:p>
            <a:r>
              <a:rPr lang="en-GB" sz="1200" kern="1200" dirty="0">
                <a:solidFill>
                  <a:schemeClr val="tx1"/>
                </a:solidFill>
                <a:effectLst/>
                <a:latin typeface="+mn-lt"/>
                <a:ea typeface="+mn-ea"/>
                <a:cs typeface="+mn-cs"/>
              </a:rPr>
              <a:t> 1.4  </a:t>
            </a:r>
            <a:r>
              <a:rPr lang="en-GB" sz="1200" kern="1200" dirty="0" err="1">
                <a:solidFill>
                  <a:schemeClr val="tx1"/>
                </a:solidFill>
                <a:effectLst/>
                <a:latin typeface="+mn-lt"/>
                <a:ea typeface="+mn-ea"/>
                <a:cs typeface="+mn-cs"/>
              </a:rPr>
              <a:t>OpenProblems</a:t>
            </a:r>
            <a:r>
              <a:rPr lang="en-GB" sz="1200" kern="1200" dirty="0">
                <a:solidFill>
                  <a:schemeClr val="tx1"/>
                </a:solidFill>
                <a:effectLst/>
                <a:latin typeface="+mn-lt"/>
                <a:ea typeface="+mn-ea"/>
                <a:cs typeface="+mn-cs"/>
              </a:rPr>
              <a:t> ............................... 2 </a:t>
            </a:r>
            <a:endParaRPr lang="en-GB" dirty="0">
              <a:effectLst/>
            </a:endParaRPr>
          </a:p>
          <a:p>
            <a:r>
              <a:rPr lang="en-GB" sz="1200" b="1" kern="1200" dirty="0">
                <a:solidFill>
                  <a:schemeClr val="tx1"/>
                </a:solidFill>
                <a:effectLst/>
                <a:latin typeface="+mn-lt"/>
                <a:ea typeface="+mn-ea"/>
                <a:cs typeface="+mn-cs"/>
              </a:rPr>
              <a:t>2 Methods Review / Background and Related Work 3 </a:t>
            </a:r>
            <a:endParaRPr lang="en-GB" dirty="0"/>
          </a:p>
          <a:p>
            <a:r>
              <a:rPr lang="en-GB" sz="1200" kern="1200" dirty="0">
                <a:solidFill>
                  <a:schemeClr val="tx1"/>
                </a:solidFill>
                <a:effectLst/>
                <a:latin typeface="+mn-lt"/>
                <a:ea typeface="+mn-ea"/>
                <a:cs typeface="+mn-cs"/>
              </a:rPr>
              <a:t> 2.1  Overview................................... 3  </a:t>
            </a:r>
            <a:endParaRPr lang="en-GB" dirty="0">
              <a:effectLst/>
            </a:endParaRPr>
          </a:p>
          <a:p>
            <a:r>
              <a:rPr lang="en-GB" sz="1200" kern="1200" dirty="0">
                <a:solidFill>
                  <a:schemeClr val="tx1"/>
                </a:solidFill>
                <a:effectLst/>
                <a:latin typeface="+mn-lt"/>
                <a:ea typeface="+mn-ea"/>
                <a:cs typeface="+mn-cs"/>
              </a:rPr>
              <a:t> 2.2  NER...................................... 4 </a:t>
            </a:r>
            <a:endParaRPr lang="en-GB" dirty="0">
              <a:effectLst/>
            </a:endParaRPr>
          </a:p>
          <a:p>
            <a:r>
              <a:rPr lang="en-GB" sz="1200" kern="1200" dirty="0">
                <a:solidFill>
                  <a:schemeClr val="tx1"/>
                </a:solidFill>
                <a:effectLst/>
                <a:latin typeface="+mn-lt"/>
                <a:ea typeface="+mn-ea"/>
                <a:cs typeface="+mn-cs"/>
              </a:rPr>
              <a:t> 2.3  IE....................................... 4 </a:t>
            </a:r>
            <a:endParaRPr lang="en-GB" dirty="0">
              <a:effectLst/>
            </a:endParaRPr>
          </a:p>
          <a:p>
            <a:pPr lvl="1"/>
            <a:r>
              <a:rPr lang="en-GB" sz="1200" kern="1200" dirty="0">
                <a:solidFill>
                  <a:schemeClr val="tx1"/>
                </a:solidFill>
                <a:effectLst/>
                <a:latin typeface="+mn-lt"/>
                <a:ea typeface="+mn-ea"/>
                <a:cs typeface="+mn-cs"/>
              </a:rPr>
              <a:t>2.3.1  ELISA ................................ 5 </a:t>
            </a:r>
            <a:endParaRPr lang="en-GB" dirty="0">
              <a:effectLst/>
            </a:endParaRPr>
          </a:p>
          <a:p>
            <a:pPr lvl="1"/>
            <a:r>
              <a:rPr lang="en-GB" sz="1200" kern="1200" dirty="0">
                <a:solidFill>
                  <a:schemeClr val="tx1"/>
                </a:solidFill>
                <a:effectLst/>
                <a:latin typeface="+mn-lt"/>
                <a:ea typeface="+mn-ea"/>
                <a:cs typeface="+mn-cs"/>
              </a:rPr>
              <a:t>2.3.2  CSD-</a:t>
            </a:r>
            <a:r>
              <a:rPr lang="en-GB" sz="1200" kern="1200" dirty="0" err="1">
                <a:solidFill>
                  <a:schemeClr val="tx1"/>
                </a:solidFill>
                <a:effectLst/>
                <a:latin typeface="+mn-lt"/>
                <a:ea typeface="+mn-ea"/>
                <a:cs typeface="+mn-cs"/>
              </a:rPr>
              <a:t>ComputableSemanticDerivations</a:t>
            </a:r>
            <a:r>
              <a:rPr lang="en-GB" sz="1200" kern="1200" dirty="0">
                <a:solidFill>
                  <a:schemeClr val="tx1"/>
                </a:solidFill>
                <a:effectLst/>
                <a:latin typeface="+mn-lt"/>
                <a:ea typeface="+mn-ea"/>
                <a:cs typeface="+mn-cs"/>
              </a:rPr>
              <a:t> . . . . . . . . . . . . 6 </a:t>
            </a:r>
            <a:endParaRPr lang="en-GB" dirty="0">
              <a:effectLst/>
            </a:endParaRPr>
          </a:p>
          <a:p>
            <a:pPr lvl="1"/>
            <a:r>
              <a:rPr lang="en-GB" sz="1200" kern="1200" dirty="0">
                <a:solidFill>
                  <a:schemeClr val="tx1"/>
                </a:solidFill>
                <a:effectLst/>
                <a:latin typeface="+mn-lt"/>
                <a:ea typeface="+mn-ea"/>
                <a:cs typeface="+mn-cs"/>
              </a:rPr>
              <a:t>2.3.3  </a:t>
            </a:r>
            <a:r>
              <a:rPr lang="en-GB" sz="1200" kern="1200" dirty="0" err="1">
                <a:solidFill>
                  <a:schemeClr val="tx1"/>
                </a:solidFill>
                <a:effectLst/>
                <a:latin typeface="+mn-lt"/>
                <a:ea typeface="+mn-ea"/>
                <a:cs typeface="+mn-cs"/>
              </a:rPr>
              <a:t>KnowItAll</a:t>
            </a:r>
            <a:r>
              <a:rPr lang="en-GB" sz="1200" kern="1200" dirty="0">
                <a:solidFill>
                  <a:schemeClr val="tx1"/>
                </a:solidFill>
                <a:effectLst/>
                <a:latin typeface="+mn-lt"/>
                <a:ea typeface="+mn-ea"/>
                <a:cs typeface="+mn-cs"/>
              </a:rPr>
              <a:t>.............................. 6 </a:t>
            </a:r>
            <a:endParaRPr lang="en-GB" dirty="0">
              <a:effectLst/>
            </a:endParaRPr>
          </a:p>
          <a:p>
            <a:pPr lvl="1"/>
            <a:r>
              <a:rPr lang="en-GB" sz="1200" kern="1200" dirty="0">
                <a:solidFill>
                  <a:schemeClr val="tx1"/>
                </a:solidFill>
                <a:effectLst/>
                <a:latin typeface="+mn-lt"/>
                <a:ea typeface="+mn-ea"/>
                <a:cs typeface="+mn-cs"/>
              </a:rPr>
              <a:t>2.3.4  </a:t>
            </a:r>
            <a:r>
              <a:rPr lang="en-GB" sz="1200" kern="1200" dirty="0" err="1">
                <a:solidFill>
                  <a:schemeClr val="tx1"/>
                </a:solidFill>
                <a:effectLst/>
                <a:latin typeface="+mn-lt"/>
                <a:ea typeface="+mn-ea"/>
                <a:cs typeface="+mn-cs"/>
              </a:rPr>
              <a:t>TextRunner</a:t>
            </a:r>
            <a:r>
              <a:rPr lang="en-GB" sz="1200" kern="1200" dirty="0">
                <a:solidFill>
                  <a:schemeClr val="tx1"/>
                </a:solidFill>
                <a:effectLst/>
                <a:latin typeface="+mn-lt"/>
                <a:ea typeface="+mn-ea"/>
                <a:cs typeface="+mn-cs"/>
              </a:rPr>
              <a:t> ............................. 6 </a:t>
            </a:r>
            <a:endParaRPr lang="en-GB" dirty="0">
              <a:effectLst/>
            </a:endParaRPr>
          </a:p>
          <a:p>
            <a:pPr lvl="1"/>
            <a:r>
              <a:rPr lang="en-GB" sz="1200" kern="1200" dirty="0">
                <a:solidFill>
                  <a:schemeClr val="tx1"/>
                </a:solidFill>
                <a:effectLst/>
                <a:latin typeface="+mn-lt"/>
                <a:ea typeface="+mn-ea"/>
                <a:cs typeface="+mn-cs"/>
              </a:rPr>
              <a:t>2.3.5  OLLIE ................................ 7 </a:t>
            </a:r>
            <a:endParaRPr lang="en-GB" dirty="0">
              <a:effectLst/>
            </a:endParaRPr>
          </a:p>
          <a:p>
            <a:r>
              <a:rPr lang="en-GB" sz="1200" kern="1200" dirty="0">
                <a:solidFill>
                  <a:schemeClr val="tx1"/>
                </a:solidFill>
                <a:effectLst/>
                <a:latin typeface="+mn-lt"/>
                <a:ea typeface="+mn-ea"/>
                <a:cs typeface="+mn-cs"/>
              </a:rPr>
              <a:t> 2.4  </a:t>
            </a:r>
            <a:r>
              <a:rPr lang="en-GB" sz="1200" kern="1200" dirty="0" err="1">
                <a:solidFill>
                  <a:schemeClr val="tx1"/>
                </a:solidFill>
                <a:effectLst/>
                <a:latin typeface="+mn-lt"/>
                <a:ea typeface="+mn-ea"/>
                <a:cs typeface="+mn-cs"/>
              </a:rPr>
              <a:t>OpenIE</a:t>
            </a:r>
            <a:r>
              <a:rPr lang="en-GB" sz="1200" kern="1200" dirty="0">
                <a:solidFill>
                  <a:schemeClr val="tx1"/>
                </a:solidFill>
                <a:effectLst/>
                <a:latin typeface="+mn-lt"/>
                <a:ea typeface="+mn-ea"/>
                <a:cs typeface="+mn-cs"/>
              </a:rPr>
              <a:t>.................................... 7 </a:t>
            </a:r>
            <a:endParaRPr lang="en-GB" dirty="0">
              <a:effectLst/>
            </a:endParaRPr>
          </a:p>
          <a:p>
            <a:pPr lvl="1"/>
            <a:r>
              <a:rPr lang="en-GB" sz="1200" kern="1200" dirty="0">
                <a:solidFill>
                  <a:schemeClr val="tx1"/>
                </a:solidFill>
                <a:effectLst/>
                <a:latin typeface="+mn-lt"/>
                <a:ea typeface="+mn-ea"/>
                <a:cs typeface="+mn-cs"/>
              </a:rPr>
              <a:t>2.4.1  ATP-OIE............................... 8 </a:t>
            </a:r>
            <a:endParaRPr lang="en-GB" dirty="0">
              <a:effectLst/>
            </a:endParaRPr>
          </a:p>
          <a:p>
            <a:pPr lvl="1"/>
            <a:r>
              <a:rPr lang="en-GB" sz="1200" kern="1200" dirty="0">
                <a:solidFill>
                  <a:schemeClr val="tx1"/>
                </a:solidFill>
                <a:effectLst/>
                <a:latin typeface="+mn-lt"/>
                <a:ea typeface="+mn-ea"/>
                <a:cs typeface="+mn-cs"/>
              </a:rPr>
              <a:t>2.4.2  MCTS ................................ 9 </a:t>
            </a:r>
            <a:endParaRPr lang="en-GB" dirty="0">
              <a:effectLst/>
            </a:endParaRPr>
          </a:p>
          <a:p>
            <a:pPr lvl="1"/>
            <a:r>
              <a:rPr lang="en-GB" sz="1200" kern="1200" dirty="0">
                <a:solidFill>
                  <a:schemeClr val="tx1"/>
                </a:solidFill>
                <a:effectLst/>
                <a:latin typeface="+mn-lt"/>
                <a:ea typeface="+mn-ea"/>
                <a:cs typeface="+mn-cs"/>
              </a:rPr>
              <a:t>2.4.3  </a:t>
            </a:r>
            <a:r>
              <a:rPr lang="en-GB" sz="1200" kern="1200" dirty="0" err="1">
                <a:solidFill>
                  <a:schemeClr val="tx1"/>
                </a:solidFill>
                <a:effectLst/>
                <a:latin typeface="+mn-lt"/>
                <a:ea typeface="+mn-ea"/>
                <a:cs typeface="+mn-cs"/>
              </a:rPr>
              <a:t>MinIEeMinScIE</a:t>
            </a:r>
            <a:r>
              <a:rPr lang="en-GB" sz="1200" kern="1200" dirty="0">
                <a:solidFill>
                  <a:schemeClr val="tx1"/>
                </a:solidFill>
                <a:effectLst/>
                <a:latin typeface="+mn-lt"/>
                <a:ea typeface="+mn-ea"/>
                <a:cs typeface="+mn-cs"/>
              </a:rPr>
              <a:t> .......................... 10 </a:t>
            </a:r>
            <a:endParaRPr lang="en-GB" dirty="0">
              <a:effectLst/>
            </a:endParaRPr>
          </a:p>
          <a:p>
            <a:pPr lvl="1"/>
            <a:r>
              <a:rPr lang="en-GB" sz="1200" kern="1200" dirty="0">
                <a:solidFill>
                  <a:schemeClr val="tx1"/>
                </a:solidFill>
                <a:effectLst/>
                <a:latin typeface="+mn-lt"/>
                <a:ea typeface="+mn-ea"/>
                <a:cs typeface="+mn-cs"/>
              </a:rPr>
              <a:t>2.4.4  </a:t>
            </a:r>
            <a:r>
              <a:rPr lang="en-GB" sz="1200" kern="1200" dirty="0" err="1">
                <a:solidFill>
                  <a:schemeClr val="tx1"/>
                </a:solidFill>
                <a:effectLst/>
                <a:latin typeface="+mn-lt"/>
                <a:ea typeface="+mn-ea"/>
                <a:cs typeface="+mn-cs"/>
              </a:rPr>
              <a:t>TruePIE</a:t>
            </a:r>
            <a:r>
              <a:rPr lang="en-GB" sz="1200" kern="1200" dirty="0">
                <a:solidFill>
                  <a:schemeClr val="tx1"/>
                </a:solidFill>
                <a:effectLst/>
                <a:latin typeface="+mn-lt"/>
                <a:ea typeface="+mn-ea"/>
                <a:cs typeface="+mn-cs"/>
              </a:rPr>
              <a:t> ............................... 11 </a:t>
            </a:r>
            <a:endParaRPr lang="en-GB" dirty="0">
              <a:effectLst/>
            </a:endParaRPr>
          </a:p>
          <a:p>
            <a:pPr lvl="1"/>
            <a:r>
              <a:rPr lang="en-GB" sz="1200" kern="1200" dirty="0">
                <a:solidFill>
                  <a:schemeClr val="tx1"/>
                </a:solidFill>
                <a:effectLst/>
                <a:latin typeface="+mn-lt"/>
                <a:ea typeface="+mn-ea"/>
                <a:cs typeface="+mn-cs"/>
              </a:rPr>
              <a:t>2.4.5  </a:t>
            </a:r>
            <a:r>
              <a:rPr lang="en-GB" sz="1200" kern="1200" dirty="0" err="1">
                <a:solidFill>
                  <a:schemeClr val="tx1"/>
                </a:solidFill>
                <a:effectLst/>
                <a:latin typeface="+mn-lt"/>
                <a:ea typeface="+mn-ea"/>
                <a:cs typeface="+mn-cs"/>
              </a:rPr>
              <a:t>CoNEREL</a:t>
            </a:r>
            <a:r>
              <a:rPr lang="en-GB" sz="1200" kern="1200" dirty="0">
                <a:solidFill>
                  <a:schemeClr val="tx1"/>
                </a:solidFill>
                <a:effectLst/>
                <a:latin typeface="+mn-lt"/>
                <a:ea typeface="+mn-ea"/>
                <a:cs typeface="+mn-cs"/>
              </a:rPr>
              <a:t> .............................. 11 </a:t>
            </a:r>
            <a:endParaRPr lang="en-GB" dirty="0">
              <a:effectLst/>
            </a:endParaRPr>
          </a:p>
          <a:p>
            <a:pPr lvl="1"/>
            <a:r>
              <a:rPr lang="en-GB" sz="1200" kern="1200" dirty="0">
                <a:solidFill>
                  <a:schemeClr val="tx1"/>
                </a:solidFill>
                <a:effectLst/>
                <a:latin typeface="+mn-lt"/>
                <a:ea typeface="+mn-ea"/>
                <a:cs typeface="+mn-cs"/>
              </a:rPr>
              <a:t>2.4.6  Triplex-ST .............................. 12 </a:t>
            </a:r>
            <a:endParaRPr lang="en-GB" dirty="0">
              <a:effectLst/>
            </a:endParaRPr>
          </a:p>
          <a:p>
            <a:pPr lvl="1"/>
            <a:r>
              <a:rPr lang="en-GB" sz="1200" kern="1200" dirty="0">
                <a:solidFill>
                  <a:schemeClr val="tx1"/>
                </a:solidFill>
                <a:effectLst/>
                <a:latin typeface="+mn-lt"/>
                <a:ea typeface="+mn-ea"/>
                <a:cs typeface="+mn-cs"/>
              </a:rPr>
              <a:t>2.4.7  Sequence2Sequence ........................ 14 </a:t>
            </a:r>
            <a:endParaRPr lang="en-GB" dirty="0">
              <a:effectLst/>
            </a:endParaRPr>
          </a:p>
          <a:p>
            <a:pPr lvl="1"/>
            <a:r>
              <a:rPr lang="en-GB" sz="1200" kern="1200" dirty="0">
                <a:solidFill>
                  <a:schemeClr val="tx1"/>
                </a:solidFill>
                <a:effectLst/>
                <a:latin typeface="+mn-lt"/>
                <a:ea typeface="+mn-ea"/>
                <a:cs typeface="+mn-cs"/>
              </a:rPr>
              <a:t>2.4.8  </a:t>
            </a:r>
            <a:r>
              <a:rPr lang="en-GB" sz="1200" kern="1200" dirty="0" err="1">
                <a:solidFill>
                  <a:schemeClr val="tx1"/>
                </a:solidFill>
                <a:effectLst/>
                <a:latin typeface="+mn-lt"/>
                <a:ea typeface="+mn-ea"/>
                <a:cs typeface="+mn-cs"/>
              </a:rPr>
              <a:t>ReVerb</a:t>
            </a:r>
            <a:r>
              <a:rPr lang="en-GB" sz="1200" kern="1200" dirty="0">
                <a:solidFill>
                  <a:schemeClr val="tx1"/>
                </a:solidFill>
                <a:effectLst/>
                <a:latin typeface="+mn-lt"/>
                <a:ea typeface="+mn-ea"/>
                <a:cs typeface="+mn-cs"/>
              </a:rPr>
              <a:t>................................ 14 </a:t>
            </a:r>
            <a:endParaRPr lang="en-GB" dirty="0">
              <a:effectLst/>
            </a:endParaRPr>
          </a:p>
          <a:p>
            <a:r>
              <a:rPr lang="en-GB" sz="1200" kern="1200" dirty="0">
                <a:solidFill>
                  <a:schemeClr val="tx1"/>
                </a:solidFill>
                <a:effectLst/>
                <a:latin typeface="+mn-lt"/>
                <a:ea typeface="+mn-ea"/>
                <a:cs typeface="+mn-cs"/>
              </a:rPr>
              <a:t> 2.5  </a:t>
            </a:r>
            <a:r>
              <a:rPr lang="en-GB" sz="1200" kern="1200" dirty="0" err="1">
                <a:solidFill>
                  <a:schemeClr val="tx1"/>
                </a:solidFill>
                <a:effectLst/>
                <a:latin typeface="+mn-lt"/>
                <a:ea typeface="+mn-ea"/>
                <a:cs typeface="+mn-cs"/>
              </a:rPr>
              <a:t>RecentdevelopmentsforPortuguese</a:t>
            </a:r>
            <a:r>
              <a:rPr lang="en-GB" sz="1200" kern="1200" dirty="0">
                <a:solidFill>
                  <a:schemeClr val="tx1"/>
                </a:solidFill>
                <a:effectLst/>
                <a:latin typeface="+mn-lt"/>
                <a:ea typeface="+mn-ea"/>
                <a:cs typeface="+mn-cs"/>
              </a:rPr>
              <a:t>................... 16 </a:t>
            </a:r>
          </a:p>
          <a:p>
            <a:r>
              <a:rPr lang="en-GB" sz="1200" kern="1200" dirty="0">
                <a:solidFill>
                  <a:schemeClr val="tx1"/>
                </a:solidFill>
                <a:effectLst/>
                <a:latin typeface="+mn-lt"/>
                <a:ea typeface="+mn-ea"/>
                <a:cs typeface="+mn-cs"/>
              </a:rPr>
              <a:t>         2.5.1 </a:t>
            </a:r>
            <a:r>
              <a:rPr lang="en-GB" sz="1200" kern="1200" dirty="0" err="1">
                <a:solidFill>
                  <a:schemeClr val="tx1"/>
                </a:solidFill>
                <a:effectLst/>
                <a:latin typeface="+mn-lt"/>
                <a:ea typeface="+mn-ea"/>
                <a:cs typeface="+mn-cs"/>
              </a:rPr>
              <a:t>RelP</a:t>
            </a:r>
            <a:r>
              <a:rPr lang="en-GB" sz="1200" kern="1200" dirty="0">
                <a:solidFill>
                  <a:schemeClr val="tx1"/>
                </a:solidFill>
                <a:effectLst/>
                <a:latin typeface="+mn-lt"/>
                <a:ea typeface="+mn-ea"/>
                <a:cs typeface="+mn-cs"/>
              </a:rPr>
              <a:t> ................................. 17</a:t>
            </a:r>
          </a:p>
          <a:p>
            <a:r>
              <a:rPr lang="en-GB" sz="1200" kern="1200" dirty="0">
                <a:solidFill>
                  <a:schemeClr val="tx1"/>
                </a:solidFill>
                <a:effectLst/>
                <a:latin typeface="+mn-lt"/>
                <a:ea typeface="+mn-ea"/>
                <a:cs typeface="+mn-cs"/>
              </a:rPr>
              <a:t>         2.5.2 </a:t>
            </a:r>
            <a:r>
              <a:rPr lang="en-GB" sz="1200" kern="1200" dirty="0" err="1">
                <a:solidFill>
                  <a:schemeClr val="tx1"/>
                </a:solidFill>
                <a:effectLst/>
                <a:latin typeface="+mn-lt"/>
                <a:ea typeface="+mn-ea"/>
                <a:cs typeface="+mn-cs"/>
              </a:rPr>
              <a:t>DeptOIE</a:t>
            </a:r>
            <a:r>
              <a:rPr lang="en-GB" sz="1200" kern="1200" dirty="0">
                <a:solidFill>
                  <a:schemeClr val="tx1"/>
                </a:solidFill>
                <a:effectLst/>
                <a:latin typeface="+mn-lt"/>
                <a:ea typeface="+mn-ea"/>
                <a:cs typeface="+mn-cs"/>
              </a:rPr>
              <a:t>............................... 18 </a:t>
            </a:r>
          </a:p>
          <a:p>
            <a:r>
              <a:rPr lang="en-GB" sz="1200" kern="1200" dirty="0">
                <a:solidFill>
                  <a:schemeClr val="tx1"/>
                </a:solidFill>
                <a:effectLst/>
                <a:latin typeface="+mn-lt"/>
                <a:ea typeface="+mn-ea"/>
                <a:cs typeface="+mn-cs"/>
              </a:rPr>
              <a:t>         2.5.3 </a:t>
            </a:r>
            <a:r>
              <a:rPr lang="en-GB" sz="1200" kern="1200" dirty="0" err="1">
                <a:solidFill>
                  <a:schemeClr val="tx1"/>
                </a:solidFill>
                <a:effectLst/>
                <a:latin typeface="+mn-lt"/>
                <a:ea typeface="+mn-ea"/>
                <a:cs typeface="+mn-cs"/>
              </a:rPr>
              <a:t>PragmaticOIE</a:t>
            </a:r>
            <a:r>
              <a:rPr lang="en-GB" sz="1200" kern="1200" dirty="0">
                <a:solidFill>
                  <a:schemeClr val="tx1"/>
                </a:solidFill>
                <a:effectLst/>
                <a:latin typeface="+mn-lt"/>
                <a:ea typeface="+mn-ea"/>
                <a:cs typeface="+mn-cs"/>
              </a:rPr>
              <a:t>............................ 18 </a:t>
            </a:r>
          </a:p>
          <a:p>
            <a:r>
              <a:rPr lang="en-GB" sz="1200" kern="1200" dirty="0">
                <a:solidFill>
                  <a:schemeClr val="tx1"/>
                </a:solidFill>
                <a:effectLst/>
                <a:latin typeface="+mn-lt"/>
                <a:ea typeface="+mn-ea"/>
                <a:cs typeface="+mn-cs"/>
              </a:rPr>
              <a:t>         2.5.4 </a:t>
            </a:r>
            <a:r>
              <a:rPr lang="en-GB" sz="1200" kern="1200" dirty="0" err="1">
                <a:solidFill>
                  <a:schemeClr val="tx1"/>
                </a:solidFill>
                <a:effectLst/>
                <a:latin typeface="+mn-lt"/>
                <a:ea typeface="+mn-ea"/>
                <a:cs typeface="+mn-cs"/>
              </a:rPr>
              <a:t>DependentIE</a:t>
            </a:r>
            <a:r>
              <a:rPr lang="en-GB" sz="1200" kern="1200" dirty="0">
                <a:solidFill>
                  <a:schemeClr val="tx1"/>
                </a:solidFill>
                <a:effectLst/>
                <a:latin typeface="+mn-lt"/>
                <a:ea typeface="+mn-ea"/>
                <a:cs typeface="+mn-cs"/>
              </a:rPr>
              <a:t> ............................ 19 </a:t>
            </a:r>
            <a:endParaRPr lang="en-GB" dirty="0"/>
          </a:p>
          <a:p>
            <a:r>
              <a:rPr lang="en-GB" sz="1200" kern="1200" dirty="0">
                <a:solidFill>
                  <a:schemeClr val="tx1"/>
                </a:solidFill>
                <a:effectLst/>
                <a:latin typeface="+mn-lt"/>
                <a:ea typeface="+mn-ea"/>
                <a:cs typeface="+mn-cs"/>
              </a:rPr>
              <a:t>         2.5.5 </a:t>
            </a:r>
            <a:r>
              <a:rPr lang="en-GB" sz="1200" kern="1200" dirty="0" err="1">
                <a:solidFill>
                  <a:schemeClr val="tx1"/>
                </a:solidFill>
                <a:effectLst/>
                <a:latin typeface="+mn-lt"/>
                <a:ea typeface="+mn-ea"/>
                <a:cs typeface="+mn-cs"/>
              </a:rPr>
              <a:t>InferReVerbPt</a:t>
            </a:r>
            <a:r>
              <a:rPr lang="en-GB" sz="1200" kern="1200" dirty="0">
                <a:solidFill>
                  <a:schemeClr val="tx1"/>
                </a:solidFill>
                <a:effectLst/>
                <a:latin typeface="+mn-lt"/>
                <a:ea typeface="+mn-ea"/>
                <a:cs typeface="+mn-cs"/>
              </a:rPr>
              <a:t>............................ 19 </a:t>
            </a:r>
          </a:p>
          <a:p>
            <a:r>
              <a:rPr lang="en-GB" sz="1200" kern="1200" dirty="0">
                <a:solidFill>
                  <a:schemeClr val="tx1"/>
                </a:solidFill>
                <a:effectLst/>
                <a:latin typeface="+mn-lt"/>
                <a:ea typeface="+mn-ea"/>
                <a:cs typeface="+mn-cs"/>
              </a:rPr>
              <a:t>         2.5.6 CRF-EN-pt.............................. 20 </a:t>
            </a:r>
          </a:p>
          <a:p>
            <a:r>
              <a:rPr lang="en-GB" sz="1200" kern="1200" dirty="0">
                <a:solidFill>
                  <a:schemeClr val="tx1"/>
                </a:solidFill>
                <a:effectLst/>
                <a:latin typeface="+mn-lt"/>
                <a:ea typeface="+mn-ea"/>
                <a:cs typeface="+mn-cs"/>
              </a:rPr>
              <a:t>         2.5.7 </a:t>
            </a:r>
            <a:r>
              <a:rPr lang="en-GB" sz="1200" kern="1200" dirty="0" err="1">
                <a:solidFill>
                  <a:schemeClr val="tx1"/>
                </a:solidFill>
                <a:effectLst/>
                <a:latin typeface="+mn-lt"/>
                <a:ea typeface="+mn-ea"/>
                <a:cs typeface="+mn-cs"/>
              </a:rPr>
              <a:t>RePort</a:t>
            </a:r>
            <a:r>
              <a:rPr lang="en-GB" sz="1200" kern="1200" dirty="0">
                <a:solidFill>
                  <a:schemeClr val="tx1"/>
                </a:solidFill>
                <a:effectLst/>
                <a:latin typeface="+mn-lt"/>
                <a:ea typeface="+mn-ea"/>
                <a:cs typeface="+mn-cs"/>
              </a:rPr>
              <a:t> ................................ 21 </a:t>
            </a:r>
          </a:p>
          <a:p>
            <a:r>
              <a:rPr lang="en-GB" sz="1200" kern="1200" dirty="0">
                <a:solidFill>
                  <a:schemeClr val="tx1"/>
                </a:solidFill>
                <a:effectLst/>
                <a:latin typeface="+mn-lt"/>
                <a:ea typeface="+mn-ea"/>
                <a:cs typeface="+mn-cs"/>
              </a:rPr>
              <a:t>         2.5.8 </a:t>
            </a:r>
            <a:r>
              <a:rPr lang="en-GB" sz="1200" kern="1200" dirty="0" err="1">
                <a:solidFill>
                  <a:schemeClr val="tx1"/>
                </a:solidFill>
                <a:effectLst/>
                <a:latin typeface="+mn-lt"/>
                <a:ea typeface="+mn-ea"/>
                <a:cs typeface="+mn-cs"/>
              </a:rPr>
              <a:t>ArgOE</a:t>
            </a:r>
            <a:r>
              <a:rPr lang="en-GB" sz="1200" kern="1200" dirty="0">
                <a:solidFill>
                  <a:schemeClr val="tx1"/>
                </a:solidFill>
                <a:effectLst/>
                <a:latin typeface="+mn-lt"/>
                <a:ea typeface="+mn-ea"/>
                <a:cs typeface="+mn-cs"/>
              </a:rPr>
              <a:t>................................ 22 </a:t>
            </a:r>
          </a:p>
          <a:p>
            <a:r>
              <a:rPr lang="en-GB" sz="1200" kern="1200" dirty="0">
                <a:solidFill>
                  <a:schemeClr val="tx1"/>
                </a:solidFill>
                <a:effectLst/>
                <a:latin typeface="+mn-lt"/>
                <a:ea typeface="+mn-ea"/>
                <a:cs typeface="+mn-cs"/>
              </a:rPr>
              <a:t>         2.5.9 </a:t>
            </a:r>
            <a:r>
              <a:rPr lang="en-GB" sz="1200" kern="1200" dirty="0" err="1">
                <a:solidFill>
                  <a:schemeClr val="tx1"/>
                </a:solidFill>
                <a:effectLst/>
                <a:latin typeface="+mn-lt"/>
                <a:ea typeface="+mn-ea"/>
                <a:cs typeface="+mn-cs"/>
              </a:rPr>
              <a:t>DepOE</a:t>
            </a:r>
            <a:r>
              <a:rPr lang="en-GB" sz="1200" kern="1200" dirty="0">
                <a:solidFill>
                  <a:schemeClr val="tx1"/>
                </a:solidFill>
                <a:effectLst/>
                <a:latin typeface="+mn-lt"/>
                <a:ea typeface="+mn-ea"/>
                <a:cs typeface="+mn-cs"/>
              </a:rPr>
              <a:t>................................ 22 </a:t>
            </a:r>
            <a:endParaRPr lang="en-GB" dirty="0"/>
          </a:p>
          <a:p>
            <a:r>
              <a:rPr lang="en-GB" sz="1200" kern="1200" dirty="0">
                <a:solidFill>
                  <a:schemeClr val="tx1"/>
                </a:solidFill>
                <a:effectLst/>
                <a:latin typeface="+mn-lt"/>
                <a:ea typeface="+mn-ea"/>
                <a:cs typeface="+mn-cs"/>
              </a:rPr>
              <a:t> 2.6  Datasets ................................... 23 </a:t>
            </a:r>
            <a:endParaRPr lang="en-GB" dirty="0">
              <a:effectLst/>
            </a:endParaRPr>
          </a:p>
          <a:p>
            <a:r>
              <a:rPr lang="en-GB" sz="1200" kern="1200" dirty="0">
                <a:solidFill>
                  <a:schemeClr val="tx1"/>
                </a:solidFill>
                <a:effectLst/>
                <a:latin typeface="+mn-lt"/>
                <a:ea typeface="+mn-ea"/>
                <a:cs typeface="+mn-cs"/>
              </a:rPr>
              <a:t> 2.7  Tools ..................................... 25 </a:t>
            </a:r>
            <a:endParaRPr lang="en-GB" dirty="0">
              <a:effectLst/>
            </a:endParaRPr>
          </a:p>
          <a:p>
            <a:r>
              <a:rPr lang="en-GB" sz="1200" kern="1200" dirty="0">
                <a:solidFill>
                  <a:schemeClr val="tx1"/>
                </a:solidFill>
                <a:effectLst/>
                <a:latin typeface="+mn-lt"/>
                <a:ea typeface="+mn-ea"/>
                <a:cs typeface="+mn-cs"/>
              </a:rPr>
              <a:t> 2.8  Considerations ............................... 25 </a:t>
            </a:r>
            <a:endParaRPr lang="en-GB" dirty="0">
              <a:effectLst/>
            </a:endParaRPr>
          </a:p>
          <a:p>
            <a:r>
              <a:rPr lang="en-GB" sz="1200" b="1" kern="1200" dirty="0">
                <a:solidFill>
                  <a:schemeClr val="tx1"/>
                </a:solidFill>
                <a:effectLst/>
                <a:latin typeface="+mn-lt"/>
                <a:ea typeface="+mn-ea"/>
                <a:cs typeface="+mn-cs"/>
              </a:rPr>
              <a:t>3 Proposal 27 </a:t>
            </a:r>
            <a:endParaRPr lang="en-GB" dirty="0"/>
          </a:p>
          <a:p>
            <a:r>
              <a:rPr lang="en-GB" sz="1200" kern="1200" dirty="0">
                <a:solidFill>
                  <a:schemeClr val="tx1"/>
                </a:solidFill>
                <a:effectLst/>
                <a:latin typeface="+mn-lt"/>
                <a:ea typeface="+mn-ea"/>
                <a:cs typeface="+mn-cs"/>
              </a:rPr>
              <a:t> 3.1  Objectives .................................. 27  </a:t>
            </a:r>
            <a:endParaRPr lang="en-GB" dirty="0">
              <a:effectLst/>
            </a:endParaRPr>
          </a:p>
          <a:p>
            <a:r>
              <a:rPr lang="en-GB" sz="1200" kern="1200" dirty="0">
                <a:solidFill>
                  <a:schemeClr val="tx1"/>
                </a:solidFill>
                <a:effectLst/>
                <a:latin typeface="+mn-lt"/>
                <a:ea typeface="+mn-ea"/>
                <a:cs typeface="+mn-cs"/>
              </a:rPr>
              <a:t> 3.2  Approach................................... 28 </a:t>
            </a:r>
            <a:endParaRPr lang="en-GB" dirty="0">
              <a:effectLst/>
            </a:endParaRPr>
          </a:p>
          <a:p>
            <a:r>
              <a:rPr lang="en-GB" sz="1200" kern="1200" dirty="0">
                <a:solidFill>
                  <a:schemeClr val="tx1"/>
                </a:solidFill>
                <a:effectLst/>
                <a:latin typeface="+mn-lt"/>
                <a:ea typeface="+mn-ea"/>
                <a:cs typeface="+mn-cs"/>
              </a:rPr>
              <a:t>        3.2.1 </a:t>
            </a:r>
            <a:r>
              <a:rPr lang="en-GB" sz="1200" kern="1200" dirty="0" err="1">
                <a:solidFill>
                  <a:schemeClr val="tx1"/>
                </a:solidFill>
                <a:effectLst/>
                <a:latin typeface="+mn-lt"/>
                <a:ea typeface="+mn-ea"/>
                <a:cs typeface="+mn-cs"/>
              </a:rPr>
              <a:t>EngineeringDesignProcess</a:t>
            </a:r>
            <a:r>
              <a:rPr lang="en-GB" sz="1200" kern="1200" dirty="0">
                <a:solidFill>
                  <a:schemeClr val="tx1"/>
                </a:solidFill>
                <a:effectLst/>
                <a:latin typeface="+mn-lt"/>
                <a:ea typeface="+mn-ea"/>
                <a:cs typeface="+mn-cs"/>
              </a:rPr>
              <a:t>.................... 28 </a:t>
            </a:r>
            <a:endParaRPr lang="en-GB" dirty="0">
              <a:effectLst/>
            </a:endParaRPr>
          </a:p>
          <a:p>
            <a:r>
              <a:rPr lang="en-GB" sz="1200" kern="1200" dirty="0">
                <a:solidFill>
                  <a:schemeClr val="tx1"/>
                </a:solidFill>
                <a:effectLst/>
                <a:latin typeface="+mn-lt"/>
                <a:ea typeface="+mn-ea"/>
                <a:cs typeface="+mn-cs"/>
              </a:rPr>
              <a:t> 3.3  </a:t>
            </a:r>
            <a:r>
              <a:rPr lang="en-GB" sz="1200" kern="1200" dirty="0" err="1">
                <a:solidFill>
                  <a:schemeClr val="tx1"/>
                </a:solidFill>
                <a:effectLst/>
                <a:latin typeface="+mn-lt"/>
                <a:ea typeface="+mn-ea"/>
                <a:cs typeface="+mn-cs"/>
              </a:rPr>
              <a:t>Proposedsolution</a:t>
            </a:r>
            <a:r>
              <a:rPr lang="en-GB" sz="1200" kern="1200" dirty="0">
                <a:solidFill>
                  <a:schemeClr val="tx1"/>
                </a:solidFill>
                <a:effectLst/>
                <a:latin typeface="+mn-lt"/>
                <a:ea typeface="+mn-ea"/>
                <a:cs typeface="+mn-cs"/>
              </a:rPr>
              <a:t>.............................. 29 </a:t>
            </a:r>
            <a:endParaRPr lang="en-GB" dirty="0">
              <a:effectLst/>
            </a:endParaRPr>
          </a:p>
          <a:p>
            <a:r>
              <a:rPr lang="en-GB" sz="1200" kern="1200" dirty="0">
                <a:solidFill>
                  <a:schemeClr val="tx1"/>
                </a:solidFill>
                <a:effectLst/>
                <a:latin typeface="+mn-lt"/>
                <a:ea typeface="+mn-ea"/>
                <a:cs typeface="+mn-cs"/>
              </a:rPr>
              <a:t> 3.4  </a:t>
            </a:r>
            <a:r>
              <a:rPr lang="en-GB" sz="1200" kern="1200" dirty="0" err="1">
                <a:solidFill>
                  <a:schemeClr val="tx1"/>
                </a:solidFill>
                <a:effectLst/>
                <a:latin typeface="+mn-lt"/>
                <a:ea typeface="+mn-ea"/>
                <a:cs typeface="+mn-cs"/>
              </a:rPr>
              <a:t>MainTasks</a:t>
            </a:r>
            <a:r>
              <a:rPr lang="en-GB" sz="1200" kern="1200" dirty="0">
                <a:solidFill>
                  <a:schemeClr val="tx1"/>
                </a:solidFill>
                <a:effectLst/>
                <a:latin typeface="+mn-lt"/>
                <a:ea typeface="+mn-ea"/>
                <a:cs typeface="+mn-cs"/>
              </a:rPr>
              <a:t>.................................. 29 </a:t>
            </a:r>
            <a:endParaRPr lang="en-GB" dirty="0">
              <a:effectLst/>
            </a:endParaRPr>
          </a:p>
          <a:p>
            <a:r>
              <a:rPr lang="en-GB" sz="1200" kern="1200" dirty="0">
                <a:solidFill>
                  <a:schemeClr val="tx1"/>
                </a:solidFill>
                <a:effectLst/>
                <a:latin typeface="+mn-lt"/>
                <a:ea typeface="+mn-ea"/>
                <a:cs typeface="+mn-cs"/>
              </a:rPr>
              <a:t> 3.5  </a:t>
            </a:r>
            <a:r>
              <a:rPr lang="en-GB" sz="1200" kern="1200" dirty="0" err="1">
                <a:solidFill>
                  <a:schemeClr val="tx1"/>
                </a:solidFill>
                <a:effectLst/>
                <a:latin typeface="+mn-lt"/>
                <a:ea typeface="+mn-ea"/>
                <a:cs typeface="+mn-cs"/>
              </a:rPr>
              <a:t>Expectedresults</a:t>
            </a:r>
            <a:r>
              <a:rPr lang="en-GB" sz="1200" kern="1200" dirty="0">
                <a:solidFill>
                  <a:schemeClr val="tx1"/>
                </a:solidFill>
                <a:effectLst/>
                <a:latin typeface="+mn-lt"/>
                <a:ea typeface="+mn-ea"/>
                <a:cs typeface="+mn-cs"/>
              </a:rPr>
              <a:t>............................... 31 </a:t>
            </a:r>
            <a:endParaRPr lang="en-GB" dirty="0">
              <a:effectLst/>
            </a:endParaRPr>
          </a:p>
          <a:p>
            <a:r>
              <a:rPr lang="en-GB" sz="1200" b="1" kern="1200" dirty="0">
                <a:solidFill>
                  <a:schemeClr val="tx1"/>
                </a:solidFill>
                <a:effectLst/>
                <a:latin typeface="+mn-lt"/>
                <a:ea typeface="+mn-ea"/>
                <a:cs typeface="+mn-cs"/>
              </a:rPr>
              <a:t>4 Workplan 33 </a:t>
            </a:r>
            <a:endParaRPr lang="en-GB" dirty="0"/>
          </a:p>
          <a:p>
            <a:r>
              <a:rPr lang="en-GB" sz="1200" kern="1200" dirty="0">
                <a:solidFill>
                  <a:schemeClr val="tx1"/>
                </a:solidFill>
                <a:effectLst/>
                <a:latin typeface="+mn-lt"/>
                <a:ea typeface="+mn-ea"/>
                <a:cs typeface="+mn-cs"/>
              </a:rPr>
              <a:t> 4.1  </a:t>
            </a:r>
            <a:r>
              <a:rPr lang="en-GB" sz="1200" kern="1200" dirty="0" err="1">
                <a:solidFill>
                  <a:schemeClr val="tx1"/>
                </a:solidFill>
                <a:effectLst/>
                <a:latin typeface="+mn-lt"/>
                <a:ea typeface="+mn-ea"/>
                <a:cs typeface="+mn-cs"/>
              </a:rPr>
              <a:t>ResearchTimeline</a:t>
            </a:r>
            <a:r>
              <a:rPr lang="en-GB" sz="1200" kern="1200" dirty="0">
                <a:solidFill>
                  <a:schemeClr val="tx1"/>
                </a:solidFill>
                <a:effectLst/>
                <a:latin typeface="+mn-lt"/>
                <a:ea typeface="+mn-ea"/>
                <a:cs typeface="+mn-cs"/>
              </a:rPr>
              <a:t>.............................. 33 </a:t>
            </a:r>
            <a:endParaRPr lang="en-GB" dirty="0">
              <a:effectLst/>
            </a:endParaRPr>
          </a:p>
          <a:p>
            <a:r>
              <a:rPr lang="en-GB" sz="1200" kern="1200" dirty="0">
                <a:solidFill>
                  <a:schemeClr val="tx1"/>
                </a:solidFill>
                <a:effectLst/>
                <a:latin typeface="+mn-lt"/>
                <a:ea typeface="+mn-ea"/>
                <a:cs typeface="+mn-cs"/>
              </a:rPr>
              <a:t> 4.2  Milestones .................................. 33 </a:t>
            </a:r>
            <a:endParaRPr lang="en-GB" dirty="0">
              <a:effectLst/>
            </a:endParaRPr>
          </a:p>
          <a:p>
            <a:r>
              <a:rPr lang="en-GB" sz="1200" kern="1200" dirty="0">
                <a:solidFill>
                  <a:schemeClr val="tx1"/>
                </a:solidFill>
                <a:effectLst/>
                <a:latin typeface="+mn-lt"/>
                <a:ea typeface="+mn-ea"/>
                <a:cs typeface="+mn-cs"/>
              </a:rPr>
              <a:t> 4.3  </a:t>
            </a:r>
            <a:r>
              <a:rPr lang="en-GB" sz="1200" kern="1200" dirty="0" err="1">
                <a:solidFill>
                  <a:schemeClr val="tx1"/>
                </a:solidFill>
                <a:effectLst/>
                <a:latin typeface="+mn-lt"/>
                <a:ea typeface="+mn-ea"/>
                <a:cs typeface="+mn-cs"/>
              </a:rPr>
              <a:t>Publicationplan</a:t>
            </a:r>
            <a:r>
              <a:rPr lang="en-GB" sz="1200" kern="1200" dirty="0">
                <a:solidFill>
                  <a:schemeClr val="tx1"/>
                </a:solidFill>
                <a:effectLst/>
                <a:latin typeface="+mn-lt"/>
                <a:ea typeface="+mn-ea"/>
                <a:cs typeface="+mn-cs"/>
              </a:rPr>
              <a:t>............................... 34 </a:t>
            </a:r>
            <a:endParaRPr lang="en-GB" dirty="0">
              <a:effectLst/>
            </a:endParaRPr>
          </a:p>
          <a:p>
            <a:r>
              <a:rPr lang="en-GB" sz="1200" kern="1200" dirty="0">
                <a:solidFill>
                  <a:schemeClr val="tx1"/>
                </a:solidFill>
                <a:effectLst/>
                <a:latin typeface="+mn-lt"/>
                <a:ea typeface="+mn-ea"/>
                <a:cs typeface="+mn-cs"/>
              </a:rPr>
              <a:t> 4.4  </a:t>
            </a:r>
            <a:r>
              <a:rPr lang="en-GB" sz="1200" kern="1200" dirty="0" err="1">
                <a:solidFill>
                  <a:schemeClr val="tx1"/>
                </a:solidFill>
                <a:effectLst/>
                <a:latin typeface="+mn-lt"/>
                <a:ea typeface="+mn-ea"/>
                <a:cs typeface="+mn-cs"/>
              </a:rPr>
              <a:t>Initialwork</a:t>
            </a:r>
            <a:r>
              <a:rPr lang="en-GB" sz="1200" kern="1200" dirty="0">
                <a:solidFill>
                  <a:schemeClr val="tx1"/>
                </a:solidFill>
                <a:effectLst/>
                <a:latin typeface="+mn-lt"/>
                <a:ea typeface="+mn-ea"/>
                <a:cs typeface="+mn-cs"/>
              </a:rPr>
              <a:t> ................................. 35 </a:t>
            </a:r>
            <a:endParaRPr lang="en-GB" dirty="0">
              <a:effectLst/>
            </a:endParaRPr>
          </a:p>
          <a:p>
            <a:r>
              <a:rPr lang="en-GB" sz="1200" kern="1200" dirty="0">
                <a:solidFill>
                  <a:schemeClr val="tx1"/>
                </a:solidFill>
                <a:effectLst/>
                <a:latin typeface="+mn-lt"/>
                <a:ea typeface="+mn-ea"/>
                <a:cs typeface="+mn-cs"/>
              </a:rPr>
              <a:t>        4.4.1 </a:t>
            </a:r>
            <a:r>
              <a:rPr lang="en-GB" sz="1200" kern="1200" dirty="0" err="1">
                <a:solidFill>
                  <a:schemeClr val="tx1"/>
                </a:solidFill>
                <a:effectLst/>
                <a:latin typeface="+mn-lt"/>
                <a:ea typeface="+mn-ea"/>
                <a:cs typeface="+mn-cs"/>
              </a:rPr>
              <a:t>InitialreviewofNERandOpenIE</a:t>
            </a:r>
            <a:r>
              <a:rPr lang="en-GB" sz="1200" kern="1200" dirty="0">
                <a:solidFill>
                  <a:schemeClr val="tx1"/>
                </a:solidFill>
                <a:effectLst/>
                <a:latin typeface="+mn-lt"/>
                <a:ea typeface="+mn-ea"/>
                <a:cs typeface="+mn-cs"/>
              </a:rPr>
              <a:t>................ 35 </a:t>
            </a:r>
          </a:p>
          <a:p>
            <a:r>
              <a:rPr lang="en-GB" sz="1200" kern="1200" dirty="0">
                <a:solidFill>
                  <a:schemeClr val="tx1"/>
                </a:solidFill>
                <a:effectLst/>
                <a:latin typeface="+mn-lt"/>
                <a:ea typeface="+mn-ea"/>
                <a:cs typeface="+mn-cs"/>
              </a:rPr>
              <a:t>        4.4.2 </a:t>
            </a:r>
            <a:r>
              <a:rPr lang="en-GB" sz="1200" kern="1200" dirty="0" err="1">
                <a:solidFill>
                  <a:schemeClr val="tx1"/>
                </a:solidFill>
                <a:effectLst/>
                <a:latin typeface="+mn-lt"/>
                <a:ea typeface="+mn-ea"/>
                <a:cs typeface="+mn-cs"/>
              </a:rPr>
              <a:t>FirstselectionofNERandOpenIEtools</a:t>
            </a:r>
            <a:r>
              <a:rPr lang="en-GB" sz="1200" kern="1200" dirty="0">
                <a:solidFill>
                  <a:schemeClr val="tx1"/>
                </a:solidFill>
                <a:effectLst/>
                <a:latin typeface="+mn-lt"/>
                <a:ea typeface="+mn-ea"/>
                <a:cs typeface="+mn-cs"/>
              </a:rPr>
              <a:t> . . . . . . . . . . . . 36 </a:t>
            </a:r>
          </a:p>
          <a:p>
            <a:r>
              <a:rPr lang="en-GB" sz="1200" kern="1200" dirty="0">
                <a:solidFill>
                  <a:schemeClr val="tx1"/>
                </a:solidFill>
                <a:effectLst/>
                <a:latin typeface="+mn-lt"/>
                <a:ea typeface="+mn-ea"/>
                <a:cs typeface="+mn-cs"/>
              </a:rPr>
              <a:t>        4.4.3 Dataset................................ 36 </a:t>
            </a:r>
            <a:endParaRPr lang="en-GB" dirty="0">
              <a:effectLst/>
            </a:endParaRPr>
          </a:p>
          <a:p>
            <a:r>
              <a:rPr lang="en-GB" sz="1200" b="1" kern="1200" dirty="0">
                <a:solidFill>
                  <a:schemeClr val="tx1"/>
                </a:solidFill>
                <a:effectLst/>
                <a:latin typeface="+mn-lt"/>
                <a:ea typeface="+mn-ea"/>
                <a:cs typeface="+mn-cs"/>
              </a:rPr>
              <a:t> 5 Conclusion </a:t>
            </a:r>
          </a:p>
          <a:p>
            <a:r>
              <a:rPr lang="en-GB" sz="1200" b="1" kern="1200" dirty="0">
                <a:solidFill>
                  <a:schemeClr val="tx1"/>
                </a:solidFill>
                <a:effectLst/>
                <a:latin typeface="+mn-lt"/>
                <a:ea typeface="+mn-ea"/>
                <a:cs typeface="+mn-cs"/>
              </a:rPr>
              <a:t>    Bibliography </a:t>
            </a:r>
            <a:endParaRPr lang="en-GB" dirty="0"/>
          </a:p>
          <a:p>
            <a:endParaRPr lang="en-PT" dirty="0"/>
          </a:p>
        </p:txBody>
      </p:sp>
      <p:sp>
        <p:nvSpPr>
          <p:cNvPr id="4" name="Slide Number Placeholder 3"/>
          <p:cNvSpPr>
            <a:spLocks noGrp="1"/>
          </p:cNvSpPr>
          <p:nvPr>
            <p:ph type="sldNum" sz="quarter" idx="5"/>
          </p:nvPr>
        </p:nvSpPr>
        <p:spPr/>
        <p:txBody>
          <a:bodyPr/>
          <a:lstStyle/>
          <a:p>
            <a:fld id="{F49C0C57-1FB7-414E-AD49-0A0536EA007D}" type="slidenum">
              <a:rPr lang="en-PT" smtClean="0"/>
              <a:t>1</a:t>
            </a:fld>
            <a:endParaRPr lang="en-PT"/>
          </a:p>
        </p:txBody>
      </p:sp>
    </p:spTree>
    <p:extLst>
      <p:ext uri="{BB962C8B-B14F-4D97-AF65-F5344CB8AC3E}">
        <p14:creationId xmlns:p14="http://schemas.microsoft.com/office/powerpoint/2010/main" val="2069944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Bef>
                <a:spcPts val="0"/>
              </a:spcBef>
              <a:buNone/>
            </a:pPr>
            <a:endParaRPr lang="en-GB" b="1"/>
          </a:p>
          <a:p>
            <a:pPr marL="0" indent="0">
              <a:lnSpc>
                <a:spcPct val="120000"/>
              </a:lnSpc>
              <a:spcBef>
                <a:spcPts val="0"/>
              </a:spcBef>
              <a:buNone/>
            </a:pPr>
            <a:r>
              <a:rPr lang="en-GB" b="1" dirty="0"/>
              <a:t>Methods Review / Background and Related Work 3 </a:t>
            </a:r>
            <a:endParaRPr lang="en-GB" dirty="0"/>
          </a:p>
          <a:p>
            <a:pPr marL="0" indent="0">
              <a:lnSpc>
                <a:spcPct val="120000"/>
              </a:lnSpc>
              <a:spcBef>
                <a:spcPts val="0"/>
              </a:spcBef>
              <a:buNone/>
            </a:pPr>
            <a:r>
              <a:rPr lang="en-GB" dirty="0"/>
              <a:t>2.1  Overview................................... 3 </a:t>
            </a:r>
            <a:endParaRPr lang="en-GB" dirty="0">
              <a:effectLst/>
            </a:endParaRPr>
          </a:p>
          <a:p>
            <a:pPr marL="0" indent="0">
              <a:lnSpc>
                <a:spcPct val="120000"/>
              </a:lnSpc>
              <a:spcBef>
                <a:spcPts val="0"/>
              </a:spcBef>
              <a:buNone/>
            </a:pPr>
            <a:r>
              <a:rPr lang="en-GB" dirty="0"/>
              <a:t>2.2  NER...................................... 4 </a:t>
            </a:r>
            <a:endParaRPr lang="en-GB" dirty="0">
              <a:effectLst/>
            </a:endParaRPr>
          </a:p>
          <a:p>
            <a:pPr marL="0" indent="0">
              <a:lnSpc>
                <a:spcPct val="120000"/>
              </a:lnSpc>
              <a:spcBef>
                <a:spcPts val="0"/>
              </a:spcBef>
              <a:buNone/>
            </a:pPr>
            <a:r>
              <a:rPr lang="en-GB" dirty="0"/>
              <a:t>2.3  IE....................................... 4</a:t>
            </a:r>
            <a:endParaRPr lang="en-GB" dirty="0">
              <a:effectLst/>
            </a:endParaRPr>
          </a:p>
          <a:p>
            <a:pPr marL="0" indent="0">
              <a:lnSpc>
                <a:spcPct val="120000"/>
              </a:lnSpc>
              <a:spcBef>
                <a:spcPts val="0"/>
              </a:spcBef>
              <a:buNone/>
            </a:pPr>
            <a:r>
              <a:rPr lang="en-GB" dirty="0"/>
              <a:t>2.4  </a:t>
            </a:r>
            <a:r>
              <a:rPr lang="en-GB" dirty="0" err="1"/>
              <a:t>OpenIE</a:t>
            </a:r>
            <a:r>
              <a:rPr lang="en-GB" dirty="0"/>
              <a:t>.................................... 7 </a:t>
            </a:r>
            <a:endParaRPr lang="en-GB" dirty="0">
              <a:effectLst/>
            </a:endParaRPr>
          </a:p>
          <a:p>
            <a:pPr marL="0" indent="0">
              <a:lnSpc>
                <a:spcPct val="120000"/>
              </a:lnSpc>
              <a:spcBef>
                <a:spcPts val="0"/>
              </a:spcBef>
              <a:buNone/>
            </a:pPr>
            <a:r>
              <a:rPr lang="en-GB" dirty="0"/>
              <a:t>2.5  </a:t>
            </a:r>
            <a:r>
              <a:rPr lang="en-GB" dirty="0" err="1"/>
              <a:t>RecentdevelopmentsforPortuguese</a:t>
            </a:r>
            <a:r>
              <a:rPr lang="en-GB" dirty="0"/>
              <a:t>................... 16 </a:t>
            </a:r>
          </a:p>
          <a:p>
            <a:pPr marL="0" indent="0">
              <a:lnSpc>
                <a:spcPct val="120000"/>
              </a:lnSpc>
              <a:spcBef>
                <a:spcPts val="0"/>
              </a:spcBef>
              <a:buNone/>
            </a:pPr>
            <a:r>
              <a:rPr lang="en-GB" dirty="0"/>
              <a:t>2.6  Datasets ................................... 23 </a:t>
            </a:r>
            <a:endParaRPr lang="en-GB" dirty="0">
              <a:effectLst/>
            </a:endParaRPr>
          </a:p>
          <a:p>
            <a:pPr marL="0" indent="0">
              <a:lnSpc>
                <a:spcPct val="120000"/>
              </a:lnSpc>
              <a:spcBef>
                <a:spcPts val="0"/>
              </a:spcBef>
              <a:buNone/>
            </a:pPr>
            <a:r>
              <a:rPr lang="en-GB" dirty="0"/>
              <a:t>2.7  Tools ..................................... 25 </a:t>
            </a:r>
            <a:endParaRPr lang="en-GB" dirty="0">
              <a:effectLst/>
            </a:endParaRPr>
          </a:p>
          <a:p>
            <a:endParaRPr lang="en-PT" dirty="0"/>
          </a:p>
        </p:txBody>
      </p:sp>
      <p:sp>
        <p:nvSpPr>
          <p:cNvPr id="4" name="Slide Number Placeholder 3"/>
          <p:cNvSpPr>
            <a:spLocks noGrp="1"/>
          </p:cNvSpPr>
          <p:nvPr>
            <p:ph type="sldNum" sz="quarter" idx="5"/>
          </p:nvPr>
        </p:nvSpPr>
        <p:spPr/>
        <p:txBody>
          <a:bodyPr/>
          <a:lstStyle/>
          <a:p>
            <a:fld id="{F49C0C57-1FB7-414E-AD49-0A0536EA007D}" type="slidenum">
              <a:rPr lang="en-PT" smtClean="0"/>
              <a:t>2</a:t>
            </a:fld>
            <a:endParaRPr lang="en-PT"/>
          </a:p>
        </p:txBody>
      </p:sp>
    </p:spTree>
    <p:extLst>
      <p:ext uri="{BB962C8B-B14F-4D97-AF65-F5344CB8AC3E}">
        <p14:creationId xmlns:p14="http://schemas.microsoft.com/office/powerpoint/2010/main" val="195449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2 Methods Review / Background and Related Work 3 </a:t>
            </a:r>
            <a:endParaRPr lang="en-GB" dirty="0"/>
          </a:p>
          <a:p>
            <a:r>
              <a:rPr lang="en-GB" sz="1200" kern="1200" dirty="0">
                <a:solidFill>
                  <a:schemeClr val="tx1"/>
                </a:solidFill>
                <a:effectLst/>
                <a:latin typeface="+mn-lt"/>
                <a:ea typeface="+mn-ea"/>
                <a:cs typeface="+mn-cs"/>
              </a:rPr>
              <a:t> 2.1  Overview................................... 3  </a:t>
            </a: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2.2  NER......................................(NER has a good performance as Open IE will be in part based on the entities detected by it. ) 4 </a:t>
            </a:r>
            <a:endParaRPr lang="en-GB" dirty="0">
              <a:effectLst/>
            </a:endParaRPr>
          </a:p>
          <a:p>
            <a:r>
              <a:rPr lang="en-GB" sz="1200" kern="1200" dirty="0">
                <a:solidFill>
                  <a:schemeClr val="tx1"/>
                </a:solidFill>
                <a:effectLst/>
                <a:latin typeface="+mn-lt"/>
                <a:ea typeface="+mn-ea"/>
                <a:cs typeface="+mn-cs"/>
              </a:rPr>
              <a:t> 2.3  IE....................................... 4 </a:t>
            </a:r>
            <a:endParaRPr lang="en-GB" dirty="0">
              <a:effectLst/>
            </a:endParaRPr>
          </a:p>
          <a:p>
            <a:pPr lvl="1"/>
            <a:r>
              <a:rPr lang="en-GB" sz="1200" kern="1200" dirty="0">
                <a:solidFill>
                  <a:schemeClr val="tx1"/>
                </a:solidFill>
                <a:effectLst/>
                <a:latin typeface="+mn-lt"/>
                <a:ea typeface="+mn-ea"/>
                <a:cs typeface="+mn-cs"/>
              </a:rPr>
              <a:t>2.3.1  ELISA ................................ 5 </a:t>
            </a:r>
            <a:endParaRPr lang="en-GB" dirty="0">
              <a:effectLst/>
            </a:endParaRPr>
          </a:p>
          <a:p>
            <a:pPr lvl="1"/>
            <a:r>
              <a:rPr lang="en-GB" sz="1200" kern="1200" dirty="0">
                <a:solidFill>
                  <a:schemeClr val="tx1"/>
                </a:solidFill>
                <a:effectLst/>
                <a:latin typeface="+mn-lt"/>
                <a:ea typeface="+mn-ea"/>
                <a:cs typeface="+mn-cs"/>
              </a:rPr>
              <a:t>2.3.2  CSD-</a:t>
            </a:r>
            <a:r>
              <a:rPr lang="en-GB" sz="1200" kern="1200" dirty="0" err="1">
                <a:solidFill>
                  <a:schemeClr val="tx1"/>
                </a:solidFill>
                <a:effectLst/>
                <a:latin typeface="+mn-lt"/>
                <a:ea typeface="+mn-ea"/>
                <a:cs typeface="+mn-cs"/>
              </a:rPr>
              <a:t>ComputableSemanticDerivations</a:t>
            </a:r>
            <a:r>
              <a:rPr lang="en-GB" sz="1200" kern="1200" dirty="0">
                <a:solidFill>
                  <a:schemeClr val="tx1"/>
                </a:solidFill>
                <a:effectLst/>
                <a:latin typeface="+mn-lt"/>
                <a:ea typeface="+mn-ea"/>
                <a:cs typeface="+mn-cs"/>
              </a:rPr>
              <a:t> . . . . . . . . . . . . 6 </a:t>
            </a:r>
            <a:endParaRPr lang="en-GB" dirty="0">
              <a:effectLst/>
            </a:endParaRPr>
          </a:p>
          <a:p>
            <a:pPr lvl="1"/>
            <a:r>
              <a:rPr lang="en-GB" sz="1200" kern="1200" dirty="0">
                <a:solidFill>
                  <a:schemeClr val="tx1"/>
                </a:solidFill>
                <a:effectLst/>
                <a:latin typeface="+mn-lt"/>
                <a:ea typeface="+mn-ea"/>
                <a:cs typeface="+mn-cs"/>
              </a:rPr>
              <a:t>2.3.3  </a:t>
            </a:r>
            <a:r>
              <a:rPr lang="en-GB" sz="1200" kern="1200" dirty="0" err="1">
                <a:solidFill>
                  <a:schemeClr val="tx1"/>
                </a:solidFill>
                <a:effectLst/>
                <a:latin typeface="+mn-lt"/>
                <a:ea typeface="+mn-ea"/>
                <a:cs typeface="+mn-cs"/>
              </a:rPr>
              <a:t>KnowItAll</a:t>
            </a:r>
            <a:r>
              <a:rPr lang="en-GB" sz="1200" kern="1200" dirty="0">
                <a:solidFill>
                  <a:schemeClr val="tx1"/>
                </a:solidFill>
                <a:effectLst/>
                <a:latin typeface="+mn-lt"/>
                <a:ea typeface="+mn-ea"/>
                <a:cs typeface="+mn-cs"/>
              </a:rPr>
              <a:t>.............................. 6 </a:t>
            </a:r>
            <a:endParaRPr lang="en-GB" dirty="0">
              <a:effectLst/>
            </a:endParaRPr>
          </a:p>
          <a:p>
            <a:pPr lvl="1"/>
            <a:r>
              <a:rPr lang="en-GB" sz="1200" kern="1200" dirty="0">
                <a:solidFill>
                  <a:schemeClr val="tx1"/>
                </a:solidFill>
                <a:effectLst/>
                <a:latin typeface="+mn-lt"/>
                <a:ea typeface="+mn-ea"/>
                <a:cs typeface="+mn-cs"/>
              </a:rPr>
              <a:t>2.3.4  </a:t>
            </a:r>
            <a:r>
              <a:rPr lang="en-GB" sz="1200" kern="1200" dirty="0" err="1">
                <a:solidFill>
                  <a:schemeClr val="tx1"/>
                </a:solidFill>
                <a:effectLst/>
                <a:latin typeface="+mn-lt"/>
                <a:ea typeface="+mn-ea"/>
                <a:cs typeface="+mn-cs"/>
              </a:rPr>
              <a:t>TextRunner</a:t>
            </a:r>
            <a:r>
              <a:rPr lang="en-GB" sz="1200" kern="1200" dirty="0">
                <a:solidFill>
                  <a:schemeClr val="tx1"/>
                </a:solidFill>
                <a:effectLst/>
                <a:latin typeface="+mn-lt"/>
                <a:ea typeface="+mn-ea"/>
                <a:cs typeface="+mn-cs"/>
              </a:rPr>
              <a:t> ............................. 6 </a:t>
            </a:r>
            <a:endParaRPr lang="en-GB" dirty="0">
              <a:effectLst/>
            </a:endParaRPr>
          </a:p>
          <a:p>
            <a:pPr lvl="1"/>
            <a:r>
              <a:rPr lang="en-GB" sz="1200" kern="1200" dirty="0">
                <a:solidFill>
                  <a:schemeClr val="tx1"/>
                </a:solidFill>
                <a:effectLst/>
                <a:latin typeface="+mn-lt"/>
                <a:ea typeface="+mn-ea"/>
                <a:cs typeface="+mn-cs"/>
              </a:rPr>
              <a:t>2.3.5  OLLIE ................................ 7 </a:t>
            </a:r>
            <a:endParaRPr lang="en-GB" dirty="0">
              <a:effectLst/>
            </a:endParaRPr>
          </a:p>
          <a:p>
            <a:r>
              <a:rPr lang="en-GB" sz="1200" kern="1200" dirty="0">
                <a:solidFill>
                  <a:schemeClr val="tx1"/>
                </a:solidFill>
                <a:effectLst/>
                <a:latin typeface="+mn-lt"/>
                <a:ea typeface="+mn-ea"/>
                <a:cs typeface="+mn-cs"/>
              </a:rPr>
              <a:t> 2.4  </a:t>
            </a:r>
            <a:r>
              <a:rPr lang="en-GB" sz="1200" kern="1200" dirty="0" err="1">
                <a:solidFill>
                  <a:schemeClr val="tx1"/>
                </a:solidFill>
                <a:effectLst/>
                <a:latin typeface="+mn-lt"/>
                <a:ea typeface="+mn-ea"/>
                <a:cs typeface="+mn-cs"/>
              </a:rPr>
              <a:t>OpenIE</a:t>
            </a:r>
            <a:r>
              <a:rPr lang="en-GB" sz="1200" kern="1200" dirty="0">
                <a:solidFill>
                  <a:schemeClr val="tx1"/>
                </a:solidFill>
                <a:effectLst/>
                <a:latin typeface="+mn-lt"/>
                <a:ea typeface="+mn-ea"/>
                <a:cs typeface="+mn-cs"/>
              </a:rPr>
              <a:t>.................................... 7 </a:t>
            </a:r>
            <a:endParaRPr lang="en-GB" dirty="0">
              <a:effectLst/>
            </a:endParaRPr>
          </a:p>
          <a:p>
            <a:pPr lvl="1"/>
            <a:r>
              <a:rPr lang="en-GB" sz="1200" kern="1200" dirty="0">
                <a:solidFill>
                  <a:schemeClr val="tx1"/>
                </a:solidFill>
                <a:effectLst/>
                <a:latin typeface="+mn-lt"/>
                <a:ea typeface="+mn-ea"/>
                <a:cs typeface="+mn-cs"/>
              </a:rPr>
              <a:t>2.4.1  ATP-OIE............................... 8 </a:t>
            </a:r>
            <a:endParaRPr lang="en-GB" dirty="0">
              <a:effectLst/>
            </a:endParaRPr>
          </a:p>
          <a:p>
            <a:pPr lvl="1"/>
            <a:r>
              <a:rPr lang="en-GB" sz="1200" kern="1200" dirty="0">
                <a:solidFill>
                  <a:schemeClr val="tx1"/>
                </a:solidFill>
                <a:effectLst/>
                <a:latin typeface="+mn-lt"/>
                <a:ea typeface="+mn-ea"/>
                <a:cs typeface="+mn-cs"/>
              </a:rPr>
              <a:t>2.4.2  MCTS ................................ 9 </a:t>
            </a:r>
            <a:endParaRPr lang="en-GB" dirty="0">
              <a:effectLst/>
            </a:endParaRPr>
          </a:p>
          <a:p>
            <a:pPr lvl="1"/>
            <a:r>
              <a:rPr lang="en-GB" sz="1200" kern="1200" dirty="0">
                <a:solidFill>
                  <a:schemeClr val="tx1"/>
                </a:solidFill>
                <a:effectLst/>
                <a:latin typeface="+mn-lt"/>
                <a:ea typeface="+mn-ea"/>
                <a:cs typeface="+mn-cs"/>
              </a:rPr>
              <a:t>2.4.3  </a:t>
            </a:r>
            <a:r>
              <a:rPr lang="en-GB" sz="1200" kern="1200" dirty="0" err="1">
                <a:solidFill>
                  <a:schemeClr val="tx1"/>
                </a:solidFill>
                <a:effectLst/>
                <a:latin typeface="+mn-lt"/>
                <a:ea typeface="+mn-ea"/>
                <a:cs typeface="+mn-cs"/>
              </a:rPr>
              <a:t>MinIEeMinScIE</a:t>
            </a:r>
            <a:r>
              <a:rPr lang="en-GB" sz="1200" kern="1200" dirty="0">
                <a:solidFill>
                  <a:schemeClr val="tx1"/>
                </a:solidFill>
                <a:effectLst/>
                <a:latin typeface="+mn-lt"/>
                <a:ea typeface="+mn-ea"/>
                <a:cs typeface="+mn-cs"/>
              </a:rPr>
              <a:t> .......................... 10 </a:t>
            </a:r>
            <a:endParaRPr lang="en-GB" dirty="0">
              <a:effectLst/>
            </a:endParaRPr>
          </a:p>
          <a:p>
            <a:pPr lvl="1"/>
            <a:r>
              <a:rPr lang="en-GB" sz="1200" kern="1200" dirty="0">
                <a:solidFill>
                  <a:schemeClr val="tx1"/>
                </a:solidFill>
                <a:effectLst/>
                <a:latin typeface="+mn-lt"/>
                <a:ea typeface="+mn-ea"/>
                <a:cs typeface="+mn-cs"/>
              </a:rPr>
              <a:t>2.4.4  </a:t>
            </a:r>
            <a:r>
              <a:rPr lang="en-GB" sz="1200" kern="1200" dirty="0" err="1">
                <a:solidFill>
                  <a:schemeClr val="tx1"/>
                </a:solidFill>
                <a:effectLst/>
                <a:latin typeface="+mn-lt"/>
                <a:ea typeface="+mn-ea"/>
                <a:cs typeface="+mn-cs"/>
              </a:rPr>
              <a:t>TruePIE</a:t>
            </a:r>
            <a:r>
              <a:rPr lang="en-GB" sz="1200" kern="1200" dirty="0">
                <a:solidFill>
                  <a:schemeClr val="tx1"/>
                </a:solidFill>
                <a:effectLst/>
                <a:latin typeface="+mn-lt"/>
                <a:ea typeface="+mn-ea"/>
                <a:cs typeface="+mn-cs"/>
              </a:rPr>
              <a:t> ............................... 11 </a:t>
            </a:r>
            <a:endParaRPr lang="en-GB" dirty="0">
              <a:effectLst/>
            </a:endParaRPr>
          </a:p>
          <a:p>
            <a:pPr lvl="1"/>
            <a:r>
              <a:rPr lang="en-GB" sz="1200" kern="1200" dirty="0">
                <a:solidFill>
                  <a:schemeClr val="tx1"/>
                </a:solidFill>
                <a:effectLst/>
                <a:latin typeface="+mn-lt"/>
                <a:ea typeface="+mn-ea"/>
                <a:cs typeface="+mn-cs"/>
              </a:rPr>
              <a:t>2.4.5  </a:t>
            </a:r>
            <a:r>
              <a:rPr lang="en-GB" sz="1200" kern="1200" dirty="0" err="1">
                <a:solidFill>
                  <a:schemeClr val="tx1"/>
                </a:solidFill>
                <a:effectLst/>
                <a:latin typeface="+mn-lt"/>
                <a:ea typeface="+mn-ea"/>
                <a:cs typeface="+mn-cs"/>
              </a:rPr>
              <a:t>CoNEREL</a:t>
            </a:r>
            <a:r>
              <a:rPr lang="en-GB" sz="1200" kern="1200" dirty="0">
                <a:solidFill>
                  <a:schemeClr val="tx1"/>
                </a:solidFill>
                <a:effectLst/>
                <a:latin typeface="+mn-lt"/>
                <a:ea typeface="+mn-ea"/>
                <a:cs typeface="+mn-cs"/>
              </a:rPr>
              <a:t> .............................. 11 </a:t>
            </a:r>
            <a:endParaRPr lang="en-GB" dirty="0">
              <a:effectLst/>
            </a:endParaRPr>
          </a:p>
          <a:p>
            <a:pPr lvl="1"/>
            <a:r>
              <a:rPr lang="en-GB" sz="1200" kern="1200" dirty="0">
                <a:solidFill>
                  <a:schemeClr val="tx1"/>
                </a:solidFill>
                <a:effectLst/>
                <a:latin typeface="+mn-lt"/>
                <a:ea typeface="+mn-ea"/>
                <a:cs typeface="+mn-cs"/>
              </a:rPr>
              <a:t>2.4.6  Triplex-ST .............................. 12 </a:t>
            </a:r>
            <a:endParaRPr lang="en-GB" dirty="0">
              <a:effectLst/>
            </a:endParaRPr>
          </a:p>
          <a:p>
            <a:pPr lvl="1"/>
            <a:r>
              <a:rPr lang="en-GB" sz="1200" kern="1200" dirty="0">
                <a:solidFill>
                  <a:schemeClr val="tx1"/>
                </a:solidFill>
                <a:effectLst/>
                <a:latin typeface="+mn-lt"/>
                <a:ea typeface="+mn-ea"/>
                <a:cs typeface="+mn-cs"/>
              </a:rPr>
              <a:t>2.4.7  Sequence2Sequence ........................ 14 </a:t>
            </a:r>
            <a:endParaRPr lang="en-GB" dirty="0">
              <a:effectLst/>
            </a:endParaRPr>
          </a:p>
          <a:p>
            <a:pPr lvl="1"/>
            <a:r>
              <a:rPr lang="en-GB" sz="1200" kern="1200" dirty="0">
                <a:solidFill>
                  <a:schemeClr val="tx1"/>
                </a:solidFill>
                <a:effectLst/>
                <a:latin typeface="+mn-lt"/>
                <a:ea typeface="+mn-ea"/>
                <a:cs typeface="+mn-cs"/>
              </a:rPr>
              <a:t>2.4.8  </a:t>
            </a:r>
            <a:r>
              <a:rPr lang="en-GB" sz="1200" kern="1200" dirty="0" err="1">
                <a:solidFill>
                  <a:schemeClr val="tx1"/>
                </a:solidFill>
                <a:effectLst/>
                <a:latin typeface="+mn-lt"/>
                <a:ea typeface="+mn-ea"/>
                <a:cs typeface="+mn-cs"/>
              </a:rPr>
              <a:t>ReVerb</a:t>
            </a:r>
            <a:r>
              <a:rPr lang="en-GB" sz="1200" kern="1200" dirty="0">
                <a:solidFill>
                  <a:schemeClr val="tx1"/>
                </a:solidFill>
                <a:effectLst/>
                <a:latin typeface="+mn-lt"/>
                <a:ea typeface="+mn-ea"/>
                <a:cs typeface="+mn-cs"/>
              </a:rPr>
              <a:t>................................ 14 </a:t>
            </a:r>
            <a:endParaRPr lang="en-GB" dirty="0">
              <a:effectLst/>
            </a:endParaRPr>
          </a:p>
          <a:p>
            <a:r>
              <a:rPr lang="en-GB" sz="1200" kern="1200" dirty="0">
                <a:solidFill>
                  <a:schemeClr val="tx1"/>
                </a:solidFill>
                <a:effectLst/>
                <a:latin typeface="+mn-lt"/>
                <a:ea typeface="+mn-ea"/>
                <a:cs typeface="+mn-cs"/>
              </a:rPr>
              <a:t> 2.5  </a:t>
            </a:r>
            <a:r>
              <a:rPr lang="en-GB" sz="1200" kern="1200" dirty="0" err="1">
                <a:solidFill>
                  <a:schemeClr val="tx1"/>
                </a:solidFill>
                <a:effectLst/>
                <a:latin typeface="+mn-lt"/>
                <a:ea typeface="+mn-ea"/>
                <a:cs typeface="+mn-cs"/>
              </a:rPr>
              <a:t>RecentdevelopmentsforPortuguese</a:t>
            </a:r>
            <a:r>
              <a:rPr lang="en-GB" sz="1200" kern="1200" dirty="0">
                <a:solidFill>
                  <a:schemeClr val="tx1"/>
                </a:solidFill>
                <a:effectLst/>
                <a:latin typeface="+mn-lt"/>
                <a:ea typeface="+mn-ea"/>
                <a:cs typeface="+mn-cs"/>
              </a:rPr>
              <a:t>................... 16 </a:t>
            </a:r>
          </a:p>
          <a:p>
            <a:r>
              <a:rPr lang="en-GB" sz="1200" kern="1200" dirty="0">
                <a:solidFill>
                  <a:schemeClr val="tx1"/>
                </a:solidFill>
                <a:effectLst/>
                <a:latin typeface="+mn-lt"/>
                <a:ea typeface="+mn-ea"/>
                <a:cs typeface="+mn-cs"/>
              </a:rPr>
              <a:t>         2.5.1 </a:t>
            </a:r>
            <a:r>
              <a:rPr lang="en-GB" sz="1200" kern="1200" dirty="0" err="1">
                <a:solidFill>
                  <a:schemeClr val="tx1"/>
                </a:solidFill>
                <a:effectLst/>
                <a:latin typeface="+mn-lt"/>
                <a:ea typeface="+mn-ea"/>
                <a:cs typeface="+mn-cs"/>
              </a:rPr>
              <a:t>RelP</a:t>
            </a:r>
            <a:r>
              <a:rPr lang="en-GB" sz="1200" kern="1200" dirty="0">
                <a:solidFill>
                  <a:schemeClr val="tx1"/>
                </a:solidFill>
                <a:effectLst/>
                <a:latin typeface="+mn-lt"/>
                <a:ea typeface="+mn-ea"/>
                <a:cs typeface="+mn-cs"/>
              </a:rPr>
              <a:t> ................................. 17</a:t>
            </a:r>
          </a:p>
          <a:p>
            <a:r>
              <a:rPr lang="en-GB" sz="1200" kern="1200" dirty="0">
                <a:solidFill>
                  <a:schemeClr val="tx1"/>
                </a:solidFill>
                <a:effectLst/>
                <a:latin typeface="+mn-lt"/>
                <a:ea typeface="+mn-ea"/>
                <a:cs typeface="+mn-cs"/>
              </a:rPr>
              <a:t>         2.5.2 </a:t>
            </a:r>
            <a:r>
              <a:rPr lang="en-GB" sz="1200" kern="1200" dirty="0" err="1">
                <a:solidFill>
                  <a:schemeClr val="tx1"/>
                </a:solidFill>
                <a:effectLst/>
                <a:latin typeface="+mn-lt"/>
                <a:ea typeface="+mn-ea"/>
                <a:cs typeface="+mn-cs"/>
              </a:rPr>
              <a:t>DeptOIE</a:t>
            </a:r>
            <a:r>
              <a:rPr lang="en-GB" sz="1200" kern="1200" dirty="0">
                <a:solidFill>
                  <a:schemeClr val="tx1"/>
                </a:solidFill>
                <a:effectLst/>
                <a:latin typeface="+mn-lt"/>
                <a:ea typeface="+mn-ea"/>
                <a:cs typeface="+mn-cs"/>
              </a:rPr>
              <a:t>............................... 18 </a:t>
            </a:r>
          </a:p>
          <a:p>
            <a:r>
              <a:rPr lang="en-GB" sz="1200" kern="1200" dirty="0">
                <a:solidFill>
                  <a:schemeClr val="tx1"/>
                </a:solidFill>
                <a:effectLst/>
                <a:latin typeface="+mn-lt"/>
                <a:ea typeface="+mn-ea"/>
                <a:cs typeface="+mn-cs"/>
              </a:rPr>
              <a:t>         2.5.3 </a:t>
            </a:r>
            <a:r>
              <a:rPr lang="en-GB" sz="1200" kern="1200" dirty="0" err="1">
                <a:solidFill>
                  <a:schemeClr val="tx1"/>
                </a:solidFill>
                <a:effectLst/>
                <a:latin typeface="+mn-lt"/>
                <a:ea typeface="+mn-ea"/>
                <a:cs typeface="+mn-cs"/>
              </a:rPr>
              <a:t>PragmaticOIE</a:t>
            </a:r>
            <a:r>
              <a:rPr lang="en-GB" sz="1200" kern="1200" dirty="0">
                <a:solidFill>
                  <a:schemeClr val="tx1"/>
                </a:solidFill>
                <a:effectLst/>
                <a:latin typeface="+mn-lt"/>
                <a:ea typeface="+mn-ea"/>
                <a:cs typeface="+mn-cs"/>
              </a:rPr>
              <a:t>............................ 18 </a:t>
            </a:r>
          </a:p>
          <a:p>
            <a:r>
              <a:rPr lang="en-GB" sz="1200" kern="1200" dirty="0">
                <a:solidFill>
                  <a:schemeClr val="tx1"/>
                </a:solidFill>
                <a:effectLst/>
                <a:latin typeface="+mn-lt"/>
                <a:ea typeface="+mn-ea"/>
                <a:cs typeface="+mn-cs"/>
              </a:rPr>
              <a:t>         2.5.4 </a:t>
            </a:r>
            <a:r>
              <a:rPr lang="en-GB" sz="1200" kern="1200" dirty="0" err="1">
                <a:solidFill>
                  <a:schemeClr val="tx1"/>
                </a:solidFill>
                <a:effectLst/>
                <a:latin typeface="+mn-lt"/>
                <a:ea typeface="+mn-ea"/>
                <a:cs typeface="+mn-cs"/>
              </a:rPr>
              <a:t>DependentIE</a:t>
            </a:r>
            <a:r>
              <a:rPr lang="en-GB" sz="1200" kern="1200" dirty="0">
                <a:solidFill>
                  <a:schemeClr val="tx1"/>
                </a:solidFill>
                <a:effectLst/>
                <a:latin typeface="+mn-lt"/>
                <a:ea typeface="+mn-ea"/>
                <a:cs typeface="+mn-cs"/>
              </a:rPr>
              <a:t> ............................ 19 </a:t>
            </a:r>
            <a:endParaRPr lang="en-GB" dirty="0"/>
          </a:p>
          <a:p>
            <a:r>
              <a:rPr lang="en-GB" sz="1200" kern="1200" dirty="0">
                <a:solidFill>
                  <a:schemeClr val="tx1"/>
                </a:solidFill>
                <a:effectLst/>
                <a:latin typeface="+mn-lt"/>
                <a:ea typeface="+mn-ea"/>
                <a:cs typeface="+mn-cs"/>
              </a:rPr>
              <a:t>         2.5.5 </a:t>
            </a:r>
            <a:r>
              <a:rPr lang="en-GB" sz="1200" kern="1200" dirty="0" err="1">
                <a:solidFill>
                  <a:schemeClr val="tx1"/>
                </a:solidFill>
                <a:effectLst/>
                <a:latin typeface="+mn-lt"/>
                <a:ea typeface="+mn-ea"/>
                <a:cs typeface="+mn-cs"/>
              </a:rPr>
              <a:t>InferReVerbPt</a:t>
            </a:r>
            <a:r>
              <a:rPr lang="en-GB" sz="1200" kern="1200" dirty="0">
                <a:solidFill>
                  <a:schemeClr val="tx1"/>
                </a:solidFill>
                <a:effectLst/>
                <a:latin typeface="+mn-lt"/>
                <a:ea typeface="+mn-ea"/>
                <a:cs typeface="+mn-cs"/>
              </a:rPr>
              <a:t>............................ 19 </a:t>
            </a:r>
          </a:p>
          <a:p>
            <a:r>
              <a:rPr lang="en-GB" sz="1200" kern="1200" dirty="0">
                <a:solidFill>
                  <a:schemeClr val="tx1"/>
                </a:solidFill>
                <a:effectLst/>
                <a:latin typeface="+mn-lt"/>
                <a:ea typeface="+mn-ea"/>
                <a:cs typeface="+mn-cs"/>
              </a:rPr>
              <a:t>         2.5.6 CRF-EN-pt.............................. 20 </a:t>
            </a:r>
          </a:p>
          <a:p>
            <a:r>
              <a:rPr lang="en-GB" sz="1200" kern="1200" dirty="0">
                <a:solidFill>
                  <a:schemeClr val="tx1"/>
                </a:solidFill>
                <a:effectLst/>
                <a:latin typeface="+mn-lt"/>
                <a:ea typeface="+mn-ea"/>
                <a:cs typeface="+mn-cs"/>
              </a:rPr>
              <a:t>         2.5.7 </a:t>
            </a:r>
            <a:r>
              <a:rPr lang="en-GB" sz="1200" kern="1200" dirty="0" err="1">
                <a:solidFill>
                  <a:schemeClr val="tx1"/>
                </a:solidFill>
                <a:effectLst/>
                <a:latin typeface="+mn-lt"/>
                <a:ea typeface="+mn-ea"/>
                <a:cs typeface="+mn-cs"/>
              </a:rPr>
              <a:t>RePort</a:t>
            </a:r>
            <a:r>
              <a:rPr lang="en-GB" sz="1200" kern="1200" dirty="0">
                <a:solidFill>
                  <a:schemeClr val="tx1"/>
                </a:solidFill>
                <a:effectLst/>
                <a:latin typeface="+mn-lt"/>
                <a:ea typeface="+mn-ea"/>
                <a:cs typeface="+mn-cs"/>
              </a:rPr>
              <a:t> ................................ 21 </a:t>
            </a:r>
          </a:p>
          <a:p>
            <a:r>
              <a:rPr lang="en-GB" sz="1200" kern="1200" dirty="0">
                <a:solidFill>
                  <a:schemeClr val="tx1"/>
                </a:solidFill>
                <a:effectLst/>
                <a:latin typeface="+mn-lt"/>
                <a:ea typeface="+mn-ea"/>
                <a:cs typeface="+mn-cs"/>
              </a:rPr>
              <a:t>         2.5.8 </a:t>
            </a:r>
            <a:r>
              <a:rPr lang="en-GB" sz="1200" kern="1200" dirty="0" err="1">
                <a:solidFill>
                  <a:schemeClr val="tx1"/>
                </a:solidFill>
                <a:effectLst/>
                <a:latin typeface="+mn-lt"/>
                <a:ea typeface="+mn-ea"/>
                <a:cs typeface="+mn-cs"/>
              </a:rPr>
              <a:t>ArgOE</a:t>
            </a:r>
            <a:r>
              <a:rPr lang="en-GB" sz="1200" kern="1200" dirty="0">
                <a:solidFill>
                  <a:schemeClr val="tx1"/>
                </a:solidFill>
                <a:effectLst/>
                <a:latin typeface="+mn-lt"/>
                <a:ea typeface="+mn-ea"/>
                <a:cs typeface="+mn-cs"/>
              </a:rPr>
              <a:t>................................ 22 </a:t>
            </a:r>
          </a:p>
          <a:p>
            <a:r>
              <a:rPr lang="en-GB" sz="1200" kern="1200" dirty="0">
                <a:solidFill>
                  <a:schemeClr val="tx1"/>
                </a:solidFill>
                <a:effectLst/>
                <a:latin typeface="+mn-lt"/>
                <a:ea typeface="+mn-ea"/>
                <a:cs typeface="+mn-cs"/>
              </a:rPr>
              <a:t>         2.5.9 </a:t>
            </a:r>
            <a:r>
              <a:rPr lang="en-GB" sz="1200" kern="1200" dirty="0" err="1">
                <a:solidFill>
                  <a:schemeClr val="tx1"/>
                </a:solidFill>
                <a:effectLst/>
                <a:latin typeface="+mn-lt"/>
                <a:ea typeface="+mn-ea"/>
                <a:cs typeface="+mn-cs"/>
              </a:rPr>
              <a:t>DepOE</a:t>
            </a:r>
            <a:r>
              <a:rPr lang="en-GB" sz="1200" kern="1200" dirty="0">
                <a:solidFill>
                  <a:schemeClr val="tx1"/>
                </a:solidFill>
                <a:effectLst/>
                <a:latin typeface="+mn-lt"/>
                <a:ea typeface="+mn-ea"/>
                <a:cs typeface="+mn-cs"/>
              </a:rPr>
              <a:t>................................ 22 </a:t>
            </a:r>
            <a:endParaRPr lang="en-GB" dirty="0"/>
          </a:p>
          <a:p>
            <a:r>
              <a:rPr lang="en-GB" sz="1200" kern="1200" dirty="0">
                <a:solidFill>
                  <a:schemeClr val="tx1"/>
                </a:solidFill>
                <a:effectLst/>
                <a:latin typeface="+mn-lt"/>
                <a:ea typeface="+mn-ea"/>
                <a:cs typeface="+mn-cs"/>
              </a:rPr>
              <a:t> 2.6  Datasets ................................... 23 </a:t>
            </a:r>
            <a:endParaRPr lang="en-GB" dirty="0">
              <a:effectLst/>
            </a:endParaRPr>
          </a:p>
          <a:p>
            <a:r>
              <a:rPr lang="en-GB" sz="1200" kern="1200" dirty="0">
                <a:solidFill>
                  <a:schemeClr val="tx1"/>
                </a:solidFill>
                <a:effectLst/>
                <a:latin typeface="+mn-lt"/>
                <a:ea typeface="+mn-ea"/>
                <a:cs typeface="+mn-cs"/>
              </a:rPr>
              <a:t> 2.7  Tools ..................................... 25 </a:t>
            </a:r>
            <a:endParaRPr lang="en-GB" dirty="0">
              <a:effectLst/>
            </a:endParaRPr>
          </a:p>
          <a:p>
            <a:r>
              <a:rPr lang="en-GB" sz="1200" kern="1200" dirty="0">
                <a:solidFill>
                  <a:schemeClr val="tx1"/>
                </a:solidFill>
                <a:effectLst/>
                <a:latin typeface="+mn-lt"/>
                <a:ea typeface="+mn-ea"/>
                <a:cs typeface="+mn-cs"/>
              </a:rPr>
              <a:t> 2.8  Considerations ............................... 25 </a:t>
            </a:r>
            <a:endParaRPr lang="en-GB" dirty="0">
              <a:effectLst/>
            </a:endParaRPr>
          </a:p>
          <a:p>
            <a:endParaRPr lang="en-PT" dirty="0"/>
          </a:p>
        </p:txBody>
      </p:sp>
      <p:sp>
        <p:nvSpPr>
          <p:cNvPr id="4" name="Slide Number Placeholder 3"/>
          <p:cNvSpPr>
            <a:spLocks noGrp="1"/>
          </p:cNvSpPr>
          <p:nvPr>
            <p:ph type="sldNum" sz="quarter" idx="5"/>
          </p:nvPr>
        </p:nvSpPr>
        <p:spPr/>
        <p:txBody>
          <a:bodyPr/>
          <a:lstStyle/>
          <a:p>
            <a:fld id="{F49C0C57-1FB7-414E-AD49-0A0536EA007D}" type="slidenum">
              <a:rPr lang="en-PT" smtClean="0"/>
              <a:t>4</a:t>
            </a:fld>
            <a:endParaRPr lang="en-PT"/>
          </a:p>
        </p:txBody>
      </p:sp>
    </p:spTree>
    <p:extLst>
      <p:ext uri="{BB962C8B-B14F-4D97-AF65-F5344CB8AC3E}">
        <p14:creationId xmlns:p14="http://schemas.microsoft.com/office/powerpoint/2010/main" val="217360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F49C0C57-1FB7-414E-AD49-0A0536EA007D}" type="slidenum">
              <a:rPr lang="en-PT" smtClean="0"/>
              <a:t>5</a:t>
            </a:fld>
            <a:endParaRPr lang="en-PT"/>
          </a:p>
        </p:txBody>
      </p:sp>
    </p:spTree>
    <p:extLst>
      <p:ext uri="{BB962C8B-B14F-4D97-AF65-F5344CB8AC3E}">
        <p14:creationId xmlns:p14="http://schemas.microsoft.com/office/powerpoint/2010/main" val="3878122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a:t>
            </a:r>
          </a:p>
        </p:txBody>
      </p:sp>
      <p:sp>
        <p:nvSpPr>
          <p:cNvPr id="4" name="Slide Number Placeholder 3"/>
          <p:cNvSpPr>
            <a:spLocks noGrp="1"/>
          </p:cNvSpPr>
          <p:nvPr>
            <p:ph type="sldNum" sz="quarter" idx="5"/>
          </p:nvPr>
        </p:nvSpPr>
        <p:spPr/>
        <p:txBody>
          <a:bodyPr/>
          <a:lstStyle/>
          <a:p>
            <a:fld id="{F49C0C57-1FB7-414E-AD49-0A0536EA007D}" type="slidenum">
              <a:rPr lang="en-PT" smtClean="0"/>
              <a:t>8</a:t>
            </a:fld>
            <a:endParaRPr lang="en-PT"/>
          </a:p>
        </p:txBody>
      </p:sp>
    </p:spTree>
    <p:extLst>
      <p:ext uri="{BB962C8B-B14F-4D97-AF65-F5344CB8AC3E}">
        <p14:creationId xmlns:p14="http://schemas.microsoft.com/office/powerpoint/2010/main" val="359674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7CDE-8698-8446-88E2-525F8BD1D9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T"/>
          </a:p>
        </p:txBody>
      </p:sp>
      <p:sp>
        <p:nvSpPr>
          <p:cNvPr id="3" name="Subtitle 2">
            <a:extLst>
              <a:ext uri="{FF2B5EF4-FFF2-40B4-BE49-F238E27FC236}">
                <a16:creationId xmlns:a16="http://schemas.microsoft.com/office/drawing/2014/main" id="{816EDD7D-8967-CE40-9B41-5C8840192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T"/>
          </a:p>
        </p:txBody>
      </p:sp>
      <p:sp>
        <p:nvSpPr>
          <p:cNvPr id="4" name="Date Placeholder 3">
            <a:extLst>
              <a:ext uri="{FF2B5EF4-FFF2-40B4-BE49-F238E27FC236}">
                <a16:creationId xmlns:a16="http://schemas.microsoft.com/office/drawing/2014/main" id="{D1653BCF-58ED-EC4F-8B77-5D24F53348A3}"/>
              </a:ext>
            </a:extLst>
          </p:cNvPr>
          <p:cNvSpPr>
            <a:spLocks noGrp="1"/>
          </p:cNvSpPr>
          <p:nvPr>
            <p:ph type="dt" sz="half" idx="10"/>
          </p:nvPr>
        </p:nvSpPr>
        <p:spPr/>
        <p:txBody>
          <a:bodyPr/>
          <a:lstStyle/>
          <a:p>
            <a:fld id="{72EA7947-E287-4738-8C82-07CE4F01EF03}" type="datetime2">
              <a:rPr lang="en-US" smtClean="0"/>
              <a:t>Monday, October 5, 2020</a:t>
            </a:fld>
            <a:endParaRPr lang="en-US" dirty="0"/>
          </a:p>
        </p:txBody>
      </p:sp>
      <p:sp>
        <p:nvSpPr>
          <p:cNvPr id="5" name="Footer Placeholder 4">
            <a:extLst>
              <a:ext uri="{FF2B5EF4-FFF2-40B4-BE49-F238E27FC236}">
                <a16:creationId xmlns:a16="http://schemas.microsoft.com/office/drawing/2014/main" id="{5BCEE456-A44B-0341-A281-9FD7BF5358C8}"/>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FFA7464D-261F-0649-BAE2-00D59BAB69DB}"/>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4836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B82D-0110-5042-B643-DB8EE91C06C2}"/>
              </a:ext>
            </a:extLst>
          </p:cNvPr>
          <p:cNvSpPr>
            <a:spLocks noGrp="1"/>
          </p:cNvSpPr>
          <p:nvPr>
            <p:ph type="title"/>
          </p:nvPr>
        </p:nvSpPr>
        <p:spPr/>
        <p:txBody>
          <a:bodyPr/>
          <a:lstStyle/>
          <a:p>
            <a:r>
              <a:rPr lang="en-GB"/>
              <a:t>Click to edit Master title style</a:t>
            </a:r>
            <a:endParaRPr lang="en-PT"/>
          </a:p>
        </p:txBody>
      </p:sp>
      <p:sp>
        <p:nvSpPr>
          <p:cNvPr id="3" name="Vertical Text Placeholder 2">
            <a:extLst>
              <a:ext uri="{FF2B5EF4-FFF2-40B4-BE49-F238E27FC236}">
                <a16:creationId xmlns:a16="http://schemas.microsoft.com/office/drawing/2014/main" id="{03516B50-5A2A-9548-B1A3-978EFFB72A2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C8D065DC-14CD-1E41-A20E-0887BDA07CF9}"/>
              </a:ext>
            </a:extLst>
          </p:cNvPr>
          <p:cNvSpPr>
            <a:spLocks noGrp="1"/>
          </p:cNvSpPr>
          <p:nvPr>
            <p:ph type="dt" sz="half" idx="10"/>
          </p:nvPr>
        </p:nvSpPr>
        <p:spPr/>
        <p:txBody>
          <a:bodyPr/>
          <a:lstStyle/>
          <a:p>
            <a:fld id="{EE2EBD84-71F4-4271-8C46-0D47C0A9B12E}" type="datetime2">
              <a:rPr lang="en-US" smtClean="0"/>
              <a:t>Monday, October 5, 2020</a:t>
            </a:fld>
            <a:endParaRPr lang="en-US"/>
          </a:p>
        </p:txBody>
      </p:sp>
      <p:sp>
        <p:nvSpPr>
          <p:cNvPr id="5" name="Footer Placeholder 4">
            <a:extLst>
              <a:ext uri="{FF2B5EF4-FFF2-40B4-BE49-F238E27FC236}">
                <a16:creationId xmlns:a16="http://schemas.microsoft.com/office/drawing/2014/main" id="{E0C1D1DC-4F3D-4247-93C6-4F4BDC2993E7}"/>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F1818A-B6D4-7040-A3D7-B8E91491028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6313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A31F4-6A2C-994B-8B94-B8AF46604BB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T"/>
          </a:p>
        </p:txBody>
      </p:sp>
      <p:sp>
        <p:nvSpPr>
          <p:cNvPr id="3" name="Vertical Text Placeholder 2">
            <a:extLst>
              <a:ext uri="{FF2B5EF4-FFF2-40B4-BE49-F238E27FC236}">
                <a16:creationId xmlns:a16="http://schemas.microsoft.com/office/drawing/2014/main" id="{60412DA5-EB1C-6841-9D03-4B221BA3A3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1B06BB88-F64C-5E4F-89AF-4B0CF662AFA2}"/>
              </a:ext>
            </a:extLst>
          </p:cNvPr>
          <p:cNvSpPr>
            <a:spLocks noGrp="1"/>
          </p:cNvSpPr>
          <p:nvPr>
            <p:ph type="dt" sz="half" idx="10"/>
          </p:nvPr>
        </p:nvSpPr>
        <p:spPr/>
        <p:txBody>
          <a:bodyPr/>
          <a:lstStyle/>
          <a:p>
            <a:fld id="{ABAE0CE1-F450-4107-B2CB-17B18F8A3F4A}" type="datetime2">
              <a:rPr lang="en-US" smtClean="0"/>
              <a:t>Monday, October 5, 2020</a:t>
            </a:fld>
            <a:endParaRPr lang="en-US"/>
          </a:p>
        </p:txBody>
      </p:sp>
      <p:sp>
        <p:nvSpPr>
          <p:cNvPr id="5" name="Footer Placeholder 4">
            <a:extLst>
              <a:ext uri="{FF2B5EF4-FFF2-40B4-BE49-F238E27FC236}">
                <a16:creationId xmlns:a16="http://schemas.microsoft.com/office/drawing/2014/main" id="{73C8E22A-C119-2B4E-B622-EAD31DBC09A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0F162CA-40A8-8048-8DAA-CCF21B52477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9425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94F3-9847-A94C-88C3-644EA6AFB345}"/>
              </a:ext>
            </a:extLst>
          </p:cNvPr>
          <p:cNvSpPr>
            <a:spLocks noGrp="1"/>
          </p:cNvSpPr>
          <p:nvPr>
            <p:ph type="title"/>
          </p:nvPr>
        </p:nvSpPr>
        <p:spPr/>
        <p:txBody>
          <a:bodyPr/>
          <a:lstStyle/>
          <a:p>
            <a:r>
              <a:rPr lang="en-GB"/>
              <a:t>Click to edit Master title style</a:t>
            </a:r>
            <a:endParaRPr lang="en-PT"/>
          </a:p>
        </p:txBody>
      </p:sp>
      <p:sp>
        <p:nvSpPr>
          <p:cNvPr id="3" name="Content Placeholder 2">
            <a:extLst>
              <a:ext uri="{FF2B5EF4-FFF2-40B4-BE49-F238E27FC236}">
                <a16:creationId xmlns:a16="http://schemas.microsoft.com/office/drawing/2014/main" id="{D65453D0-5F91-6B4B-BBCA-AD683A3F606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F4FD0D2B-6E9C-7448-A4A3-9385CD2743B4}"/>
              </a:ext>
            </a:extLst>
          </p:cNvPr>
          <p:cNvSpPr>
            <a:spLocks noGrp="1"/>
          </p:cNvSpPr>
          <p:nvPr>
            <p:ph type="dt" sz="half" idx="10"/>
          </p:nvPr>
        </p:nvSpPr>
        <p:spPr/>
        <p:txBody>
          <a:bodyPr/>
          <a:lstStyle/>
          <a:p>
            <a:fld id="{6FE8C025-CD7A-4966-867E-81CF82B15267}" type="datetime2">
              <a:rPr lang="en-US" smtClean="0"/>
              <a:t>Monday, October 5, 2020</a:t>
            </a:fld>
            <a:endParaRPr lang="en-US"/>
          </a:p>
        </p:txBody>
      </p:sp>
      <p:sp>
        <p:nvSpPr>
          <p:cNvPr id="5" name="Footer Placeholder 4">
            <a:extLst>
              <a:ext uri="{FF2B5EF4-FFF2-40B4-BE49-F238E27FC236}">
                <a16:creationId xmlns:a16="http://schemas.microsoft.com/office/drawing/2014/main" id="{CC3A775D-BED7-3547-BB48-1F834BCB9DFE}"/>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B593D9F0-8DE2-3949-99A5-18C57980BF34}"/>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4636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AE66-6255-174F-AEF1-8285EA9263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T"/>
          </a:p>
        </p:txBody>
      </p:sp>
      <p:sp>
        <p:nvSpPr>
          <p:cNvPr id="3" name="Text Placeholder 2">
            <a:extLst>
              <a:ext uri="{FF2B5EF4-FFF2-40B4-BE49-F238E27FC236}">
                <a16:creationId xmlns:a16="http://schemas.microsoft.com/office/drawing/2014/main" id="{73EFE4A3-317C-8F40-9B7D-80F95E989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A8696A-5A01-B94A-A154-A579B85FBEE8}"/>
              </a:ext>
            </a:extLst>
          </p:cNvPr>
          <p:cNvSpPr>
            <a:spLocks noGrp="1"/>
          </p:cNvSpPr>
          <p:nvPr>
            <p:ph type="dt" sz="half" idx="10"/>
          </p:nvPr>
        </p:nvSpPr>
        <p:spPr/>
        <p:txBody>
          <a:bodyPr/>
          <a:lstStyle/>
          <a:p>
            <a:fld id="{FE809929-0719-4517-94D6-FDF7F99E70F6}" type="datetime2">
              <a:rPr lang="en-US" smtClean="0"/>
              <a:t>Monday, October 5, 2020</a:t>
            </a:fld>
            <a:endParaRPr lang="en-US"/>
          </a:p>
        </p:txBody>
      </p:sp>
      <p:sp>
        <p:nvSpPr>
          <p:cNvPr id="5" name="Footer Placeholder 4">
            <a:extLst>
              <a:ext uri="{FF2B5EF4-FFF2-40B4-BE49-F238E27FC236}">
                <a16:creationId xmlns:a16="http://schemas.microsoft.com/office/drawing/2014/main" id="{1969E82F-CCCF-E049-820B-EE8631D1CC1E}"/>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0DDB2EFC-40F8-2845-9132-BB9DBD269DE6}"/>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4738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1928-AEC6-0E4E-A55D-C15A54E08FBB}"/>
              </a:ext>
            </a:extLst>
          </p:cNvPr>
          <p:cNvSpPr>
            <a:spLocks noGrp="1"/>
          </p:cNvSpPr>
          <p:nvPr>
            <p:ph type="title"/>
          </p:nvPr>
        </p:nvSpPr>
        <p:spPr/>
        <p:txBody>
          <a:bodyPr/>
          <a:lstStyle/>
          <a:p>
            <a:r>
              <a:rPr lang="en-GB"/>
              <a:t>Click to edit Master title style</a:t>
            </a:r>
            <a:endParaRPr lang="en-PT"/>
          </a:p>
        </p:txBody>
      </p:sp>
      <p:sp>
        <p:nvSpPr>
          <p:cNvPr id="3" name="Content Placeholder 2">
            <a:extLst>
              <a:ext uri="{FF2B5EF4-FFF2-40B4-BE49-F238E27FC236}">
                <a16:creationId xmlns:a16="http://schemas.microsoft.com/office/drawing/2014/main" id="{E0675B50-11E2-2848-B238-7D898BFA9B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Content Placeholder 3">
            <a:extLst>
              <a:ext uri="{FF2B5EF4-FFF2-40B4-BE49-F238E27FC236}">
                <a16:creationId xmlns:a16="http://schemas.microsoft.com/office/drawing/2014/main" id="{8822DB46-02D1-E141-A7B9-38C9FA07450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5" name="Date Placeholder 4">
            <a:extLst>
              <a:ext uri="{FF2B5EF4-FFF2-40B4-BE49-F238E27FC236}">
                <a16:creationId xmlns:a16="http://schemas.microsoft.com/office/drawing/2014/main" id="{703AB7E5-10FC-BD4C-93B9-915FEE032387}"/>
              </a:ext>
            </a:extLst>
          </p:cNvPr>
          <p:cNvSpPr>
            <a:spLocks noGrp="1"/>
          </p:cNvSpPr>
          <p:nvPr>
            <p:ph type="dt" sz="half" idx="10"/>
          </p:nvPr>
        </p:nvSpPr>
        <p:spPr/>
        <p:txBody>
          <a:bodyPr/>
          <a:lstStyle/>
          <a:p>
            <a:fld id="{20E95673-5512-4AAA-9AEB-E00C61EC65D5}" type="datetime2">
              <a:rPr lang="en-US" smtClean="0"/>
              <a:t>Monday, October 5, 2020</a:t>
            </a:fld>
            <a:endParaRPr lang="en-US"/>
          </a:p>
        </p:txBody>
      </p:sp>
      <p:sp>
        <p:nvSpPr>
          <p:cNvPr id="6" name="Footer Placeholder 5">
            <a:extLst>
              <a:ext uri="{FF2B5EF4-FFF2-40B4-BE49-F238E27FC236}">
                <a16:creationId xmlns:a16="http://schemas.microsoft.com/office/drawing/2014/main" id="{85750B02-AD0A-254C-A457-DD72AC5E9B87}"/>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F2CBF78C-88F0-6847-A46F-450283F867C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4653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3362-DC2E-F044-BBC8-7B7BB9F10D10}"/>
              </a:ext>
            </a:extLst>
          </p:cNvPr>
          <p:cNvSpPr>
            <a:spLocks noGrp="1"/>
          </p:cNvSpPr>
          <p:nvPr>
            <p:ph type="title"/>
          </p:nvPr>
        </p:nvSpPr>
        <p:spPr>
          <a:xfrm>
            <a:off x="839788" y="365125"/>
            <a:ext cx="10515600" cy="1325563"/>
          </a:xfrm>
        </p:spPr>
        <p:txBody>
          <a:bodyPr/>
          <a:lstStyle/>
          <a:p>
            <a:r>
              <a:rPr lang="en-GB"/>
              <a:t>Click to edit Master title style</a:t>
            </a:r>
            <a:endParaRPr lang="en-PT"/>
          </a:p>
        </p:txBody>
      </p:sp>
      <p:sp>
        <p:nvSpPr>
          <p:cNvPr id="3" name="Text Placeholder 2">
            <a:extLst>
              <a:ext uri="{FF2B5EF4-FFF2-40B4-BE49-F238E27FC236}">
                <a16:creationId xmlns:a16="http://schemas.microsoft.com/office/drawing/2014/main" id="{D8E8664A-2514-CB4A-A3F4-3E4605B4B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DDE18D9-7E7D-6746-B8B6-4C59E866AB3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5" name="Text Placeholder 4">
            <a:extLst>
              <a:ext uri="{FF2B5EF4-FFF2-40B4-BE49-F238E27FC236}">
                <a16:creationId xmlns:a16="http://schemas.microsoft.com/office/drawing/2014/main" id="{B1A21875-77F1-8845-9A5E-08D227A1F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E3EAE8C-CF44-4E4B-A98D-52659E1206F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7" name="Date Placeholder 6">
            <a:extLst>
              <a:ext uri="{FF2B5EF4-FFF2-40B4-BE49-F238E27FC236}">
                <a16:creationId xmlns:a16="http://schemas.microsoft.com/office/drawing/2014/main" id="{5EB39D8B-D3B8-724E-B958-6D4C907077A2}"/>
              </a:ext>
            </a:extLst>
          </p:cNvPr>
          <p:cNvSpPr>
            <a:spLocks noGrp="1"/>
          </p:cNvSpPr>
          <p:nvPr>
            <p:ph type="dt" sz="half" idx="10"/>
          </p:nvPr>
        </p:nvSpPr>
        <p:spPr/>
        <p:txBody>
          <a:bodyPr/>
          <a:lstStyle/>
          <a:p>
            <a:fld id="{C13138FA-2E87-4873-8BBA-13E447C9A99A}" type="datetime2">
              <a:rPr lang="en-US" smtClean="0"/>
              <a:t>Monday, October 5, 2020</a:t>
            </a:fld>
            <a:endParaRPr lang="en-US"/>
          </a:p>
        </p:txBody>
      </p:sp>
      <p:sp>
        <p:nvSpPr>
          <p:cNvPr id="8" name="Footer Placeholder 7">
            <a:extLst>
              <a:ext uri="{FF2B5EF4-FFF2-40B4-BE49-F238E27FC236}">
                <a16:creationId xmlns:a16="http://schemas.microsoft.com/office/drawing/2014/main" id="{2C940C50-15CC-D340-94A8-CFB0C2C1686D}"/>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86326289-07BA-0941-B5CB-62C1D18FD84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2707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81B4-3EF0-D447-BDC2-4453D36D34DA}"/>
              </a:ext>
            </a:extLst>
          </p:cNvPr>
          <p:cNvSpPr>
            <a:spLocks noGrp="1"/>
          </p:cNvSpPr>
          <p:nvPr>
            <p:ph type="title"/>
          </p:nvPr>
        </p:nvSpPr>
        <p:spPr/>
        <p:txBody>
          <a:bodyPr/>
          <a:lstStyle/>
          <a:p>
            <a:r>
              <a:rPr lang="en-GB"/>
              <a:t>Click to edit Master title style</a:t>
            </a:r>
            <a:endParaRPr lang="en-PT"/>
          </a:p>
        </p:txBody>
      </p:sp>
      <p:sp>
        <p:nvSpPr>
          <p:cNvPr id="3" name="Date Placeholder 2">
            <a:extLst>
              <a:ext uri="{FF2B5EF4-FFF2-40B4-BE49-F238E27FC236}">
                <a16:creationId xmlns:a16="http://schemas.microsoft.com/office/drawing/2014/main" id="{18AF391D-B168-C549-93F3-7316775A2732}"/>
              </a:ext>
            </a:extLst>
          </p:cNvPr>
          <p:cNvSpPr>
            <a:spLocks noGrp="1"/>
          </p:cNvSpPr>
          <p:nvPr>
            <p:ph type="dt" sz="half" idx="10"/>
          </p:nvPr>
        </p:nvSpPr>
        <p:spPr/>
        <p:txBody>
          <a:bodyPr/>
          <a:lstStyle/>
          <a:p>
            <a:fld id="{D75BB40A-97BD-4BFB-B639-0BFF95FDE8B7}" type="datetime2">
              <a:rPr lang="en-US" smtClean="0"/>
              <a:t>Monday, October 5, 2020</a:t>
            </a:fld>
            <a:endParaRPr lang="en-US"/>
          </a:p>
        </p:txBody>
      </p:sp>
      <p:sp>
        <p:nvSpPr>
          <p:cNvPr id="4" name="Footer Placeholder 3">
            <a:extLst>
              <a:ext uri="{FF2B5EF4-FFF2-40B4-BE49-F238E27FC236}">
                <a16:creationId xmlns:a16="http://schemas.microsoft.com/office/drawing/2014/main" id="{C467D4F7-D395-B143-854F-AEC5FB419225}"/>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AFF31765-BE78-A642-8A6A-A2DDCB17F4F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0896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0CC3B-99E8-4349-9E90-442817C9CE3F}"/>
              </a:ext>
            </a:extLst>
          </p:cNvPr>
          <p:cNvSpPr>
            <a:spLocks noGrp="1"/>
          </p:cNvSpPr>
          <p:nvPr>
            <p:ph type="dt" sz="half" idx="10"/>
          </p:nvPr>
        </p:nvSpPr>
        <p:spPr/>
        <p:txBody>
          <a:bodyPr/>
          <a:lstStyle/>
          <a:p>
            <a:fld id="{9EE9E0E3-ECF6-4CFE-8698-AEFEBCECC3C0}" type="datetime2">
              <a:rPr lang="en-US" smtClean="0"/>
              <a:t>Monday, October 5, 2020</a:t>
            </a:fld>
            <a:endParaRPr lang="en-US"/>
          </a:p>
        </p:txBody>
      </p:sp>
      <p:sp>
        <p:nvSpPr>
          <p:cNvPr id="3" name="Footer Placeholder 2">
            <a:extLst>
              <a:ext uri="{FF2B5EF4-FFF2-40B4-BE49-F238E27FC236}">
                <a16:creationId xmlns:a16="http://schemas.microsoft.com/office/drawing/2014/main" id="{7CB3394D-FAF6-5747-A27A-5CF1F8FF99CF}"/>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1AD09CC3-C3F1-8A44-B2F0-4CDE87B1122F}"/>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6636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7CDF-FA51-0D4A-95E7-D447F11976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T"/>
          </a:p>
        </p:txBody>
      </p:sp>
      <p:sp>
        <p:nvSpPr>
          <p:cNvPr id="3" name="Content Placeholder 2">
            <a:extLst>
              <a:ext uri="{FF2B5EF4-FFF2-40B4-BE49-F238E27FC236}">
                <a16:creationId xmlns:a16="http://schemas.microsoft.com/office/drawing/2014/main" id="{9B873BE3-FD19-604C-8882-78BC35C4B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Text Placeholder 3">
            <a:extLst>
              <a:ext uri="{FF2B5EF4-FFF2-40B4-BE49-F238E27FC236}">
                <a16:creationId xmlns:a16="http://schemas.microsoft.com/office/drawing/2014/main" id="{2CAF9A54-4229-3B41-A714-5C05B4B1D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E120B1-0D36-7743-9E65-416C2790CA80}"/>
              </a:ext>
            </a:extLst>
          </p:cNvPr>
          <p:cNvSpPr>
            <a:spLocks noGrp="1"/>
          </p:cNvSpPr>
          <p:nvPr>
            <p:ph type="dt" sz="half" idx="10"/>
          </p:nvPr>
        </p:nvSpPr>
        <p:spPr/>
        <p:txBody>
          <a:bodyPr/>
          <a:lstStyle/>
          <a:p>
            <a:fld id="{251462FC-960E-4740-921F-B36862979F21}" type="datetime2">
              <a:rPr lang="en-US" smtClean="0"/>
              <a:t>Monday, October 5, 2020</a:t>
            </a:fld>
            <a:endParaRPr lang="en-US"/>
          </a:p>
        </p:txBody>
      </p:sp>
      <p:sp>
        <p:nvSpPr>
          <p:cNvPr id="6" name="Footer Placeholder 5">
            <a:extLst>
              <a:ext uri="{FF2B5EF4-FFF2-40B4-BE49-F238E27FC236}">
                <a16:creationId xmlns:a16="http://schemas.microsoft.com/office/drawing/2014/main" id="{1E4771B0-E241-3C43-8C50-A8AB4FEAAA84}"/>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E5F19B2F-1A05-1F40-9C85-9AAEF394FF16}"/>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6563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85F6-852A-5F45-9690-1929CACF06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T"/>
          </a:p>
        </p:txBody>
      </p:sp>
      <p:sp>
        <p:nvSpPr>
          <p:cNvPr id="3" name="Picture Placeholder 2">
            <a:extLst>
              <a:ext uri="{FF2B5EF4-FFF2-40B4-BE49-F238E27FC236}">
                <a16:creationId xmlns:a16="http://schemas.microsoft.com/office/drawing/2014/main" id="{3AFCF20A-D521-ED4D-8E38-ECAA6ABC6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T"/>
          </a:p>
        </p:txBody>
      </p:sp>
      <p:sp>
        <p:nvSpPr>
          <p:cNvPr id="4" name="Text Placeholder 3">
            <a:extLst>
              <a:ext uri="{FF2B5EF4-FFF2-40B4-BE49-F238E27FC236}">
                <a16:creationId xmlns:a16="http://schemas.microsoft.com/office/drawing/2014/main" id="{BB08634E-A5A0-7244-BF19-6516A5AEB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18E05B-2CFD-9444-8272-59F30959A7EB}"/>
              </a:ext>
            </a:extLst>
          </p:cNvPr>
          <p:cNvSpPr>
            <a:spLocks noGrp="1"/>
          </p:cNvSpPr>
          <p:nvPr>
            <p:ph type="dt" sz="half" idx="10"/>
          </p:nvPr>
        </p:nvSpPr>
        <p:spPr/>
        <p:txBody>
          <a:bodyPr/>
          <a:lstStyle/>
          <a:p>
            <a:fld id="{E50BC9E2-CB44-4C05-9BB5-496C18A241E0}" type="datetime2">
              <a:rPr lang="en-US" smtClean="0"/>
              <a:t>Monday, October 5, 2020</a:t>
            </a:fld>
            <a:endParaRPr lang="en-US"/>
          </a:p>
        </p:txBody>
      </p:sp>
      <p:sp>
        <p:nvSpPr>
          <p:cNvPr id="6" name="Footer Placeholder 5">
            <a:extLst>
              <a:ext uri="{FF2B5EF4-FFF2-40B4-BE49-F238E27FC236}">
                <a16:creationId xmlns:a16="http://schemas.microsoft.com/office/drawing/2014/main" id="{5CE124C5-54A1-6D48-A677-7A1D765708C5}"/>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35E137CA-0AFE-DB4E-B910-223CD5823B75}"/>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166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E4C58A-1C77-F849-A2EC-A8D49DE24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T"/>
          </a:p>
        </p:txBody>
      </p:sp>
      <p:sp>
        <p:nvSpPr>
          <p:cNvPr id="3" name="Text Placeholder 2">
            <a:extLst>
              <a:ext uri="{FF2B5EF4-FFF2-40B4-BE49-F238E27FC236}">
                <a16:creationId xmlns:a16="http://schemas.microsoft.com/office/drawing/2014/main" id="{2E87365B-7A21-AC40-9AFA-0C0323B70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D95315EB-4B90-B54F-B46C-328490F86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Monday, October 5, 2020</a:t>
            </a:fld>
            <a:endParaRPr lang="en-US" dirty="0"/>
          </a:p>
        </p:txBody>
      </p:sp>
      <p:sp>
        <p:nvSpPr>
          <p:cNvPr id="5" name="Footer Placeholder 4">
            <a:extLst>
              <a:ext uri="{FF2B5EF4-FFF2-40B4-BE49-F238E27FC236}">
                <a16:creationId xmlns:a16="http://schemas.microsoft.com/office/drawing/2014/main" id="{341884E0-076B-8A43-B14C-DDAC3DF6A0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7C99EC49-A683-B14C-8C9E-F5F5FF421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67928681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E08F591-AEE9-4655-8856-0C6005E83D08}"/>
              </a:ext>
            </a:extLst>
          </p:cNvPr>
          <p:cNvPicPr>
            <a:picLocks noChangeAspect="1"/>
          </p:cNvPicPr>
          <p:nvPr/>
        </p:nvPicPr>
        <p:blipFill rotWithShape="1">
          <a:blip r:embed="rId3"/>
          <a:srcRect t="1573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 name="Rectangle 4">
            <a:extLst>
              <a:ext uri="{FF2B5EF4-FFF2-40B4-BE49-F238E27FC236}">
                <a16:creationId xmlns:a16="http://schemas.microsoft.com/office/drawing/2014/main" id="{841E4F18-15C4-864B-80CD-387515219C55}"/>
              </a:ext>
            </a:extLst>
          </p:cNvPr>
          <p:cNvSpPr/>
          <p:nvPr/>
        </p:nvSpPr>
        <p:spPr>
          <a:xfrm>
            <a:off x="663146" y="446557"/>
            <a:ext cx="6096000" cy="923330"/>
          </a:xfrm>
          <a:prstGeom prst="rect">
            <a:avLst/>
          </a:prstGeom>
        </p:spPr>
        <p:txBody>
          <a:bodyPr>
            <a:spAutoFit/>
          </a:bodyPr>
          <a:lstStyle/>
          <a:p>
            <a:r>
              <a:rPr lang="en-GB" b="1" dirty="0">
                <a:solidFill>
                  <a:schemeClr val="bg1"/>
                </a:solidFill>
                <a:latin typeface="NimbusSanL"/>
              </a:rPr>
              <a:t>Extraction and Access to Information in Natural Language for Non-Developers - Democratizing Information</a:t>
            </a:r>
            <a:br>
              <a:rPr lang="en-GB" b="1" dirty="0">
                <a:latin typeface="NimbusSanL"/>
              </a:rPr>
            </a:br>
            <a:endParaRPr lang="en-GB" dirty="0"/>
          </a:p>
        </p:txBody>
      </p:sp>
      <p:sp>
        <p:nvSpPr>
          <p:cNvPr id="14" name="Rectangle 13">
            <a:extLst>
              <a:ext uri="{FF2B5EF4-FFF2-40B4-BE49-F238E27FC236}">
                <a16:creationId xmlns:a16="http://schemas.microsoft.com/office/drawing/2014/main" id="{A2F7583C-F502-004B-9C03-3B3837241F7F}"/>
              </a:ext>
            </a:extLst>
          </p:cNvPr>
          <p:cNvSpPr/>
          <p:nvPr/>
        </p:nvSpPr>
        <p:spPr>
          <a:xfrm>
            <a:off x="8597884" y="4992052"/>
            <a:ext cx="3239620" cy="1754326"/>
          </a:xfrm>
          <a:prstGeom prst="rect">
            <a:avLst/>
          </a:prstGeom>
        </p:spPr>
        <p:txBody>
          <a:bodyPr wrap="square">
            <a:spAutoFit/>
          </a:bodyPr>
          <a:lstStyle/>
          <a:p>
            <a:r>
              <a:rPr lang="en-GB" b="1" dirty="0">
                <a:latin typeface="NimbusSanL"/>
              </a:rPr>
              <a:t>Emanuel Matos – PhD Student</a:t>
            </a:r>
          </a:p>
          <a:p>
            <a:endParaRPr lang="en-GB" b="1" dirty="0">
              <a:latin typeface="NimbusSanL"/>
            </a:endParaRPr>
          </a:p>
          <a:p>
            <a:r>
              <a:rPr lang="en-GB" b="1" dirty="0">
                <a:latin typeface="NimbusSanL"/>
              </a:rPr>
              <a:t>Supervisors:</a:t>
            </a:r>
          </a:p>
          <a:p>
            <a:r>
              <a:rPr lang="en-GB" b="1" dirty="0">
                <a:latin typeface="NimbusSanL"/>
              </a:rPr>
              <a:t>PhD Antonio Teixeira</a:t>
            </a:r>
          </a:p>
          <a:p>
            <a:r>
              <a:rPr lang="en-GB" b="1" dirty="0">
                <a:latin typeface="NimbusSanL"/>
              </a:rPr>
              <a:t>PhD Mario Rodrigues</a:t>
            </a:r>
          </a:p>
          <a:p>
            <a:r>
              <a:rPr lang="en-GB" b="1" dirty="0">
                <a:latin typeface="NimbusSanL"/>
              </a:rPr>
              <a:t>PhD Liliana Ferreira</a:t>
            </a:r>
          </a:p>
        </p:txBody>
      </p:sp>
    </p:spTree>
    <p:extLst>
      <p:ext uri="{BB962C8B-B14F-4D97-AF65-F5344CB8AC3E}">
        <p14:creationId xmlns:p14="http://schemas.microsoft.com/office/powerpoint/2010/main" val="367093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2F26CD-5D1B-744A-B5AB-FA4F5A55E909}"/>
              </a:ext>
            </a:extLst>
          </p:cNvPr>
          <p:cNvSpPr>
            <a:spLocks noGrp="1"/>
          </p:cNvSpPr>
          <p:nvPr>
            <p:ph type="title"/>
          </p:nvPr>
        </p:nvSpPr>
        <p:spPr>
          <a:xfrm>
            <a:off x="640079" y="2053641"/>
            <a:ext cx="3669161" cy="2760098"/>
          </a:xfrm>
        </p:spPr>
        <p:txBody>
          <a:bodyPr>
            <a:normAutofit/>
          </a:bodyPr>
          <a:lstStyle/>
          <a:p>
            <a:r>
              <a:rPr lang="en-PT" dirty="0">
                <a:solidFill>
                  <a:srgbClr val="FFFFFF"/>
                </a:solidFill>
              </a:rPr>
              <a:t>Thanks</a:t>
            </a:r>
          </a:p>
        </p:txBody>
      </p:sp>
      <p:sp>
        <p:nvSpPr>
          <p:cNvPr id="3" name="Content Placeholder 2">
            <a:extLst>
              <a:ext uri="{FF2B5EF4-FFF2-40B4-BE49-F238E27FC236}">
                <a16:creationId xmlns:a16="http://schemas.microsoft.com/office/drawing/2014/main" id="{39FF4DE5-C57C-0F4B-BECC-4B7A9A45648F}"/>
              </a:ext>
            </a:extLst>
          </p:cNvPr>
          <p:cNvSpPr>
            <a:spLocks noGrp="1"/>
          </p:cNvSpPr>
          <p:nvPr>
            <p:ph idx="1"/>
          </p:nvPr>
        </p:nvSpPr>
        <p:spPr>
          <a:xfrm>
            <a:off x="6090574" y="801866"/>
            <a:ext cx="5306084" cy="5230634"/>
          </a:xfrm>
        </p:spPr>
        <p:txBody>
          <a:bodyPr anchor="ctr">
            <a:normAutofit/>
          </a:bodyPr>
          <a:lstStyle/>
          <a:p>
            <a:r>
              <a:rPr lang="en-GB" sz="2400" dirty="0">
                <a:solidFill>
                  <a:srgbClr val="000000"/>
                </a:solidFill>
              </a:rPr>
              <a:t>I would like to thank a God, my Supervisors, professors, my wife and relatives to support me to get here.</a:t>
            </a:r>
            <a:endParaRPr lang="en-PT" sz="2400" dirty="0">
              <a:solidFill>
                <a:srgbClr val="000000"/>
              </a:solidFill>
            </a:endParaRPr>
          </a:p>
        </p:txBody>
      </p:sp>
    </p:spTree>
    <p:extLst>
      <p:ext uri="{BB962C8B-B14F-4D97-AF65-F5344CB8AC3E}">
        <p14:creationId xmlns:p14="http://schemas.microsoft.com/office/powerpoint/2010/main" val="219140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8220F4-5B91-6D44-BC88-8ABEA8BC5228}"/>
              </a:ext>
            </a:extLst>
          </p:cNvPr>
          <p:cNvSpPr>
            <a:spLocks noGrp="1"/>
          </p:cNvSpPr>
          <p:nvPr>
            <p:ph type="title"/>
          </p:nvPr>
        </p:nvSpPr>
        <p:spPr>
          <a:xfrm>
            <a:off x="640079" y="2053641"/>
            <a:ext cx="3669161" cy="2760098"/>
          </a:xfrm>
        </p:spPr>
        <p:txBody>
          <a:bodyPr>
            <a:normAutofit/>
          </a:bodyPr>
          <a:lstStyle/>
          <a:p>
            <a:r>
              <a:rPr lang="en-PT">
                <a:solidFill>
                  <a:srgbClr val="FFFFFF"/>
                </a:solidFill>
              </a:rPr>
              <a:t>Overview</a:t>
            </a:r>
          </a:p>
        </p:txBody>
      </p:sp>
      <p:sp>
        <p:nvSpPr>
          <p:cNvPr id="3" name="Content Placeholder 2">
            <a:extLst>
              <a:ext uri="{FF2B5EF4-FFF2-40B4-BE49-F238E27FC236}">
                <a16:creationId xmlns:a16="http://schemas.microsoft.com/office/drawing/2014/main" id="{3D973FF1-5D2F-5543-B45F-36CCD1A5DA6F}"/>
              </a:ext>
            </a:extLst>
          </p:cNvPr>
          <p:cNvSpPr>
            <a:spLocks noGrp="1"/>
          </p:cNvSpPr>
          <p:nvPr>
            <p:ph idx="1"/>
          </p:nvPr>
        </p:nvSpPr>
        <p:spPr>
          <a:xfrm>
            <a:off x="6090574" y="801865"/>
            <a:ext cx="5306084" cy="5612789"/>
          </a:xfrm>
        </p:spPr>
        <p:txBody>
          <a:bodyPr anchor="ctr">
            <a:normAutofit/>
          </a:bodyPr>
          <a:lstStyle/>
          <a:p>
            <a:pPr marL="0" indent="0">
              <a:spcBef>
                <a:spcPts val="0"/>
              </a:spcBef>
              <a:spcAft>
                <a:spcPts val="600"/>
              </a:spcAft>
              <a:buNone/>
            </a:pPr>
            <a:r>
              <a:rPr lang="en-GB" sz="1600" b="1" dirty="0">
                <a:solidFill>
                  <a:srgbClr val="000000"/>
                </a:solidFill>
              </a:rPr>
              <a:t>Introduction</a:t>
            </a:r>
            <a:r>
              <a:rPr lang="en-GB" sz="1600" dirty="0">
                <a:solidFill>
                  <a:srgbClr val="000000"/>
                </a:solidFill>
              </a:rPr>
              <a:t> </a:t>
            </a:r>
          </a:p>
          <a:p>
            <a:pPr marL="0" indent="0">
              <a:spcBef>
                <a:spcPts val="0"/>
              </a:spcBef>
              <a:spcAft>
                <a:spcPts val="600"/>
              </a:spcAft>
              <a:buNone/>
            </a:pPr>
            <a:r>
              <a:rPr lang="en-GB" sz="1600" dirty="0">
                <a:solidFill>
                  <a:srgbClr val="000000"/>
                </a:solidFill>
              </a:rPr>
              <a:t>   	Motivation /  What is IE?  / IE Applications</a:t>
            </a:r>
            <a:endParaRPr lang="en-GB" sz="1600" dirty="0">
              <a:solidFill>
                <a:srgbClr val="000000"/>
              </a:solidFill>
              <a:effectLst/>
            </a:endParaRPr>
          </a:p>
          <a:p>
            <a:pPr marL="0" indent="0">
              <a:spcBef>
                <a:spcPts val="0"/>
              </a:spcBef>
              <a:spcAft>
                <a:spcPts val="600"/>
              </a:spcAft>
              <a:buNone/>
            </a:pPr>
            <a:r>
              <a:rPr lang="en-GB" sz="1600" dirty="0">
                <a:solidFill>
                  <a:srgbClr val="000000"/>
                </a:solidFill>
              </a:rPr>
              <a:t>   	Open Problems</a:t>
            </a:r>
          </a:p>
          <a:p>
            <a:pPr marL="0" indent="0">
              <a:spcBef>
                <a:spcPts val="0"/>
              </a:spcBef>
              <a:spcAft>
                <a:spcPts val="600"/>
              </a:spcAft>
              <a:buNone/>
            </a:pPr>
            <a:r>
              <a:rPr lang="en-GB" sz="1600" b="1" dirty="0">
                <a:solidFill>
                  <a:srgbClr val="000000"/>
                </a:solidFill>
              </a:rPr>
              <a:t>Methods Review / Background and Related Work  </a:t>
            </a:r>
            <a:endParaRPr lang="en-GB" sz="1600" dirty="0">
              <a:solidFill>
                <a:srgbClr val="000000"/>
              </a:solidFill>
            </a:endParaRPr>
          </a:p>
          <a:p>
            <a:pPr marL="0" indent="0">
              <a:spcBef>
                <a:spcPts val="0"/>
              </a:spcBef>
              <a:spcAft>
                <a:spcPts val="600"/>
              </a:spcAft>
              <a:buNone/>
            </a:pPr>
            <a:r>
              <a:rPr lang="en-GB" sz="1600" dirty="0">
                <a:solidFill>
                  <a:srgbClr val="000000"/>
                </a:solidFill>
              </a:rPr>
              <a:t>    	Overview  / NER /  IE /  Open IE</a:t>
            </a:r>
          </a:p>
          <a:p>
            <a:pPr marL="0" indent="0">
              <a:spcBef>
                <a:spcPts val="0"/>
              </a:spcBef>
              <a:spcAft>
                <a:spcPts val="600"/>
              </a:spcAft>
              <a:buNone/>
            </a:pPr>
            <a:r>
              <a:rPr lang="en-GB" sz="1600" dirty="0">
                <a:solidFill>
                  <a:srgbClr val="000000"/>
                </a:solidFill>
              </a:rPr>
              <a:t>     	Recent developments for </a:t>
            </a:r>
            <a:r>
              <a:rPr lang="en-GB" sz="1600" dirty="0" err="1">
                <a:solidFill>
                  <a:srgbClr val="000000"/>
                </a:solidFill>
              </a:rPr>
              <a:t>Portugues</a:t>
            </a:r>
            <a:endParaRPr lang="en-GB" sz="1600" dirty="0">
              <a:solidFill>
                <a:srgbClr val="000000"/>
              </a:solidFill>
            </a:endParaRPr>
          </a:p>
          <a:p>
            <a:pPr marL="0" indent="0">
              <a:spcBef>
                <a:spcPts val="0"/>
              </a:spcBef>
              <a:spcAft>
                <a:spcPts val="600"/>
              </a:spcAft>
              <a:buNone/>
            </a:pPr>
            <a:r>
              <a:rPr lang="en-GB" sz="1600" dirty="0">
                <a:solidFill>
                  <a:srgbClr val="000000"/>
                </a:solidFill>
              </a:rPr>
              <a:t>     	Datasets  / Tools /  Considerations </a:t>
            </a:r>
            <a:endParaRPr lang="en-GB" sz="1600" dirty="0">
              <a:solidFill>
                <a:srgbClr val="000000"/>
              </a:solidFill>
              <a:effectLst/>
            </a:endParaRPr>
          </a:p>
          <a:p>
            <a:pPr marL="0" indent="0">
              <a:spcBef>
                <a:spcPts val="0"/>
              </a:spcBef>
              <a:spcAft>
                <a:spcPts val="600"/>
              </a:spcAft>
              <a:buNone/>
            </a:pPr>
            <a:r>
              <a:rPr lang="en-GB" sz="1600" b="1" dirty="0">
                <a:solidFill>
                  <a:srgbClr val="000000"/>
                </a:solidFill>
              </a:rPr>
              <a:t>Proposal</a:t>
            </a:r>
            <a:endParaRPr lang="en-GB" sz="1600" dirty="0">
              <a:solidFill>
                <a:srgbClr val="000000"/>
              </a:solidFill>
            </a:endParaRPr>
          </a:p>
          <a:p>
            <a:pPr marL="0" indent="0">
              <a:spcBef>
                <a:spcPts val="0"/>
              </a:spcBef>
              <a:spcAft>
                <a:spcPts val="600"/>
              </a:spcAft>
              <a:buNone/>
            </a:pPr>
            <a:r>
              <a:rPr lang="en-GB" sz="1600" dirty="0">
                <a:solidFill>
                  <a:srgbClr val="000000"/>
                </a:solidFill>
              </a:rPr>
              <a:t>	Objectives</a:t>
            </a:r>
            <a:endParaRPr lang="en-GB" sz="1600" dirty="0">
              <a:solidFill>
                <a:srgbClr val="000000"/>
              </a:solidFill>
              <a:effectLst/>
            </a:endParaRPr>
          </a:p>
          <a:p>
            <a:pPr marL="0" indent="0">
              <a:spcBef>
                <a:spcPts val="0"/>
              </a:spcBef>
              <a:spcAft>
                <a:spcPts val="600"/>
              </a:spcAft>
              <a:buNone/>
            </a:pPr>
            <a:r>
              <a:rPr lang="en-GB" sz="1600" dirty="0">
                <a:solidFill>
                  <a:srgbClr val="000000"/>
                </a:solidFill>
              </a:rPr>
              <a:t>	Approach</a:t>
            </a:r>
            <a:endParaRPr lang="en-GB" sz="1600" dirty="0">
              <a:solidFill>
                <a:srgbClr val="000000"/>
              </a:solidFill>
              <a:effectLst/>
            </a:endParaRPr>
          </a:p>
          <a:p>
            <a:pPr marL="0" indent="0">
              <a:spcBef>
                <a:spcPts val="0"/>
              </a:spcBef>
              <a:spcAft>
                <a:spcPts val="600"/>
              </a:spcAft>
              <a:buNone/>
            </a:pPr>
            <a:r>
              <a:rPr lang="en-GB" sz="1600" dirty="0">
                <a:solidFill>
                  <a:srgbClr val="000000"/>
                </a:solidFill>
              </a:rPr>
              <a:t>	Proposed solution</a:t>
            </a:r>
          </a:p>
          <a:p>
            <a:pPr marL="0" indent="0">
              <a:spcBef>
                <a:spcPts val="0"/>
              </a:spcBef>
              <a:spcAft>
                <a:spcPts val="600"/>
              </a:spcAft>
              <a:buNone/>
            </a:pPr>
            <a:r>
              <a:rPr lang="en-GB" sz="1600" dirty="0">
                <a:solidFill>
                  <a:srgbClr val="000000"/>
                </a:solidFill>
              </a:rPr>
              <a:t>	Main Tasks</a:t>
            </a:r>
            <a:endParaRPr lang="en-GB" sz="1600" dirty="0">
              <a:solidFill>
                <a:srgbClr val="000000"/>
              </a:solidFill>
              <a:effectLst/>
            </a:endParaRPr>
          </a:p>
          <a:p>
            <a:pPr marL="0" indent="0">
              <a:spcBef>
                <a:spcPts val="0"/>
              </a:spcBef>
              <a:spcAft>
                <a:spcPts val="600"/>
              </a:spcAft>
              <a:buNone/>
            </a:pPr>
            <a:r>
              <a:rPr lang="en-GB" sz="1600" dirty="0">
                <a:solidFill>
                  <a:srgbClr val="000000"/>
                </a:solidFill>
              </a:rPr>
              <a:t>	Expected results</a:t>
            </a:r>
            <a:endParaRPr lang="en-GB" sz="1600" dirty="0">
              <a:solidFill>
                <a:srgbClr val="000000"/>
              </a:solidFill>
              <a:effectLst/>
            </a:endParaRPr>
          </a:p>
          <a:p>
            <a:pPr marL="0" indent="0">
              <a:spcBef>
                <a:spcPts val="0"/>
              </a:spcBef>
              <a:spcAft>
                <a:spcPts val="600"/>
              </a:spcAft>
              <a:buNone/>
            </a:pPr>
            <a:r>
              <a:rPr lang="en-GB" sz="1600" b="1" dirty="0">
                <a:solidFill>
                  <a:srgbClr val="000000"/>
                </a:solidFill>
              </a:rPr>
              <a:t>Workplan</a:t>
            </a:r>
            <a:endParaRPr lang="en-GB" sz="1600" dirty="0">
              <a:solidFill>
                <a:srgbClr val="000000"/>
              </a:solidFill>
            </a:endParaRPr>
          </a:p>
          <a:p>
            <a:pPr marL="0" indent="0">
              <a:spcBef>
                <a:spcPts val="0"/>
              </a:spcBef>
              <a:spcAft>
                <a:spcPts val="600"/>
              </a:spcAft>
              <a:buNone/>
            </a:pPr>
            <a:r>
              <a:rPr lang="en-GB" sz="1600" dirty="0">
                <a:solidFill>
                  <a:srgbClr val="000000"/>
                </a:solidFill>
              </a:rPr>
              <a:t>	Research Timeline</a:t>
            </a:r>
          </a:p>
          <a:p>
            <a:pPr marL="0" indent="0">
              <a:spcBef>
                <a:spcPts val="0"/>
              </a:spcBef>
              <a:spcAft>
                <a:spcPts val="600"/>
              </a:spcAft>
              <a:buNone/>
            </a:pPr>
            <a:r>
              <a:rPr lang="en-GB" sz="1600" dirty="0">
                <a:solidFill>
                  <a:srgbClr val="000000"/>
                </a:solidFill>
              </a:rPr>
              <a:t>	Milestones</a:t>
            </a:r>
          </a:p>
          <a:p>
            <a:pPr marL="0" indent="0">
              <a:spcBef>
                <a:spcPts val="0"/>
              </a:spcBef>
              <a:spcAft>
                <a:spcPts val="600"/>
              </a:spcAft>
              <a:buNone/>
            </a:pPr>
            <a:r>
              <a:rPr lang="en-GB" sz="1600" dirty="0">
                <a:solidFill>
                  <a:srgbClr val="000000"/>
                </a:solidFill>
              </a:rPr>
              <a:t>	Publication plan</a:t>
            </a:r>
          </a:p>
          <a:p>
            <a:pPr marL="0" indent="0">
              <a:spcBef>
                <a:spcPts val="0"/>
              </a:spcBef>
              <a:spcAft>
                <a:spcPts val="600"/>
              </a:spcAft>
              <a:buNone/>
            </a:pPr>
            <a:r>
              <a:rPr lang="en-GB" sz="1600" dirty="0">
                <a:solidFill>
                  <a:srgbClr val="000000"/>
                </a:solidFill>
              </a:rPr>
              <a:t>	Initial work </a:t>
            </a:r>
          </a:p>
        </p:txBody>
      </p:sp>
    </p:spTree>
    <p:extLst>
      <p:ext uri="{BB962C8B-B14F-4D97-AF65-F5344CB8AC3E}">
        <p14:creationId xmlns:p14="http://schemas.microsoft.com/office/powerpoint/2010/main" val="371589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43E86891-3192-884C-8F9B-3EBA45B884D3}"/>
              </a:ext>
            </a:extLst>
          </p:cNvPr>
          <p:cNvSpPr>
            <a:spLocks noGrp="1"/>
          </p:cNvSpPr>
          <p:nvPr>
            <p:ph type="title"/>
          </p:nvPr>
        </p:nvSpPr>
        <p:spPr>
          <a:xfrm>
            <a:off x="640079" y="2023236"/>
            <a:ext cx="3659777" cy="2820908"/>
          </a:xfrm>
        </p:spPr>
        <p:txBody>
          <a:bodyPr>
            <a:normAutofit/>
          </a:bodyPr>
          <a:lstStyle/>
          <a:p>
            <a:r>
              <a:rPr lang="en-PT" sz="4000">
                <a:solidFill>
                  <a:srgbClr val="FFFFFF"/>
                </a:solidFill>
              </a:rPr>
              <a:t>Introduction</a:t>
            </a:r>
          </a:p>
        </p:txBody>
      </p:sp>
      <p:graphicFrame>
        <p:nvGraphicFramePr>
          <p:cNvPr id="5" name="Content Placeholder 2">
            <a:extLst>
              <a:ext uri="{FF2B5EF4-FFF2-40B4-BE49-F238E27FC236}">
                <a16:creationId xmlns:a16="http://schemas.microsoft.com/office/drawing/2014/main" id="{B0B8D658-CF51-4DE6-B19B-A110BD4F617B}"/>
              </a:ext>
            </a:extLst>
          </p:cNvPr>
          <p:cNvGraphicFramePr>
            <a:graphicFrameLocks noGrp="1"/>
          </p:cNvGraphicFramePr>
          <p:nvPr>
            <p:ph idx="1"/>
            <p:extLst>
              <p:ext uri="{D42A27DB-BD31-4B8C-83A1-F6EECF244321}">
                <p14:modId xmlns:p14="http://schemas.microsoft.com/office/powerpoint/2010/main" val="140629196"/>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451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A94B7E-AFCD-FF49-BDE8-C0259D573C76}"/>
              </a:ext>
            </a:extLst>
          </p:cNvPr>
          <p:cNvSpPr>
            <a:spLocks noGrp="1"/>
          </p:cNvSpPr>
          <p:nvPr>
            <p:ph type="title"/>
          </p:nvPr>
        </p:nvSpPr>
        <p:spPr>
          <a:xfrm>
            <a:off x="640079" y="2053641"/>
            <a:ext cx="3669161" cy="2760098"/>
          </a:xfrm>
        </p:spPr>
        <p:txBody>
          <a:bodyPr>
            <a:normAutofit/>
          </a:bodyPr>
          <a:lstStyle/>
          <a:p>
            <a:r>
              <a:rPr lang="en-GB" sz="4100" b="1">
                <a:solidFill>
                  <a:srgbClr val="FFFFFF"/>
                </a:solidFill>
              </a:rPr>
              <a:t>Methods Review / Background and Related Work  </a:t>
            </a:r>
            <a:endParaRPr lang="en-PT" sz="4100">
              <a:solidFill>
                <a:srgbClr val="FFFFFF"/>
              </a:solidFill>
            </a:endParaRPr>
          </a:p>
        </p:txBody>
      </p:sp>
      <p:sp>
        <p:nvSpPr>
          <p:cNvPr id="3" name="Content Placeholder 2">
            <a:extLst>
              <a:ext uri="{FF2B5EF4-FFF2-40B4-BE49-F238E27FC236}">
                <a16:creationId xmlns:a16="http://schemas.microsoft.com/office/drawing/2014/main" id="{98B44FE2-1359-714E-B34F-6C8005000D1D}"/>
              </a:ext>
            </a:extLst>
          </p:cNvPr>
          <p:cNvSpPr>
            <a:spLocks noGrp="1"/>
          </p:cNvSpPr>
          <p:nvPr>
            <p:ph idx="1"/>
          </p:nvPr>
        </p:nvSpPr>
        <p:spPr>
          <a:xfrm>
            <a:off x="6245837" y="1078956"/>
            <a:ext cx="5306084" cy="5230634"/>
          </a:xfrm>
        </p:spPr>
        <p:txBody>
          <a:bodyPr anchor="ctr">
            <a:normAutofit/>
          </a:bodyPr>
          <a:lstStyle/>
          <a:p>
            <a:pPr marL="0" indent="0">
              <a:spcBef>
                <a:spcPts val="0"/>
              </a:spcBef>
              <a:spcAft>
                <a:spcPts val="600"/>
              </a:spcAft>
              <a:buNone/>
            </a:pPr>
            <a:r>
              <a:rPr lang="en-GB" sz="2400" dirty="0">
                <a:solidFill>
                  <a:srgbClr val="000000"/>
                </a:solidFill>
              </a:rPr>
              <a:t>NER /  IE /  Open IE</a:t>
            </a:r>
          </a:p>
          <a:p>
            <a:pPr marL="0" indent="0">
              <a:spcBef>
                <a:spcPts val="0"/>
              </a:spcBef>
              <a:spcAft>
                <a:spcPts val="600"/>
              </a:spcAft>
              <a:buNone/>
            </a:pPr>
            <a:r>
              <a:rPr lang="en-GB" sz="2400" dirty="0">
                <a:solidFill>
                  <a:srgbClr val="000000"/>
                </a:solidFill>
              </a:rPr>
              <a:t>Recent developments for Portuguese</a:t>
            </a:r>
          </a:p>
          <a:p>
            <a:pPr marL="0" indent="0">
              <a:spcBef>
                <a:spcPts val="0"/>
              </a:spcBef>
              <a:spcAft>
                <a:spcPts val="600"/>
              </a:spcAft>
              <a:buNone/>
            </a:pPr>
            <a:r>
              <a:rPr lang="en-GB" sz="2400" dirty="0">
                <a:solidFill>
                  <a:srgbClr val="000000"/>
                </a:solidFill>
              </a:rPr>
              <a:t>Datasets  / Tools </a:t>
            </a:r>
          </a:p>
          <a:p>
            <a:endParaRPr lang="en-PT" sz="2400" dirty="0">
              <a:solidFill>
                <a:srgbClr val="000000"/>
              </a:solidFill>
            </a:endParaRPr>
          </a:p>
        </p:txBody>
      </p:sp>
    </p:spTree>
    <p:extLst>
      <p:ext uri="{BB962C8B-B14F-4D97-AF65-F5344CB8AC3E}">
        <p14:creationId xmlns:p14="http://schemas.microsoft.com/office/powerpoint/2010/main" val="8965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AF60B3-039B-CF43-B77A-158E25129F16}"/>
              </a:ext>
            </a:extLst>
          </p:cNvPr>
          <p:cNvSpPr>
            <a:spLocks noGrp="1"/>
          </p:cNvSpPr>
          <p:nvPr>
            <p:ph type="title"/>
          </p:nvPr>
        </p:nvSpPr>
        <p:spPr>
          <a:xfrm>
            <a:off x="1179576" y="822960"/>
            <a:ext cx="9829800" cy="1325880"/>
          </a:xfrm>
        </p:spPr>
        <p:txBody>
          <a:bodyPr>
            <a:normAutofit/>
          </a:bodyPr>
          <a:lstStyle/>
          <a:p>
            <a:pPr algn="ctr"/>
            <a:r>
              <a:rPr lang="en-GB" sz="4000" b="1">
                <a:solidFill>
                  <a:srgbClr val="FFFFFF"/>
                </a:solidFill>
              </a:rPr>
              <a:t>Proposal</a:t>
            </a:r>
            <a:br>
              <a:rPr lang="en-GB" sz="4000">
                <a:solidFill>
                  <a:srgbClr val="FFFFFF"/>
                </a:solidFill>
              </a:rPr>
            </a:br>
            <a:endParaRPr lang="en-PT" sz="4000">
              <a:solidFill>
                <a:srgbClr val="FFFFFF"/>
              </a:solidFill>
            </a:endParaRPr>
          </a:p>
        </p:txBody>
      </p:sp>
      <p:pic>
        <p:nvPicPr>
          <p:cNvPr id="4" name="Picture 3">
            <a:extLst>
              <a:ext uri="{FF2B5EF4-FFF2-40B4-BE49-F238E27FC236}">
                <a16:creationId xmlns:a16="http://schemas.microsoft.com/office/drawing/2014/main" id="{3C9BA85F-987C-7244-BF5B-3FF0CA069A96}"/>
              </a:ext>
            </a:extLst>
          </p:cNvPr>
          <p:cNvPicPr>
            <a:picLocks noChangeAspect="1"/>
          </p:cNvPicPr>
          <p:nvPr/>
        </p:nvPicPr>
        <p:blipFill>
          <a:blip r:embed="rId4"/>
          <a:stretch>
            <a:fillRect/>
          </a:stretch>
        </p:blipFill>
        <p:spPr>
          <a:xfrm>
            <a:off x="5784194" y="2753936"/>
            <a:ext cx="5882943" cy="2941470"/>
          </a:xfrm>
          <a:prstGeom prst="rect">
            <a:avLst/>
          </a:prstGeom>
        </p:spPr>
      </p:pic>
      <p:sp>
        <p:nvSpPr>
          <p:cNvPr id="3" name="Content Placeholder 2">
            <a:extLst>
              <a:ext uri="{FF2B5EF4-FFF2-40B4-BE49-F238E27FC236}">
                <a16:creationId xmlns:a16="http://schemas.microsoft.com/office/drawing/2014/main" id="{9E4C0A16-7281-BE41-A800-28A4697CDBB2}"/>
              </a:ext>
            </a:extLst>
          </p:cNvPr>
          <p:cNvSpPr>
            <a:spLocks noGrp="1"/>
          </p:cNvSpPr>
          <p:nvPr>
            <p:ph idx="1"/>
          </p:nvPr>
        </p:nvSpPr>
        <p:spPr>
          <a:xfrm>
            <a:off x="754994" y="2753936"/>
            <a:ext cx="5029200" cy="3227626"/>
          </a:xfrm>
        </p:spPr>
        <p:txBody>
          <a:bodyPr anchor="ctr">
            <a:normAutofit/>
          </a:bodyPr>
          <a:lstStyle/>
          <a:p>
            <a:r>
              <a:rPr lang="en-GB" sz="1900" dirty="0">
                <a:solidFill>
                  <a:srgbClr val="000000"/>
                </a:solidFill>
              </a:rPr>
              <a:t>study and develop processes to simplify the creation of information extraction pipelines for new domains; </a:t>
            </a:r>
          </a:p>
          <a:p>
            <a:r>
              <a:rPr lang="en-GB" sz="1900" dirty="0">
                <a:solidFill>
                  <a:srgbClr val="000000"/>
                </a:solidFill>
              </a:rPr>
              <a:t>study and develop methods to simplify access and exploration of extracted information, exploring recent developments in question answering and dialog systems; </a:t>
            </a:r>
          </a:p>
          <a:p>
            <a:r>
              <a:rPr lang="en-GB" sz="1900" dirty="0">
                <a:solidFill>
                  <a:srgbClr val="000000"/>
                </a:solidFill>
              </a:rPr>
              <a:t>contribute to democratization of usage of such systems by non specialists. </a:t>
            </a:r>
          </a:p>
          <a:p>
            <a:endParaRPr lang="en-PT" sz="1900" dirty="0">
              <a:solidFill>
                <a:srgbClr val="000000"/>
              </a:solidFill>
            </a:endParaRPr>
          </a:p>
        </p:txBody>
      </p:sp>
    </p:spTree>
    <p:extLst>
      <p:ext uri="{BB962C8B-B14F-4D97-AF65-F5344CB8AC3E}">
        <p14:creationId xmlns:p14="http://schemas.microsoft.com/office/powerpoint/2010/main" val="174832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40F971-B935-B44A-A4E0-E2CA05038B50}"/>
              </a:ext>
            </a:extLst>
          </p:cNvPr>
          <p:cNvSpPr>
            <a:spLocks noGrp="1"/>
          </p:cNvSpPr>
          <p:nvPr>
            <p:ph type="title"/>
          </p:nvPr>
        </p:nvSpPr>
        <p:spPr>
          <a:xfrm>
            <a:off x="640079" y="2053641"/>
            <a:ext cx="3669161" cy="2760098"/>
          </a:xfrm>
        </p:spPr>
        <p:txBody>
          <a:bodyPr>
            <a:normAutofit/>
          </a:bodyPr>
          <a:lstStyle/>
          <a:p>
            <a:r>
              <a:rPr lang="en-GB" b="1">
                <a:solidFill>
                  <a:srgbClr val="FFFFFF"/>
                </a:solidFill>
              </a:rPr>
              <a:t>Expected results</a:t>
            </a:r>
            <a:br>
              <a:rPr lang="en-GB">
                <a:solidFill>
                  <a:srgbClr val="FFFFFF"/>
                </a:solidFill>
                <a:effectLst/>
              </a:rPr>
            </a:br>
            <a:endParaRPr lang="en-PT">
              <a:solidFill>
                <a:srgbClr val="FFFFFF"/>
              </a:solidFill>
            </a:endParaRPr>
          </a:p>
        </p:txBody>
      </p:sp>
      <p:sp>
        <p:nvSpPr>
          <p:cNvPr id="3" name="Content Placeholder 2">
            <a:extLst>
              <a:ext uri="{FF2B5EF4-FFF2-40B4-BE49-F238E27FC236}">
                <a16:creationId xmlns:a16="http://schemas.microsoft.com/office/drawing/2014/main" id="{FDAB8D62-DEC7-E040-B277-4188C2AA8CFF}"/>
              </a:ext>
            </a:extLst>
          </p:cNvPr>
          <p:cNvSpPr>
            <a:spLocks noGrp="1"/>
          </p:cNvSpPr>
          <p:nvPr>
            <p:ph idx="1"/>
          </p:nvPr>
        </p:nvSpPr>
        <p:spPr>
          <a:xfrm>
            <a:off x="6090574" y="801866"/>
            <a:ext cx="5306084" cy="5230634"/>
          </a:xfrm>
        </p:spPr>
        <p:txBody>
          <a:bodyPr anchor="ctr">
            <a:normAutofit/>
          </a:bodyPr>
          <a:lstStyle/>
          <a:p>
            <a:endParaRPr lang="en-PT" sz="2400" dirty="0">
              <a:solidFill>
                <a:srgbClr val="000000"/>
              </a:solidFill>
            </a:endParaRPr>
          </a:p>
          <a:p>
            <a:r>
              <a:rPr lang="en-GB" sz="2400" dirty="0">
                <a:solidFill>
                  <a:srgbClr val="000000"/>
                </a:solidFill>
              </a:rPr>
              <a:t>Create an App easy to handle, with a response pattern where the result is superior to that found in approved systems and with greater difficulty in handling.</a:t>
            </a:r>
            <a:endParaRPr lang="en-GB" sz="2400" dirty="0">
              <a:solidFill>
                <a:srgbClr val="000000"/>
              </a:solidFill>
              <a:effectLst/>
            </a:endParaRPr>
          </a:p>
          <a:p>
            <a:endParaRPr lang="en-GB" sz="2400" dirty="0">
              <a:solidFill>
                <a:srgbClr val="000000"/>
              </a:solidFill>
            </a:endParaRPr>
          </a:p>
          <a:p>
            <a:r>
              <a:rPr lang="en-GB" sz="2400" dirty="0">
                <a:solidFill>
                  <a:srgbClr val="000000"/>
                </a:solidFill>
              </a:rPr>
              <a:t>Evolving technology and the state of the art of NLP.</a:t>
            </a:r>
          </a:p>
          <a:p>
            <a:pPr marL="0" indent="0">
              <a:buNone/>
            </a:pPr>
            <a:endParaRPr lang="en-GB" sz="2400" dirty="0">
              <a:solidFill>
                <a:srgbClr val="000000"/>
              </a:solidFill>
            </a:endParaRPr>
          </a:p>
          <a:p>
            <a:endParaRPr lang="en-PT" sz="2400" dirty="0">
              <a:solidFill>
                <a:srgbClr val="000000"/>
              </a:solidFill>
            </a:endParaRPr>
          </a:p>
        </p:txBody>
      </p:sp>
    </p:spTree>
    <p:extLst>
      <p:ext uri="{BB962C8B-B14F-4D97-AF65-F5344CB8AC3E}">
        <p14:creationId xmlns:p14="http://schemas.microsoft.com/office/powerpoint/2010/main" val="331423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7" name="Picture 36">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40F971-B935-B44A-A4E0-E2CA05038B50}"/>
              </a:ext>
            </a:extLst>
          </p:cNvPr>
          <p:cNvSpPr>
            <a:spLocks noGrp="1"/>
          </p:cNvSpPr>
          <p:nvPr>
            <p:ph type="title"/>
          </p:nvPr>
        </p:nvSpPr>
        <p:spPr>
          <a:xfrm>
            <a:off x="1179576" y="822960"/>
            <a:ext cx="9829800" cy="1325880"/>
          </a:xfrm>
        </p:spPr>
        <p:txBody>
          <a:bodyPr>
            <a:normAutofit/>
          </a:bodyPr>
          <a:lstStyle/>
          <a:p>
            <a:pPr algn="ctr"/>
            <a:r>
              <a:rPr lang="en-GB" sz="4000" b="1">
                <a:solidFill>
                  <a:srgbClr val="FFFFFF"/>
                </a:solidFill>
              </a:rPr>
              <a:t>Workplan</a:t>
            </a:r>
            <a:br>
              <a:rPr lang="en-GB" sz="4000">
                <a:solidFill>
                  <a:srgbClr val="FFFFFF"/>
                </a:solidFill>
                <a:effectLst/>
              </a:rPr>
            </a:br>
            <a:endParaRPr lang="en-PT" sz="4000">
              <a:solidFill>
                <a:srgbClr val="FFFFFF"/>
              </a:solidFill>
            </a:endParaRPr>
          </a:p>
        </p:txBody>
      </p:sp>
      <p:sp>
        <p:nvSpPr>
          <p:cNvPr id="3" name="Content Placeholder 2">
            <a:extLst>
              <a:ext uri="{FF2B5EF4-FFF2-40B4-BE49-F238E27FC236}">
                <a16:creationId xmlns:a16="http://schemas.microsoft.com/office/drawing/2014/main" id="{FDAB8D62-DEC7-E040-B277-4188C2AA8CFF}"/>
              </a:ext>
            </a:extLst>
          </p:cNvPr>
          <p:cNvSpPr>
            <a:spLocks noGrp="1"/>
          </p:cNvSpPr>
          <p:nvPr>
            <p:ph idx="1"/>
          </p:nvPr>
        </p:nvSpPr>
        <p:spPr>
          <a:xfrm>
            <a:off x="804672" y="2827419"/>
            <a:ext cx="5126896" cy="3227626"/>
          </a:xfrm>
        </p:spPr>
        <p:txBody>
          <a:bodyPr anchor="ctr">
            <a:normAutofit/>
          </a:bodyPr>
          <a:lstStyle/>
          <a:p>
            <a:endParaRPr lang="en-PT" sz="1900">
              <a:solidFill>
                <a:srgbClr val="000000"/>
              </a:solidFill>
            </a:endParaRPr>
          </a:p>
          <a:p>
            <a:pPr marL="0" indent="0">
              <a:buNone/>
            </a:pPr>
            <a:endParaRPr lang="en-GB" sz="1900">
              <a:solidFill>
                <a:srgbClr val="000000"/>
              </a:solidFill>
            </a:endParaRPr>
          </a:p>
          <a:p>
            <a:endParaRPr lang="en-PT" sz="1900">
              <a:solidFill>
                <a:srgbClr val="000000"/>
              </a:solidFill>
            </a:endParaRPr>
          </a:p>
        </p:txBody>
      </p:sp>
      <p:pic>
        <p:nvPicPr>
          <p:cNvPr id="7" name="Content Placeholder 3">
            <a:extLst>
              <a:ext uri="{FF2B5EF4-FFF2-40B4-BE49-F238E27FC236}">
                <a16:creationId xmlns:a16="http://schemas.microsoft.com/office/drawing/2014/main" id="{494996FA-0DC9-CD4A-BA77-320816A8EA5D}"/>
              </a:ext>
            </a:extLst>
          </p:cNvPr>
          <p:cNvPicPr>
            <a:picLocks noChangeAspect="1"/>
          </p:cNvPicPr>
          <p:nvPr/>
        </p:nvPicPr>
        <p:blipFill>
          <a:blip r:embed="rId3"/>
          <a:stretch>
            <a:fillRect/>
          </a:stretch>
        </p:blipFill>
        <p:spPr>
          <a:xfrm>
            <a:off x="1325366" y="2644165"/>
            <a:ext cx="9212404" cy="3707993"/>
          </a:xfrm>
          <a:prstGeom prst="rect">
            <a:avLst/>
          </a:prstGeom>
        </p:spPr>
      </p:pic>
    </p:spTree>
    <p:extLst>
      <p:ext uri="{BB962C8B-B14F-4D97-AF65-F5344CB8AC3E}">
        <p14:creationId xmlns:p14="http://schemas.microsoft.com/office/powerpoint/2010/main" val="172961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82708A-65EA-964D-82F0-29735251ED82}"/>
              </a:ext>
            </a:extLst>
          </p:cNvPr>
          <p:cNvSpPr>
            <a:spLocks noGrp="1"/>
          </p:cNvSpPr>
          <p:nvPr>
            <p:ph type="title"/>
          </p:nvPr>
        </p:nvSpPr>
        <p:spPr>
          <a:xfrm>
            <a:off x="1179226" y="826680"/>
            <a:ext cx="9833548" cy="1325563"/>
          </a:xfrm>
        </p:spPr>
        <p:txBody>
          <a:bodyPr>
            <a:normAutofit/>
          </a:bodyPr>
          <a:lstStyle/>
          <a:p>
            <a:pPr algn="ctr"/>
            <a:r>
              <a:rPr lang="en-PT" sz="4000">
                <a:solidFill>
                  <a:srgbClr val="FFFFFF"/>
                </a:solidFill>
              </a:rPr>
              <a:t>Milestones</a:t>
            </a:r>
          </a:p>
        </p:txBody>
      </p:sp>
      <p:sp>
        <p:nvSpPr>
          <p:cNvPr id="3" name="Content Placeholder 2">
            <a:extLst>
              <a:ext uri="{FF2B5EF4-FFF2-40B4-BE49-F238E27FC236}">
                <a16:creationId xmlns:a16="http://schemas.microsoft.com/office/drawing/2014/main" id="{04003EF0-ED35-B345-A097-8AF572217162}"/>
              </a:ext>
            </a:extLst>
          </p:cNvPr>
          <p:cNvSpPr>
            <a:spLocks noGrp="1"/>
          </p:cNvSpPr>
          <p:nvPr>
            <p:ph idx="1"/>
          </p:nvPr>
        </p:nvSpPr>
        <p:spPr>
          <a:xfrm>
            <a:off x="819007" y="3027558"/>
            <a:ext cx="10333902" cy="3363248"/>
          </a:xfrm>
        </p:spPr>
        <p:txBody>
          <a:bodyPr>
            <a:normAutofit/>
          </a:bodyPr>
          <a:lstStyle/>
          <a:p>
            <a:r>
              <a:rPr lang="en-GB" sz="2400" dirty="0">
                <a:solidFill>
                  <a:srgbClr val="000000"/>
                </a:solidFill>
              </a:rPr>
              <a:t>M1 - which is the 1st milestone is like the delivery of the “NER without data </a:t>
            </a:r>
            <a:r>
              <a:rPr lang="en-PT" sz="2400" dirty="0">
                <a:solidFill>
                  <a:srgbClr val="000000"/>
                </a:solidFill>
              </a:rPr>
              <a:t>registration”</a:t>
            </a:r>
            <a:endParaRPr lang="en-GB" sz="2400" dirty="0">
              <a:solidFill>
                <a:srgbClr val="000000"/>
              </a:solidFill>
            </a:endParaRPr>
          </a:p>
          <a:p>
            <a:r>
              <a:rPr lang="en-GB" sz="2400" dirty="0">
                <a:solidFill>
                  <a:srgbClr val="000000"/>
                </a:solidFill>
              </a:rPr>
              <a:t>M2 - which is the second delivery will be the delivery of the CAIT App in a simpler version.</a:t>
            </a:r>
          </a:p>
          <a:p>
            <a:r>
              <a:rPr lang="en-GB" sz="2400" dirty="0">
                <a:solidFill>
                  <a:srgbClr val="000000"/>
                </a:solidFill>
              </a:rPr>
              <a:t>M3 - Will already be the delivery of CAIT in a version with Exploration of other relationships within the domain.</a:t>
            </a:r>
          </a:p>
          <a:p>
            <a:r>
              <a:rPr lang="en-GB" sz="2400" dirty="0">
                <a:solidFill>
                  <a:srgbClr val="000000"/>
                </a:solidFill>
              </a:rPr>
              <a:t>M4 - must be the delivery of the document with the details of how the App was developed, the technology shipped and the results obtained the delivery . </a:t>
            </a:r>
          </a:p>
          <a:p>
            <a:endParaRPr lang="en-GB" sz="2400" dirty="0">
              <a:solidFill>
                <a:srgbClr val="000000"/>
              </a:solidFill>
            </a:endParaRPr>
          </a:p>
        </p:txBody>
      </p:sp>
    </p:spTree>
    <p:extLst>
      <p:ext uri="{BB962C8B-B14F-4D97-AF65-F5344CB8AC3E}">
        <p14:creationId xmlns:p14="http://schemas.microsoft.com/office/powerpoint/2010/main" val="65568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C7D0E493-EA25-AB42-87AD-114B9B1D4954}"/>
              </a:ext>
            </a:extLst>
          </p:cNvPr>
          <p:cNvSpPr>
            <a:spLocks noGrp="1"/>
          </p:cNvSpPr>
          <p:nvPr>
            <p:ph type="title"/>
          </p:nvPr>
        </p:nvSpPr>
        <p:spPr>
          <a:xfrm>
            <a:off x="640080" y="1243013"/>
            <a:ext cx="3855720" cy="4371974"/>
          </a:xfrm>
        </p:spPr>
        <p:txBody>
          <a:bodyPr>
            <a:normAutofit/>
          </a:bodyPr>
          <a:lstStyle/>
          <a:p>
            <a:r>
              <a:rPr lang="en-PT">
                <a:solidFill>
                  <a:srgbClr val="FFFFFF"/>
                </a:solidFill>
              </a:rPr>
              <a:t>Conclusion</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88D749-8F9E-CB40-A3A3-84C47FA3D7A1}"/>
              </a:ext>
            </a:extLst>
          </p:cNvPr>
          <p:cNvSpPr>
            <a:spLocks noGrp="1"/>
          </p:cNvSpPr>
          <p:nvPr>
            <p:ph idx="1"/>
          </p:nvPr>
        </p:nvSpPr>
        <p:spPr>
          <a:xfrm>
            <a:off x="6172200" y="804672"/>
            <a:ext cx="5221224" cy="5230368"/>
          </a:xfrm>
        </p:spPr>
        <p:txBody>
          <a:bodyPr anchor="ctr">
            <a:normAutofit/>
          </a:bodyPr>
          <a:lstStyle/>
          <a:p>
            <a:r>
              <a:rPr lang="en-GB" sz="2400">
                <a:solidFill>
                  <a:srgbClr val="000000"/>
                </a:solidFill>
              </a:rPr>
              <a:t>The thesis proposal was proposed with its motivation, objectives and expected contributions, the risks we have, we will be mitigating throughout the process and the uncertainties when they occur will be evaluated. </a:t>
            </a:r>
          </a:p>
          <a:p>
            <a:endParaRPr lang="en-PT" sz="2400">
              <a:solidFill>
                <a:srgbClr val="000000"/>
              </a:solidFill>
            </a:endParaRPr>
          </a:p>
        </p:txBody>
      </p:sp>
    </p:spTree>
    <p:extLst>
      <p:ext uri="{BB962C8B-B14F-4D97-AF65-F5344CB8AC3E}">
        <p14:creationId xmlns:p14="http://schemas.microsoft.com/office/powerpoint/2010/main" val="50900413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877</Words>
  <Application>Microsoft Macintosh PowerPoint</Application>
  <PresentationFormat>Widescreen</PresentationFormat>
  <Paragraphs>157</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NimbusSanL</vt:lpstr>
      <vt:lpstr>Office Theme</vt:lpstr>
      <vt:lpstr>PowerPoint Presentation</vt:lpstr>
      <vt:lpstr>Overview</vt:lpstr>
      <vt:lpstr>Introduction</vt:lpstr>
      <vt:lpstr>Methods Review / Background and Related Work  </vt:lpstr>
      <vt:lpstr>Proposal </vt:lpstr>
      <vt:lpstr>Expected results </vt:lpstr>
      <vt:lpstr>Workplan </vt:lpstr>
      <vt:lpstr>Milestones</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Emanuel Matos</dc:creator>
  <cp:lastModifiedBy>Emanuel Matos</cp:lastModifiedBy>
  <cp:revision>1</cp:revision>
  <dcterms:created xsi:type="dcterms:W3CDTF">2020-10-07T09:05:59Z</dcterms:created>
  <dcterms:modified xsi:type="dcterms:W3CDTF">2020-10-07T09:13:54Z</dcterms:modified>
</cp:coreProperties>
</file>