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75" r:id="rId8"/>
    <p:sldId id="281" r:id="rId9"/>
    <p:sldId id="260" r:id="rId10"/>
    <p:sldId id="284" r:id="rId11"/>
    <p:sldId id="261" r:id="rId12"/>
    <p:sldId id="290" r:id="rId13"/>
    <p:sldId id="263" r:id="rId14"/>
    <p:sldId id="291" r:id="rId15"/>
    <p:sldId id="276" r:id="rId16"/>
    <p:sldId id="282" r:id="rId17"/>
    <p:sldId id="285" r:id="rId18"/>
    <p:sldId id="286" r:id="rId19"/>
    <p:sldId id="287" r:id="rId20"/>
    <p:sldId id="288" r:id="rId21"/>
    <p:sldId id="28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4816286-691A-4CCF-BD3D-0F6353D46F02}">
          <p14:sldIdLst>
            <p14:sldId id="256"/>
          </p14:sldIdLst>
        </p14:section>
        <p14:section name="initial part" id="{C484949C-5136-473A-BC10-EE2A571AF403}">
          <p14:sldIdLst>
            <p14:sldId id="257"/>
            <p14:sldId id="259"/>
            <p14:sldId id="275"/>
            <p14:sldId id="281"/>
            <p14:sldId id="260"/>
          </p14:sldIdLst>
        </p14:section>
        <p14:section name="Proposed Solution" id="{5C72EA89-F5E3-47D2-B0F3-541308BAC4A6}">
          <p14:sldIdLst>
            <p14:sldId id="284"/>
          </p14:sldIdLst>
        </p14:section>
        <p14:section name="Datasets" id="{64241F2E-32FF-4046-A68F-7A65C088C7C1}">
          <p14:sldIdLst>
            <p14:sldId id="261"/>
            <p14:sldId id="290"/>
            <p14:sldId id="263"/>
          </p14:sldIdLst>
        </p14:section>
        <p14:section name="Training" id="{313F262F-D6C8-43B1-92DF-FEF384B69230}">
          <p14:sldIdLst>
            <p14:sldId id="291"/>
            <p14:sldId id="276"/>
          </p14:sldIdLst>
        </p14:section>
        <p14:section name="Results" id="{F6231362-43A6-4FA8-975B-5265CC65A574}">
          <p14:sldIdLst>
            <p14:sldId id="282"/>
            <p14:sldId id="285"/>
            <p14:sldId id="286"/>
          </p14:sldIdLst>
        </p14:section>
        <p14:section name="Conclusion" id="{B00B7843-1FC8-4BA5-9CB1-C1E75B180EF8}">
          <p14:sldIdLst>
            <p14:sldId id="287"/>
          </p14:sldIdLst>
        </p14:section>
        <p14:section name="Future Work" id="{2602696F-879E-493E-9F33-72C5574E04B0}">
          <p14:sldIdLst>
            <p14:sldId id="288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ónio Teixeira" initials="AT" lastIdx="2" clrIdx="0">
    <p:extLst>
      <p:ext uri="{19B8F6BF-5375-455C-9EA6-DF929625EA0E}">
        <p15:presenceInfo xmlns:p15="http://schemas.microsoft.com/office/powerpoint/2012/main" userId="António Teix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Matos" userId="00d44742-b28a-4c0e-9599-976dd9d8aefb" providerId="ADAL" clId="{5FB60485-287C-4F68-91B2-FCDA8DA927BD}"/>
    <pc:docChg chg="modSld">
      <pc:chgData name="Emanuel Matos" userId="00d44742-b28a-4c0e-9599-976dd9d8aefb" providerId="ADAL" clId="{5FB60485-287C-4F68-91B2-FCDA8DA927BD}" dt="2022-06-24T16:36:55.213" v="0" actId="1076"/>
      <pc:docMkLst>
        <pc:docMk/>
      </pc:docMkLst>
      <pc:sldChg chg="modSp mod">
        <pc:chgData name="Emanuel Matos" userId="00d44742-b28a-4c0e-9599-976dd9d8aefb" providerId="ADAL" clId="{5FB60485-287C-4F68-91B2-FCDA8DA927BD}" dt="2022-06-24T16:36:55.213" v="0" actId="1076"/>
        <pc:sldMkLst>
          <pc:docMk/>
          <pc:sldMk cId="3630741523" sldId="285"/>
        </pc:sldMkLst>
        <pc:picChg chg="mod">
          <ac:chgData name="Emanuel Matos" userId="00d44742-b28a-4c0e-9599-976dd9d8aefb" providerId="ADAL" clId="{5FB60485-287C-4F68-91B2-FCDA8DA927BD}" dt="2022-06-24T16:36:55.213" v="0" actId="1076"/>
          <ac:picMkLst>
            <pc:docMk/>
            <pc:sldMk cId="3630741523" sldId="285"/>
            <ac:picMk id="8" creationId="{5ADB57FC-1092-4838-9472-61F9356856B5}"/>
          </ac:picMkLst>
        </pc:picChg>
      </pc:sldChg>
    </pc:docChg>
  </pc:docChgLst>
  <pc:docChgLst>
    <pc:chgData name="Emanuel Matos" userId="00d44742-b28a-4c0e-9599-976dd9d8aefb" providerId="ADAL" clId="{128D95DE-1F6D-4884-852A-A519177BDA12}"/>
    <pc:docChg chg="modSld">
      <pc:chgData name="Emanuel Matos" userId="00d44742-b28a-4c0e-9599-976dd9d8aefb" providerId="ADAL" clId="{128D95DE-1F6D-4884-852A-A519177BDA12}" dt="2022-03-04T12:14:40.264" v="0" actId="729"/>
      <pc:docMkLst>
        <pc:docMk/>
      </pc:docMkLst>
      <pc:sldChg chg="mod modShow">
        <pc:chgData name="Emanuel Matos" userId="00d44742-b28a-4c0e-9599-976dd9d8aefb" providerId="ADAL" clId="{128D95DE-1F6D-4884-852A-A519177BDA12}" dt="2022-03-04T12:14:40.264" v="0" actId="729"/>
        <pc:sldMkLst>
          <pc:docMk/>
          <pc:sldMk cId="2427997129" sldId="26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2T19:22:53.872" idx="2">
    <p:pos x="10" y="10"/>
    <p:text>usar o texto do artigo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D5BB07-002A-E446-86B6-B3D3BD250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8923-79C1-FD4C-976B-06D6A7ED2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07/02/21</a:t>
            </a:r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2CB9-6201-4D4B-B3DB-03F038046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E45-58A2-EA49-85FD-9F006BFA18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58E8-9611-6849-8BF9-F0B8914FBD5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58794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9:01:3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9:01:4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07/02/21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92C4-550E-4114-9CEE-C92D55E8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85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Distinct BERT-based NERs were </a:t>
            </a:r>
            <a:r>
              <a:rPr lang="en-US">
                <a:solidFill>
                  <a:schemeClr val="accent6"/>
                </a:solidFill>
              </a:rPr>
              <a:t>trained with automatically annotated </a:t>
            </a:r>
            <a:r>
              <a:rPr lang="en-US"/>
              <a:t>data (</a:t>
            </a:r>
            <a:r>
              <a:rPr lang="en-US">
                <a:solidFill>
                  <a:schemeClr val="accent6"/>
                </a:solidFill>
              </a:rPr>
              <a:t>BIO annotations</a:t>
            </a:r>
            <a:r>
              <a:rPr lang="en-US"/>
              <a:t>) to detect words belonging to entities.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Number of words annotated as part of an Entity for the 3 datasets used and the combination </a:t>
            </a:r>
            <a:r>
              <a:rPr lang="en-US" sz="1200" err="1"/>
              <a:t>Tourism+HAREM</a:t>
            </a:r>
            <a:r>
              <a:rPr lang="en-US" sz="1200"/>
              <a:t> used for training.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0" y="6356351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42B7F88B-F6B7-46F1-93E0-F5326B0C8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6" y="6356351"/>
            <a:ext cx="1351722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4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96950" y="6356352"/>
            <a:ext cx="295645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1661F085-7FBA-4E26-83CF-5DD98A322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0" y="6311898"/>
            <a:ext cx="1351722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C868-2F62-46D8-9DF3-8BC9DFCA5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68580" tIns="34290" rIns="68580" bIns="34290" rtlCol="0" anchor="ctr">
            <a:noAutofit/>
          </a:bodyPr>
          <a:lstStyle/>
          <a:p>
            <a:r>
              <a:rPr lang="en-US"/>
              <a:t>Named Entity Extractors for new domains</a:t>
            </a:r>
            <a:br>
              <a:rPr lang="en-US"/>
            </a:br>
            <a:r>
              <a:rPr lang="en-US"/>
              <a:t>by Transfer Learning with automatically</a:t>
            </a:r>
            <a:br>
              <a:rPr lang="en-US"/>
            </a:br>
            <a:r>
              <a:rPr lang="en-US"/>
              <a:t>annotated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AF88-E918-459D-B2CB-E6B01423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Emanuel Matos </a:t>
            </a:r>
          </a:p>
          <a:p>
            <a:r>
              <a:rPr lang="en-US"/>
              <a:t>Mário Rodrigues </a:t>
            </a:r>
          </a:p>
          <a:p>
            <a:r>
              <a:rPr lang="en-US"/>
              <a:t>António Teixeira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pt-PT"/>
              <a:t>IEETA, DETI, Universidade de Aveiro, Portugal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82495-E6E1-40CF-88FF-81825D30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90" y="5462397"/>
            <a:ext cx="2950424" cy="36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8032E-6575-41F1-A245-7BEBD3C60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24400" r="54175" b="62800"/>
          <a:stretch/>
        </p:blipFill>
        <p:spPr>
          <a:xfrm>
            <a:off x="8210550" y="5413597"/>
            <a:ext cx="624078" cy="658368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68EB47C8-93F4-41CA-9B58-5F7B8AA29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174233"/>
            <a:ext cx="1351722" cy="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8BD7-EA14-4A94-BDF3-52F85838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BERT-based Classifiers for Entity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76FD-FA10-4FB5-B0E6-9F864746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After tests with several implementations, we have adopted a simple and documented implementation by Tobias </a:t>
            </a:r>
            <a:r>
              <a:rPr lang="en-US" err="1"/>
              <a:t>Sterbak</a:t>
            </a:r>
            <a:r>
              <a:rPr lang="en-US"/>
              <a:t> </a:t>
            </a:r>
          </a:p>
          <a:p>
            <a:pPr lvl="1"/>
            <a:r>
              <a:rPr lang="en-US"/>
              <a:t>using the Transformers package by </a:t>
            </a:r>
            <a:r>
              <a:rPr lang="en-US" err="1"/>
              <a:t>Huggingface</a:t>
            </a:r>
            <a:r>
              <a:rPr lang="en-US"/>
              <a:t> , </a:t>
            </a:r>
            <a:r>
              <a:rPr lang="en-US" err="1"/>
              <a:t>Keras</a:t>
            </a:r>
            <a:r>
              <a:rPr lang="en-US"/>
              <a:t> and TensorFlow</a:t>
            </a:r>
          </a:p>
          <a:p>
            <a:endParaRPr lang="en-US"/>
          </a:p>
          <a:p>
            <a:r>
              <a:rPr lang="en-US"/>
              <a:t>It uses a BERT case sensitive tokenizer </a:t>
            </a:r>
          </a:p>
          <a:p>
            <a:pPr lvl="1"/>
            <a:r>
              <a:rPr lang="en-US"/>
              <a:t>based on </a:t>
            </a:r>
            <a:r>
              <a:rPr lang="en-US" err="1"/>
              <a:t>Wordpiece</a:t>
            </a:r>
            <a:r>
              <a:rPr lang="en-US"/>
              <a:t> tokenizer  </a:t>
            </a:r>
          </a:p>
          <a:p>
            <a:pPr lvl="1"/>
            <a:r>
              <a:rPr lang="en-US"/>
              <a:t>that splits tokens into </a:t>
            </a:r>
            <a:r>
              <a:rPr lang="en-US" err="1"/>
              <a:t>subwords</a:t>
            </a:r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71B1-4600-2541-AAD3-5B667DF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1D42-D6AC-4964-91D9-07294E86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86F2-1441-46B0-9BEA-EE836169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BB5B-224B-48A0-8C20-EB52F877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Split train, test</a:t>
            </a:r>
          </a:p>
          <a:p>
            <a:pPr lvl="1"/>
            <a:r>
              <a:rPr lang="en-US" dirty="0">
                <a:cs typeface="Calibri"/>
              </a:rPr>
              <a:t>10% test</a:t>
            </a:r>
          </a:p>
          <a:p>
            <a:pPr indent="0"/>
            <a:r>
              <a:rPr lang="en-US" dirty="0">
                <a:cs typeface="Calibri"/>
              </a:rPr>
              <a:t>Tunning </a:t>
            </a:r>
            <a:r>
              <a:rPr lang="en-US" sz="1800" dirty="0">
                <a:cs typeface="Calibri"/>
              </a:rPr>
              <a:t>(Default parameters)</a:t>
            </a:r>
          </a:p>
          <a:p>
            <a:pPr lvl="2"/>
            <a:r>
              <a:rPr lang="en-US" dirty="0" err="1">
                <a:ea typeface="+mn-lt"/>
                <a:cs typeface="+mn-lt"/>
              </a:rPr>
              <a:t>AdamW</a:t>
            </a:r>
          </a:p>
          <a:p>
            <a:pPr lvl="3"/>
            <a:r>
              <a:rPr lang="en-US" dirty="0" err="1">
                <a:ea typeface="+mn-lt"/>
                <a:cs typeface="+mn-lt"/>
              </a:rPr>
              <a:t>optimizer_grouped_parameters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 lvl="4"/>
            <a:r>
              <a:rPr lang="en-US" dirty="0" err="1">
                <a:ea typeface="+mn-lt"/>
                <a:cs typeface="+mn-lt"/>
              </a:rPr>
              <a:t>lr</a:t>
            </a:r>
            <a:r>
              <a:rPr lang="en-US" dirty="0">
                <a:ea typeface="+mn-lt"/>
                <a:cs typeface="+mn-lt"/>
              </a:rPr>
              <a:t>=3e-5</a:t>
            </a:r>
          </a:p>
          <a:p>
            <a:pPr lvl="4"/>
            <a:r>
              <a:rPr lang="en-US" dirty="0">
                <a:ea typeface="+mn-lt"/>
                <a:cs typeface="+mn-lt"/>
              </a:rPr>
              <a:t>eps=1e-8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Stop criteria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epochs = 10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Validation Loss (increase)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37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- Tourism Only vs </a:t>
            </a:r>
            <a:r>
              <a:rPr lang="en-US" err="1"/>
              <a:t>Tourism+HAREM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805" y="1625600"/>
            <a:ext cx="5181600" cy="4565121"/>
          </a:xfrm>
        </p:spPr>
        <p:txBody>
          <a:bodyPr>
            <a:normAutofit/>
          </a:bodyPr>
          <a:lstStyle/>
          <a:p>
            <a:r>
              <a:rPr lang="en-US"/>
              <a:t>Loss variation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BA0FF-01BC-48FB-BD3E-61F880A5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719" y="1825625"/>
            <a:ext cx="3528951" cy="2758065"/>
          </a:xfrm>
        </p:spPr>
        <p:txBody>
          <a:bodyPr/>
          <a:lstStyle/>
          <a:p>
            <a:r>
              <a:rPr lang="en-US"/>
              <a:t>Training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9" descr="Chart&#10;&#10;Description automatically generated">
            <a:extLst>
              <a:ext uri="{FF2B5EF4-FFF2-40B4-BE49-F238E27FC236}">
                <a16:creationId xmlns:a16="http://schemas.microsoft.com/office/drawing/2014/main" id="{C0DABC9F-0292-4D70-BA67-5B59D8869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" t="3958" r="59758" b="5805"/>
          <a:stretch/>
        </p:blipFill>
        <p:spPr>
          <a:xfrm>
            <a:off x="4368139" y="2264399"/>
            <a:ext cx="3692025" cy="3042341"/>
          </a:xfrm>
          <a:prstGeom prst="rect">
            <a:avLst/>
          </a:prstGeom>
        </p:spPr>
      </p:pic>
      <p:pic>
        <p:nvPicPr>
          <p:cNvPr id="13" name="Picture 9" descr="Chart&#10;&#10;Description automatically generated">
            <a:extLst>
              <a:ext uri="{FF2B5EF4-FFF2-40B4-BE49-F238E27FC236}">
                <a16:creationId xmlns:a16="http://schemas.microsoft.com/office/drawing/2014/main" id="{882E4668-65F0-489B-A8E8-CD882A631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86" t="3694" r="3439" b="6332"/>
          <a:stretch/>
        </p:blipFill>
        <p:spPr>
          <a:xfrm>
            <a:off x="350322" y="2264400"/>
            <a:ext cx="3622743" cy="297310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8C3C036-59BD-4E57-8D85-0BC72553D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2" t="11873" r="43163" b="67546"/>
          <a:stretch/>
        </p:blipFill>
        <p:spPr>
          <a:xfrm>
            <a:off x="3680430" y="5361879"/>
            <a:ext cx="1679050" cy="839884"/>
          </a:xfrm>
          <a:prstGeom prst="rect">
            <a:avLst/>
          </a:prstGeom>
        </p:spPr>
      </p:pic>
      <p:pic>
        <p:nvPicPr>
          <p:cNvPr id="17" name="Picture 10" descr="Chart&#10;&#10;Description automatically generated">
            <a:extLst>
              <a:ext uri="{FF2B5EF4-FFF2-40B4-BE49-F238E27FC236}">
                <a16:creationId xmlns:a16="http://schemas.microsoft.com/office/drawing/2014/main" id="{758D6742-09CE-4598-92E1-799B7D82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94" y="2515312"/>
            <a:ext cx="3386446" cy="20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4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Results – BERT annotation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fragments of the results obtained with the BERT-based NER using </a:t>
            </a:r>
            <a:r>
              <a:rPr lang="en-US" err="1"/>
              <a:t>MiniHAREM</a:t>
            </a:r>
            <a:r>
              <a:rPr lang="en-US"/>
              <a:t>, showing the HAREM tag and the output of the variant trained only with automatic annotations.</a:t>
            </a:r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E20AC6-642C-4764-A0A3-B19AD4EA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82" y="3108313"/>
            <a:ext cx="4592636" cy="31583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B10AA5-7D3E-4E72-B897-0CA6A53C9B51}"/>
              </a:ext>
            </a:extLst>
          </p:cNvPr>
          <p:cNvSpPr/>
          <p:nvPr/>
        </p:nvSpPr>
        <p:spPr>
          <a:xfrm>
            <a:off x="3877733" y="3920067"/>
            <a:ext cx="3352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0D117-C336-4509-A995-E66527C3CCF5}"/>
              </a:ext>
            </a:extLst>
          </p:cNvPr>
          <p:cNvSpPr/>
          <p:nvPr/>
        </p:nvSpPr>
        <p:spPr>
          <a:xfrm>
            <a:off x="3877733" y="4344988"/>
            <a:ext cx="3352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EA60B-9CF3-432B-85C4-27B4C72B8B2A}"/>
              </a:ext>
            </a:extLst>
          </p:cNvPr>
          <p:cNvSpPr/>
          <p:nvPr/>
        </p:nvSpPr>
        <p:spPr>
          <a:xfrm>
            <a:off x="3877733" y="4960420"/>
            <a:ext cx="3352800" cy="895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380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Results  - Evaluation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r>
              <a:rPr lang="en-US" sz="3200"/>
              <a:t>Results of the evaluation of both variants with </a:t>
            </a:r>
            <a:r>
              <a:rPr lang="en-US" sz="3200" err="1"/>
              <a:t>MiniHAREM</a:t>
            </a:r>
            <a:r>
              <a:rPr lang="en-US" sz="3200"/>
              <a:t>, </a:t>
            </a:r>
          </a:p>
          <a:p>
            <a:pPr lvl="1"/>
            <a:r>
              <a:rPr lang="en-US"/>
              <a:t>showing word and entity metrics </a:t>
            </a:r>
          </a:p>
          <a:p>
            <a:pPr lvl="1"/>
            <a:r>
              <a:rPr lang="en-US"/>
              <a:t>Acc.* refers to Accuracy calculated excluding all words with tag “O”.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Not so bad results with Tourism data only for training (automatically annotated)</a:t>
            </a:r>
          </a:p>
          <a:p>
            <a:pPr lvl="1"/>
            <a:r>
              <a:rPr lang="en-US"/>
              <a:t>92.6 % Acc word-based  / 88.6 Entity</a:t>
            </a:r>
          </a:p>
          <a:p>
            <a:pPr lvl="1"/>
            <a:r>
              <a:rPr lang="en-US"/>
              <a:t>Acc equal for Entity-based with and without adding HAREM </a:t>
            </a:r>
          </a:p>
          <a:p>
            <a:r>
              <a:rPr lang="en-US"/>
              <a:t>Better when adding HAREM</a:t>
            </a:r>
          </a:p>
          <a:p>
            <a:pPr lvl="1"/>
            <a:r>
              <a:rPr lang="en-US"/>
              <a:t>But we tested with </a:t>
            </a:r>
            <a:r>
              <a:rPr lang="en-US" err="1"/>
              <a:t>MiniHAREM</a:t>
            </a:r>
            <a:r>
              <a:rPr lang="en-US"/>
              <a:t> !  Not necessarily fair.</a:t>
            </a:r>
            <a:endParaRPr lang="en-GB"/>
          </a:p>
          <a:p>
            <a:pPr lvl="1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DB57FC-1092-4838-9472-61F935685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" t="9134" r="5350" b="13454"/>
          <a:stretch/>
        </p:blipFill>
        <p:spPr>
          <a:xfrm>
            <a:off x="1016360" y="2869595"/>
            <a:ext cx="10337440" cy="15748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4910A1-BDA2-42A8-A55C-7BF15029FBB4}"/>
                  </a:ext>
                </a:extLst>
              </p14:cNvPr>
              <p14:cNvContentPartPr/>
              <p14:nvPr/>
            </p14:nvContentPartPr>
            <p14:xfrm>
              <a:off x="14623720" y="348974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4910A1-BDA2-42A8-A55C-7BF15029FB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4720" y="34807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A877AE-7C5A-4C37-AF87-AE640B50FDAF}"/>
                  </a:ext>
                </a:extLst>
              </p14:cNvPr>
              <p14:cNvContentPartPr/>
              <p14:nvPr/>
            </p14:nvContentPartPr>
            <p14:xfrm>
              <a:off x="14357320" y="351854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A877AE-7C5A-4C37-AF87-AE640B50F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48320" y="35095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Results  -  By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867" cy="4351338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/>
              <a:t>The test dataset contains several entity classes not annotated in our tourism data, it is worth looking in detail at the performance by class.  </a:t>
            </a:r>
          </a:p>
          <a:p>
            <a:endParaRPr lang="en-US"/>
          </a:p>
          <a:p>
            <a:r>
              <a:rPr lang="en-US"/>
              <a:t>Best results for LOCAL</a:t>
            </a:r>
          </a:p>
          <a:p>
            <a:endParaRPr lang="en-US"/>
          </a:p>
          <a:p>
            <a:r>
              <a:rPr lang="en-US"/>
              <a:t>System Recognizes ABSTRACTION, not in our annotated data for Tourism</a:t>
            </a:r>
          </a:p>
          <a:p>
            <a:pPr lvl="1"/>
            <a:r>
              <a:rPr lang="en-US"/>
              <a:t>Also TIME, WORK, EVENT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Some improvement by adding HAREM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AC68BC2-1708-420A-84A0-EC10F213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617133"/>
            <a:ext cx="5399616" cy="403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/>
              <a:t>The potential of automatic annotation to provide the necessary datasets for training of entity detectors by finetuning of BERT models was assessed.</a:t>
            </a:r>
          </a:p>
          <a:p>
            <a:pPr lvl="1"/>
            <a:endParaRPr lang="en-US"/>
          </a:p>
          <a:p>
            <a:r>
              <a:rPr lang="en-US"/>
              <a:t>A first proof-of-concept of the proposed method was evaluated with an existing manually annotated dataset, </a:t>
            </a:r>
            <a:r>
              <a:rPr lang="en-US" err="1"/>
              <a:t>MiniHAREM</a:t>
            </a:r>
            <a:r>
              <a:rPr lang="en-US"/>
              <a:t>. </a:t>
            </a:r>
          </a:p>
          <a:p>
            <a:pPr lvl="1"/>
            <a:endParaRPr lang="en-US"/>
          </a:p>
          <a:p>
            <a:r>
              <a:rPr lang="en-US"/>
              <a:t>As the dataset used for testing - selected by being the only publicly available dataset for NER evaluation in Portuguese - is out-of-domain and integrates several entities without examples in the domain dataset, the results need to be considered with caution.</a:t>
            </a:r>
          </a:p>
          <a:p>
            <a:pPr lvl="1"/>
            <a:endParaRPr lang="en-US"/>
          </a:p>
          <a:p>
            <a:r>
              <a:rPr lang="en-US"/>
              <a:t>The results are promising regarding the </a:t>
            </a:r>
            <a:r>
              <a:rPr lang="en-US" b="1">
                <a:solidFill>
                  <a:srgbClr val="00B050"/>
                </a:solidFill>
              </a:rPr>
              <a:t>potential to create Named Entity detectors for a new domain without manually annotated data </a:t>
            </a:r>
          </a:p>
          <a:p>
            <a:pPr lvl="1"/>
            <a:r>
              <a:rPr lang="en-US"/>
              <a:t>as demonstrated by the results obtained for classes more represented in the domain dataset.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 fontScale="92500"/>
          </a:bodyPr>
          <a:lstStyle/>
          <a:p>
            <a:r>
              <a:rPr lang="en-US"/>
              <a:t>(ongoing) </a:t>
            </a:r>
            <a:r>
              <a:rPr lang="en-US">
                <a:solidFill>
                  <a:srgbClr val="00B050"/>
                </a:solidFill>
              </a:rPr>
              <a:t>Test </a:t>
            </a:r>
            <a:r>
              <a:rPr lang="en-US"/>
              <a:t>with more adequate dataset(s)</a:t>
            </a:r>
          </a:p>
          <a:p>
            <a:r>
              <a:rPr lang="en-US">
                <a:solidFill>
                  <a:srgbClr val="00B050"/>
                </a:solidFill>
              </a:rPr>
              <a:t>Extension of the Tourism dataset</a:t>
            </a:r>
            <a:r>
              <a:rPr lang="en-US"/>
              <a:t>(s)</a:t>
            </a:r>
          </a:p>
          <a:p>
            <a:pPr lvl="1"/>
            <a:r>
              <a:rPr lang="en-US"/>
              <a:t>by processing additional texts by the automatic annotation process (ensemble of NER)</a:t>
            </a:r>
          </a:p>
          <a:p>
            <a:r>
              <a:rPr lang="en-US"/>
              <a:t>Addition of </a:t>
            </a:r>
            <a:r>
              <a:rPr lang="en-US">
                <a:solidFill>
                  <a:srgbClr val="00B050"/>
                </a:solidFill>
              </a:rPr>
              <a:t>new entities </a:t>
            </a:r>
            <a:r>
              <a:rPr lang="en-US"/>
              <a:t>to the automatic annotation process (e.g. TIME)</a:t>
            </a:r>
          </a:p>
          <a:p>
            <a:r>
              <a:rPr lang="en-US"/>
              <a:t>Exploration of </a:t>
            </a:r>
            <a:r>
              <a:rPr lang="en-US">
                <a:solidFill>
                  <a:srgbClr val="00B050"/>
                </a:solidFill>
              </a:rPr>
              <a:t>recent evolutions </a:t>
            </a:r>
            <a:r>
              <a:rPr lang="en-US"/>
              <a:t>in BERT-based NER and similar models </a:t>
            </a:r>
          </a:p>
          <a:p>
            <a:pPr lvl="1"/>
            <a:r>
              <a:rPr lang="en-US"/>
              <a:t>e.g., GPT-3 or FLAN </a:t>
            </a:r>
          </a:p>
          <a:p>
            <a:r>
              <a:rPr lang="en-US"/>
              <a:t>Add the post-processing step to </a:t>
            </a:r>
            <a:r>
              <a:rPr lang="en-US">
                <a:solidFill>
                  <a:srgbClr val="00B050"/>
                </a:solidFill>
              </a:rPr>
              <a:t>classify the entity detected </a:t>
            </a:r>
          </a:p>
          <a:p>
            <a:pPr lvl="1"/>
            <a:r>
              <a:rPr lang="en-US"/>
              <a:t>using, for example, queries to </a:t>
            </a:r>
            <a:r>
              <a:rPr lang="en-US" err="1"/>
              <a:t>DBPEdia</a:t>
            </a:r>
            <a:r>
              <a:rPr lang="en-US"/>
              <a:t> and Wikipedia</a:t>
            </a:r>
          </a:p>
          <a:p>
            <a:r>
              <a:rPr lang="en-US"/>
              <a:t>Apply  to </a:t>
            </a:r>
            <a:r>
              <a:rPr lang="en-US">
                <a:solidFill>
                  <a:srgbClr val="00B050"/>
                </a:solidFill>
              </a:rPr>
              <a:t>new domains</a:t>
            </a:r>
            <a:r>
              <a:rPr lang="en-US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IEETA Research Unit, funded by National Funds through the FCT - Foundation for Science and Technology </a:t>
            </a:r>
            <a:r>
              <a:rPr lang="en-US">
                <a:ea typeface="+mn-lt"/>
                <a:cs typeface="+mn-lt"/>
              </a:rPr>
              <a:t>- Foundation for Science and Technology, in the context of the project UIDB/00127/2020.</a:t>
            </a:r>
            <a:r>
              <a:rPr lang="en-US"/>
              <a:t>   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189A4A-1AFB-4681-B296-F1BDF94C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your attention. </a:t>
            </a:r>
            <a:br>
              <a:rPr lang="en-US"/>
            </a:br>
            <a:r>
              <a:rPr lang="en-US"/>
              <a:t>Any 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4F46C1-4E6D-4980-BACA-DED3ED16B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30FDE-20A5-714B-A01D-CF734D8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6F08-33F1-4DAF-8C9D-057E4385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B175-844A-4643-A925-B64F5476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67F6-8625-4275-8E13-19BA9D8F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/>
              <a:t>Named Entity Recognition - NER</a:t>
            </a:r>
          </a:p>
          <a:p>
            <a:r>
              <a:rPr lang="en-US"/>
              <a:t>Motivation</a:t>
            </a:r>
          </a:p>
          <a:p>
            <a:r>
              <a:rPr lang="en-US"/>
              <a:t>Main Objectives</a:t>
            </a:r>
          </a:p>
          <a:p>
            <a:endParaRPr lang="en-US"/>
          </a:p>
          <a:p>
            <a:r>
              <a:rPr lang="en-US"/>
              <a:t>Our proposal  </a:t>
            </a:r>
          </a:p>
          <a:p>
            <a:pPr lvl="1"/>
            <a:r>
              <a:rPr lang="en-US"/>
              <a:t>assess the potential of automatically annotated entities is summarized</a:t>
            </a:r>
          </a:p>
          <a:p>
            <a:pPr lvl="1"/>
            <a:endParaRPr lang="en-US"/>
          </a:p>
          <a:p>
            <a:r>
              <a:rPr lang="en-US"/>
              <a:t>Dataset</a:t>
            </a:r>
          </a:p>
          <a:p>
            <a:endParaRPr lang="en-US"/>
          </a:p>
          <a:p>
            <a:r>
              <a:rPr lang="en-US"/>
              <a:t>Results</a:t>
            </a:r>
          </a:p>
          <a:p>
            <a:endParaRPr lang="en-US"/>
          </a:p>
          <a:p>
            <a:r>
              <a:rPr lang="en-US"/>
              <a:t>Future Work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1919-D125-C840-A48C-3B1260A2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AFC7-145E-4300-875E-94349BA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4EC6-E935-4872-B4AD-405B2CD3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D216-AEA1-4502-A06B-C43F2B527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US" b="1">
                <a:solidFill>
                  <a:srgbClr val="00B050"/>
                </a:solidFill>
              </a:rPr>
              <a:t>Named entities </a:t>
            </a:r>
            <a:r>
              <a:rPr lang="en-US"/>
              <a:t>are single-word or multi-word expressions that refer to specific individuals, such as people and organizations, or denote other concrete information such as postal and e-mail addresses or dates. </a:t>
            </a:r>
          </a:p>
          <a:p>
            <a:pPr lvl="1"/>
            <a:r>
              <a:rPr lang="en-US"/>
              <a:t>They are expressed using specific patterns (ex: addresses, dates, e-mails) or composed by a sequence of nouns referring a single entity </a:t>
            </a:r>
            <a:endParaRPr lang="en-US">
              <a:cs typeface="Calibri"/>
            </a:endParaRPr>
          </a:p>
          <a:p>
            <a:pPr lvl="1"/>
            <a:r>
              <a:rPr lang="en-US"/>
              <a:t>Examples: “António Guterres” or “The Secretary-General of the United Nations” which, in 2021, refer to the same person.</a:t>
            </a:r>
          </a:p>
          <a:p>
            <a:pPr lvl="1"/>
            <a:endParaRPr lang="en-US"/>
          </a:p>
          <a:p>
            <a:r>
              <a:rPr lang="en-US"/>
              <a:t>Automatic recognition of these named entities is the objective of </a:t>
            </a:r>
            <a:r>
              <a:rPr lang="en-US" b="1">
                <a:solidFill>
                  <a:srgbClr val="00B050"/>
                </a:solidFill>
              </a:rPr>
              <a:t>Named Entity Recognition (NER)</a:t>
            </a:r>
          </a:p>
          <a:p>
            <a:pPr lvl="1"/>
            <a:r>
              <a:rPr lang="en-US"/>
              <a:t>a key step used in several natural language processing (NLP) tasks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9712D35-6E4F-4079-B227-748DB1E974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1766" y="2295525"/>
            <a:ext cx="3652368" cy="36782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805618-2A0D-6E4B-9630-29458EA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3C251-5F19-48A8-9FD9-5DE5F44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260B43-F423-41BB-B530-61469D20F00A}"/>
              </a:ext>
            </a:extLst>
          </p:cNvPr>
          <p:cNvSpPr txBox="1">
            <a:spLocks/>
          </p:cNvSpPr>
          <p:nvPr/>
        </p:nvSpPr>
        <p:spPr>
          <a:xfrm>
            <a:off x="6400800" y="1165225"/>
            <a:ext cx="5181600" cy="134143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AA4C-9A0B-4D28-81B9-A3F4C317BB38}"/>
              </a:ext>
            </a:extLst>
          </p:cNvPr>
          <p:cNvSpPr txBox="1"/>
          <p:nvPr/>
        </p:nvSpPr>
        <p:spPr>
          <a:xfrm>
            <a:off x="7175500" y="1701800"/>
            <a:ext cx="3898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of </a:t>
            </a:r>
            <a:r>
              <a:rPr lang="en-US" dirty="0" err="1"/>
              <a:t>MiniHarem</a:t>
            </a:r>
            <a:r>
              <a:rPr lang="en-US" dirty="0"/>
              <a:t> dataset: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8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80" y="289925"/>
            <a:ext cx="8045726" cy="994172"/>
          </a:xfrm>
        </p:spPr>
        <p:txBody>
          <a:bodyPr/>
          <a:lstStyle/>
          <a:p>
            <a:r>
              <a:rPr lang="en-US"/>
              <a:t>Motivation /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cs typeface="Calibri"/>
              </a:rPr>
              <a:t> </a:t>
            </a:r>
            <a:r>
              <a:rPr lang="en-US"/>
              <a:t>Approaches to NER include training statistical sequential models based on handcrafted features, and more recently, deep learning models.</a:t>
            </a:r>
          </a:p>
          <a:p>
            <a:pPr lvl="1"/>
            <a:r>
              <a:rPr lang="en-US"/>
              <a:t>NER tasks imply token-level labels, annotating many documents can be time-consuming, and thus costly and prone to human error.</a:t>
            </a:r>
          </a:p>
          <a:p>
            <a:endParaRPr lang="en-US">
              <a:cs typeface="Calibri"/>
            </a:endParaRPr>
          </a:p>
          <a:p>
            <a:r>
              <a:rPr lang="en-GB"/>
              <a:t>Most systems provide methods to train and adapt them to concrete applications</a:t>
            </a:r>
          </a:p>
          <a:p>
            <a:pPr lvl="1"/>
            <a:r>
              <a:rPr lang="en-US"/>
              <a:t>Our approach is also based on BERT.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0513-9749-824B-BB42-CB2E4EB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Not easy to have data to train ML approaches for new domains</a:t>
            </a:r>
          </a:p>
          <a:p>
            <a:endParaRPr lang="en-US">
              <a:cs typeface="Calibri"/>
            </a:endParaRPr>
          </a:p>
          <a:p>
            <a:r>
              <a:rPr lang="en-GB" dirty="0"/>
              <a:t>Obtain or create </a:t>
            </a:r>
            <a:r>
              <a:rPr lang="en-GB" b="1" dirty="0">
                <a:solidFill>
                  <a:srgbClr val="00B050"/>
                </a:solidFill>
              </a:rPr>
              <a:t>annotated data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that associates words or sequences of words to a type of entity is essential </a:t>
            </a:r>
          </a:p>
          <a:p>
            <a:endParaRPr lang="en-GB" dirty="0"/>
          </a:p>
          <a:p>
            <a:r>
              <a:rPr lang="en-GB" dirty="0"/>
              <a:t>And in general a major problem </a:t>
            </a:r>
            <a:endParaRPr lang="en-GB"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GB" dirty="0"/>
              <a:t>Expressing data in the format accepted by existing systems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also doing so in a way non-developers feel comfortable with</a:t>
            </a:r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0513-9749-824B-BB42-CB2E4EB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198F-C2F0-4B7F-BF3A-56069B45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Objectives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CEAE-F6C9-4ACB-9FF4-301BEF6A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Assess the potential of </a:t>
            </a:r>
            <a:r>
              <a:rPr lang="en-US">
                <a:solidFill>
                  <a:srgbClr val="00B050"/>
                </a:solidFill>
              </a:rPr>
              <a:t>automatically annotated </a:t>
            </a:r>
            <a:r>
              <a:rPr lang="en-US"/>
              <a:t>data for the development of Named Entity Detection </a:t>
            </a:r>
            <a:r>
              <a:rPr lang="en-US">
                <a:solidFill>
                  <a:srgbClr val="00B050"/>
                </a:solidFill>
              </a:rPr>
              <a:t>for new domains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Assess the possibility of </a:t>
            </a:r>
            <a:r>
              <a:rPr lang="en-US">
                <a:solidFill>
                  <a:srgbClr val="00B050"/>
                </a:solidFill>
              </a:rPr>
              <a:t>using automatically annotated  data with BERT </a:t>
            </a:r>
            <a:r>
              <a:rPr lang="en-US"/>
              <a:t>based NERs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0F45-A6C4-DA4E-BAD7-0C348B9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080A-E0E3-4533-A0A3-8976657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/>
              <a:t>Overview of the process adopted 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0513-9749-824B-BB42-CB2E4EB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65717" y="6356351"/>
            <a:ext cx="2743200" cy="365125"/>
          </a:xfr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BA152392-77D8-41EE-AE14-2C75E11191CA}" type="slidenum">
              <a:rPr lang="en-US" smtClean="0"/>
              <a:t>7</a:t>
            </a:fld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6ACF946-FD24-4553-B445-C11270D9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6" y="2536606"/>
            <a:ext cx="9708164" cy="36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398F-38E3-464F-9F70-8232ECB3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FEA0-F429-4335-95FF-55F4904D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62500" lnSpcReduction="20000"/>
          </a:bodyPr>
          <a:lstStyle/>
          <a:p>
            <a:r>
              <a:rPr lang="en-US" dirty="0"/>
              <a:t>Tourism*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Calibri" panose="020F0502020204030204"/>
              </a:rPr>
              <a:t>New</a:t>
            </a:r>
            <a:r>
              <a:rPr lang="en-US" dirty="0">
                <a:cs typeface="Calibri" panose="020F0502020204030204"/>
              </a:rPr>
              <a:t>, based in Wikivoyage, automatic annotation [SLATE 2021]</a:t>
            </a:r>
          </a:p>
          <a:p>
            <a:pPr lvl="1"/>
            <a:r>
              <a:rPr lang="en-US" dirty="0">
                <a:cs typeface="Calibri" panose="020F0502020204030204"/>
              </a:rPr>
              <a:t>1906 Sentences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  <a:endParaRPr lang="en-US" dirty="0">
              <a:cs typeface="Calibri"/>
            </a:endParaRPr>
          </a:p>
          <a:p>
            <a:r>
              <a:rPr lang="en-US" dirty="0"/>
              <a:t>1st HAREM dataset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666 Sentences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err="1"/>
              <a:t>MiniHAREM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/>
              </a:rPr>
              <a:t>2450 Sentences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Training:  the combination </a:t>
            </a:r>
            <a:r>
              <a:rPr lang="en-US" dirty="0" err="1"/>
              <a:t>Tourism+HAREM</a:t>
            </a:r>
            <a:r>
              <a:rPr lang="en-US" dirty="0"/>
              <a:t> used for training.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ea typeface="+mn-lt"/>
                <a:cs typeface="+mn-lt"/>
              </a:rPr>
              <a:t>SLATE 2021 :  Towards Automatic Creation of Annotations to Foster Development of Named Entity Recognizer</a:t>
            </a:r>
            <a:endParaRPr lang="en-US">
              <a:solidFill>
                <a:srgbClr val="00B0F0"/>
              </a:solidFill>
              <a:cs typeface="Calibri" panose="020F0502020204030204"/>
            </a:endParaRPr>
          </a:p>
          <a:p>
            <a:endParaRPr lang="en-US" sz="1200" dirty="0">
              <a:solidFill>
                <a:srgbClr val="00B0F0"/>
              </a:solidFill>
              <a:cs typeface="Calibri"/>
            </a:endParaRPr>
          </a:p>
          <a:p>
            <a:endParaRPr lang="en-US" sz="1200">
              <a:cs typeface="Calibri"/>
            </a:endParaRPr>
          </a:p>
          <a:p>
            <a:pPr marL="0" indent="0">
              <a:buNone/>
            </a:pPr>
            <a:endParaRPr lang="en-US" sz="12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0CC5-6E3B-CE4A-BDB7-AD8B5940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5531-2272-430D-A138-95897F36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4E50BC-CB54-4411-8EA3-FC2C063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Datasets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BAEB0-E8B8-4E11-B1FE-2C89F24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7">
            <a:extLst>
              <a:ext uri="{FF2B5EF4-FFF2-40B4-BE49-F238E27FC236}">
                <a16:creationId xmlns:a16="http://schemas.microsoft.com/office/drawing/2014/main" id="{164FF779-D2A6-489A-A674-1D09060A8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60" r="19409"/>
          <a:stretch/>
        </p:blipFill>
        <p:spPr>
          <a:xfrm>
            <a:off x="1899028" y="1600273"/>
            <a:ext cx="8193499" cy="4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4711C1590894EACEE88BE1A3ADD56" ma:contentTypeVersion="12" ma:contentTypeDescription="Create a new document." ma:contentTypeScope="" ma:versionID="246bb85d56acbcec588ce9452b60c1f4">
  <xsd:schema xmlns:xsd="http://www.w3.org/2001/XMLSchema" xmlns:xs="http://www.w3.org/2001/XMLSchema" xmlns:p="http://schemas.microsoft.com/office/2006/metadata/properties" xmlns:ns3="eaf91828-86b0-4d4f-9ce3-17ba609b1794" xmlns:ns4="601abf7b-ef12-4308-a002-f800371b5ddd" targetNamespace="http://schemas.microsoft.com/office/2006/metadata/properties" ma:root="true" ma:fieldsID="16ab7ddf0ff2271bec93da0ecb6e0640" ns3:_="" ns4:_="">
    <xsd:import namespace="eaf91828-86b0-4d4f-9ce3-17ba609b1794"/>
    <xsd:import namespace="601abf7b-ef12-4308-a002-f800371b5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91828-86b0-4d4f-9ce3-17ba609b1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abf7b-ef12-4308-a002-f800371b5d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C5051-0666-4F2D-AC1D-AB0982F2EF74}">
  <ds:schemaRefs>
    <ds:schemaRef ds:uri="601abf7b-ef12-4308-a002-f800371b5ddd"/>
    <ds:schemaRef ds:uri="eaf91828-86b0-4d4f-9ce3-17ba609b17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7A15C8-EAA5-46FB-A341-58F43D3D3532}">
  <ds:schemaRefs>
    <ds:schemaRef ds:uri="601abf7b-ef12-4308-a002-f800371b5ddd"/>
    <ds:schemaRef ds:uri="eaf91828-86b0-4d4f-9ce3-17ba609b17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25FF03-D2F3-4510-88CD-4E910D4B28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998</Words>
  <Application>Microsoft Office PowerPoint</Application>
  <PresentationFormat>Widescreen</PresentationFormat>
  <Paragraphs>185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Named Entity Extractors for new domains by Transfer Learning with automatically annotated data</vt:lpstr>
      <vt:lpstr>Outline</vt:lpstr>
      <vt:lpstr>NER</vt:lpstr>
      <vt:lpstr>Motivation / Problem(s)</vt:lpstr>
      <vt:lpstr>Problem(s)</vt:lpstr>
      <vt:lpstr>Main Objectives </vt:lpstr>
      <vt:lpstr>Method</vt:lpstr>
      <vt:lpstr>Datasets</vt:lpstr>
      <vt:lpstr>Datasets (cont.)</vt:lpstr>
      <vt:lpstr>BERT-based Classifiers for Entity Detection</vt:lpstr>
      <vt:lpstr>Training process</vt:lpstr>
      <vt:lpstr>Training - Tourism Only vs Tourism+HAREM</vt:lpstr>
      <vt:lpstr>Results – BERT annotation examples</vt:lpstr>
      <vt:lpstr>Results  - Evaluation scores</vt:lpstr>
      <vt:lpstr>Results  -  By class</vt:lpstr>
      <vt:lpstr>Conclusion</vt:lpstr>
      <vt:lpstr>Future Work</vt:lpstr>
      <vt:lpstr>Acknowledgement</vt:lpstr>
      <vt:lpstr>Thanks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Automatic Creation of Annotations  to Foster Development of Named Entity Recognizers</dc:title>
  <dc:creator>António Teixeira</dc:creator>
  <cp:lastModifiedBy>Emanuel Matos</cp:lastModifiedBy>
  <cp:revision>93</cp:revision>
  <dcterms:created xsi:type="dcterms:W3CDTF">2021-06-21T16:45:01Z</dcterms:created>
  <dcterms:modified xsi:type="dcterms:W3CDTF">2022-06-24T16:37:04Z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0x0101001664711C1590894EACEE88BE1A3ADD56</vt:lpwstr>
  </property>
</Properties>
</file>