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9" r:id="rId5"/>
    <p:sldId id="260" r:id="rId6"/>
    <p:sldId id="264"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0" userDrawn="1">
          <p15:clr>
            <a:srgbClr val="A4A3A4"/>
          </p15:clr>
        </p15:guide>
        <p15:guide id="2"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E0F"/>
    <a:srgbClr val="FD4513"/>
    <a:srgbClr val="56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5" autoAdjust="0"/>
    <p:restoredTop sz="93661" autoAdjust="0"/>
  </p:normalViewPr>
  <p:slideViewPr>
    <p:cSldViewPr snapToGrid="0">
      <p:cViewPr>
        <p:scale>
          <a:sx n="76" d="100"/>
          <a:sy n="76" d="100"/>
        </p:scale>
        <p:origin x="1792" y="480"/>
      </p:cViewPr>
      <p:guideLst>
        <p:guide pos="370"/>
        <p:guide orient="horz" pos="39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 Matos" userId="S::easm@ua.pt::00d44742-b28a-4c0e-9599-976dd9d8aefb" providerId="AD" clId="Web-{6587F70A-9D13-EFCA-F331-613F46339B43}"/>
    <pc:docChg chg="modSld">
      <pc:chgData name="Emanuel Matos" userId="S::easm@ua.pt::00d44742-b28a-4c0e-9599-976dd9d8aefb" providerId="AD" clId="Web-{6587F70A-9D13-EFCA-F331-613F46339B43}" dt="2021-07-08T14:25:19.521" v="6"/>
      <pc:docMkLst>
        <pc:docMk/>
      </pc:docMkLst>
      <pc:sldChg chg="modNotes">
        <pc:chgData name="Emanuel Matos" userId="S::easm@ua.pt::00d44742-b28a-4c0e-9599-976dd9d8aefb" providerId="AD" clId="Web-{6587F70A-9D13-EFCA-F331-613F46339B43}" dt="2021-07-08T14:25:19.521" v="6"/>
        <pc:sldMkLst>
          <pc:docMk/>
          <pc:sldMk cId="2078217487"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14882-4955-49AD-8775-989C9E868E2B}"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C97C9-AA45-4195-96EF-55AC5E398DA2}" type="slidenum">
              <a:rPr lang="en-US" smtClean="0"/>
              <a:t>‹#›</a:t>
            </a:fld>
            <a:endParaRPr lang="en-US"/>
          </a:p>
        </p:txBody>
      </p:sp>
    </p:spTree>
    <p:extLst>
      <p:ext uri="{BB962C8B-B14F-4D97-AF65-F5344CB8AC3E}">
        <p14:creationId xmlns:p14="http://schemas.microsoft.com/office/powerpoint/2010/main" val="373898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deal with new aspects from technology for people who are not experts in the area of Open Information Extraction, Non-developers.</a:t>
            </a:r>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2</a:t>
            </a:fld>
            <a:endParaRPr lang="en-US"/>
          </a:p>
        </p:txBody>
      </p:sp>
    </p:spTree>
    <p:extLst>
      <p:ext uri="{BB962C8B-B14F-4D97-AF65-F5344CB8AC3E}">
        <p14:creationId xmlns:p14="http://schemas.microsoft.com/office/powerpoint/2010/main" val="236865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a:p>
            <a:r>
              <a:rPr lang="en-US" dirty="0"/>
              <a:t>Scientists use their varied approaches—controlled experiments or longitudinal observational studies—to generate knowledge.</a:t>
            </a:r>
            <a:endParaRPr lang="en-US" dirty="0">
              <a:cs typeface="Calibri" panose="020F0502020204030204"/>
            </a:endParaRPr>
          </a:p>
          <a:p>
            <a:r>
              <a:rPr lang="en-US" dirty="0"/>
              <a:t>The final result might be a research paper or a book, and the knowledge therein can be used to help us understand and make predictions about the natural world. </a:t>
            </a:r>
            <a:endParaRPr lang="en-US" dirty="0">
              <a:cs typeface="Calibri" panose="020F0502020204030204"/>
            </a:endParaRPr>
          </a:p>
          <a:p>
            <a:r>
              <a:rPr lang="en-US" dirty="0"/>
              <a:t>Engineers use scientific knowledge to create a technology. </a:t>
            </a:r>
          </a:p>
          <a:p>
            <a:r>
              <a:rPr lang="en-US" dirty="0"/>
              <a:t>What does this mean in a real-world context? Use this example: a virologist is a scientist who researches how viruses are spread and how they affect the human body. A biomedical engineer can use the virologist's research to create an anti-viral drug that blocks a certain virus from spreading to new cells in the body.</a:t>
            </a:r>
            <a:endParaRPr lang="en-US" dirty="0">
              <a:cs typeface="Calibri" panose="020F0502020204030204"/>
            </a:endParaRPr>
          </a:p>
          <a:p>
            <a:r>
              <a:rPr lang="en-US" dirty="0"/>
              <a:t>In this way, both engineers and scientists are extremely important, and both fields benefit from the ingenuity and hard work of its counterpart. In some cases, scientists rely on the innovations that engineers design to further their research (e.g. microscopes or monitors), for example. To help students envision the wide range of STEM careers and opportunities available to them, it’s important to reinforce distinctions between the fields and deepen their understanding and </a:t>
            </a:r>
            <a:r>
              <a:rPr lang="en-US" dirty="0" err="1"/>
              <a:t>appreciation.The</a:t>
            </a:r>
            <a:r>
              <a:rPr lang="en-US" dirty="0"/>
              <a:t> four aforementioned questions can help as you address the E in STEM</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D8C97C9-AA45-4195-96EF-55AC5E398DA2}" type="slidenum">
              <a:rPr lang="en-US" smtClean="0"/>
              <a:t>3</a:t>
            </a:fld>
            <a:endParaRPr lang="en-US"/>
          </a:p>
        </p:txBody>
      </p:sp>
    </p:spTree>
    <p:extLst>
      <p:ext uri="{BB962C8B-B14F-4D97-AF65-F5344CB8AC3E}">
        <p14:creationId xmlns:p14="http://schemas.microsoft.com/office/powerpoint/2010/main" val="167261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46" y="0"/>
            <a:ext cx="8889694" cy="1854926"/>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4841967"/>
            <a:ext cx="9144000" cy="15116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B4F9D27-8A6B-4BDD-8009-F0A535017542}" type="datetimeFigureOut">
              <a:rPr lang="en-GB" smtClean="0"/>
              <a:t>08/07/2021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230724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4F9D27-8A6B-4BDD-8009-F0A535017542}" type="datetimeFigureOut">
              <a:rPr lang="en-GB" smtClean="0"/>
              <a:t>08/07/2021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48703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F9D27-8A6B-4BDD-8009-F0A535017542}" type="datetimeFigureOut">
              <a:rPr lang="en-GB" smtClean="0"/>
              <a:t>08/07/2021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569514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6590211"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9D27-8A6B-4BDD-8009-F0A535017542}" type="datetimeFigureOut">
              <a:rPr lang="en-GB" smtClean="0"/>
              <a:t>08/07/2021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155230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2EEC0-A09B-4F3D-8E07-011A5D683607}" type="slidenum">
              <a:rPr lang="en-GB" smtClean="0"/>
              <a:t>‹#›</a:t>
            </a:fld>
            <a:endParaRPr lang="en-GB"/>
          </a:p>
        </p:txBody>
      </p:sp>
    </p:spTree>
    <p:extLst>
      <p:ext uri="{BB962C8B-B14F-4D97-AF65-F5344CB8AC3E}">
        <p14:creationId xmlns:p14="http://schemas.microsoft.com/office/powerpoint/2010/main" val="3361250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commons.wikimedia.org/wiki/File:Auto-Text_to_Knowledge.jpg"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258" y="1856948"/>
            <a:ext cx="10896611" cy="1854926"/>
          </a:xfrm>
        </p:spPr>
        <p:txBody>
          <a:bodyPr>
            <a:noAutofit/>
          </a:bodyPr>
          <a:lstStyle/>
          <a:p>
            <a:pPr algn="l"/>
            <a:r>
              <a:rPr lang="en-GB" sz="3600" dirty="0"/>
              <a:t>Extraction and Access to Information in Natural Language for Non-Developers - Democratizing Information</a:t>
            </a:r>
            <a:endParaRPr lang="en-GB" sz="3600" b="1" dirty="0">
              <a:solidFill>
                <a:schemeClr val="bg1"/>
              </a:solidFill>
              <a:latin typeface="Arial" charset="0"/>
              <a:ea typeface="Arial" charset="0"/>
              <a:cs typeface="Arial" charset="0"/>
            </a:endParaRPr>
          </a:p>
        </p:txBody>
      </p:sp>
      <p:sp>
        <p:nvSpPr>
          <p:cNvPr id="3" name="Subtitle 2"/>
          <p:cNvSpPr>
            <a:spLocks noGrp="1"/>
          </p:cNvSpPr>
          <p:nvPr>
            <p:ph type="subTitle" idx="1"/>
          </p:nvPr>
        </p:nvSpPr>
        <p:spPr>
          <a:xfrm>
            <a:off x="500259" y="3792101"/>
            <a:ext cx="9144000" cy="1511614"/>
          </a:xfrm>
        </p:spPr>
        <p:txBody>
          <a:bodyPr>
            <a:normAutofit fontScale="92500" lnSpcReduction="20000"/>
          </a:bodyPr>
          <a:lstStyle/>
          <a:p>
            <a:pPr algn="l"/>
            <a:r>
              <a:rPr lang="pt-PT" dirty="0">
                <a:solidFill>
                  <a:schemeClr val="bg1"/>
                </a:solidFill>
                <a:latin typeface="Arial" charset="0"/>
                <a:ea typeface="Arial" charset="0"/>
                <a:cs typeface="Arial" charset="0"/>
              </a:rPr>
              <a:t>Emanuel Matos </a:t>
            </a:r>
          </a:p>
          <a:p>
            <a:pPr algn="l"/>
            <a:r>
              <a:rPr lang="en-GB" b="1" dirty="0">
                <a:solidFill>
                  <a:schemeClr val="bg1"/>
                </a:solidFill>
                <a:latin typeface="NimbusSanL"/>
              </a:rPr>
              <a:t>António Teixeira</a:t>
            </a:r>
            <a:r>
              <a:rPr lang="pt-PT" dirty="0">
                <a:solidFill>
                  <a:schemeClr val="bg1"/>
                </a:solidFill>
                <a:latin typeface="Arial" charset="0"/>
                <a:ea typeface="Arial" charset="0"/>
                <a:cs typeface="Arial" charset="0"/>
              </a:rPr>
              <a:t>,</a:t>
            </a:r>
            <a:r>
              <a:rPr lang="en-GB" b="1" dirty="0">
                <a:solidFill>
                  <a:schemeClr val="bg1"/>
                </a:solidFill>
                <a:latin typeface="NimbusSanL"/>
                <a:ea typeface="Arial" charset="0"/>
                <a:cs typeface="Arial" charset="0"/>
              </a:rPr>
              <a:t> </a:t>
            </a:r>
            <a:r>
              <a:rPr lang="en-GB" b="1" dirty="0">
                <a:solidFill>
                  <a:schemeClr val="bg1"/>
                </a:solidFill>
                <a:latin typeface="NimbusSanL"/>
              </a:rPr>
              <a:t>Mário Rodrigues, Liliana Ferreira</a:t>
            </a:r>
            <a:endParaRPr lang="pt-PT" dirty="0">
              <a:solidFill>
                <a:schemeClr val="bg1"/>
              </a:solidFill>
              <a:latin typeface="Arial" charset="0"/>
              <a:ea typeface="Arial" charset="0"/>
              <a:cs typeface="Arial" charset="0"/>
            </a:endParaRPr>
          </a:p>
          <a:p>
            <a:pPr algn="l"/>
            <a:r>
              <a:rPr lang="pt-PT" dirty="0" err="1">
                <a:solidFill>
                  <a:schemeClr val="bg1"/>
                </a:solidFill>
                <a:latin typeface="Arial" charset="0"/>
                <a:ea typeface="Arial" charset="0"/>
                <a:cs typeface="Arial" charset="0"/>
              </a:rPr>
              <a:t>Year</a:t>
            </a:r>
            <a:r>
              <a:rPr lang="pt-PT" dirty="0">
                <a:solidFill>
                  <a:schemeClr val="bg1"/>
                </a:solidFill>
                <a:latin typeface="Arial" charset="0"/>
                <a:ea typeface="Arial" charset="0"/>
                <a:cs typeface="Arial" charset="0"/>
              </a:rPr>
              <a:t> </a:t>
            </a:r>
            <a:r>
              <a:rPr lang="pt-PT" dirty="0" err="1">
                <a:solidFill>
                  <a:schemeClr val="bg1"/>
                </a:solidFill>
                <a:latin typeface="Arial" charset="0"/>
                <a:ea typeface="Arial" charset="0"/>
                <a:cs typeface="Arial" charset="0"/>
              </a:rPr>
              <a:t>of</a:t>
            </a:r>
            <a:r>
              <a:rPr lang="pt-PT" dirty="0">
                <a:solidFill>
                  <a:schemeClr val="bg1"/>
                </a:solidFill>
                <a:latin typeface="Arial" charset="0"/>
                <a:ea typeface="Arial" charset="0"/>
                <a:cs typeface="Arial" charset="0"/>
              </a:rPr>
              <a:t> 1st </a:t>
            </a:r>
            <a:r>
              <a:rPr lang="pt-PT" dirty="0" err="1">
                <a:solidFill>
                  <a:schemeClr val="bg1"/>
                </a:solidFill>
                <a:latin typeface="Arial" charset="0"/>
                <a:ea typeface="Arial" charset="0"/>
                <a:cs typeface="Arial" charset="0"/>
              </a:rPr>
              <a:t>registration</a:t>
            </a:r>
            <a:r>
              <a:rPr lang="pt-PT" dirty="0">
                <a:solidFill>
                  <a:schemeClr val="bg1"/>
                </a:solidFill>
                <a:latin typeface="Arial" charset="0"/>
                <a:ea typeface="Arial" charset="0"/>
                <a:cs typeface="Arial" charset="0"/>
              </a:rPr>
              <a:t>: 2019 (</a:t>
            </a:r>
            <a:r>
              <a:rPr lang="pt-PT" dirty="0" err="1">
                <a:solidFill>
                  <a:schemeClr val="bg1"/>
                </a:solidFill>
                <a:latin typeface="Arial" charset="0"/>
                <a:ea typeface="Arial" charset="0"/>
                <a:cs typeface="Arial" charset="0"/>
              </a:rPr>
              <a:t>Number</a:t>
            </a:r>
            <a:r>
              <a:rPr lang="pt-PT" dirty="0">
                <a:solidFill>
                  <a:schemeClr val="bg1"/>
                </a:solidFill>
                <a:latin typeface="Arial" charset="0"/>
                <a:ea typeface="Arial" charset="0"/>
                <a:cs typeface="Arial" charset="0"/>
              </a:rPr>
              <a:t> </a:t>
            </a:r>
            <a:r>
              <a:rPr lang="pt-PT" dirty="0" err="1">
                <a:solidFill>
                  <a:schemeClr val="bg1"/>
                </a:solidFill>
                <a:latin typeface="Arial" charset="0"/>
                <a:ea typeface="Arial" charset="0"/>
                <a:cs typeface="Arial" charset="0"/>
              </a:rPr>
              <a:t>of</a:t>
            </a:r>
            <a:r>
              <a:rPr lang="pt-PT" dirty="0">
                <a:solidFill>
                  <a:schemeClr val="bg1"/>
                </a:solidFill>
                <a:latin typeface="Arial" charset="0"/>
                <a:ea typeface="Arial" charset="0"/>
                <a:cs typeface="Arial" charset="0"/>
              </a:rPr>
              <a:t> full-time </a:t>
            </a:r>
            <a:r>
              <a:rPr lang="pt-PT" dirty="0" err="1">
                <a:solidFill>
                  <a:schemeClr val="bg1"/>
                </a:solidFill>
                <a:latin typeface="Arial" charset="0"/>
                <a:ea typeface="Arial" charset="0"/>
                <a:cs typeface="Arial" charset="0"/>
              </a:rPr>
              <a:t>equivalent</a:t>
            </a:r>
            <a:r>
              <a:rPr lang="pt-PT" dirty="0">
                <a:solidFill>
                  <a:schemeClr val="bg1"/>
                </a:solidFill>
                <a:latin typeface="Arial" charset="0"/>
                <a:ea typeface="Arial" charset="0"/>
                <a:cs typeface="Arial" charset="0"/>
              </a:rPr>
              <a:t> </a:t>
            </a:r>
            <a:r>
              <a:rPr lang="pt-PT" dirty="0" err="1">
                <a:solidFill>
                  <a:schemeClr val="bg1"/>
                </a:solidFill>
                <a:latin typeface="Arial" charset="0"/>
                <a:ea typeface="Arial" charset="0"/>
                <a:cs typeface="Arial" charset="0"/>
              </a:rPr>
              <a:t>years</a:t>
            </a:r>
            <a:r>
              <a:rPr lang="pt-PT" dirty="0">
                <a:solidFill>
                  <a:schemeClr val="bg1"/>
                </a:solidFill>
                <a:latin typeface="Arial" charset="0"/>
                <a:ea typeface="Arial" charset="0"/>
                <a:cs typeface="Arial" charset="0"/>
              </a:rPr>
              <a:t>: 2)</a:t>
            </a:r>
          </a:p>
          <a:p>
            <a:pPr algn="l"/>
            <a:r>
              <a:rPr lang="pt-PT" dirty="0">
                <a:solidFill>
                  <a:schemeClr val="bg1"/>
                </a:solidFill>
                <a:latin typeface="Arial" charset="0"/>
                <a:ea typeface="Arial" charset="0"/>
                <a:cs typeface="Arial" charset="0"/>
              </a:rPr>
              <a:t>PhD program: MAP-i</a:t>
            </a:r>
          </a:p>
        </p:txBody>
      </p:sp>
      <p:pic>
        <p:nvPicPr>
          <p:cNvPr id="9" name="Picture 8">
            <a:extLst>
              <a:ext uri="{FF2B5EF4-FFF2-40B4-BE49-F238E27FC236}">
                <a16:creationId xmlns:a16="http://schemas.microsoft.com/office/drawing/2014/main" id="{235D9CEC-D520-FA40-A6EF-0876D9A1F6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66491" y="5682396"/>
            <a:ext cx="502920" cy="502920"/>
          </a:xfrm>
          <a:prstGeom prst="rect">
            <a:avLst/>
          </a:prstGeom>
        </p:spPr>
      </p:pic>
      <p:pic>
        <p:nvPicPr>
          <p:cNvPr id="10" name="Picture 9">
            <a:extLst>
              <a:ext uri="{FF2B5EF4-FFF2-40B4-BE49-F238E27FC236}">
                <a16:creationId xmlns:a16="http://schemas.microsoft.com/office/drawing/2014/main" id="{E859F4D4-A96D-2A43-BA28-2AE54E089C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66491" y="4547908"/>
            <a:ext cx="502920" cy="502920"/>
          </a:xfrm>
          <a:prstGeom prst="rect">
            <a:avLst/>
          </a:prstGeom>
        </p:spPr>
      </p:pic>
      <p:pic>
        <p:nvPicPr>
          <p:cNvPr id="12" name="Picture 11">
            <a:extLst>
              <a:ext uri="{FF2B5EF4-FFF2-40B4-BE49-F238E27FC236}">
                <a16:creationId xmlns:a16="http://schemas.microsoft.com/office/drawing/2014/main" id="{524E822D-D184-4E45-AE83-82A9588E66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66939" y="5104302"/>
            <a:ext cx="502920" cy="502920"/>
          </a:xfrm>
          <a:prstGeom prst="rect">
            <a:avLst/>
          </a:prstGeom>
        </p:spPr>
      </p:pic>
      <p:pic>
        <p:nvPicPr>
          <p:cNvPr id="13" name="Picture 12">
            <a:extLst>
              <a:ext uri="{FF2B5EF4-FFF2-40B4-BE49-F238E27FC236}">
                <a16:creationId xmlns:a16="http://schemas.microsoft.com/office/drawing/2014/main" id="{354EA15F-6758-8B40-9AD7-6E542EE460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66491" y="6260490"/>
            <a:ext cx="502920" cy="502920"/>
          </a:xfrm>
          <a:prstGeom prst="rect">
            <a:avLst/>
          </a:prstGeom>
        </p:spPr>
      </p:pic>
    </p:spTree>
    <p:extLst>
      <p:ext uri="{BB962C8B-B14F-4D97-AF65-F5344CB8AC3E}">
        <p14:creationId xmlns:p14="http://schemas.microsoft.com/office/powerpoint/2010/main" val="4257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759" y="1631844"/>
            <a:ext cx="8153699" cy="1094423"/>
          </a:xfrm>
        </p:spPr>
        <p:txBody>
          <a:bodyPr>
            <a:normAutofit/>
          </a:bodyPr>
          <a:lstStyle/>
          <a:p>
            <a:r>
              <a:rPr lang="en-GB" sz="3600" dirty="0">
                <a:solidFill>
                  <a:srgbClr val="56565A"/>
                </a:solidFill>
                <a:latin typeface="Arial" charset="0"/>
                <a:ea typeface="Arial" charset="0"/>
                <a:cs typeface="Arial" charset="0"/>
              </a:rPr>
              <a:t>Research Challenge</a:t>
            </a:r>
            <a:endParaRPr lang="en-GB" sz="3600" b="1" dirty="0">
              <a:solidFill>
                <a:schemeClr val="tx1">
                  <a:lumMod val="75000"/>
                  <a:lumOff val="25000"/>
                </a:schemeClr>
              </a:solidFill>
              <a:latin typeface="Arial" charset="0"/>
              <a:ea typeface="Arial" charset="0"/>
              <a:cs typeface="Arial" charset="0"/>
            </a:endParaRPr>
          </a:p>
        </p:txBody>
      </p:sp>
      <p:sp>
        <p:nvSpPr>
          <p:cNvPr id="3" name="Content Placeholder 2"/>
          <p:cNvSpPr>
            <a:spLocks noGrp="1"/>
          </p:cNvSpPr>
          <p:nvPr>
            <p:ph idx="1"/>
          </p:nvPr>
        </p:nvSpPr>
        <p:spPr>
          <a:xfrm>
            <a:off x="492759" y="2726267"/>
            <a:ext cx="10678823" cy="3900593"/>
          </a:xfrm>
        </p:spPr>
        <p:txBody>
          <a:bodyPr>
            <a:normAutofit/>
          </a:bodyPr>
          <a:lstStyle/>
          <a:p>
            <a:pPr>
              <a:buFont typeface="Wingdings" pitchFamily="2" charset="2"/>
              <a:buChar char="v"/>
            </a:pPr>
            <a:r>
              <a:rPr lang="en-GB" dirty="0"/>
              <a:t>Citizens, institutions, companies </a:t>
            </a:r>
            <a:r>
              <a:rPr lang="en-GB" b="1" dirty="0">
                <a:solidFill>
                  <a:srgbClr val="00B050"/>
                </a:solidFill>
              </a:rPr>
              <a:t>need </a:t>
            </a:r>
          </a:p>
          <a:p>
            <a:pPr lvl="1">
              <a:buFont typeface="Wingdings" pitchFamily="2" charset="2"/>
              <a:buChar char="v"/>
            </a:pPr>
            <a:r>
              <a:rPr lang="en-GB" dirty="0"/>
              <a:t>To keep updated and attentive to changes</a:t>
            </a:r>
          </a:p>
          <a:p>
            <a:pPr lvl="1">
              <a:buFont typeface="Wingdings" pitchFamily="2" charset="2"/>
              <a:buChar char="v"/>
            </a:pPr>
            <a:r>
              <a:rPr lang="en-GB" dirty="0"/>
              <a:t>To have simple and structured access to information</a:t>
            </a:r>
          </a:p>
          <a:p>
            <a:pPr lvl="1">
              <a:buFont typeface="Wingdings" pitchFamily="2" charset="2"/>
              <a:buChar char="v"/>
            </a:pPr>
            <a:r>
              <a:rPr lang="en-GB" dirty="0"/>
              <a:t>To have access to an increasing diversity of sources</a:t>
            </a:r>
          </a:p>
          <a:p>
            <a:pPr lvl="2">
              <a:buFont typeface="Wingdings" pitchFamily="2" charset="2"/>
              <a:buChar char="v"/>
            </a:pPr>
            <a:r>
              <a:rPr lang="en-GB" i="1" dirty="0"/>
              <a:t> Particularly relevant is information in Natural Language (texts, speech, videos, …)</a:t>
            </a:r>
          </a:p>
          <a:p>
            <a:pPr lvl="2">
              <a:buFont typeface="Wingdings" pitchFamily="2" charset="2"/>
              <a:buChar char="v"/>
            </a:pPr>
            <a:endParaRPr lang="en-GB" sz="300" i="1" dirty="0"/>
          </a:p>
          <a:p>
            <a:pPr>
              <a:buFont typeface="Wingdings" pitchFamily="2" charset="2"/>
              <a:buChar char="v"/>
            </a:pPr>
            <a:r>
              <a:rPr lang="en-GB" dirty="0"/>
              <a:t>A big </a:t>
            </a:r>
            <a:r>
              <a:rPr lang="en-GB" b="1" dirty="0">
                <a:solidFill>
                  <a:srgbClr val="00B050"/>
                </a:solidFill>
              </a:rPr>
              <a:t>challenge</a:t>
            </a:r>
            <a:r>
              <a:rPr lang="en-GB" dirty="0"/>
              <a:t> is to fulfil these needs with </a:t>
            </a:r>
            <a:r>
              <a:rPr lang="en-GB" dirty="0">
                <a:solidFill>
                  <a:srgbClr val="00B050"/>
                </a:solidFill>
              </a:rPr>
              <a:t>cost</a:t>
            </a:r>
            <a:r>
              <a:rPr lang="en-GB" dirty="0"/>
              <a:t>-effective solutions… </a:t>
            </a:r>
          </a:p>
          <a:p>
            <a:pPr marL="0" indent="0">
              <a:buNone/>
            </a:pPr>
            <a:r>
              <a:rPr lang="en-GB" dirty="0"/>
              <a:t>     … and for required </a:t>
            </a:r>
            <a:r>
              <a:rPr lang="en-GB" dirty="0">
                <a:solidFill>
                  <a:srgbClr val="00B050"/>
                </a:solidFill>
              </a:rPr>
              <a:t>domains</a:t>
            </a:r>
          </a:p>
          <a:p>
            <a:pPr>
              <a:buFont typeface="Wingdings" panose="05000000000000000000" pitchFamily="2" charset="2"/>
              <a:buChar char="v"/>
            </a:pPr>
            <a:r>
              <a:rPr lang="en-GB" dirty="0"/>
              <a:t>Democratization of usage of such solution by non specialists</a:t>
            </a:r>
          </a:p>
          <a:p>
            <a:pPr marL="0" indent="0">
              <a:buNone/>
            </a:pPr>
            <a:endParaRPr lang="en-GB" dirty="0">
              <a:solidFill>
                <a:srgbClr val="00B050"/>
              </a:solidFill>
            </a:endParaRPr>
          </a:p>
          <a:p>
            <a:pPr lvl="1">
              <a:buFont typeface="Wingdings" pitchFamily="2" charset="2"/>
              <a:buChar char="v"/>
            </a:pPr>
            <a:endParaRPr lang="en-GB" sz="2000" dirty="0">
              <a:solidFill>
                <a:srgbClr val="56565A"/>
              </a:solidFill>
              <a:latin typeface="Arial" charset="0"/>
              <a:ea typeface="Arial" charset="0"/>
              <a:cs typeface="Arial" charset="0"/>
            </a:endParaRPr>
          </a:p>
        </p:txBody>
      </p:sp>
    </p:spTree>
    <p:extLst>
      <p:ext uri="{BB962C8B-B14F-4D97-AF65-F5344CB8AC3E}">
        <p14:creationId xmlns:p14="http://schemas.microsoft.com/office/powerpoint/2010/main" val="4037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759" y="1631845"/>
            <a:ext cx="8449534" cy="1325563"/>
          </a:xfrm>
        </p:spPr>
        <p:txBody>
          <a:bodyPr>
            <a:normAutofit/>
          </a:bodyPr>
          <a:lstStyle/>
          <a:p>
            <a:r>
              <a:rPr lang="en-GB" sz="3600" dirty="0">
                <a:solidFill>
                  <a:srgbClr val="56565A"/>
                </a:solidFill>
                <a:latin typeface="Arial" charset="0"/>
                <a:ea typeface="Arial" charset="0"/>
                <a:cs typeface="Arial" charset="0"/>
              </a:rPr>
              <a:t>Research method and techniques</a:t>
            </a:r>
            <a:endParaRPr lang="en-GB" sz="3600" b="1" dirty="0">
              <a:solidFill>
                <a:schemeClr val="tx1">
                  <a:lumMod val="75000"/>
                  <a:lumOff val="25000"/>
                </a:schemeClr>
              </a:solidFill>
              <a:latin typeface="Arial" charset="0"/>
              <a:ea typeface="Arial" charset="0"/>
              <a:cs typeface="Arial" charset="0"/>
            </a:endParaRPr>
          </a:p>
        </p:txBody>
      </p:sp>
      <p:sp>
        <p:nvSpPr>
          <p:cNvPr id="3" name="Content Placeholder 2"/>
          <p:cNvSpPr>
            <a:spLocks noGrp="1"/>
          </p:cNvSpPr>
          <p:nvPr>
            <p:ph idx="1"/>
          </p:nvPr>
        </p:nvSpPr>
        <p:spPr>
          <a:xfrm>
            <a:off x="492759" y="2744390"/>
            <a:ext cx="10678823" cy="3403052"/>
          </a:xfrm>
        </p:spPr>
        <p:txBody>
          <a:bodyPr>
            <a:normAutofit fontScale="77500" lnSpcReduction="20000"/>
          </a:bodyPr>
          <a:lstStyle/>
          <a:p>
            <a:r>
              <a:rPr lang="en-GB" dirty="0"/>
              <a:t>Engineering Research  </a:t>
            </a:r>
          </a:p>
          <a:p>
            <a:pPr lvl="1">
              <a:buFont typeface="Courier New" panose="02070309020205020404" pitchFamily="49" charset="0"/>
              <a:buChar char="o"/>
            </a:pPr>
            <a:r>
              <a:rPr lang="en-GB" dirty="0"/>
              <a:t>Development of information extraction  for non specialists</a:t>
            </a:r>
          </a:p>
          <a:p>
            <a:pPr lvl="1">
              <a:buFont typeface="Courier New" panose="02070309020205020404" pitchFamily="49" charset="0"/>
              <a:buChar char="o"/>
            </a:pPr>
            <a:r>
              <a:rPr lang="en-GB" dirty="0"/>
              <a:t>Application to Tourism domain</a:t>
            </a:r>
          </a:p>
          <a:p>
            <a:pPr lvl="1">
              <a:buFont typeface="Courier New" panose="02070309020205020404" pitchFamily="49" charset="0"/>
              <a:buChar char="o"/>
            </a:pPr>
            <a:endParaRPr lang="en-GB" dirty="0"/>
          </a:p>
          <a:p>
            <a:pPr>
              <a:buFont typeface="Courier New" panose="02070309020205020404" pitchFamily="49" charset="0"/>
              <a:buChar char="o"/>
            </a:pPr>
            <a:r>
              <a:rPr lang="en-GB" dirty="0"/>
              <a:t>Main techniques</a:t>
            </a:r>
          </a:p>
          <a:p>
            <a:pPr lvl="1">
              <a:buFont typeface="Courier New" panose="02070309020205020404" pitchFamily="49" charset="0"/>
              <a:buChar char="o"/>
            </a:pPr>
            <a:r>
              <a:rPr lang="en-GB" dirty="0"/>
              <a:t>Recognition of Entities </a:t>
            </a:r>
          </a:p>
          <a:p>
            <a:pPr lvl="1">
              <a:buFont typeface="Courier New" panose="02070309020205020404" pitchFamily="49" charset="0"/>
              <a:buChar char="o"/>
            </a:pPr>
            <a:r>
              <a:rPr lang="en-GB" dirty="0"/>
              <a:t>(Open) Information Extraction</a:t>
            </a:r>
          </a:p>
          <a:p>
            <a:pPr lvl="1">
              <a:buFont typeface="Courier New" panose="02070309020205020404" pitchFamily="49" charset="0"/>
              <a:buChar char="o"/>
            </a:pPr>
            <a:r>
              <a:rPr lang="en-GB" dirty="0"/>
              <a:t>Automatic creation of datasets</a:t>
            </a:r>
          </a:p>
          <a:p>
            <a:pPr lvl="1">
              <a:buFont typeface="Courier New" panose="02070309020205020404" pitchFamily="49" charset="0"/>
              <a:buChar char="o"/>
            </a:pPr>
            <a:r>
              <a:rPr lang="en-GB" dirty="0"/>
              <a:t>Deep Learning (e.g. BERT)</a:t>
            </a:r>
          </a:p>
          <a:p>
            <a:pPr lvl="1">
              <a:buFont typeface="Courier New" panose="02070309020205020404" pitchFamily="49" charset="0"/>
              <a:buChar char="o"/>
            </a:pPr>
            <a:r>
              <a:rPr lang="en-GB" dirty="0"/>
              <a:t>Semantic knowledge bases</a:t>
            </a:r>
          </a:p>
          <a:p>
            <a:pPr lvl="1">
              <a:buFont typeface="Courier New" panose="02070309020205020404" pitchFamily="49" charset="0"/>
              <a:buChar char="o"/>
            </a:pPr>
            <a:r>
              <a:rPr lang="en-GB" dirty="0"/>
              <a:t>Tools for non specialists</a:t>
            </a:r>
          </a:p>
          <a:p>
            <a:pPr lvl="2">
              <a:buFont typeface="Courier New" panose="02070309020205020404" pitchFamily="49" charset="0"/>
              <a:buChar char="o"/>
            </a:pPr>
            <a:r>
              <a:rPr lang="en-GB" dirty="0"/>
              <a:t>to simplify the creation of information extraction</a:t>
            </a:r>
          </a:p>
        </p:txBody>
      </p:sp>
      <p:pic>
        <p:nvPicPr>
          <p:cNvPr id="5" name="Picture 4" descr="Diagram&#10;&#10;Description automatically generated">
            <a:extLst>
              <a:ext uri="{FF2B5EF4-FFF2-40B4-BE49-F238E27FC236}">
                <a16:creationId xmlns:a16="http://schemas.microsoft.com/office/drawing/2014/main" id="{885F8F10-3034-4661-BB7A-E14DA66F77C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b="13640"/>
          <a:stretch/>
        </p:blipFill>
        <p:spPr>
          <a:xfrm>
            <a:off x="6432102" y="3726129"/>
            <a:ext cx="4299398" cy="2421313"/>
          </a:xfrm>
          <a:prstGeom prst="rect">
            <a:avLst/>
          </a:prstGeom>
          <a:ln>
            <a:noFill/>
          </a:ln>
          <a:effectLst>
            <a:softEdge rad="112500"/>
          </a:effectLst>
        </p:spPr>
      </p:pic>
    </p:spTree>
    <p:extLst>
      <p:ext uri="{BB962C8B-B14F-4D97-AF65-F5344CB8AC3E}">
        <p14:creationId xmlns:p14="http://schemas.microsoft.com/office/powerpoint/2010/main" val="207821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3137" y="1508461"/>
            <a:ext cx="7488144" cy="886213"/>
          </a:xfrm>
        </p:spPr>
        <p:txBody>
          <a:bodyPr>
            <a:normAutofit/>
          </a:bodyPr>
          <a:lstStyle/>
          <a:p>
            <a:r>
              <a:rPr lang="pt-PT" sz="3600" b="1" dirty="0" err="1">
                <a:solidFill>
                  <a:schemeClr val="tx1">
                    <a:lumMod val="75000"/>
                    <a:lumOff val="25000"/>
                  </a:schemeClr>
                </a:solidFill>
                <a:latin typeface="Arial" charset="0"/>
                <a:ea typeface="Arial" charset="0"/>
                <a:cs typeface="Arial" charset="0"/>
              </a:rPr>
              <a:t>Did</a:t>
            </a:r>
            <a:r>
              <a:rPr lang="pt-PT" sz="3600" b="1" dirty="0">
                <a:solidFill>
                  <a:schemeClr val="tx1">
                    <a:lumMod val="75000"/>
                    <a:lumOff val="25000"/>
                  </a:schemeClr>
                </a:solidFill>
                <a:latin typeface="Arial" charset="0"/>
                <a:ea typeface="Arial" charset="0"/>
                <a:cs typeface="Arial" charset="0"/>
              </a:rPr>
              <a:t> / To do</a:t>
            </a:r>
            <a:endParaRPr lang="en-GB" sz="3600" b="1" dirty="0">
              <a:solidFill>
                <a:schemeClr val="tx1">
                  <a:lumMod val="75000"/>
                  <a:lumOff val="25000"/>
                </a:schemeClr>
              </a:solidFill>
              <a:latin typeface="Arial" charset="0"/>
              <a:ea typeface="Arial" charset="0"/>
              <a:cs typeface="Arial" charset="0"/>
            </a:endParaRPr>
          </a:p>
        </p:txBody>
      </p:sp>
      <p:sp>
        <p:nvSpPr>
          <p:cNvPr id="3" name="Arrow: Right 2">
            <a:extLst>
              <a:ext uri="{FF2B5EF4-FFF2-40B4-BE49-F238E27FC236}">
                <a16:creationId xmlns:a16="http://schemas.microsoft.com/office/drawing/2014/main" id="{584189F3-CE4C-44FA-BD75-1032B51502B0}"/>
              </a:ext>
            </a:extLst>
          </p:cNvPr>
          <p:cNvSpPr/>
          <p:nvPr/>
        </p:nvSpPr>
        <p:spPr>
          <a:xfrm>
            <a:off x="7658519" y="3211984"/>
            <a:ext cx="538716" cy="4536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late2021">
            <a:extLst>
              <a:ext uri="{FF2B5EF4-FFF2-40B4-BE49-F238E27FC236}">
                <a16:creationId xmlns:a16="http://schemas.microsoft.com/office/drawing/2014/main" id="{36D434CA-7A16-4DD5-B913-F63651666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712" y="3130524"/>
            <a:ext cx="2527300" cy="489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Text&#10;&#10;Description automatically generated">
            <a:extLst>
              <a:ext uri="{FF2B5EF4-FFF2-40B4-BE49-F238E27FC236}">
                <a16:creationId xmlns:a16="http://schemas.microsoft.com/office/drawing/2014/main" id="{0654757E-E1D2-4102-9E11-3C7F41CD723C}"/>
              </a:ext>
            </a:extLst>
          </p:cNvPr>
          <p:cNvPicPr>
            <a:picLocks noChangeAspect="1"/>
          </p:cNvPicPr>
          <p:nvPr/>
        </p:nvPicPr>
        <p:blipFill>
          <a:blip r:embed="rId4"/>
          <a:stretch>
            <a:fillRect/>
          </a:stretch>
        </p:blipFill>
        <p:spPr>
          <a:xfrm>
            <a:off x="8776712" y="3844179"/>
            <a:ext cx="2743200" cy="2808128"/>
          </a:xfrm>
          <a:prstGeom prst="rect">
            <a:avLst/>
          </a:prstGeom>
        </p:spPr>
      </p:pic>
      <p:sp>
        <p:nvSpPr>
          <p:cNvPr id="9" name="TextBox 8">
            <a:extLst>
              <a:ext uri="{FF2B5EF4-FFF2-40B4-BE49-F238E27FC236}">
                <a16:creationId xmlns:a16="http://schemas.microsoft.com/office/drawing/2014/main" id="{CE5BA985-9984-564A-B76A-95A0D53033B3}"/>
              </a:ext>
            </a:extLst>
          </p:cNvPr>
          <p:cNvSpPr txBox="1"/>
          <p:nvPr/>
        </p:nvSpPr>
        <p:spPr>
          <a:xfrm>
            <a:off x="3997873" y="3721069"/>
            <a:ext cx="841467" cy="246221"/>
          </a:xfrm>
          <a:prstGeom prst="rect">
            <a:avLst/>
          </a:prstGeom>
          <a:solidFill>
            <a:schemeClr val="bg1"/>
          </a:solidFill>
        </p:spPr>
        <p:txBody>
          <a:bodyPr wrap="square" rtlCol="0">
            <a:spAutoFit/>
          </a:bodyPr>
          <a:lstStyle/>
          <a:p>
            <a:endParaRPr lang="en-BR" sz="1000" dirty="0"/>
          </a:p>
        </p:txBody>
      </p:sp>
      <p:pic>
        <p:nvPicPr>
          <p:cNvPr id="14" name="Picture 13">
            <a:extLst>
              <a:ext uri="{FF2B5EF4-FFF2-40B4-BE49-F238E27FC236}">
                <a16:creationId xmlns:a16="http://schemas.microsoft.com/office/drawing/2014/main" id="{0D8D8229-AD85-EF45-AD86-56D4260D9B09}"/>
              </a:ext>
            </a:extLst>
          </p:cNvPr>
          <p:cNvPicPr>
            <a:picLocks noChangeAspect="1"/>
          </p:cNvPicPr>
          <p:nvPr/>
        </p:nvPicPr>
        <p:blipFill>
          <a:blip r:embed="rId5"/>
          <a:stretch>
            <a:fillRect/>
          </a:stretch>
        </p:blipFill>
        <p:spPr>
          <a:xfrm>
            <a:off x="887988" y="2837781"/>
            <a:ext cx="6519514" cy="3627794"/>
          </a:xfrm>
          <a:prstGeom prst="rect">
            <a:avLst/>
          </a:prstGeom>
        </p:spPr>
      </p:pic>
      <p:sp>
        <p:nvSpPr>
          <p:cNvPr id="7" name="Rectangle 6">
            <a:extLst>
              <a:ext uri="{FF2B5EF4-FFF2-40B4-BE49-F238E27FC236}">
                <a16:creationId xmlns:a16="http://schemas.microsoft.com/office/drawing/2014/main" id="{F7B73AB5-AD79-9146-B431-0EFA4264AEF4}"/>
              </a:ext>
            </a:extLst>
          </p:cNvPr>
          <p:cNvSpPr/>
          <p:nvPr/>
        </p:nvSpPr>
        <p:spPr>
          <a:xfrm>
            <a:off x="753100" y="2837781"/>
            <a:ext cx="6037167" cy="1514260"/>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Title 1">
            <a:extLst>
              <a:ext uri="{FF2B5EF4-FFF2-40B4-BE49-F238E27FC236}">
                <a16:creationId xmlns:a16="http://schemas.microsoft.com/office/drawing/2014/main" id="{CD9C4A3F-A884-E441-95B8-918952A4B615}"/>
              </a:ext>
            </a:extLst>
          </p:cNvPr>
          <p:cNvSpPr txBox="1">
            <a:spLocks/>
          </p:cNvSpPr>
          <p:nvPr/>
        </p:nvSpPr>
        <p:spPr>
          <a:xfrm>
            <a:off x="403673" y="2336319"/>
            <a:ext cx="7488144" cy="501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sz="2000" b="1" dirty="0">
                <a:solidFill>
                  <a:schemeClr val="tx1">
                    <a:lumMod val="75000"/>
                    <a:lumOff val="25000"/>
                  </a:schemeClr>
                </a:solidFill>
                <a:latin typeface="Arial" charset="0"/>
                <a:ea typeface="Arial" charset="0"/>
                <a:cs typeface="Arial" charset="0"/>
              </a:rPr>
              <a:t>CAIT / </a:t>
            </a:r>
            <a:r>
              <a:rPr lang="pt-PT" sz="2000" b="1" dirty="0" err="1">
                <a:solidFill>
                  <a:schemeClr val="tx1">
                    <a:lumMod val="75000"/>
                    <a:lumOff val="25000"/>
                  </a:schemeClr>
                </a:solidFill>
                <a:latin typeface="Arial" charset="0"/>
                <a:ea typeface="Arial" charset="0"/>
                <a:cs typeface="Arial" charset="0"/>
              </a:rPr>
              <a:t>Baseline</a:t>
            </a:r>
            <a:r>
              <a:rPr lang="pt-PT" sz="2000" b="1" dirty="0">
                <a:solidFill>
                  <a:schemeClr val="tx1">
                    <a:lumMod val="75000"/>
                    <a:lumOff val="25000"/>
                  </a:schemeClr>
                </a:solidFill>
                <a:latin typeface="Arial" charset="0"/>
                <a:ea typeface="Arial" charset="0"/>
                <a:cs typeface="Arial" charset="0"/>
              </a:rPr>
              <a:t> – </a:t>
            </a:r>
            <a:r>
              <a:rPr lang="pt-PT" sz="2000" b="1" dirty="0" err="1">
                <a:solidFill>
                  <a:schemeClr val="tx1">
                    <a:lumMod val="75000"/>
                    <a:lumOff val="25000"/>
                  </a:schemeClr>
                </a:solidFill>
                <a:latin typeface="Arial" charset="0"/>
                <a:ea typeface="Arial" charset="0"/>
                <a:cs typeface="Arial" charset="0"/>
              </a:rPr>
              <a:t>App</a:t>
            </a:r>
            <a:r>
              <a:rPr lang="pt-PT" sz="2000" b="1" dirty="0">
                <a:solidFill>
                  <a:schemeClr val="tx1">
                    <a:lumMod val="75000"/>
                    <a:lumOff val="25000"/>
                  </a:schemeClr>
                </a:solidFill>
                <a:latin typeface="Arial" charset="0"/>
                <a:ea typeface="Arial" charset="0"/>
                <a:cs typeface="Arial" charset="0"/>
              </a:rPr>
              <a:t> for </a:t>
            </a:r>
            <a:r>
              <a:rPr lang="pt-PT" sz="2000" b="1" dirty="0" err="1">
                <a:solidFill>
                  <a:schemeClr val="tx1">
                    <a:lumMod val="75000"/>
                    <a:lumOff val="25000"/>
                  </a:schemeClr>
                </a:solidFill>
                <a:latin typeface="Arial" charset="0"/>
                <a:ea typeface="Arial" charset="0"/>
                <a:cs typeface="Arial" charset="0"/>
              </a:rPr>
              <a:t>Tourism</a:t>
            </a:r>
            <a:endParaRPr lang="en-GB" sz="2000" b="1" dirty="0">
              <a:solidFill>
                <a:schemeClr val="tx1">
                  <a:lumMod val="75000"/>
                  <a:lumOff val="25000"/>
                </a:schemeClr>
              </a:solidFill>
              <a:latin typeface="Arial" charset="0"/>
              <a:ea typeface="Arial" charset="0"/>
              <a:cs typeface="Arial" charset="0"/>
            </a:endParaRPr>
          </a:p>
        </p:txBody>
      </p:sp>
    </p:spTree>
    <p:extLst>
      <p:ext uri="{BB962C8B-B14F-4D97-AF65-F5344CB8AC3E}">
        <p14:creationId xmlns:p14="http://schemas.microsoft.com/office/powerpoint/2010/main" val="256441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093" y="1497373"/>
            <a:ext cx="6590211" cy="1325563"/>
          </a:xfrm>
        </p:spPr>
        <p:txBody>
          <a:bodyPr>
            <a:normAutofit/>
          </a:bodyPr>
          <a:lstStyle/>
          <a:p>
            <a:r>
              <a:rPr lang="pt-PT" sz="3600" b="1" dirty="0" err="1">
                <a:solidFill>
                  <a:schemeClr val="tx1">
                    <a:lumMod val="75000"/>
                    <a:lumOff val="25000"/>
                  </a:schemeClr>
                </a:solidFill>
                <a:latin typeface="Arial" charset="0"/>
                <a:ea typeface="Arial" charset="0"/>
                <a:cs typeface="Arial" charset="0"/>
              </a:rPr>
              <a:t>Next</a:t>
            </a:r>
            <a:r>
              <a:rPr lang="pt-PT" sz="3600" b="1" dirty="0">
                <a:solidFill>
                  <a:schemeClr val="tx1">
                    <a:lumMod val="75000"/>
                    <a:lumOff val="25000"/>
                  </a:schemeClr>
                </a:solidFill>
                <a:latin typeface="Arial" charset="0"/>
                <a:ea typeface="Arial" charset="0"/>
                <a:cs typeface="Arial" charset="0"/>
              </a:rPr>
              <a:t> steps</a:t>
            </a:r>
            <a:endParaRPr lang="en-GB" sz="3600" b="1" dirty="0">
              <a:solidFill>
                <a:schemeClr val="tx1">
                  <a:lumMod val="75000"/>
                  <a:lumOff val="25000"/>
                </a:schemeClr>
              </a:solidFill>
              <a:latin typeface="Arial" charset="0"/>
              <a:ea typeface="Arial" charset="0"/>
              <a:cs typeface="Arial" charset="0"/>
            </a:endParaRPr>
          </a:p>
        </p:txBody>
      </p:sp>
      <p:sp>
        <p:nvSpPr>
          <p:cNvPr id="3" name="Content Placeholder 2"/>
          <p:cNvSpPr>
            <a:spLocks noGrp="1"/>
          </p:cNvSpPr>
          <p:nvPr>
            <p:ph idx="1"/>
          </p:nvPr>
        </p:nvSpPr>
        <p:spPr>
          <a:xfrm>
            <a:off x="568960" y="2636669"/>
            <a:ext cx="7469393" cy="3900593"/>
          </a:xfrm>
        </p:spPr>
        <p:txBody>
          <a:bodyPr>
            <a:normAutofit/>
          </a:bodyPr>
          <a:lstStyle/>
          <a:p>
            <a:pPr lvl="1"/>
            <a:r>
              <a:rPr lang="en-GB" sz="2800" dirty="0"/>
              <a:t>Named Entity Recognition (AKA)</a:t>
            </a:r>
          </a:p>
          <a:p>
            <a:pPr lvl="2"/>
            <a:r>
              <a:rPr lang="en-GB" sz="2400" dirty="0"/>
              <a:t>Improve the NERs integrating ex.: BERT-NER.</a:t>
            </a:r>
          </a:p>
          <a:p>
            <a:pPr lvl="2"/>
            <a:r>
              <a:rPr lang="en-GB" sz="2400" dirty="0">
                <a:ea typeface="Arial" charset="0"/>
                <a:cs typeface="Arial" charset="0"/>
              </a:rPr>
              <a:t>Increase dataset.</a:t>
            </a:r>
          </a:p>
          <a:p>
            <a:pPr lvl="2"/>
            <a:r>
              <a:rPr lang="en-GB" sz="2400" dirty="0"/>
              <a:t>Improve the process of NERs output combination</a:t>
            </a:r>
          </a:p>
          <a:p>
            <a:pPr lvl="2"/>
            <a:r>
              <a:rPr lang="en-GB" sz="2400" dirty="0"/>
              <a:t>Test the system in new domains.</a:t>
            </a:r>
          </a:p>
          <a:p>
            <a:pPr lvl="1"/>
            <a:r>
              <a:rPr lang="en-GB" sz="2800" dirty="0"/>
              <a:t>Integrate the newly obtained NERs in an Information Extraction pipeline</a:t>
            </a:r>
          </a:p>
          <a:p>
            <a:pPr lvl="1"/>
            <a:r>
              <a:rPr lang="en-GB" sz="2800" dirty="0">
                <a:ea typeface="Arial" charset="0"/>
                <a:cs typeface="Arial" charset="0"/>
              </a:rPr>
              <a:t>Tools for non specialists</a:t>
            </a:r>
          </a:p>
        </p:txBody>
      </p:sp>
      <p:pic>
        <p:nvPicPr>
          <p:cNvPr id="5" name="Picture 4" descr="Chart&#10;&#10;Description automatically generated">
            <a:extLst>
              <a:ext uri="{FF2B5EF4-FFF2-40B4-BE49-F238E27FC236}">
                <a16:creationId xmlns:a16="http://schemas.microsoft.com/office/drawing/2014/main" id="{DC012EF1-30BB-456E-B155-6776AA680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4285" y="2469090"/>
            <a:ext cx="3328755" cy="2976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637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70E17B2A3CB4D914FCD913DB95659" ma:contentTypeVersion="13" ma:contentTypeDescription="Create a new document." ma:contentTypeScope="" ma:versionID="57b77bac61caeedd865c466967f657b6">
  <xsd:schema xmlns:xsd="http://www.w3.org/2001/XMLSchema" xmlns:xs="http://www.w3.org/2001/XMLSchema" xmlns:p="http://schemas.microsoft.com/office/2006/metadata/properties" xmlns:ns3="cbb64535-73bd-4acf-ab50-c1b18d839d9b" xmlns:ns4="65a0829d-018a-482b-83de-b85b843bc59f" targetNamespace="http://schemas.microsoft.com/office/2006/metadata/properties" ma:root="true" ma:fieldsID="b861496d340e3a5e65a5733280ef4c96" ns3:_="" ns4:_="">
    <xsd:import namespace="cbb64535-73bd-4acf-ab50-c1b18d839d9b"/>
    <xsd:import namespace="65a0829d-018a-482b-83de-b85b843bc59f"/>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64535-73bd-4acf-ab50-c1b18d839d9b"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a0829d-018a-482b-83de-b85b843bc59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D399D1-969E-4257-B18B-28082284D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b64535-73bd-4acf-ab50-c1b18d839d9b"/>
    <ds:schemaRef ds:uri="65a0829d-018a-482b-83de-b85b843bc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6FB28E-47D7-4C0A-838D-8E778BB4A2C6}">
  <ds:schemaRefs>
    <ds:schemaRef ds:uri="http://purl.org/dc/elements/1.1/"/>
    <ds:schemaRef ds:uri="65a0829d-018a-482b-83de-b85b843bc59f"/>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cbb64535-73bd-4acf-ab50-c1b18d839d9b"/>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312F690-0647-41A7-B94D-B3D608D1E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5147</TotalTime>
  <Words>265</Words>
  <Application>Microsoft Office PowerPoint</Application>
  <PresentationFormat>Widescreen</PresentationFormat>
  <Paragraphs>42</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Extraction and Access to Information in Natural Language for Non-Developers - Democratizing Information</vt:lpstr>
      <vt:lpstr>Research Challenge</vt:lpstr>
      <vt:lpstr>Research method and techniques</vt:lpstr>
      <vt:lpstr>Did / To do</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Antonio Teixeira</dc:creator>
  <cp:lastModifiedBy>Emanuel Matos</cp:lastModifiedBy>
  <cp:revision>43</cp:revision>
  <cp:lastPrinted>2021-06-11T17:25:06Z</cp:lastPrinted>
  <dcterms:created xsi:type="dcterms:W3CDTF">2018-11-13T12:41:19Z</dcterms:created>
  <dcterms:modified xsi:type="dcterms:W3CDTF">2021-07-08T14:25:19Z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0x010100A0370E17B2A3CB4D914FCD913DB95659</vt:lpwstr>
  </property>
</Properties>
</file>