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modernComment_10E_B2D82ACB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6"/>
  </p:notesMasterIdLst>
  <p:sldIdLst>
    <p:sldId id="270" r:id="rId5"/>
  </p:sldIdLst>
  <p:sldSz cx="30275213" cy="428117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189" userDrawn="1">
          <p15:clr>
            <a:srgbClr val="A4A3A4"/>
          </p15:clr>
        </p15:guide>
        <p15:guide id="2" pos="17882" userDrawn="1">
          <p15:clr>
            <a:srgbClr val="A4A3A4"/>
          </p15:clr>
        </p15:guide>
        <p15:guide id="3" pos="9037" userDrawn="1">
          <p15:clr>
            <a:srgbClr val="A4A3A4"/>
          </p15:clr>
        </p15:guide>
        <p15:guide id="4" pos="9672" userDrawn="1">
          <p15:clr>
            <a:srgbClr val="A4A3A4"/>
          </p15:clr>
        </p15:guide>
        <p15:guide id="5" orient="horz" pos="1645" userDrawn="1">
          <p15:clr>
            <a:srgbClr val="A4A3A4"/>
          </p15:clr>
        </p15:guide>
        <p15:guide id="6" orient="horz" pos="1010" userDrawn="1">
          <p15:clr>
            <a:srgbClr val="A4A3A4"/>
          </p15:clr>
        </p15:guide>
        <p15:guide id="7" pos="1053" userDrawn="1">
          <p15:clr>
            <a:srgbClr val="A4A3A4"/>
          </p15:clr>
        </p15:guide>
        <p15:guide id="8" orient="horz" pos="26049" userDrawn="1">
          <p15:clr>
            <a:srgbClr val="A4A3A4"/>
          </p15:clr>
        </p15:guide>
        <p15:guide id="10" orient="horz" pos="12169" userDrawn="1">
          <p15:clr>
            <a:srgbClr val="A4A3A4"/>
          </p15:clr>
        </p15:guide>
        <p15:guide id="12" pos="9535" userDrawn="1">
          <p15:clr>
            <a:srgbClr val="A4A3A4"/>
          </p15:clr>
        </p15:guide>
        <p15:guide id="13" pos="9536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D7BD33D-33BA-9248-CFDA-79B9D704C28B}" name="António Teixeira" initials="AT" userId="António Teixeira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490"/>
    <a:srgbClr val="FF8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FA4B64-BEB5-AEA0-559E-7CEC66E85CFC}" v="65" dt="2022-11-08T10:15:38.446"/>
    <p1510:client id="{31D20E6C-4751-4315-BC78-C2015A9B79AC}" v="636" dt="2022-11-08T10:44:45.672"/>
    <p1510:client id="{4F04D5FF-B9DD-7EF5-999E-F557310A2203}" v="5" dt="2022-11-07T20:24:43.808"/>
    <p1510:client id="{6A067E55-A225-4234-92E5-9B045A650D2E}" v="70" dt="2022-11-08T08:36:16.332"/>
    <p1510:client id="{80D783C6-2362-05DF-9E30-C8849C817F18}" v="98" dt="2022-11-08T09:14:33.182"/>
    <p1510:client id="{DFE4C67A-DE93-74D7-9097-F5E2C77D4AEE}" v="19" dt="2022-11-15T21:43:25.166"/>
    <p1510:client id="{FA283EA7-94BA-0589-6616-8AABE7CFA565}" v="82" dt="2022-11-08T10:29:27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1189"/>
        <p:guide pos="17882"/>
        <p:guide pos="9037"/>
        <p:guide pos="9672"/>
        <p:guide orient="horz" pos="1645"/>
        <p:guide orient="horz" pos="1010"/>
        <p:guide pos="1053"/>
        <p:guide orient="horz" pos="26049"/>
        <p:guide orient="horz" pos="12169"/>
        <p:guide pos="9535"/>
        <p:guide pos="9536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omments/modernComment_10E_B2D82AC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D214528-4D31-47E5-AA10-C5F0118C6DF8}" authorId="{8D7BD33D-33BA-9248-CFDA-79B9D704C28B}" created="2022-11-08T08:33:34.27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000511179" sldId="270"/>
      <ac:spMk id="76" creationId="{184E7E34-721E-494E-9918-CA3779EFC445}"/>
      <ac:txMk cp="224" len="16">
        <ac:context len="854" hash="1467208159"/>
      </ac:txMk>
    </ac:txMkLst>
    <p188:pos x="2839261" y="2151688"/>
    <p188:txBody>
      <a:bodyPr/>
      <a:lstStyle/>
      <a:p>
        <a:r>
          <a:rPr lang="en-US"/>
          <a:t>sugiro que a tabela apareça logo junto ao início antes dos bullets </a:t>
        </a:r>
      </a:p>
    </p188:txBody>
  </p188:cm>
  <p188:cm id="{A7137705-F39E-41B4-A70F-6FA9777573A7}" authorId="{8D7BD33D-33BA-9248-CFDA-79B9D704C28B}" created="2022-11-08T08:34:34.78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000511179" sldId="270"/>
      <ac:spMk id="29" creationId="{ED543AA9-C39F-4778-80FF-A5760B298ECF}"/>
      <ac:txMk cp="0" len="12">
        <ac:context len="13" hash="3904404721"/>
      </ac:txMk>
    </ac:txMkLst>
    <p188:txBody>
      <a:bodyPr/>
      <a:lstStyle/>
      <a:p>
        <a:r>
          <a:rPr lang="en-US"/>
          <a:t>temos de ver a posição... não pode estar depois dos resultados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17A6-8CD0-45F4-8D4E-383F600BC99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9E046-C366-44DF-9B2F-F9C59421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51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range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148-DC7D-46DD-968A-71B942560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402" y="7006455"/>
            <a:ext cx="22706410" cy="14904814"/>
          </a:xfrm>
        </p:spPr>
        <p:txBody>
          <a:bodyPr anchor="b"/>
          <a:lstStyle>
            <a:lvl1pPr algn="ctr">
              <a:defRPr sz="14899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27E2A5-D536-4920-BB77-AC1BF40A8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4402" y="22486056"/>
            <a:ext cx="22706410" cy="10336248"/>
          </a:xfrm>
        </p:spPr>
        <p:txBody>
          <a:bodyPr/>
          <a:lstStyle>
            <a:lvl1pPr marL="0" indent="0" algn="ctr">
              <a:buNone/>
              <a:defRPr sz="5960"/>
            </a:lvl1pPr>
            <a:lvl2pPr marL="1135319" indent="0" algn="ctr">
              <a:buNone/>
              <a:defRPr sz="4966"/>
            </a:lvl2pPr>
            <a:lvl3pPr marL="2270638" indent="0" algn="ctr">
              <a:buNone/>
              <a:defRPr sz="4470"/>
            </a:lvl3pPr>
            <a:lvl4pPr marL="3405957" indent="0" algn="ctr">
              <a:buNone/>
              <a:defRPr sz="3973"/>
            </a:lvl4pPr>
            <a:lvl5pPr marL="4541276" indent="0" algn="ctr">
              <a:buNone/>
              <a:defRPr sz="3973"/>
            </a:lvl5pPr>
            <a:lvl6pPr marL="5676595" indent="0" algn="ctr">
              <a:buNone/>
              <a:defRPr sz="3973"/>
            </a:lvl6pPr>
            <a:lvl7pPr marL="6811914" indent="0" algn="ctr">
              <a:buNone/>
              <a:defRPr sz="3973"/>
            </a:lvl7pPr>
            <a:lvl8pPr marL="7947233" indent="0" algn="ctr">
              <a:buNone/>
              <a:defRPr sz="3973"/>
            </a:lvl8pPr>
            <a:lvl9pPr marL="9082552" indent="0" algn="ctr">
              <a:buNone/>
              <a:defRPr sz="3973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B7D34EF-97CC-418E-9E69-350E2704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9C1961E-501B-443E-812F-142DE5AC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802DF19-2EB0-45A3-9686-EB1AD7B4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1E4C8DF-99A3-4FDB-AFD6-1AE0E5734038}"/>
              </a:ext>
            </a:extLst>
          </p:cNvPr>
          <p:cNvSpPr/>
          <p:nvPr userDrawn="1"/>
        </p:nvSpPr>
        <p:spPr>
          <a:xfrm>
            <a:off x="0" y="0"/>
            <a:ext cx="30275213" cy="1608326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 </a:t>
            </a:r>
            <a:endParaRPr lang="pt-PT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8FB711B-5B15-437A-95D2-D0EC16DA59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2276" y="-24951"/>
            <a:ext cx="1506970" cy="18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FCA5F-E5D9-49A7-9E04-5A0AA3157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6" y="2854113"/>
            <a:ext cx="9764543" cy="9989397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FDE985B-AFDE-4BF8-89FF-A53B3C85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2870909" y="6164095"/>
            <a:ext cx="15326827" cy="30424055"/>
          </a:xfrm>
        </p:spPr>
        <p:txBody>
          <a:bodyPr/>
          <a:lstStyle>
            <a:lvl1pPr marL="0" indent="0">
              <a:buNone/>
              <a:defRPr sz="7946"/>
            </a:lvl1pPr>
            <a:lvl2pPr marL="1135319" indent="0">
              <a:buNone/>
              <a:defRPr sz="6953"/>
            </a:lvl2pPr>
            <a:lvl3pPr marL="2270638" indent="0">
              <a:buNone/>
              <a:defRPr sz="5960"/>
            </a:lvl3pPr>
            <a:lvl4pPr marL="3405957" indent="0">
              <a:buNone/>
              <a:defRPr sz="4966"/>
            </a:lvl4pPr>
            <a:lvl5pPr marL="4541276" indent="0">
              <a:buNone/>
              <a:defRPr sz="4966"/>
            </a:lvl5pPr>
            <a:lvl6pPr marL="5676595" indent="0">
              <a:buNone/>
              <a:defRPr sz="4966"/>
            </a:lvl6pPr>
            <a:lvl7pPr marL="6811914" indent="0">
              <a:buNone/>
              <a:defRPr sz="4966"/>
            </a:lvl7pPr>
            <a:lvl8pPr marL="7947233" indent="0">
              <a:buNone/>
              <a:defRPr sz="4966"/>
            </a:lvl8pPr>
            <a:lvl9pPr marL="9082552" indent="0">
              <a:buNone/>
              <a:defRPr sz="4966"/>
            </a:lvl9pPr>
          </a:lstStyle>
          <a:p>
            <a:r>
              <a:rPr lang="pt-PT"/>
              <a:t>Clique no ícone para adicionar uma imagem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417A1D9-97C8-4960-A259-700DD2738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366" y="12843510"/>
            <a:ext cx="9764543" cy="23794191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DCD4AA7-9FBE-49A7-9C84-5C40DF3E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B4B60F6-9D23-418E-AFA9-365E823D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3510762-2368-42C6-9FDB-596424B6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084EB-2B3B-4EFF-8EB0-AEE405BA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B60A0B6-BB1D-4FEA-9605-4A1CFF19F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50D1A8E-67B1-420D-BC22-1B51AFF39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DD9476C-3D1F-454F-A95F-BF0BA534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BB991C-9C49-4F18-971B-EB264158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82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867B13-1FEF-45DF-AE73-173039582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1665699" y="2279327"/>
            <a:ext cx="6528093" cy="36280937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2590ED0-CADE-41A6-AA7F-2F7EA9FAF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081421" y="2279327"/>
            <a:ext cx="19205838" cy="36280937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FF2F9A4-7A9A-4506-BC8E-08EEF037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AE81480-768E-4A32-B969-95B322CB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17EF2A2-9B73-4F0C-823A-1502D25B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148-DC7D-46DD-968A-71B942560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402" y="7006455"/>
            <a:ext cx="22706410" cy="14904814"/>
          </a:xfrm>
        </p:spPr>
        <p:txBody>
          <a:bodyPr anchor="b"/>
          <a:lstStyle>
            <a:lvl1pPr algn="ctr">
              <a:defRPr sz="14899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27E2A5-D536-4920-BB77-AC1BF40A8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4402" y="22486056"/>
            <a:ext cx="22706410" cy="10336248"/>
          </a:xfrm>
        </p:spPr>
        <p:txBody>
          <a:bodyPr/>
          <a:lstStyle>
            <a:lvl1pPr marL="0" indent="0" algn="ctr">
              <a:buNone/>
              <a:defRPr sz="5960"/>
            </a:lvl1pPr>
            <a:lvl2pPr marL="1135319" indent="0" algn="ctr">
              <a:buNone/>
              <a:defRPr sz="4966"/>
            </a:lvl2pPr>
            <a:lvl3pPr marL="2270638" indent="0" algn="ctr">
              <a:buNone/>
              <a:defRPr sz="4470"/>
            </a:lvl3pPr>
            <a:lvl4pPr marL="3405957" indent="0" algn="ctr">
              <a:buNone/>
              <a:defRPr sz="3973"/>
            </a:lvl4pPr>
            <a:lvl5pPr marL="4541276" indent="0" algn="ctr">
              <a:buNone/>
              <a:defRPr sz="3973"/>
            </a:lvl5pPr>
            <a:lvl6pPr marL="5676595" indent="0" algn="ctr">
              <a:buNone/>
              <a:defRPr sz="3973"/>
            </a:lvl6pPr>
            <a:lvl7pPr marL="6811914" indent="0" algn="ctr">
              <a:buNone/>
              <a:defRPr sz="3973"/>
            </a:lvl7pPr>
            <a:lvl8pPr marL="7947233" indent="0" algn="ctr">
              <a:buNone/>
              <a:defRPr sz="3973"/>
            </a:lvl8pPr>
            <a:lvl9pPr marL="9082552" indent="0" algn="ctr">
              <a:buNone/>
              <a:defRPr sz="3973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B7D34EF-97CC-418E-9E69-350E2704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9C1961E-501B-443E-812F-142DE5AC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802DF19-2EB0-45A3-9686-EB1AD7B4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48EA79D-F9DD-4B1C-9B31-9C046E544E07}"/>
              </a:ext>
            </a:extLst>
          </p:cNvPr>
          <p:cNvSpPr/>
          <p:nvPr userDrawn="1"/>
        </p:nvSpPr>
        <p:spPr>
          <a:xfrm>
            <a:off x="0" y="0"/>
            <a:ext cx="30275213" cy="1608326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 </a:t>
            </a:r>
            <a:endParaRPr lang="pt-PT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BE0C0E3-0F59-45D2-A4A5-DA4E2135F5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2276" y="-24951"/>
            <a:ext cx="1506970" cy="18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8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7E200-B472-4965-A218-C19C6798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166672D-3DF1-4BE5-AA9C-7CB8FFAA0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5E39C3B-E8A8-45BD-9375-B627106B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0730B76-B3F1-4C5A-96B8-D9AB0308C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70988FB-F847-40BB-9F9E-5B7D59B3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332E3-BF91-4F6C-9339-C71720C1D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653" y="10673201"/>
            <a:ext cx="26112371" cy="17808475"/>
          </a:xfrm>
        </p:spPr>
        <p:txBody>
          <a:bodyPr anchor="b"/>
          <a:lstStyle>
            <a:lvl1pPr>
              <a:defRPr sz="14899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144437E-7B66-4F23-A51F-9CDBF290C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5653" y="28650151"/>
            <a:ext cx="26112371" cy="9365056"/>
          </a:xfrm>
        </p:spPr>
        <p:txBody>
          <a:bodyPr/>
          <a:lstStyle>
            <a:lvl1pPr marL="0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1pPr>
            <a:lvl2pPr marL="1135319" indent="0">
              <a:buNone/>
              <a:defRPr sz="4966">
                <a:solidFill>
                  <a:schemeClr val="tx1">
                    <a:tint val="75000"/>
                  </a:schemeClr>
                </a:solidFill>
              </a:defRPr>
            </a:lvl2pPr>
            <a:lvl3pPr marL="2270638" indent="0">
              <a:buNone/>
              <a:defRPr sz="4470">
                <a:solidFill>
                  <a:schemeClr val="tx1">
                    <a:tint val="75000"/>
                  </a:schemeClr>
                </a:solidFill>
              </a:defRPr>
            </a:lvl3pPr>
            <a:lvl4pPr marL="3405957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4pPr>
            <a:lvl5pPr marL="4541276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5pPr>
            <a:lvl6pPr marL="5676595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6pPr>
            <a:lvl7pPr marL="6811914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7pPr>
            <a:lvl8pPr marL="7947233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8pPr>
            <a:lvl9pPr marL="9082552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03DF126-4586-4979-9C97-2EC5A650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90DE0F2-C717-4182-8F8E-630327AE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9E170B8-2D95-47F0-BC7A-0A31DC58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6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AC5E2-909E-4B5C-874B-C19C56B7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C628A01-16BE-480C-9609-2FECCBA6B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1421" y="11396633"/>
            <a:ext cx="12866966" cy="2716363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43D648F-A552-44F4-A049-D3EE8E737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26826" y="11396633"/>
            <a:ext cx="12866966" cy="2716363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D9F4C40-0E51-4506-B179-E374C8920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13F3C14-603D-4F29-9CC9-D022E353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54A9366-3302-4B73-9B92-7BAABAEC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19C37-5C71-4F74-9A17-B7FFE382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4" y="2279330"/>
            <a:ext cx="26112371" cy="82749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CA0A641-285B-4DAE-8C0D-E25447A3D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5365" y="10494816"/>
            <a:ext cx="12807833" cy="5143347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3D95CAF-35C6-43CD-95A0-E4121A37B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85365" y="15638163"/>
            <a:ext cx="12807833" cy="230013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22CAC31-5CDC-41F0-9DFE-E4048F32E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5326827" y="10494816"/>
            <a:ext cx="12870909" cy="5143347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1419F4D-DAFF-4FC8-98A3-ECA696509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326827" y="15638163"/>
            <a:ext cx="12870909" cy="230013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1AB0DC0-E48C-49EE-B709-2556531C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67D6353-DE39-43BD-BECF-A736A565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89BE9DB-3177-4EB7-A789-DC7D20E1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6B66A-467F-4B1E-AA64-E0EA1D81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6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74EEF04-4A3C-42D2-93B2-19B3D38A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0D7E2F6-1D8A-489C-BE07-B1C664B9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FCDD23F-9BA6-45F7-9F23-2079D0F3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0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32ADD61-A71C-478F-8D17-4EC54E7B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A46E31F-CB1F-4EAF-8A65-7A4779D6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2B696EA-C115-427E-B600-CCEFDCCE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0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1DB9C-9E44-474E-B5D4-2F715A8D2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6" y="2854113"/>
            <a:ext cx="9764543" cy="9989397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E7085C-7706-4A56-858B-22216A93D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0909" y="6164095"/>
            <a:ext cx="15326827" cy="30424055"/>
          </a:xfrm>
        </p:spPr>
        <p:txBody>
          <a:bodyPr/>
          <a:lstStyle>
            <a:lvl1pPr>
              <a:defRPr sz="7946"/>
            </a:lvl1pPr>
            <a:lvl2pPr>
              <a:defRPr sz="6953"/>
            </a:lvl2pPr>
            <a:lvl3pPr>
              <a:defRPr sz="5960"/>
            </a:lvl3pPr>
            <a:lvl4pPr>
              <a:defRPr sz="4966"/>
            </a:lvl4pPr>
            <a:lvl5pPr>
              <a:defRPr sz="4966"/>
            </a:lvl5pPr>
            <a:lvl6pPr>
              <a:defRPr sz="4966"/>
            </a:lvl6pPr>
            <a:lvl7pPr>
              <a:defRPr sz="4966"/>
            </a:lvl7pPr>
            <a:lvl8pPr>
              <a:defRPr sz="4966"/>
            </a:lvl8pPr>
            <a:lvl9pPr>
              <a:defRPr sz="4966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3A8E94C-553F-4731-B66A-68D94AD72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366" y="12843510"/>
            <a:ext cx="9764543" cy="23794191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A96B0EE-CA8C-4AED-876C-09421013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A6593F4-7592-4FEF-BF8C-66327606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101EDEE-E66E-43C0-BE59-1287E56E8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1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CA9D17F-541F-4425-9DCD-5C6720991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21" y="2279330"/>
            <a:ext cx="26112371" cy="8274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F6D0DF3-9976-4DEB-A95C-EE84DAA61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1421" y="11396633"/>
            <a:ext cx="26112371" cy="27163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EF19B35-91C0-4968-BAE7-279E7036D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81421" y="39680106"/>
            <a:ext cx="6811923" cy="22793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5DC3CB9-33EC-4D91-94EC-DCB929CF4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28665" y="39680106"/>
            <a:ext cx="10217884" cy="22793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22963AC-159D-48B2-9E91-1D94DF792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381869" y="39680106"/>
            <a:ext cx="6811923" cy="22793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6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6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l" defTabSz="2270638" rtl="0" eaLnBrk="1" latinLnBrk="0" hangingPunct="1">
        <a:lnSpc>
          <a:spcPct val="90000"/>
        </a:lnSpc>
        <a:spcBef>
          <a:spcPct val="0"/>
        </a:spcBef>
        <a:buNone/>
        <a:defRPr sz="109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660" indent="-567660" algn="l" defTabSz="2270638" rtl="0" eaLnBrk="1" latinLnBrk="0" hangingPunct="1">
        <a:lnSpc>
          <a:spcPct val="90000"/>
        </a:lnSpc>
        <a:spcBef>
          <a:spcPts val="2483"/>
        </a:spcBef>
        <a:buFont typeface="Arial" panose="020B0604020202020204" pitchFamily="34" charset="0"/>
        <a:buChar char="•"/>
        <a:defRPr sz="6953" kern="1200">
          <a:solidFill>
            <a:schemeClr val="tx1"/>
          </a:solidFill>
          <a:latin typeface="+mn-lt"/>
          <a:ea typeface="+mn-ea"/>
          <a:cs typeface="+mn-cs"/>
        </a:defRPr>
      </a:lvl1pPr>
      <a:lvl2pPr marL="1702979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2838298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966" kern="1200">
          <a:solidFill>
            <a:schemeClr val="tx1"/>
          </a:solidFill>
          <a:latin typeface="+mn-lt"/>
          <a:ea typeface="+mn-ea"/>
          <a:cs typeface="+mn-cs"/>
        </a:defRPr>
      </a:lvl3pPr>
      <a:lvl4pPr marL="3973617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5108936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6244255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7379574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8514893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650212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1pPr>
      <a:lvl2pPr marL="1135319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2pPr>
      <a:lvl3pPr marL="2270638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3pPr>
      <a:lvl4pPr marL="3405957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4541276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5676595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6811914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7947233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082552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rops.dagstuhl.de/opus/volltexte/2021/14428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microsoft.com/office/2018/10/relationships/comments" Target="../comments/modernComment_10E_B2D82ACB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ixaDeTexto 41">
            <a:extLst>
              <a:ext uri="{FF2B5EF4-FFF2-40B4-BE49-F238E27FC236}">
                <a16:creationId xmlns:a16="http://schemas.microsoft.com/office/drawing/2014/main" id="{DBD2627C-6696-42ED-A8BE-8281F9FAE4C3}"/>
              </a:ext>
            </a:extLst>
          </p:cNvPr>
          <p:cNvSpPr txBox="1"/>
          <p:nvPr/>
        </p:nvSpPr>
        <p:spPr>
          <a:xfrm>
            <a:off x="15387854" y="32387425"/>
            <a:ext cx="13023769" cy="65556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300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Addressing the problem of development of NERs for new domains without annotated datasets, the potential of </a:t>
            </a:r>
            <a:r>
              <a:rPr lang="pt-BR" sz="3000">
                <a:solidFill>
                  <a:srgbClr val="0070C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cross-domain application of BERT-based NER models</a:t>
            </a:r>
            <a:r>
              <a:rPr lang="pt-BR" sz="300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with and without tuning with in-domain additional training was investigated. </a:t>
            </a:r>
          </a:p>
          <a:p>
            <a:pPr algn="just"/>
            <a:r>
              <a:rPr lang="pt-BR" sz="300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 expected, models had a much higher difficulty in recognizing entities of classes not present in the training dataset(s). </a:t>
            </a:r>
          </a:p>
          <a:p>
            <a:pPr lvl="2" algn="just"/>
            <a:r>
              <a:rPr lang="pt-BR" sz="300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Nevertheless, the Recall of approx. 10% for both LEGISLATION and JURISPRUDENCE in LeNER without any in-domain training is an interesting result, with potential to be explored in bootstrap methods.</a:t>
            </a:r>
          </a:p>
          <a:p>
            <a:pPr algn="just"/>
            <a:r>
              <a:rPr lang="pt-BR" sz="300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Additional training with a small amount of in-domain data (automatically annotated) was not very useful. </a:t>
            </a:r>
          </a:p>
          <a:p>
            <a:pPr lvl="2" algn="just">
              <a:tabLst>
                <a:tab pos="4929188" algn="l"/>
              </a:tabLst>
            </a:pPr>
            <a:r>
              <a:rPr lang="pt-BR" sz="300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Despite some improvement in Precision (e.g., for PERSON in LeNER), it contributed to degradation of Recall.</a:t>
            </a:r>
            <a:endParaRPr lang="pt-PT" sz="3000">
              <a:solidFill>
                <a:schemeClr val="accent3">
                  <a:lumMod val="1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pt-PT" sz="3000">
              <a:solidFill>
                <a:schemeClr val="accent3">
                  <a:lumMod val="1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B78C3F3-B0C3-4809-A5F7-5BC661E3FCCB}"/>
              </a:ext>
            </a:extLst>
          </p:cNvPr>
          <p:cNvSpPr txBox="1"/>
          <p:nvPr/>
        </p:nvSpPr>
        <p:spPr>
          <a:xfrm>
            <a:off x="1762101" y="8292928"/>
            <a:ext cx="12456429" cy="665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pt-BR" sz="300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The identification of entities is a key step in many natural language processing (NLP) tasks and consequently named entity recognition (NER) is a task important in several contexts, text genres, and languages. </a:t>
            </a:r>
          </a:p>
          <a:p>
            <a:pPr algn="just">
              <a:lnSpc>
                <a:spcPct val="110000"/>
              </a:lnSpc>
            </a:pPr>
            <a:r>
              <a:rPr lang="pt-BR" sz="300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State-of-the-art solutions are based on deep learning models, requiring annotated data for training.</a:t>
            </a:r>
          </a:p>
          <a:p>
            <a:pPr algn="just">
              <a:lnSpc>
                <a:spcPct val="110000"/>
              </a:lnSpc>
            </a:pPr>
            <a:r>
              <a:rPr lang="en-US" sz="3000" b="1">
                <a:solidFill>
                  <a:srgbClr val="0070C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Problems: </a:t>
            </a:r>
          </a:p>
          <a:p>
            <a:pPr marL="457200" indent="-4572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300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The creation of those datasets is time-consuming, costly, and prone to human error. </a:t>
            </a:r>
          </a:p>
          <a:p>
            <a:pPr marL="457200" indent="-45720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300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The lack of labeled data prevents NER being effectively used in some domains and tasks</a:t>
            </a:r>
          </a:p>
          <a:p>
            <a:pPr algn="just">
              <a:lnSpc>
                <a:spcPct val="110000"/>
              </a:lnSpc>
            </a:pPr>
            <a:r>
              <a:rPr lang="en-US" sz="3000" b="1">
                <a:solidFill>
                  <a:srgbClr val="0070C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Objective: </a:t>
            </a:r>
            <a:r>
              <a:rPr lang="en-US" sz="300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Avoid the traditional manual labeling procedure to develop NER for new domains </a:t>
            </a:r>
            <a:endParaRPr lang="pt-PT" sz="3000">
              <a:solidFill>
                <a:schemeClr val="accent3">
                  <a:lumMod val="1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8BC3F1E-3C16-4A48-A632-337DF1545363}"/>
              </a:ext>
            </a:extLst>
          </p:cNvPr>
          <p:cNvGrpSpPr/>
          <p:nvPr/>
        </p:nvGrpSpPr>
        <p:grpSpPr>
          <a:xfrm>
            <a:off x="1600100" y="7271332"/>
            <a:ext cx="12796026" cy="1183515"/>
            <a:chOff x="1600101" y="8185498"/>
            <a:chExt cx="12796026" cy="1183515"/>
          </a:xfrm>
        </p:grpSpPr>
        <p:sp>
          <p:nvSpPr>
            <p:cNvPr id="18" name="Título 14">
              <a:extLst>
                <a:ext uri="{FF2B5EF4-FFF2-40B4-BE49-F238E27FC236}">
                  <a16:creationId xmlns:a16="http://schemas.microsoft.com/office/drawing/2014/main" id="{0D0565D2-9BE4-49F8-BEA4-418675D9AC8E}"/>
                </a:ext>
              </a:extLst>
            </p:cNvPr>
            <p:cNvSpPr txBox="1">
              <a:spLocks/>
            </p:cNvSpPr>
            <p:nvPr/>
          </p:nvSpPr>
          <p:spPr>
            <a:xfrm>
              <a:off x="1779641" y="8185498"/>
              <a:ext cx="12616486" cy="118351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2270638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0926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pt-PT" sz="5000" b="1">
                  <a:solidFill>
                    <a:srgbClr val="293490"/>
                  </a:solidFill>
                  <a:ea typeface="Open Sans SemiBold" panose="020B0706030804020204" pitchFamily="34" charset="0"/>
                  <a:cs typeface="Open Sans SemiBold" panose="020B0706030804020204" pitchFamily="34" charset="0"/>
                </a:rPr>
                <a:t>Introduction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AF93E3A-2AE5-42EB-B1BB-3A6F12DD3FAE}"/>
                </a:ext>
              </a:extLst>
            </p:cNvPr>
            <p:cNvSpPr/>
            <p:nvPr/>
          </p:nvSpPr>
          <p:spPr>
            <a:xfrm>
              <a:off x="1600101" y="8577694"/>
              <a:ext cx="108001" cy="432048"/>
            </a:xfrm>
            <a:prstGeom prst="rect">
              <a:avLst/>
            </a:prstGeom>
            <a:solidFill>
              <a:srgbClr val="FF81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00"/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DC60F6F-1A76-4E37-9195-1034E8966401}"/>
              </a:ext>
            </a:extLst>
          </p:cNvPr>
          <p:cNvSpPr txBox="1"/>
          <p:nvPr/>
        </p:nvSpPr>
        <p:spPr>
          <a:xfrm>
            <a:off x="1870140" y="16206073"/>
            <a:ext cx="12504311" cy="4115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pt-BR" sz="3000">
                <a:solidFill>
                  <a:schemeClr val="accent3">
                    <a:lumMod val="10000"/>
                  </a:schemeClr>
                </a:solidFill>
                <a:ea typeface="Open Sans"/>
                <a:cs typeface="Open Sans"/>
              </a:rPr>
              <a:t>Process consisting of two parts:</a:t>
            </a:r>
          </a:p>
          <a:p>
            <a:pPr marL="51435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pt-BR" sz="3000">
                <a:solidFill>
                  <a:schemeClr val="accent3">
                    <a:lumMod val="10000"/>
                  </a:schemeClr>
                </a:solidFill>
                <a:ea typeface="Open Sans"/>
                <a:cs typeface="Open Sans"/>
              </a:rPr>
              <a:t>Cross-domain application of a BERT-based NER model previously trained with automatically annotated data (top part of the Figure);</a:t>
            </a:r>
          </a:p>
          <a:p>
            <a:pPr marL="51435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pt-BR" sz="3000">
                <a:solidFill>
                  <a:schemeClr val="accent3">
                    <a:lumMod val="10000"/>
                  </a:schemeClr>
                </a:solidFill>
                <a:ea typeface="Open Sans"/>
                <a:cs typeface="Open Sans"/>
              </a:rPr>
              <a:t>Fine-tuning of this base model to a new domain resorting to automatically annotated data for that domain.</a:t>
            </a:r>
          </a:p>
          <a:p>
            <a:pPr algn="just">
              <a:lnSpc>
                <a:spcPct val="110000"/>
              </a:lnSpc>
            </a:pPr>
            <a:r>
              <a:rPr lang="pt-BR" sz="3000">
                <a:solidFill>
                  <a:schemeClr val="accent3">
                    <a:lumMod val="10000"/>
                  </a:schemeClr>
                </a:solidFill>
                <a:ea typeface="Open Sans"/>
                <a:cs typeface="Open Sans"/>
              </a:rPr>
              <a:t>For this initial exploration of cross-domain BERT-base NERs, the previously explored domain of Tourism was selected and complemented with the Legal domain.</a:t>
            </a:r>
            <a:endParaRPr lang="pt-PT" sz="3000">
              <a:solidFill>
                <a:schemeClr val="accent3">
                  <a:lumMod val="1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37078206-C166-4518-9A14-EB9551449846}"/>
              </a:ext>
            </a:extLst>
          </p:cNvPr>
          <p:cNvSpPr/>
          <p:nvPr/>
        </p:nvSpPr>
        <p:spPr>
          <a:xfrm>
            <a:off x="0" y="0"/>
            <a:ext cx="30275213" cy="1608326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 </a:t>
            </a:r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35B678F-8953-443D-BD49-123052BF4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2276" y="-24951"/>
            <a:ext cx="1506970" cy="1890386"/>
          </a:xfrm>
          <a:prstGeom prst="rect">
            <a:avLst/>
          </a:prstGeom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B61FE053-0D47-4549-B6AD-5719A3F8D170}"/>
              </a:ext>
            </a:extLst>
          </p:cNvPr>
          <p:cNvGrpSpPr/>
          <p:nvPr/>
        </p:nvGrpSpPr>
        <p:grpSpPr>
          <a:xfrm>
            <a:off x="1887416" y="41503827"/>
            <a:ext cx="4654621" cy="856351"/>
            <a:chOff x="1951081" y="41523787"/>
            <a:chExt cx="5022892" cy="924105"/>
          </a:xfrm>
        </p:grpSpPr>
        <p:pic>
          <p:nvPicPr>
            <p:cNvPr id="52" name="Imagem 51">
              <a:extLst>
                <a:ext uri="{FF2B5EF4-FFF2-40B4-BE49-F238E27FC236}">
                  <a16:creationId xmlns:a16="http://schemas.microsoft.com/office/drawing/2014/main" id="{30211C2A-31C3-4C34-9F8B-AF7877B2A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6366" y="41691813"/>
              <a:ext cx="1373860" cy="588054"/>
            </a:xfrm>
            <a:prstGeom prst="rect">
              <a:avLst/>
            </a:prstGeom>
          </p:spPr>
        </p:pic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8A3ECD03-F274-457C-8760-420A70035F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1081" y="41657623"/>
              <a:ext cx="1569203" cy="588054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1384EC9-CE5C-4093-A2D4-CF7149CBD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566" y="41523787"/>
              <a:ext cx="1197407" cy="924105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F6C67310-07A2-4F5D-8319-1E6E777B1729}"/>
              </a:ext>
            </a:extLst>
          </p:cNvPr>
          <p:cNvGrpSpPr/>
          <p:nvPr/>
        </p:nvGrpSpPr>
        <p:grpSpPr>
          <a:xfrm>
            <a:off x="1671638" y="15038164"/>
            <a:ext cx="12900991" cy="1187367"/>
            <a:chOff x="1471359" y="16895008"/>
            <a:chExt cx="12900991" cy="1187367"/>
          </a:xfrm>
        </p:grpSpPr>
        <p:sp>
          <p:nvSpPr>
            <p:cNvPr id="37" name="Título 14">
              <a:extLst>
                <a:ext uri="{FF2B5EF4-FFF2-40B4-BE49-F238E27FC236}">
                  <a16:creationId xmlns:a16="http://schemas.microsoft.com/office/drawing/2014/main" id="{9BAB21C0-284F-4D90-8C96-102F5C487405}"/>
                </a:ext>
              </a:extLst>
            </p:cNvPr>
            <p:cNvSpPr txBox="1">
              <a:spLocks/>
            </p:cNvSpPr>
            <p:nvPr/>
          </p:nvSpPr>
          <p:spPr>
            <a:xfrm>
              <a:off x="1755864" y="16895008"/>
              <a:ext cx="12616486" cy="118736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2270638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0926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pt-PT" sz="5000" b="1">
                  <a:solidFill>
                    <a:srgbClr val="293490"/>
                  </a:solidFill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Proposal</a:t>
              </a: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D941B55A-36DD-445E-A674-DB6F1B5CD093}"/>
                </a:ext>
              </a:extLst>
            </p:cNvPr>
            <p:cNvSpPr/>
            <p:nvPr/>
          </p:nvSpPr>
          <p:spPr>
            <a:xfrm>
              <a:off x="1471359" y="17262339"/>
              <a:ext cx="108002" cy="432048"/>
            </a:xfrm>
            <a:prstGeom prst="rect">
              <a:avLst/>
            </a:prstGeom>
            <a:solidFill>
              <a:srgbClr val="FF81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00"/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51C455ED-CEBC-4F19-96F9-978FFD434C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55558" y="41578463"/>
            <a:ext cx="8571080" cy="744701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3A084BCD-909E-47D7-B402-3D24403A6DA4}"/>
              </a:ext>
            </a:extLst>
          </p:cNvPr>
          <p:cNvGrpSpPr/>
          <p:nvPr/>
        </p:nvGrpSpPr>
        <p:grpSpPr>
          <a:xfrm>
            <a:off x="15464504" y="39008995"/>
            <a:ext cx="12530113" cy="1872208"/>
            <a:chOff x="15857686" y="39426642"/>
            <a:chExt cx="12530113" cy="1872208"/>
          </a:xfrm>
        </p:grpSpPr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7C81E25D-6FF8-4966-A2DE-7B02362C9E07}"/>
                </a:ext>
              </a:extLst>
            </p:cNvPr>
            <p:cNvSpPr txBox="1"/>
            <p:nvPr/>
          </p:nvSpPr>
          <p:spPr>
            <a:xfrm>
              <a:off x="15857686" y="40375520"/>
              <a:ext cx="125301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>
                  <a:solidFill>
                    <a:schemeClr val="accent3">
                      <a:lumMod val="1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This research was supported by IEETA Research Unit, funded by National Funds through the FCT - Foundation for Science and Technology, in the context of the project UIDB/00127/2020.</a:t>
              </a:r>
            </a:p>
            <a:p>
              <a:endParaRPr lang="pt-PT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3C94B53E-1160-41DA-B72E-745AF22A690D}"/>
                </a:ext>
              </a:extLst>
            </p:cNvPr>
            <p:cNvGrpSpPr/>
            <p:nvPr/>
          </p:nvGrpSpPr>
          <p:grpSpPr>
            <a:xfrm>
              <a:off x="15858405" y="39426642"/>
              <a:ext cx="12529394" cy="1455829"/>
              <a:chOff x="15857685" y="39407850"/>
              <a:chExt cx="12529394" cy="1455829"/>
            </a:xfrm>
          </p:grpSpPr>
          <p:sp>
            <p:nvSpPr>
              <p:cNvPr id="58" name="Título 14">
                <a:extLst>
                  <a:ext uri="{FF2B5EF4-FFF2-40B4-BE49-F238E27FC236}">
                    <a16:creationId xmlns:a16="http://schemas.microsoft.com/office/drawing/2014/main" id="{2073A237-A313-4C74-810A-A00725C8F5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857685" y="39407850"/>
                <a:ext cx="12515353" cy="145582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2270638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10926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pt-PT" sz="2400" b="1">
                    <a:solidFill>
                      <a:srgbClr val="293490"/>
                    </a:solidFill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ACKNOWLEDGEMENTS</a:t>
                </a:r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A2513DC0-55BC-4C65-BF31-B75C86DE763C}"/>
                  </a:ext>
                </a:extLst>
              </p:cNvPr>
              <p:cNvSpPr/>
              <p:nvPr/>
            </p:nvSpPr>
            <p:spPr>
              <a:xfrm>
                <a:off x="15928975" y="39695320"/>
                <a:ext cx="12458104" cy="45719"/>
              </a:xfrm>
              <a:prstGeom prst="rect">
                <a:avLst/>
              </a:prstGeom>
              <a:solidFill>
                <a:srgbClr val="FF81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044CD7C-E094-4345-9AD1-297BD14981DE}"/>
              </a:ext>
            </a:extLst>
          </p:cNvPr>
          <p:cNvSpPr txBox="1"/>
          <p:nvPr/>
        </p:nvSpPr>
        <p:spPr>
          <a:xfrm>
            <a:off x="1863590" y="37365432"/>
            <a:ext cx="105449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pt-BR" sz="240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E. Matos, M. Rodrigues, P. Miguel, and A. Teixeira, “</a:t>
            </a:r>
            <a:r>
              <a:rPr lang="pt-BR" sz="2400" i="1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Towards Automatic Creation of Annotations to Foster Development of Named Entity Recognizers</a:t>
            </a:r>
            <a:r>
              <a:rPr lang="pt-BR" sz="240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,” in  SLATE 2021.</a:t>
            </a:r>
          </a:p>
          <a:p>
            <a:pPr algn="just"/>
            <a:r>
              <a:rPr lang="pt-BR" sz="240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   Available: </a:t>
            </a:r>
            <a:r>
              <a:rPr lang="pt-BR" sz="200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https://drops.dagstuhl.de/opus/volltexte/2021/14428</a:t>
            </a:r>
            <a:endParaRPr lang="pt-BR" sz="2000">
              <a:solidFill>
                <a:schemeClr val="accent3">
                  <a:lumMod val="1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pt-BR" sz="2400">
              <a:solidFill>
                <a:schemeClr val="accent3">
                  <a:lumMod val="1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pt-BR" sz="240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E. Matos, M. Rodrigues, and A. Teixeira. "Named Entity Extractors for New Domains by Transfer Learning with Automatically Annotated Data." International Conference on Computational Processing of the Portuguese Language (PROPOR). Springer, Cham, 2022.</a:t>
            </a: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1842491C-BE5E-492A-8896-A43752A84318}"/>
              </a:ext>
            </a:extLst>
          </p:cNvPr>
          <p:cNvSpPr/>
          <p:nvPr/>
        </p:nvSpPr>
        <p:spPr>
          <a:xfrm>
            <a:off x="0" y="42602777"/>
            <a:ext cx="30275213" cy="228225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E0C482DC-F4BC-4720-956A-1DF62BF29EBA}"/>
              </a:ext>
            </a:extLst>
          </p:cNvPr>
          <p:cNvGrpSpPr/>
          <p:nvPr/>
        </p:nvGrpSpPr>
        <p:grpSpPr>
          <a:xfrm>
            <a:off x="15109125" y="31347810"/>
            <a:ext cx="13020710" cy="966663"/>
            <a:chOff x="15578601" y="23165245"/>
            <a:chExt cx="13020710" cy="966663"/>
          </a:xfrm>
        </p:grpSpPr>
        <p:sp>
          <p:nvSpPr>
            <p:cNvPr id="48" name="Título 14">
              <a:extLst>
                <a:ext uri="{FF2B5EF4-FFF2-40B4-BE49-F238E27FC236}">
                  <a16:creationId xmlns:a16="http://schemas.microsoft.com/office/drawing/2014/main" id="{4EF1ECE8-7457-4DAF-AE15-C2AA25671AC9}"/>
                </a:ext>
              </a:extLst>
            </p:cNvPr>
            <p:cNvSpPr txBox="1">
              <a:spLocks/>
            </p:cNvSpPr>
            <p:nvPr/>
          </p:nvSpPr>
          <p:spPr>
            <a:xfrm>
              <a:off x="15798764" y="23165245"/>
              <a:ext cx="12800547" cy="9666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2270638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0926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pt-PT" sz="5000" b="1">
                  <a:solidFill>
                    <a:srgbClr val="293490"/>
                  </a:solidFill>
                  <a:ea typeface="Open Sans SemiBold" panose="020B0706030804020204" pitchFamily="34" charset="0"/>
                  <a:cs typeface="Open Sans SemiBold" panose="020B0706030804020204" pitchFamily="34" charset="0"/>
                </a:rPr>
                <a:t>Conclusions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28A93A0E-8078-4DD4-8045-C7392691D344}"/>
                </a:ext>
              </a:extLst>
            </p:cNvPr>
            <p:cNvSpPr/>
            <p:nvPr/>
          </p:nvSpPr>
          <p:spPr>
            <a:xfrm>
              <a:off x="15578601" y="23494502"/>
              <a:ext cx="108001" cy="432048"/>
            </a:xfrm>
            <a:prstGeom prst="rect">
              <a:avLst/>
            </a:prstGeom>
            <a:solidFill>
              <a:srgbClr val="FF81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00"/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584D3D2C-4EF5-4788-A610-B0557E2C9EF8}"/>
              </a:ext>
            </a:extLst>
          </p:cNvPr>
          <p:cNvGrpSpPr/>
          <p:nvPr/>
        </p:nvGrpSpPr>
        <p:grpSpPr>
          <a:xfrm>
            <a:off x="1934607" y="4627986"/>
            <a:ext cx="26603108" cy="2535962"/>
            <a:chOff x="1934607" y="4627986"/>
            <a:chExt cx="26603108" cy="2535962"/>
          </a:xfrm>
        </p:grpSpPr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7E11BB74-B9A6-4F4D-86BA-43159D115923}"/>
                </a:ext>
              </a:extLst>
            </p:cNvPr>
            <p:cNvSpPr txBox="1"/>
            <p:nvPr/>
          </p:nvSpPr>
          <p:spPr>
            <a:xfrm>
              <a:off x="1934607" y="4627986"/>
              <a:ext cx="266031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/>
                <a:t>Emanuel Matos</a:t>
              </a:r>
              <a:r>
                <a:rPr lang="en-US" sz="3200" baseline="30000"/>
                <a:t>1,3</a:t>
              </a:r>
              <a:r>
                <a:rPr lang="en-US" sz="3200"/>
                <a:t>, Mário Rodrigues</a:t>
              </a:r>
              <a:r>
                <a:rPr lang="en-US" sz="3200" baseline="30000"/>
                <a:t>2,3</a:t>
              </a:r>
              <a:r>
                <a:rPr lang="en-US" sz="3200"/>
                <a:t>, António Teixeira</a:t>
              </a:r>
              <a:r>
                <a:rPr lang="en-US" sz="3200" baseline="30000"/>
                <a:t>1,3</a:t>
              </a:r>
              <a:endParaRPr lang="pt-PT" sz="3200" baseline="30000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D9EF7413-13BE-4B2E-B54D-C213A6CB746A}"/>
                </a:ext>
              </a:extLst>
            </p:cNvPr>
            <p:cNvSpPr txBox="1"/>
            <p:nvPr/>
          </p:nvSpPr>
          <p:spPr>
            <a:xfrm>
              <a:off x="1934607" y="5348066"/>
              <a:ext cx="2658663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800" baseline="30000">
                  <a:solidFill>
                    <a:schemeClr val="accent3">
                      <a:lumMod val="50000"/>
                    </a:schemeClr>
                  </a:solidFill>
                </a:rPr>
                <a:t>1</a:t>
              </a:r>
              <a:r>
                <a:rPr lang="da-DK" sz="2800">
                  <a:solidFill>
                    <a:schemeClr val="accent3">
                      <a:lumMod val="50000"/>
                    </a:schemeClr>
                  </a:solidFill>
                </a:rPr>
                <a:t>IEETA, DETI, University of Aveiro, Aveiro, Portugal </a:t>
              </a:r>
            </a:p>
            <a:p>
              <a:r>
                <a:rPr lang="da-DK" sz="2800" baseline="30000">
                  <a:solidFill>
                    <a:schemeClr val="accent3">
                      <a:lumMod val="50000"/>
                    </a:schemeClr>
                  </a:solidFill>
                </a:rPr>
                <a:t>2</a:t>
              </a:r>
              <a:r>
                <a:rPr lang="da-DK" sz="2800">
                  <a:solidFill>
                    <a:schemeClr val="accent3">
                      <a:lumMod val="50000"/>
                    </a:schemeClr>
                  </a:solidFill>
                </a:rPr>
                <a:t>IEETA, ESTGA, University of Aveiro, Aveiro, Portugal</a:t>
              </a:r>
            </a:p>
            <a:p>
              <a:r>
                <a:rPr lang="da-DK" sz="2800" baseline="30000">
                  <a:solidFill>
                    <a:schemeClr val="accent3">
                      <a:lumMod val="50000"/>
                    </a:schemeClr>
                  </a:solidFill>
                </a:rPr>
                <a:t>3</a:t>
              </a:r>
              <a:r>
                <a:rPr lang="da-DK" sz="2800">
                  <a:solidFill>
                    <a:schemeClr val="accent3">
                      <a:lumMod val="50000"/>
                    </a:schemeClr>
                  </a:solidFill>
                </a:rPr>
                <a:t>LASI - Intelligent Systems Associate Laboratory, Portugal </a:t>
              </a:r>
            </a:p>
            <a:p>
              <a:r>
                <a:rPr lang="da-DK" sz="2800">
                  <a:solidFill>
                    <a:schemeClr val="accent3">
                      <a:lumMod val="50000"/>
                    </a:schemeClr>
                  </a:solidFill>
                </a:rPr>
                <a:t>{easm,mjfr,ajst}@ua.pt</a:t>
              </a:r>
              <a:endParaRPr lang="pt-PT" sz="280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54" name="Título 2">
            <a:extLst>
              <a:ext uri="{FF2B5EF4-FFF2-40B4-BE49-F238E27FC236}">
                <a16:creationId xmlns:a16="http://schemas.microsoft.com/office/drawing/2014/main" id="{547CCA19-7DC4-4E94-B544-673CE432AA58}"/>
              </a:ext>
            </a:extLst>
          </p:cNvPr>
          <p:cNvSpPr txBox="1">
            <a:spLocks/>
          </p:cNvSpPr>
          <p:nvPr/>
        </p:nvSpPr>
        <p:spPr>
          <a:xfrm>
            <a:off x="1934607" y="2635389"/>
            <a:ext cx="26452471" cy="18002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227063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800" b="1">
                <a:solidFill>
                  <a:srgbClr val="293490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Assessing Transfer Learning and automatically annotated data in the development of Named Entity Recognizers for new domains. </a:t>
            </a:r>
            <a:endParaRPr lang="pt-PT" sz="5800" b="1">
              <a:solidFill>
                <a:srgbClr val="293490"/>
              </a:solidFill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51940755-1B62-4C0F-B935-BBF6C9538F67}"/>
              </a:ext>
            </a:extLst>
          </p:cNvPr>
          <p:cNvSpPr/>
          <p:nvPr/>
        </p:nvSpPr>
        <p:spPr>
          <a:xfrm>
            <a:off x="1600101" y="2168669"/>
            <a:ext cx="152887" cy="5094837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00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4E7E34-721E-494E-9918-CA3779EFC445}"/>
              </a:ext>
            </a:extLst>
          </p:cNvPr>
          <p:cNvSpPr txBox="1"/>
          <p:nvPr/>
        </p:nvSpPr>
        <p:spPr>
          <a:xfrm>
            <a:off x="15348976" y="16029657"/>
            <a:ext cx="12400389" cy="153272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3000">
                <a:solidFill>
                  <a:schemeClr val="accent3">
                    <a:lumMod val="10000"/>
                  </a:schemeClr>
                </a:solidFill>
                <a:ea typeface="Open Sans"/>
                <a:cs typeface="Open Sans"/>
              </a:rPr>
              <a:t>The next Table presents the results for the selected metrics as function of the NER model and test-set. For easier understanding, </a:t>
            </a:r>
            <a:endParaRPr lang="en-US">
              <a:solidFill>
                <a:schemeClr val="accent3">
                  <a:lumMod val="10000"/>
                </a:schemeClr>
              </a:solidFill>
            </a:endParaRPr>
          </a:p>
          <a:p>
            <a:pPr algn="just"/>
            <a:r>
              <a:rPr lang="pt-BR" sz="3000">
                <a:solidFill>
                  <a:schemeClr val="accent3">
                    <a:lumMod val="10000"/>
                  </a:schemeClr>
                </a:solidFill>
                <a:ea typeface="Open Sans"/>
                <a:cs typeface="Open Sans"/>
              </a:rPr>
              <a:t>part of the information in the Table is presented graphically in Figures.</a:t>
            </a:r>
            <a:endParaRPr lang="pt-BR">
              <a:solidFill>
                <a:schemeClr val="accent3">
                  <a:lumMod val="10000"/>
                </a:schemeClr>
              </a:solidFill>
              <a:cs typeface="Arial"/>
            </a:endParaRPr>
          </a:p>
          <a:p>
            <a:pPr algn="just"/>
            <a:endParaRPr lang="pt-BR" sz="3000">
              <a:solidFill>
                <a:schemeClr val="accent3">
                  <a:lumMod val="1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pt-BR" sz="3000">
              <a:solidFill>
                <a:schemeClr val="accent3">
                  <a:lumMod val="1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pt-BR" sz="3000">
              <a:solidFill>
                <a:schemeClr val="accent3">
                  <a:lumMod val="1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pt-BR" sz="3000">
              <a:solidFill>
                <a:schemeClr val="accent3">
                  <a:lumMod val="1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pt-BR" sz="3000">
              <a:solidFill>
                <a:schemeClr val="accent3">
                  <a:lumMod val="1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pt-BR" sz="3000">
              <a:solidFill>
                <a:schemeClr val="accent3">
                  <a:lumMod val="1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pt-BR" sz="3000">
              <a:solidFill>
                <a:schemeClr val="accent3">
                  <a:lumMod val="1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pt-BR" sz="3000">
              <a:solidFill>
                <a:schemeClr val="accent3">
                  <a:lumMod val="1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pt-BR" sz="3000">
              <a:solidFill>
                <a:schemeClr val="accent3">
                  <a:lumMod val="1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pt-BR" sz="3000">
              <a:solidFill>
                <a:schemeClr val="accent3">
                  <a:lumMod val="1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pt-BR" sz="3000">
              <a:solidFill>
                <a:schemeClr val="accent3">
                  <a:lumMod val="1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pt-BR" sz="3000">
              <a:solidFill>
                <a:schemeClr val="accent3">
                  <a:lumMod val="1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pt-BR" sz="3000">
              <a:solidFill>
                <a:schemeClr val="accent3">
                  <a:lumMod val="1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pt-BR" sz="3000">
              <a:solidFill>
                <a:schemeClr val="accent3">
                  <a:lumMod val="1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pt-BR" sz="3000">
              <a:solidFill>
                <a:schemeClr val="accent3">
                  <a:lumMod val="1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pt-BR" sz="3000">
              <a:solidFill>
                <a:schemeClr val="accent3">
                  <a:lumMod val="1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pt-BR" sz="3000">
              <a:solidFill>
                <a:schemeClr val="accent3">
                  <a:lumMod val="1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pt-BR" sz="3000">
              <a:solidFill>
                <a:schemeClr val="accent3">
                  <a:lumMod val="1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pt-BR" sz="3000">
              <a:solidFill>
                <a:schemeClr val="accent3">
                  <a:lumMod val="1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pt-BR" sz="3000">
                <a:solidFill>
                  <a:schemeClr val="accent3">
                    <a:lumMod val="10000"/>
                  </a:schemeClr>
                </a:solidFill>
                <a:ea typeface="Open Sans"/>
                <a:cs typeface="Open Sans"/>
              </a:rPr>
              <a:t>Table and plots show that: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>
                <a:solidFill>
                  <a:schemeClr val="accent3">
                    <a:lumMod val="10000"/>
                  </a:schemeClr>
                </a:solidFill>
                <a:ea typeface="Open Sans"/>
                <a:cs typeface="Open Sans"/>
              </a:rPr>
              <a:t>The results obtained for LeNER legal dataset are worst than the ones obtained for the two other test sets 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3000">
                <a:solidFill>
                  <a:schemeClr val="accent3">
                    <a:lumMod val="10000"/>
                  </a:schemeClr>
                </a:solidFill>
                <a:ea typeface="Open Sans"/>
                <a:cs typeface="Open Sans"/>
              </a:rPr>
              <a:t>being particularly worst in terms of Recall</a:t>
            </a:r>
            <a:endParaRPr lang="pt-BR">
              <a:solidFill>
                <a:schemeClr val="accent3">
                  <a:lumMod val="10000"/>
                </a:schemeClr>
              </a:solidFill>
              <a:cs typeface="Arial" panose="020B0604020202020204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>
                <a:solidFill>
                  <a:schemeClr val="accent3">
                    <a:lumMod val="10000"/>
                  </a:schemeClr>
                </a:solidFill>
                <a:ea typeface="Open Sans"/>
                <a:cs typeface="Open Sans"/>
              </a:rPr>
              <a:t>The results for Paramopama are similar to the MiniHAREM results, confirming in this new dataset the results reported in figures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>
                <a:solidFill>
                  <a:schemeClr val="accent3">
                    <a:lumMod val="10000"/>
                  </a:schemeClr>
                </a:solidFill>
                <a:ea typeface="Open Sans"/>
                <a:cs typeface="Open Sans"/>
              </a:rPr>
              <a:t>Despite showing some reduced contribute to improve Precision, the additional training (fine-tuning) of the model with LeNER train dataset resulted in degradation of Recall, for all 3 test sets.</a:t>
            </a:r>
            <a:endParaRPr lang="pt-PT" sz="3000">
              <a:solidFill>
                <a:schemeClr val="accent3">
                  <a:lumMod val="10000"/>
                </a:schemeClr>
              </a:solidFill>
              <a:ea typeface="Open Sans"/>
              <a:cs typeface="Open Sans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3000">
                <a:solidFill>
                  <a:schemeClr val="accent3">
                    <a:lumMod val="10000"/>
                  </a:schemeClr>
                </a:solidFill>
                <a:ea typeface="Open Sans"/>
                <a:cs typeface="Open Sans"/>
              </a:rPr>
              <a:t>The best Recall is obtained without additional training for the 3 datasets, being the best overall score obtained with MiniHAREM.</a:t>
            </a:r>
            <a:endParaRPr lang="pt-PT" sz="3000">
              <a:solidFill>
                <a:schemeClr val="accent3">
                  <a:lumMod val="10000"/>
                </a:schemeClr>
              </a:solidFill>
              <a:ea typeface="Open Sans"/>
              <a:cs typeface="Open Sans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D6E1AF4-1C12-7176-1EFA-98D3F10F0E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604" y="20404152"/>
            <a:ext cx="11775727" cy="6649185"/>
          </a:xfrm>
          <a:prstGeom prst="rect">
            <a:avLst/>
          </a:prstGeom>
        </p:spPr>
      </p:pic>
      <p:pic>
        <p:nvPicPr>
          <p:cNvPr id="31" name="Picture 30" descr="Chart, bar chart&#10;&#10;Description automatically generated">
            <a:extLst>
              <a:ext uri="{FF2B5EF4-FFF2-40B4-BE49-F238E27FC236}">
                <a16:creationId xmlns:a16="http://schemas.microsoft.com/office/drawing/2014/main" id="{04FC0A92-E765-D341-BCC2-1723374438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111" y="20879548"/>
            <a:ext cx="6159973" cy="4546890"/>
          </a:xfrm>
          <a:prstGeom prst="rect">
            <a:avLst/>
          </a:prstGeom>
        </p:spPr>
      </p:pic>
      <p:pic>
        <p:nvPicPr>
          <p:cNvPr id="35" name="Picture 34" descr="Chart, bar chart&#10;&#10;Description automatically generated">
            <a:extLst>
              <a:ext uri="{FF2B5EF4-FFF2-40B4-BE49-F238E27FC236}">
                <a16:creationId xmlns:a16="http://schemas.microsoft.com/office/drawing/2014/main" id="{148EC2CE-F5CD-1FCF-D321-F5E604BC73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4604" y="20878829"/>
            <a:ext cx="6164898" cy="4657238"/>
          </a:xfrm>
          <a:prstGeom prst="rect">
            <a:avLst/>
          </a:prstGeom>
        </p:spPr>
      </p:pic>
      <p:sp>
        <p:nvSpPr>
          <p:cNvPr id="24" name="CaixaDeTexto 46">
            <a:extLst>
              <a:ext uri="{FF2B5EF4-FFF2-40B4-BE49-F238E27FC236}">
                <a16:creationId xmlns:a16="http://schemas.microsoft.com/office/drawing/2014/main" id="{F809D532-5852-CF38-0305-D54257E13CE4}"/>
              </a:ext>
            </a:extLst>
          </p:cNvPr>
          <p:cNvSpPr txBox="1"/>
          <p:nvPr/>
        </p:nvSpPr>
        <p:spPr>
          <a:xfrm>
            <a:off x="1887538" y="28309942"/>
            <a:ext cx="12500109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 b="1">
                <a:solidFill>
                  <a:srgbClr val="0070C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Wikivoyage</a:t>
            </a:r>
            <a:r>
              <a:rPr lang="pt-BR" sz="300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Tourism dataset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300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Resulting from automatic annotation of texts from Wikivoyage.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 b="1">
                <a:solidFill>
                  <a:srgbClr val="0070C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LeNER </a:t>
            </a:r>
            <a:r>
              <a:rPr lang="pt-BR" sz="300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Legal texts dataset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300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60 texts from LeNER dataset of legal documents in Brazilian Portuguese.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 b="1">
                <a:solidFill>
                  <a:srgbClr val="0070C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Paramopama</a:t>
            </a:r>
            <a:r>
              <a:rPr lang="pt-BR" sz="300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datasets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300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Extension of the PtBR version of WikiNER corpus,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300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Has a total of 240,755 words tagged as part of an entity, considering 4 types (PERSON, LOCATION, ORGANIZATION and TIME).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000" b="1">
                <a:solidFill>
                  <a:srgbClr val="0070C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HAREM</a:t>
            </a:r>
            <a:r>
              <a:rPr lang="pt-BR" sz="300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datasets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3000">
                <a:solidFill>
                  <a:schemeClr val="accent3">
                    <a:lumMod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Two HAREM datasets were used, the First HAREM and the MiniHAREM, both having manually annotated entities. </a:t>
            </a:r>
            <a:endParaRPr lang="pt-PT" sz="3000">
              <a:solidFill>
                <a:schemeClr val="accent3">
                  <a:lumMod val="1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AD6F39B-D229-4173-833D-4F00D62B856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59613" y="17452252"/>
            <a:ext cx="12520963" cy="3456966"/>
          </a:xfrm>
          <a:prstGeom prst="rect">
            <a:avLst/>
          </a:prstGeom>
        </p:spPr>
      </p:pic>
      <p:sp>
        <p:nvSpPr>
          <p:cNvPr id="59" name="CaixaDeTexto 32">
            <a:extLst>
              <a:ext uri="{FF2B5EF4-FFF2-40B4-BE49-F238E27FC236}">
                <a16:creationId xmlns:a16="http://schemas.microsoft.com/office/drawing/2014/main" id="{8C37AEBF-4BF4-45C1-8395-51FA3F2E4BEC}"/>
              </a:ext>
            </a:extLst>
          </p:cNvPr>
          <p:cNvSpPr txBox="1"/>
          <p:nvPr/>
        </p:nvSpPr>
        <p:spPr>
          <a:xfrm>
            <a:off x="15075643" y="8327881"/>
            <a:ext cx="12564000" cy="65556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3000">
                <a:solidFill>
                  <a:schemeClr val="accent3">
                    <a:lumMod val="10000"/>
                  </a:schemeClr>
                </a:solidFill>
                <a:ea typeface="Open Sans"/>
                <a:cs typeface="Open Sans"/>
              </a:rPr>
              <a:t>NER, as many tasks in NLP, has been approached in two very different ways: systems based in rules and lists (the so-called Gazetteers) and data-driven systems base in machine learning. Machine Learning approaches to NER can be more flexible but they depend on the existence of adequate datasets for the target domain.</a:t>
            </a:r>
          </a:p>
          <a:p>
            <a:pPr algn="just"/>
            <a:r>
              <a:rPr lang="pt-BR" sz="3000">
                <a:solidFill>
                  <a:schemeClr val="accent3">
                    <a:lumMod val="10000"/>
                  </a:schemeClr>
                </a:solidFill>
                <a:ea typeface="Open Sans"/>
                <a:cs typeface="Open Sans"/>
              </a:rPr>
              <a:t>Several machine learning methods have been applied to NER:</a:t>
            </a:r>
          </a:p>
          <a:p>
            <a:pPr lvl="1" algn="just"/>
            <a:r>
              <a:rPr lang="pt-BR" sz="3000">
                <a:solidFill>
                  <a:schemeClr val="accent3">
                    <a:lumMod val="10000"/>
                  </a:schemeClr>
                </a:solidFill>
                <a:ea typeface="Open Sans"/>
                <a:cs typeface="Open Sans"/>
              </a:rPr>
              <a:t>For example, Support Vector Machines (SVM), Conditional Random Field (CRF) or Neural networks (NN). </a:t>
            </a:r>
          </a:p>
          <a:p>
            <a:pPr algn="just"/>
            <a:r>
              <a:rPr lang="pt-BR" sz="3000">
                <a:solidFill>
                  <a:schemeClr val="accent3">
                    <a:lumMod val="10000"/>
                  </a:schemeClr>
                </a:solidFill>
                <a:ea typeface="Open Sans"/>
                <a:cs typeface="Open Sans"/>
              </a:rPr>
              <a:t>State-of-the-art NER systems for Portuguese are BERT-based.</a:t>
            </a:r>
          </a:p>
          <a:p>
            <a:pPr algn="just"/>
            <a:r>
              <a:rPr lang="pt-BR" sz="3000">
                <a:solidFill>
                  <a:schemeClr val="accent3">
                    <a:lumMod val="10000"/>
                  </a:schemeClr>
                </a:solidFill>
                <a:ea typeface="Open Sans"/>
                <a:cs typeface="Open Sans"/>
              </a:rPr>
              <a:t>Recently, the authors developed NER systems for PT based on BERT using automatically annotated data. </a:t>
            </a:r>
          </a:p>
          <a:p>
            <a:pPr lvl="1" algn="just"/>
            <a:r>
              <a:rPr lang="pt-BR" sz="3000">
                <a:solidFill>
                  <a:schemeClr val="accent3">
                    <a:lumMod val="10000"/>
                  </a:schemeClr>
                </a:solidFill>
                <a:ea typeface="Open Sans"/>
                <a:cs typeface="Open Sans"/>
              </a:rPr>
              <a:t>Adopting Transfer Learning, finetuning pretrained BERT models with an automatically annotated dataset for the Tourism domain, based in Wikivoyage texts. Best F1 obtained was 64.9 %</a:t>
            </a:r>
            <a:endParaRPr lang="pt-PT" sz="3000">
              <a:solidFill>
                <a:schemeClr val="accent3">
                  <a:lumMod val="10000"/>
                </a:schemeClr>
              </a:solidFill>
              <a:ea typeface="Open Sans"/>
              <a:cs typeface="Open Sans"/>
            </a:endParaRPr>
          </a:p>
        </p:txBody>
      </p:sp>
      <p:grpSp>
        <p:nvGrpSpPr>
          <p:cNvPr id="63" name="Agrupar 11">
            <a:extLst>
              <a:ext uri="{FF2B5EF4-FFF2-40B4-BE49-F238E27FC236}">
                <a16:creationId xmlns:a16="http://schemas.microsoft.com/office/drawing/2014/main" id="{DD6C38E4-D0DE-47A0-B13C-0381813A28CF}"/>
              </a:ext>
            </a:extLst>
          </p:cNvPr>
          <p:cNvGrpSpPr/>
          <p:nvPr/>
        </p:nvGrpSpPr>
        <p:grpSpPr>
          <a:xfrm>
            <a:off x="15075643" y="7135174"/>
            <a:ext cx="12703365" cy="1455829"/>
            <a:chOff x="15627908" y="8967703"/>
            <a:chExt cx="12703365" cy="1455829"/>
          </a:xfrm>
        </p:grpSpPr>
        <p:sp>
          <p:nvSpPr>
            <p:cNvPr id="65" name="Título 14">
              <a:extLst>
                <a:ext uri="{FF2B5EF4-FFF2-40B4-BE49-F238E27FC236}">
                  <a16:creationId xmlns:a16="http://schemas.microsoft.com/office/drawing/2014/main" id="{84875281-191A-494B-ACC9-3CBF0E9C55D5}"/>
                </a:ext>
              </a:extLst>
            </p:cNvPr>
            <p:cNvSpPr txBox="1">
              <a:spLocks/>
            </p:cNvSpPr>
            <p:nvPr/>
          </p:nvSpPr>
          <p:spPr>
            <a:xfrm>
              <a:off x="15767273" y="8967703"/>
              <a:ext cx="12564000" cy="145582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2270638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0926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pt-PT" sz="5000" b="1">
                  <a:solidFill>
                    <a:srgbClr val="293490"/>
                  </a:solidFill>
                  <a:ea typeface="Open Sans SemiBold" panose="020B0706030804020204" pitchFamily="34" charset="0"/>
                  <a:cs typeface="Open Sans SemiBold" panose="020B0706030804020204" pitchFamily="34" charset="0"/>
                </a:rPr>
                <a:t>Related Work</a:t>
              </a:r>
            </a:p>
          </p:txBody>
        </p:sp>
        <p:sp>
          <p:nvSpPr>
            <p:cNvPr id="66" name="Retângulo 62">
              <a:extLst>
                <a:ext uri="{FF2B5EF4-FFF2-40B4-BE49-F238E27FC236}">
                  <a16:creationId xmlns:a16="http://schemas.microsoft.com/office/drawing/2014/main" id="{63D8958D-FEF3-4E6C-8FDC-0A68E3771E40}"/>
                </a:ext>
              </a:extLst>
            </p:cNvPr>
            <p:cNvSpPr/>
            <p:nvPr/>
          </p:nvSpPr>
          <p:spPr>
            <a:xfrm>
              <a:off x="15627908" y="9488761"/>
              <a:ext cx="108001" cy="432048"/>
            </a:xfrm>
            <a:prstGeom prst="rect">
              <a:avLst/>
            </a:prstGeom>
            <a:solidFill>
              <a:srgbClr val="FF81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00"/>
            </a:p>
          </p:txBody>
        </p:sp>
      </p:grpSp>
      <p:grpSp>
        <p:nvGrpSpPr>
          <p:cNvPr id="67" name="Agrupar 14">
            <a:extLst>
              <a:ext uri="{FF2B5EF4-FFF2-40B4-BE49-F238E27FC236}">
                <a16:creationId xmlns:a16="http://schemas.microsoft.com/office/drawing/2014/main" id="{012A5383-2E9F-41B9-949C-795CFDB2F0ED}"/>
              </a:ext>
            </a:extLst>
          </p:cNvPr>
          <p:cNvGrpSpPr/>
          <p:nvPr/>
        </p:nvGrpSpPr>
        <p:grpSpPr>
          <a:xfrm>
            <a:off x="1624098" y="26994155"/>
            <a:ext cx="12903972" cy="1187367"/>
            <a:chOff x="1471359" y="16834958"/>
            <a:chExt cx="12903972" cy="1187367"/>
          </a:xfrm>
        </p:grpSpPr>
        <p:sp>
          <p:nvSpPr>
            <p:cNvPr id="68" name="Título 14">
              <a:extLst>
                <a:ext uri="{FF2B5EF4-FFF2-40B4-BE49-F238E27FC236}">
                  <a16:creationId xmlns:a16="http://schemas.microsoft.com/office/drawing/2014/main" id="{C89319A6-1E07-4CD0-A1BA-94215CA1FBAD}"/>
                </a:ext>
              </a:extLst>
            </p:cNvPr>
            <p:cNvSpPr txBox="1">
              <a:spLocks/>
            </p:cNvSpPr>
            <p:nvPr/>
          </p:nvSpPr>
          <p:spPr>
            <a:xfrm>
              <a:off x="1758845" y="16834958"/>
              <a:ext cx="12616486" cy="118736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2270638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0926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pt-PT" sz="5000" b="1">
                  <a:solidFill>
                    <a:srgbClr val="293490"/>
                  </a:solidFill>
                  <a:ea typeface="Open Sans SemiBold" panose="020B0706030804020204" pitchFamily="34" charset="0"/>
                  <a:cs typeface="Open Sans SemiBold" panose="020B0706030804020204" pitchFamily="34" charset="0"/>
                </a:rPr>
                <a:t>Datasets</a:t>
              </a:r>
            </a:p>
          </p:txBody>
        </p:sp>
        <p:sp>
          <p:nvSpPr>
            <p:cNvPr id="69" name="Retângulo 60">
              <a:extLst>
                <a:ext uri="{FF2B5EF4-FFF2-40B4-BE49-F238E27FC236}">
                  <a16:creationId xmlns:a16="http://schemas.microsoft.com/office/drawing/2014/main" id="{2EAF3C7C-E429-403A-BEAA-C629EBB9FD53}"/>
                </a:ext>
              </a:extLst>
            </p:cNvPr>
            <p:cNvSpPr/>
            <p:nvPr/>
          </p:nvSpPr>
          <p:spPr>
            <a:xfrm>
              <a:off x="1471359" y="17262339"/>
              <a:ext cx="108002" cy="432048"/>
            </a:xfrm>
            <a:prstGeom prst="rect">
              <a:avLst/>
            </a:prstGeom>
            <a:solidFill>
              <a:srgbClr val="FF81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00"/>
            </a:p>
          </p:txBody>
        </p:sp>
      </p:grpSp>
      <p:grpSp>
        <p:nvGrpSpPr>
          <p:cNvPr id="78" name="Agrupar 14">
            <a:extLst>
              <a:ext uri="{FF2B5EF4-FFF2-40B4-BE49-F238E27FC236}">
                <a16:creationId xmlns:a16="http://schemas.microsoft.com/office/drawing/2014/main" id="{1FE0B313-E649-45FE-8DD2-BF498D36A1D7}"/>
              </a:ext>
            </a:extLst>
          </p:cNvPr>
          <p:cNvGrpSpPr/>
          <p:nvPr/>
        </p:nvGrpSpPr>
        <p:grpSpPr>
          <a:xfrm>
            <a:off x="15118637" y="15004121"/>
            <a:ext cx="12900991" cy="1187367"/>
            <a:chOff x="1471359" y="16855007"/>
            <a:chExt cx="12900991" cy="1187367"/>
          </a:xfrm>
        </p:grpSpPr>
        <p:sp>
          <p:nvSpPr>
            <p:cNvPr id="79" name="Título 14">
              <a:extLst>
                <a:ext uri="{FF2B5EF4-FFF2-40B4-BE49-F238E27FC236}">
                  <a16:creationId xmlns:a16="http://schemas.microsoft.com/office/drawing/2014/main" id="{C2DB25AC-A763-4E48-AEF0-0B66D91B27E3}"/>
                </a:ext>
              </a:extLst>
            </p:cNvPr>
            <p:cNvSpPr txBox="1">
              <a:spLocks/>
            </p:cNvSpPr>
            <p:nvPr/>
          </p:nvSpPr>
          <p:spPr>
            <a:xfrm>
              <a:off x="1755864" y="16855007"/>
              <a:ext cx="12616486" cy="118736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2270638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0926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pt-PT" sz="5000" b="1">
                  <a:solidFill>
                    <a:srgbClr val="293490"/>
                  </a:solidFill>
                  <a:ea typeface="Open Sans SemiBold" panose="020B0706030804020204" pitchFamily="34" charset="0"/>
                  <a:cs typeface="Open Sans SemiBold" panose="020B0706030804020204" pitchFamily="34" charset="0"/>
                </a:rPr>
                <a:t>Results</a:t>
              </a:r>
            </a:p>
          </p:txBody>
        </p:sp>
        <p:sp>
          <p:nvSpPr>
            <p:cNvPr id="80" name="Retângulo 60">
              <a:extLst>
                <a:ext uri="{FF2B5EF4-FFF2-40B4-BE49-F238E27FC236}">
                  <a16:creationId xmlns:a16="http://schemas.microsoft.com/office/drawing/2014/main" id="{1349CEB7-B001-489E-92C0-191F01C7691C}"/>
                </a:ext>
              </a:extLst>
            </p:cNvPr>
            <p:cNvSpPr/>
            <p:nvPr/>
          </p:nvSpPr>
          <p:spPr>
            <a:xfrm>
              <a:off x="1471359" y="17262339"/>
              <a:ext cx="108002" cy="432048"/>
            </a:xfrm>
            <a:prstGeom prst="rect">
              <a:avLst/>
            </a:prstGeom>
            <a:solidFill>
              <a:srgbClr val="FF81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00"/>
            </a:p>
          </p:txBody>
        </p:sp>
      </p:grpSp>
      <p:grpSp>
        <p:nvGrpSpPr>
          <p:cNvPr id="82" name="Agrupar 14">
            <a:extLst>
              <a:ext uri="{FF2B5EF4-FFF2-40B4-BE49-F238E27FC236}">
                <a16:creationId xmlns:a16="http://schemas.microsoft.com/office/drawing/2014/main" id="{4D60FA34-F256-4EDB-ADC2-DB3856FAEE41}"/>
              </a:ext>
            </a:extLst>
          </p:cNvPr>
          <p:cNvGrpSpPr/>
          <p:nvPr/>
        </p:nvGrpSpPr>
        <p:grpSpPr>
          <a:xfrm>
            <a:off x="1671638" y="36048098"/>
            <a:ext cx="12903972" cy="1187367"/>
            <a:chOff x="1471359" y="16834958"/>
            <a:chExt cx="12903972" cy="1187367"/>
          </a:xfrm>
        </p:grpSpPr>
        <p:sp>
          <p:nvSpPr>
            <p:cNvPr id="83" name="Título 14">
              <a:extLst>
                <a:ext uri="{FF2B5EF4-FFF2-40B4-BE49-F238E27FC236}">
                  <a16:creationId xmlns:a16="http://schemas.microsoft.com/office/drawing/2014/main" id="{83DD9295-C71A-41A3-BD57-B09FA3A41321}"/>
                </a:ext>
              </a:extLst>
            </p:cNvPr>
            <p:cNvSpPr txBox="1">
              <a:spLocks/>
            </p:cNvSpPr>
            <p:nvPr/>
          </p:nvSpPr>
          <p:spPr>
            <a:xfrm>
              <a:off x="1758845" y="16834958"/>
              <a:ext cx="12616486" cy="118736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2270638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0926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pt-PT" sz="5000" b="1">
                  <a:solidFill>
                    <a:srgbClr val="293490"/>
                  </a:solidFill>
                  <a:ea typeface="Open Sans SemiBold" panose="020B0706030804020204" pitchFamily="34" charset="0"/>
                  <a:cs typeface="Open Sans SemiBold" panose="020B0706030804020204" pitchFamily="34" charset="0"/>
                </a:rPr>
                <a:t>References (previous work)</a:t>
              </a:r>
            </a:p>
          </p:txBody>
        </p:sp>
        <p:sp>
          <p:nvSpPr>
            <p:cNvPr id="84" name="Retângulo 60">
              <a:extLst>
                <a:ext uri="{FF2B5EF4-FFF2-40B4-BE49-F238E27FC236}">
                  <a16:creationId xmlns:a16="http://schemas.microsoft.com/office/drawing/2014/main" id="{FECA6092-977E-44A8-A3B8-AA53ED75FE1C}"/>
                </a:ext>
              </a:extLst>
            </p:cNvPr>
            <p:cNvSpPr/>
            <p:nvPr/>
          </p:nvSpPr>
          <p:spPr>
            <a:xfrm>
              <a:off x="1471359" y="17262339"/>
              <a:ext cx="108002" cy="432048"/>
            </a:xfrm>
            <a:prstGeom prst="rect">
              <a:avLst/>
            </a:prstGeom>
            <a:solidFill>
              <a:srgbClr val="FF81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000"/>
            </a:p>
          </p:txBody>
        </p:sp>
      </p:grpSp>
      <p:sp>
        <p:nvSpPr>
          <p:cNvPr id="85" name="Retângulo 80">
            <a:extLst>
              <a:ext uri="{FF2B5EF4-FFF2-40B4-BE49-F238E27FC236}">
                <a16:creationId xmlns:a16="http://schemas.microsoft.com/office/drawing/2014/main" id="{615A9AFE-C1AD-4213-A09F-05D37A2938C8}"/>
              </a:ext>
            </a:extLst>
          </p:cNvPr>
          <p:cNvSpPr/>
          <p:nvPr/>
        </p:nvSpPr>
        <p:spPr>
          <a:xfrm>
            <a:off x="1654100" y="35242230"/>
            <a:ext cx="12458104" cy="45719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E628AF-FB88-4216-A77F-C8F23E5D6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557" y="4889552"/>
            <a:ext cx="7476808" cy="212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Qr code&#10;&#10;Description automatically generated">
            <a:extLst>
              <a:ext uri="{FF2B5EF4-FFF2-40B4-BE49-F238E27FC236}">
                <a16:creationId xmlns:a16="http://schemas.microsoft.com/office/drawing/2014/main" id="{2D552F0E-00C9-B179-798A-48C317A2D8C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958534" y="37376559"/>
            <a:ext cx="1374772" cy="1486674"/>
          </a:xfrm>
          <a:prstGeom prst="rect">
            <a:avLst/>
          </a:prstGeom>
        </p:spPr>
      </p:pic>
      <p:pic>
        <p:nvPicPr>
          <p:cNvPr id="3" name="Picture 3" descr="Qr code&#10;&#10;Description automatically generated">
            <a:extLst>
              <a:ext uri="{FF2B5EF4-FFF2-40B4-BE49-F238E27FC236}">
                <a16:creationId xmlns:a16="http://schemas.microsoft.com/office/drawing/2014/main" id="{158E19E5-8076-BBEA-5A9C-3CC3AD42CA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958534" y="39201139"/>
            <a:ext cx="1374771" cy="147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1117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Tema do Office">
  <a:themeElements>
    <a:clrScheme name="IEETA">
      <a:dk1>
        <a:srgbClr val="293490"/>
      </a:dk1>
      <a:lt1>
        <a:srgbClr val="FFFFFF"/>
      </a:lt1>
      <a:dk2>
        <a:srgbClr val="ED7D31"/>
      </a:dk2>
      <a:lt2>
        <a:srgbClr val="FFFFFF"/>
      </a:lt2>
      <a:accent1>
        <a:srgbClr val="FF8145"/>
      </a:accent1>
      <a:accent2>
        <a:srgbClr val="293490"/>
      </a:accent2>
      <a:accent3>
        <a:srgbClr val="F2F2F2"/>
      </a:accent3>
      <a:accent4>
        <a:srgbClr val="A5A5A5"/>
      </a:accent4>
      <a:accent5>
        <a:srgbClr val="595959"/>
      </a:accent5>
      <a:accent6>
        <a:srgbClr val="70AD47"/>
      </a:accent6>
      <a:hlink>
        <a:srgbClr val="293490"/>
      </a:hlink>
      <a:folHlink>
        <a:srgbClr val="B72D7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poster_v3.pptx" id="{2A2A7E13-AEA1-4D18-88ED-A101C4A95C63}" vid="{E51B7C79-A4EA-4734-A1C4-B17D0787DF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70E17B2A3CB4D914FCD913DB95659" ma:contentTypeVersion="14" ma:contentTypeDescription="Create a new document." ma:contentTypeScope="" ma:versionID="5b288c04447d595aeb0f9125764e0b4a">
  <xsd:schema xmlns:xsd="http://www.w3.org/2001/XMLSchema" xmlns:xs="http://www.w3.org/2001/XMLSchema" xmlns:p="http://schemas.microsoft.com/office/2006/metadata/properties" xmlns:ns3="cbb64535-73bd-4acf-ab50-c1b18d839d9b" xmlns:ns4="65a0829d-018a-482b-83de-b85b843bc59f" targetNamespace="http://schemas.microsoft.com/office/2006/metadata/properties" ma:root="true" ma:fieldsID="60f38e4bcdb43f50c1f62ca4c18cf113" ns3:_="" ns4:_="">
    <xsd:import namespace="cbb64535-73bd-4acf-ab50-c1b18d839d9b"/>
    <xsd:import namespace="65a0829d-018a-482b-83de-b85b843bc59f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b64535-73bd-4acf-ab50-c1b18d839d9b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a0829d-018a-482b-83de-b85b843bc5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1D8159-A5C7-4671-916D-44D9383445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ABE3AC-BB6C-4FF8-B9DE-332BD2FA7A27}">
  <ds:schemaRefs>
    <ds:schemaRef ds:uri="65a0829d-018a-482b-83de-b85b843bc59f"/>
    <ds:schemaRef ds:uri="cbb64535-73bd-4acf-ab50-c1b18d839d9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D0944F6-DBDB-45C5-A4F7-92878B7D735D}">
  <ds:schemaRefs>
    <ds:schemaRef ds:uri="65a0829d-018a-482b-83de-b85b843bc59f"/>
    <ds:schemaRef ds:uri="cbb64535-73bd-4acf-ab50-c1b18d839d9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poster_template_ieeta_v1</Template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do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amet, consectetur adipiscing elit. Nulla risus cras tincidunt vulputate.</dc:title>
  <dc:creator>Rejane Fernandes</dc:creator>
  <cp:revision>13</cp:revision>
  <dcterms:created xsi:type="dcterms:W3CDTF">2022-04-19T13:27:37Z</dcterms:created>
  <dcterms:modified xsi:type="dcterms:W3CDTF">2022-11-15T22:04:13Z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0x010100A0370E17B2A3CB4D914FCD913DB95659</vt:lpwstr>
  </property>
</Properties>
</file>