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16"/>
  </p:notesMasterIdLst>
  <p:sldIdLst>
    <p:sldId id="259" r:id="rId5"/>
    <p:sldId id="277" r:id="rId6"/>
    <p:sldId id="268" r:id="rId7"/>
    <p:sldId id="269" r:id="rId8"/>
    <p:sldId id="270" r:id="rId9"/>
    <p:sldId id="264" r:id="rId10"/>
    <p:sldId id="271" r:id="rId11"/>
    <p:sldId id="272"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0" userDrawn="1">
          <p15:clr>
            <a:srgbClr val="A4A3A4"/>
          </p15:clr>
        </p15:guide>
        <p15:guide id="2"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E0F"/>
    <a:srgbClr val="FD4513"/>
    <a:srgbClr val="56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CF16D-3ECF-B146-8FC7-30C36AB09364}" v="19" dt="2022-10-10T09:50:15.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3"/>
  </p:normalViewPr>
  <p:slideViewPr>
    <p:cSldViewPr snapToGrid="0" showGuides="1">
      <p:cViewPr varScale="1">
        <p:scale>
          <a:sx n="90" d="100"/>
          <a:sy n="90" d="100"/>
        </p:scale>
        <p:origin x="896" y="192"/>
      </p:cViewPr>
      <p:guideLst>
        <p:guide pos="370"/>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00d44742-b28a-4c0e-9599-976dd9d8aefb" providerId="ADAL" clId="{D73CF16D-3ECF-B146-8FC7-30C36AB09364}"/>
    <pc:docChg chg="undo custSel modSld">
      <pc:chgData name=" " userId="00d44742-b28a-4c0e-9599-976dd9d8aefb" providerId="ADAL" clId="{D73CF16D-3ECF-B146-8FC7-30C36AB09364}" dt="2022-10-14T09:47:51.245" v="28" actId="20577"/>
      <pc:docMkLst>
        <pc:docMk/>
      </pc:docMkLst>
      <pc:sldChg chg="modSp mod">
        <pc:chgData name=" " userId="00d44742-b28a-4c0e-9599-976dd9d8aefb" providerId="ADAL" clId="{D73CF16D-3ECF-B146-8FC7-30C36AB09364}" dt="2022-10-14T09:44:01.090" v="8" actId="313"/>
        <pc:sldMkLst>
          <pc:docMk/>
          <pc:sldMk cId="989557228" sldId="269"/>
        </pc:sldMkLst>
        <pc:spChg chg="mod">
          <ac:chgData name=" " userId="00d44742-b28a-4c0e-9599-976dd9d8aefb" providerId="ADAL" clId="{D73CF16D-3ECF-B146-8FC7-30C36AB09364}" dt="2022-10-14T09:44:01.090" v="8" actId="313"/>
          <ac:spMkLst>
            <pc:docMk/>
            <pc:sldMk cId="989557228" sldId="269"/>
            <ac:spMk id="3" creationId="{CA3BE94B-F2DC-4519-87E2-419C1985390C}"/>
          </ac:spMkLst>
        </pc:spChg>
      </pc:sldChg>
      <pc:sldChg chg="modSp mod">
        <pc:chgData name=" " userId="00d44742-b28a-4c0e-9599-976dd9d8aefb" providerId="ADAL" clId="{D73CF16D-3ECF-B146-8FC7-30C36AB09364}" dt="2022-10-14T09:44:11.383" v="10" actId="20577"/>
        <pc:sldMkLst>
          <pc:docMk/>
          <pc:sldMk cId="642002782" sldId="270"/>
        </pc:sldMkLst>
        <pc:spChg chg="mod">
          <ac:chgData name=" " userId="00d44742-b28a-4c0e-9599-976dd9d8aefb" providerId="ADAL" clId="{D73CF16D-3ECF-B146-8FC7-30C36AB09364}" dt="2022-10-14T09:44:11.383" v="10" actId="20577"/>
          <ac:spMkLst>
            <pc:docMk/>
            <pc:sldMk cId="642002782" sldId="270"/>
            <ac:spMk id="3" creationId="{CA3BE94B-F2DC-4519-87E2-419C1985390C}"/>
          </ac:spMkLst>
        </pc:spChg>
      </pc:sldChg>
      <pc:sldChg chg="modSp mod">
        <pc:chgData name=" " userId="00d44742-b28a-4c0e-9599-976dd9d8aefb" providerId="ADAL" clId="{D73CF16D-3ECF-B146-8FC7-30C36AB09364}" dt="2022-10-14T09:45:42.361" v="17" actId="20577"/>
        <pc:sldMkLst>
          <pc:docMk/>
          <pc:sldMk cId="2134739474" sldId="271"/>
        </pc:sldMkLst>
        <pc:spChg chg="mod">
          <ac:chgData name=" " userId="00d44742-b28a-4c0e-9599-976dd9d8aefb" providerId="ADAL" clId="{D73CF16D-3ECF-B146-8FC7-30C36AB09364}" dt="2022-10-14T09:45:42.361" v="17" actId="20577"/>
          <ac:spMkLst>
            <pc:docMk/>
            <pc:sldMk cId="2134739474" sldId="271"/>
            <ac:spMk id="3" creationId="{00000000-0000-0000-0000-000000000000}"/>
          </ac:spMkLst>
        </pc:spChg>
      </pc:sldChg>
      <pc:sldChg chg="modSp mod">
        <pc:chgData name=" " userId="00d44742-b28a-4c0e-9599-976dd9d8aefb" providerId="ADAL" clId="{D73CF16D-3ECF-B146-8FC7-30C36AB09364}" dt="2022-10-14T09:47:13.078" v="20" actId="20577"/>
        <pc:sldMkLst>
          <pc:docMk/>
          <pc:sldMk cId="1867791422" sldId="274"/>
        </pc:sldMkLst>
        <pc:spChg chg="mod">
          <ac:chgData name=" " userId="00d44742-b28a-4c0e-9599-976dd9d8aefb" providerId="ADAL" clId="{D73CF16D-3ECF-B146-8FC7-30C36AB09364}" dt="2022-10-14T09:47:13.078" v="20" actId="20577"/>
          <ac:spMkLst>
            <pc:docMk/>
            <pc:sldMk cId="1867791422" sldId="274"/>
            <ac:spMk id="3" creationId="{00000000-0000-0000-0000-000000000000}"/>
          </ac:spMkLst>
        </pc:spChg>
      </pc:sldChg>
      <pc:sldChg chg="modSp mod">
        <pc:chgData name=" " userId="00d44742-b28a-4c0e-9599-976dd9d8aefb" providerId="ADAL" clId="{D73CF16D-3ECF-B146-8FC7-30C36AB09364}" dt="2022-10-14T09:47:51.245" v="28" actId="20577"/>
        <pc:sldMkLst>
          <pc:docMk/>
          <pc:sldMk cId="2737049419" sldId="275"/>
        </pc:sldMkLst>
        <pc:spChg chg="mod">
          <ac:chgData name=" " userId="00d44742-b28a-4c0e-9599-976dd9d8aefb" providerId="ADAL" clId="{D73CF16D-3ECF-B146-8FC7-30C36AB09364}" dt="2022-10-14T09:47:51.245" v="28" actId="20577"/>
          <ac:spMkLst>
            <pc:docMk/>
            <pc:sldMk cId="2737049419" sldId="27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14882-4955-49AD-8775-989C9E868E2B}"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C97C9-AA45-4195-96EF-55AC5E398DA2}" type="slidenum">
              <a:rPr lang="en-US" smtClean="0"/>
              <a:t>‹#›</a:t>
            </a:fld>
            <a:endParaRPr lang="en-US"/>
          </a:p>
        </p:txBody>
      </p:sp>
    </p:spTree>
    <p:extLst>
      <p:ext uri="{BB962C8B-B14F-4D97-AF65-F5344CB8AC3E}">
        <p14:creationId xmlns:p14="http://schemas.microsoft.com/office/powerpoint/2010/main" val="373898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Build up an App based in Open IE for Tourism.</a:t>
            </a:r>
            <a:endParaRPr lang="en-PT"/>
          </a:p>
          <a:p>
            <a:endParaRPr lang="en-US"/>
          </a:p>
        </p:txBody>
      </p:sp>
      <p:sp>
        <p:nvSpPr>
          <p:cNvPr id="4" name="Slide Number Placeholder 3"/>
          <p:cNvSpPr>
            <a:spLocks noGrp="1"/>
          </p:cNvSpPr>
          <p:nvPr>
            <p:ph type="sldNum" sz="quarter" idx="5"/>
          </p:nvPr>
        </p:nvSpPr>
        <p:spPr/>
        <p:txBody>
          <a:bodyPr/>
          <a:lstStyle/>
          <a:p>
            <a:fld id="{1D8C97C9-AA45-4195-96EF-55AC5E398DA2}" type="slidenum">
              <a:rPr lang="en-US" smtClean="0"/>
              <a:t>6</a:t>
            </a:fld>
            <a:endParaRPr lang="en-US"/>
          </a:p>
        </p:txBody>
      </p:sp>
    </p:spTree>
    <p:extLst>
      <p:ext uri="{BB962C8B-B14F-4D97-AF65-F5344CB8AC3E}">
        <p14:creationId xmlns:p14="http://schemas.microsoft.com/office/powerpoint/2010/main" val="167261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Build up an App based in Open IE for Tourism.</a:t>
            </a:r>
            <a:endParaRPr lang="en-PT"/>
          </a:p>
          <a:p>
            <a:endParaRPr lang="en-US"/>
          </a:p>
        </p:txBody>
      </p:sp>
      <p:sp>
        <p:nvSpPr>
          <p:cNvPr id="4" name="Slide Number Placeholder 3"/>
          <p:cNvSpPr>
            <a:spLocks noGrp="1"/>
          </p:cNvSpPr>
          <p:nvPr>
            <p:ph type="sldNum" sz="quarter" idx="5"/>
          </p:nvPr>
        </p:nvSpPr>
        <p:spPr/>
        <p:txBody>
          <a:bodyPr/>
          <a:lstStyle/>
          <a:p>
            <a:fld id="{1D8C97C9-AA45-4195-96EF-55AC5E398DA2}" type="slidenum">
              <a:rPr lang="en-US" smtClean="0"/>
              <a:t>7</a:t>
            </a:fld>
            <a:endParaRPr lang="en-US"/>
          </a:p>
        </p:txBody>
      </p:sp>
    </p:spTree>
    <p:extLst>
      <p:ext uri="{BB962C8B-B14F-4D97-AF65-F5344CB8AC3E}">
        <p14:creationId xmlns:p14="http://schemas.microsoft.com/office/powerpoint/2010/main" val="78736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Build up an App based in Open IE for Tourism.</a:t>
            </a:r>
            <a:endParaRPr lang="en-PT"/>
          </a:p>
          <a:p>
            <a:endParaRPr lang="en-US"/>
          </a:p>
        </p:txBody>
      </p:sp>
      <p:sp>
        <p:nvSpPr>
          <p:cNvPr id="4" name="Slide Number Placeholder 3"/>
          <p:cNvSpPr>
            <a:spLocks noGrp="1"/>
          </p:cNvSpPr>
          <p:nvPr>
            <p:ph type="sldNum" sz="quarter" idx="5"/>
          </p:nvPr>
        </p:nvSpPr>
        <p:spPr/>
        <p:txBody>
          <a:bodyPr/>
          <a:lstStyle/>
          <a:p>
            <a:fld id="{1D8C97C9-AA45-4195-96EF-55AC5E398DA2}" type="slidenum">
              <a:rPr lang="en-US" smtClean="0"/>
              <a:t>8</a:t>
            </a:fld>
            <a:endParaRPr lang="en-US"/>
          </a:p>
        </p:txBody>
      </p:sp>
    </p:spTree>
    <p:extLst>
      <p:ext uri="{BB962C8B-B14F-4D97-AF65-F5344CB8AC3E}">
        <p14:creationId xmlns:p14="http://schemas.microsoft.com/office/powerpoint/2010/main" val="107832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Build up an App based in Open IE for Tourism.</a:t>
            </a:r>
            <a:endParaRPr lang="en-PT"/>
          </a:p>
          <a:p>
            <a:endParaRPr lang="en-US"/>
          </a:p>
        </p:txBody>
      </p:sp>
      <p:sp>
        <p:nvSpPr>
          <p:cNvPr id="4" name="Slide Number Placeholder 3"/>
          <p:cNvSpPr>
            <a:spLocks noGrp="1"/>
          </p:cNvSpPr>
          <p:nvPr>
            <p:ph type="sldNum" sz="quarter" idx="5"/>
          </p:nvPr>
        </p:nvSpPr>
        <p:spPr/>
        <p:txBody>
          <a:bodyPr/>
          <a:lstStyle/>
          <a:p>
            <a:fld id="{1D8C97C9-AA45-4195-96EF-55AC5E398DA2}" type="slidenum">
              <a:rPr lang="en-US" smtClean="0"/>
              <a:t>9</a:t>
            </a:fld>
            <a:endParaRPr lang="en-US"/>
          </a:p>
        </p:txBody>
      </p:sp>
    </p:spTree>
    <p:extLst>
      <p:ext uri="{BB962C8B-B14F-4D97-AF65-F5344CB8AC3E}">
        <p14:creationId xmlns:p14="http://schemas.microsoft.com/office/powerpoint/2010/main" val="129607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Build up an App based in Open IE for Tourism.</a:t>
            </a:r>
            <a:endParaRPr lang="en-PT"/>
          </a:p>
          <a:p>
            <a:endParaRPr lang="en-US"/>
          </a:p>
        </p:txBody>
      </p:sp>
      <p:sp>
        <p:nvSpPr>
          <p:cNvPr id="4" name="Slide Number Placeholder 3"/>
          <p:cNvSpPr>
            <a:spLocks noGrp="1"/>
          </p:cNvSpPr>
          <p:nvPr>
            <p:ph type="sldNum" sz="quarter" idx="5"/>
          </p:nvPr>
        </p:nvSpPr>
        <p:spPr/>
        <p:txBody>
          <a:bodyPr/>
          <a:lstStyle/>
          <a:p>
            <a:fld id="{1D8C97C9-AA45-4195-96EF-55AC5E398DA2}" type="slidenum">
              <a:rPr lang="en-US" smtClean="0"/>
              <a:t>10</a:t>
            </a:fld>
            <a:endParaRPr lang="en-US"/>
          </a:p>
        </p:txBody>
      </p:sp>
    </p:spTree>
    <p:extLst>
      <p:ext uri="{BB962C8B-B14F-4D97-AF65-F5344CB8AC3E}">
        <p14:creationId xmlns:p14="http://schemas.microsoft.com/office/powerpoint/2010/main" val="14020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B4F9D27-8A6B-4BDD-8009-F0A535017542}"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2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4F9D27-8A6B-4BDD-8009-F0A535017542}"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288093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4F9D27-8A6B-4BDD-8009-F0A535017542}"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3157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4F9D27-8A6B-4BDD-8009-F0A535017542}"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59371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F9D27-8A6B-4BDD-8009-F0A535017542}" type="datetimeFigureOut">
              <a:rPr lang="en-GB" smtClean="0"/>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4F9D27-8A6B-4BDD-8009-F0A535017542}"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1240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4F9D27-8A6B-4BDD-8009-F0A535017542}" type="datetimeFigureOut">
              <a:rPr lang="en-GB" smtClean="0"/>
              <a:t>13/10/2022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63509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4F9D27-8A6B-4BDD-8009-F0A535017542}" type="datetimeFigureOut">
              <a:rPr lang="en-GB" smtClean="0"/>
              <a:t>13/10/2022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0901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4F9D27-8A6B-4BDD-8009-F0A535017542}" type="datetimeFigureOut">
              <a:rPr lang="en-GB" smtClean="0"/>
              <a:t>13/10/2022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229618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4F9D27-8A6B-4BDD-8009-F0A535017542}" type="datetimeFigureOut">
              <a:rPr lang="en-GB" smtClean="0"/>
              <a:t>13/10/2022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E2EEC0-A09B-4F3D-8E07-011A5D683607}" type="slidenum">
              <a:rPr lang="en-GB" smtClean="0"/>
              <a:t>‹#›</a:t>
            </a:fld>
            <a:endParaRPr lang="en-GB"/>
          </a:p>
        </p:txBody>
      </p:sp>
    </p:spTree>
    <p:extLst>
      <p:ext uri="{BB962C8B-B14F-4D97-AF65-F5344CB8AC3E}">
        <p14:creationId xmlns:p14="http://schemas.microsoft.com/office/powerpoint/2010/main" val="100346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F9D27-8A6B-4BDD-8009-F0A535017542}" type="datetimeFigureOut">
              <a:rPr lang="en-GB" smtClean="0"/>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15787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4F9D27-8A6B-4BDD-8009-F0A535017542}" type="datetimeFigureOut">
              <a:rPr lang="en-GB" smtClean="0"/>
              <a:t>13/10/2022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E2EEC0-A09B-4F3D-8E07-011A5D68360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5364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92370" y="605896"/>
            <a:ext cx="3084844" cy="5646208"/>
          </a:xfrm>
        </p:spPr>
        <p:txBody>
          <a:bodyPr vert="horz" lIns="91440" tIns="45720" rIns="91440" bIns="45720" rtlCol="0" anchor="ctr">
            <a:normAutofit/>
          </a:bodyPr>
          <a:lstStyle/>
          <a:p>
            <a:r>
              <a:rPr lang="en-US" sz="3600">
                <a:solidFill>
                  <a:srgbClr val="FFFFFF"/>
                </a:solidFill>
              </a:rPr>
              <a:t>Extraction and Access to Information in Natural Language for Non-Developers - Democratizing Information</a:t>
            </a:r>
            <a:endParaRPr lang="en-US" sz="3600" b="1">
              <a:solidFill>
                <a:srgbClr val="FFFFFF"/>
              </a:solidFill>
            </a:endParaRPr>
          </a:p>
        </p:txBody>
      </p:sp>
      <p:sp>
        <p:nvSpPr>
          <p:cNvPr id="24"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4742016" y="605896"/>
            <a:ext cx="6413663" cy="5646208"/>
          </a:xfrm>
        </p:spPr>
        <p:txBody>
          <a:bodyPr vert="horz" lIns="0" tIns="45720" rIns="0" bIns="45720" rtlCol="0" anchor="ctr">
            <a:normAutofit/>
          </a:bodyPr>
          <a:lstStyle/>
          <a:p>
            <a:r>
              <a:rPr lang="en-US">
                <a:solidFill>
                  <a:schemeClr val="tx1">
                    <a:lumMod val="75000"/>
                    <a:lumOff val="25000"/>
                  </a:schemeClr>
                </a:solidFill>
                <a:latin typeface="+mn-lt"/>
              </a:rPr>
              <a:t>Emanuel Matos </a:t>
            </a:r>
          </a:p>
          <a:p>
            <a:r>
              <a:rPr lang="en-US">
                <a:solidFill>
                  <a:schemeClr val="tx1">
                    <a:lumMod val="75000"/>
                    <a:lumOff val="25000"/>
                  </a:schemeClr>
                </a:solidFill>
                <a:latin typeface="+mn-lt"/>
              </a:rPr>
              <a:t>Progress 2021/2022 – partial Time</a:t>
            </a:r>
          </a:p>
        </p:txBody>
      </p:sp>
      <p:pic>
        <p:nvPicPr>
          <p:cNvPr id="5" name="Picture 4">
            <a:extLst>
              <a:ext uri="{FF2B5EF4-FFF2-40B4-BE49-F238E27FC236}">
                <a16:creationId xmlns:a16="http://schemas.microsoft.com/office/drawing/2014/main" id="{D327379C-3E8A-4FAC-963C-9E3D42CA4D1E}"/>
              </a:ext>
            </a:extLst>
          </p:cNvPr>
          <p:cNvPicPr>
            <a:picLocks noChangeAspect="1"/>
          </p:cNvPicPr>
          <p:nvPr/>
        </p:nvPicPr>
        <p:blipFill>
          <a:blip r:embed="rId2"/>
          <a:stretch>
            <a:fillRect/>
          </a:stretch>
        </p:blipFill>
        <p:spPr>
          <a:xfrm>
            <a:off x="4452987" y="5390855"/>
            <a:ext cx="3448050" cy="485775"/>
          </a:xfrm>
          <a:prstGeom prst="rect">
            <a:avLst/>
          </a:prstGeom>
        </p:spPr>
      </p:pic>
      <p:pic>
        <p:nvPicPr>
          <p:cNvPr id="8" name="Picture 7">
            <a:extLst>
              <a:ext uri="{FF2B5EF4-FFF2-40B4-BE49-F238E27FC236}">
                <a16:creationId xmlns:a16="http://schemas.microsoft.com/office/drawing/2014/main" id="{79E05737-6C96-4065-92A1-08FDEDF3BB05}"/>
              </a:ext>
            </a:extLst>
          </p:cNvPr>
          <p:cNvPicPr>
            <a:picLocks noChangeAspect="1"/>
          </p:cNvPicPr>
          <p:nvPr/>
        </p:nvPicPr>
        <p:blipFill>
          <a:blip r:embed="rId3"/>
          <a:stretch>
            <a:fillRect/>
          </a:stretch>
        </p:blipFill>
        <p:spPr>
          <a:xfrm>
            <a:off x="10327004" y="5146388"/>
            <a:ext cx="828675" cy="733425"/>
          </a:xfrm>
          <a:prstGeom prst="rect">
            <a:avLst/>
          </a:prstGeom>
        </p:spPr>
      </p:pic>
    </p:spTree>
    <p:extLst>
      <p:ext uri="{BB962C8B-B14F-4D97-AF65-F5344CB8AC3E}">
        <p14:creationId xmlns:p14="http://schemas.microsoft.com/office/powerpoint/2010/main" val="4257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typeface="+mn-lt"/>
              </a:rPr>
              <a:t>Future work</a:t>
            </a:r>
            <a:endParaRPr lang="en-GB" b="1">
              <a:latin typeface="+mn-lt"/>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GB" sz="1400" dirty="0">
                <a:effectLst/>
                <a:latin typeface="Arial" panose="020B0604020202020204" pitchFamily="34" charset="0"/>
                <a:cs typeface="Arial" panose="020B0604020202020204" pitchFamily="34" charset="0"/>
              </a:rPr>
              <a:t>Based on what happened in 2021/2022, working part-time, we believe it is possible to deliver everything we planned for this year, as the experience together with the support of supervisors created a balance that makes sense to maintain for the next period. </a:t>
            </a:r>
            <a:endParaRPr lang="en-GB" sz="1400" dirty="0">
              <a:latin typeface="Arial" panose="020B0604020202020204" pitchFamily="34" charset="0"/>
              <a:cs typeface="Arial" panose="020B0604020202020204" pitchFamily="34" charset="0"/>
            </a:endParaRPr>
          </a:p>
          <a:p>
            <a:pPr>
              <a:buFont typeface="Wingdings" pitchFamily="2" charset="2"/>
              <a:buChar char="Ø"/>
            </a:pPr>
            <a:r>
              <a:rPr lang="en-US" sz="1400" b="1" dirty="0">
                <a:latin typeface="Arial" panose="020B0604020202020204" pitchFamily="34" charset="0"/>
                <a:cs typeface="Arial" panose="020B0604020202020204" pitchFamily="34" charset="0"/>
              </a:rPr>
              <a:t> </a:t>
            </a:r>
            <a:r>
              <a:rPr lang="en-GB" sz="1400" b="1" dirty="0">
                <a:effectLst/>
                <a:latin typeface="Arial" panose="020B0604020202020204" pitchFamily="34" charset="0"/>
                <a:cs typeface="Arial" panose="020B0604020202020204" pitchFamily="34" charset="0"/>
              </a:rPr>
              <a:t>Improve the NERs integrating the Ensemble</a:t>
            </a:r>
            <a:r>
              <a:rPr lang="en-GB" sz="1400" b="0" dirty="0">
                <a:effectLst/>
                <a:latin typeface="Arial" panose="020B0604020202020204" pitchFamily="34" charset="0"/>
                <a:cs typeface="Arial" panose="020B0604020202020204" pitchFamily="34" charset="0"/>
              </a:rPr>
              <a:t>: </a:t>
            </a:r>
            <a:r>
              <a:rPr lang="en-GB" sz="1400" dirty="0">
                <a:effectLst/>
                <a:latin typeface="Arial" panose="020B0604020202020204" pitchFamily="34" charset="0"/>
                <a:cs typeface="Arial" panose="020B0604020202020204" pitchFamily="34" charset="0"/>
              </a:rPr>
              <a:t>This task has been maintained since the previous year, as this point should be prioritized this year. Particularly improving the performance of </a:t>
            </a:r>
            <a:r>
              <a:rPr lang="en-GB" sz="1400" dirty="0" err="1">
                <a:effectLst/>
                <a:latin typeface="Arial" panose="020B0604020202020204" pitchFamily="34" charset="0"/>
                <a:cs typeface="Arial" panose="020B0604020202020204" pitchFamily="34" charset="0"/>
              </a:rPr>
              <a:t>DBpedia</a:t>
            </a:r>
            <a:r>
              <a:rPr lang="en-GB" sz="1400" dirty="0">
                <a:effectLst/>
                <a:latin typeface="Arial" panose="020B0604020202020204" pitchFamily="34" charset="0"/>
                <a:cs typeface="Arial" panose="020B0604020202020204" pitchFamily="34" charset="0"/>
              </a:rPr>
              <a:t>-based NER, both in augmenting its speed (ex: with a local Virtuoso server) and improving the decision of Tags to keep from the </a:t>
            </a:r>
            <a:r>
              <a:rPr lang="en-GB" sz="1400" dirty="0" err="1">
                <a:effectLst/>
                <a:latin typeface="Arial" panose="020B0604020202020204" pitchFamily="34" charset="0"/>
                <a:cs typeface="Arial" panose="020B0604020202020204" pitchFamily="34" charset="0"/>
              </a:rPr>
              <a:t>DBpedia</a:t>
            </a:r>
            <a:r>
              <a:rPr lang="en-GB" sz="1400" dirty="0">
                <a:effectLst/>
                <a:latin typeface="Arial" panose="020B0604020202020204" pitchFamily="34" charset="0"/>
                <a:cs typeface="Arial" panose="020B0604020202020204" pitchFamily="34" charset="0"/>
              </a:rPr>
              <a:t> query results. Also the exploration of translation to increase the number of entities annotated has been started. </a:t>
            </a:r>
            <a:endParaRPr lang="en-GB" sz="1400" dirty="0">
              <a:latin typeface="Arial" panose="020B0604020202020204" pitchFamily="34" charset="0"/>
              <a:cs typeface="Arial" panose="020B0604020202020204" pitchFamily="34" charset="0"/>
            </a:endParaRPr>
          </a:p>
          <a:p>
            <a:pPr>
              <a:buFont typeface="Wingdings" pitchFamily="2" charset="2"/>
              <a:buChar char="Ø"/>
            </a:pPr>
            <a:r>
              <a:rPr lang="en-GB" sz="1400" b="1" dirty="0">
                <a:effectLst/>
                <a:latin typeface="Arial" panose="020B0604020202020204" pitchFamily="34" charset="0"/>
                <a:cs typeface="Arial" panose="020B0604020202020204" pitchFamily="34" charset="0"/>
              </a:rPr>
              <a:t>Addition of NERs to the Ensemble</a:t>
            </a:r>
            <a:r>
              <a:rPr lang="en-GB" sz="1400" b="0" dirty="0">
                <a:effectLst/>
                <a:latin typeface="Arial" panose="020B0604020202020204" pitchFamily="34" charset="0"/>
                <a:cs typeface="Arial" panose="020B0604020202020204" pitchFamily="34" charset="0"/>
              </a:rPr>
              <a:t>: </a:t>
            </a:r>
            <a:r>
              <a:rPr lang="en-GB" sz="1400" dirty="0">
                <a:effectLst/>
                <a:latin typeface="Arial" panose="020B0604020202020204" pitchFamily="34" charset="0"/>
                <a:cs typeface="Arial" panose="020B0604020202020204" pitchFamily="34" charset="0"/>
              </a:rPr>
              <a:t>This task was kept but with a different focus, we have the idea of treating post-general training as UNICLASS. Add other NERs to the ensemble: For example, specialized NERs for specific classes (ex: time) or using other sources of information (ex: YAGO and Wikipedia) and ontologies. </a:t>
            </a:r>
            <a:endParaRPr lang="en-GB" sz="1400" dirty="0">
              <a:latin typeface="Arial" panose="020B0604020202020204" pitchFamily="34" charset="0"/>
              <a:cs typeface="Arial" panose="020B0604020202020204" pitchFamily="34" charset="0"/>
            </a:endParaRPr>
          </a:p>
          <a:p>
            <a:pPr>
              <a:buFont typeface="Wingdings" pitchFamily="2" charset="2"/>
              <a:buChar char="Ø"/>
            </a:pPr>
            <a:r>
              <a:rPr lang="en-US" sz="1400" dirty="0">
                <a:latin typeface="Arial" panose="020B0604020202020204" pitchFamily="34" charset="0"/>
                <a:cs typeface="Arial" panose="020B0604020202020204" pitchFamily="34" charset="0"/>
              </a:rPr>
              <a:t> </a:t>
            </a:r>
            <a:r>
              <a:rPr lang="en-GB" sz="1400" b="1" dirty="0">
                <a:effectLst/>
                <a:latin typeface="Arial" panose="020B0604020202020204" pitchFamily="34" charset="0"/>
                <a:cs typeface="Arial" panose="020B0604020202020204" pitchFamily="34" charset="0"/>
              </a:rPr>
              <a:t>Use tagged data to train NERs</a:t>
            </a:r>
            <a:r>
              <a:rPr lang="en-GB" sz="1400" b="0" dirty="0">
                <a:effectLst/>
                <a:latin typeface="Arial" panose="020B0604020202020204" pitchFamily="34" charset="0"/>
                <a:cs typeface="Arial" panose="020B0604020202020204" pitchFamily="34" charset="0"/>
              </a:rPr>
              <a:t>: </a:t>
            </a:r>
            <a:r>
              <a:rPr lang="en-GB" sz="1400" dirty="0">
                <a:effectLst/>
                <a:latin typeface="Arial" panose="020B0604020202020204" pitchFamily="34" charset="0"/>
                <a:cs typeface="Arial" panose="020B0604020202020204" pitchFamily="34" charset="0"/>
              </a:rPr>
              <a:t>Continue and extend the work on training ML systems, starting with a NER based on BERT ENTITY/NO-ENTITY tagging. </a:t>
            </a:r>
            <a:endParaRPr lang="en-GB" sz="1400" dirty="0">
              <a:latin typeface="Arial" panose="020B0604020202020204" pitchFamily="34" charset="0"/>
              <a:cs typeface="Arial" panose="020B0604020202020204" pitchFamily="34" charset="0"/>
            </a:endParaRPr>
          </a:p>
          <a:p>
            <a:pPr>
              <a:buFont typeface="Wingdings" pitchFamily="2" charset="2"/>
              <a:buChar char="Ø"/>
            </a:pPr>
            <a:r>
              <a:rPr lang="en-GB" sz="1400" b="1" dirty="0">
                <a:effectLst/>
                <a:latin typeface="Arial" panose="020B0604020202020204" pitchFamily="34" charset="0"/>
                <a:cs typeface="Arial" panose="020B0604020202020204" pitchFamily="34" charset="0"/>
              </a:rPr>
              <a:t>Improve the process of NERs output combination</a:t>
            </a:r>
            <a:r>
              <a:rPr lang="en-GB" sz="1400" dirty="0">
                <a:effectLst/>
                <a:latin typeface="Arial" panose="020B0604020202020204" pitchFamily="34" charset="0"/>
                <a:cs typeface="Arial" panose="020B0604020202020204" pitchFamily="34" charset="0"/>
              </a:rPr>
              <a:t>. Implement </a:t>
            </a:r>
            <a:r>
              <a:rPr lang="en-GB" sz="1400">
                <a:effectLst/>
                <a:latin typeface="Arial" panose="020B0604020202020204" pitchFamily="34" charset="0"/>
                <a:cs typeface="Arial" panose="020B0604020202020204" pitchFamily="34" charset="0"/>
              </a:rPr>
              <a:t>more robust </a:t>
            </a:r>
            <a:r>
              <a:rPr lang="en-GB" sz="1400" dirty="0">
                <a:effectLst/>
                <a:latin typeface="Arial" panose="020B0604020202020204" pitchFamily="34" charset="0"/>
                <a:cs typeface="Arial" panose="020B0604020202020204" pitchFamily="34" charset="0"/>
              </a:rPr>
              <a:t>word/phrase alignment for NER assessment. </a:t>
            </a:r>
            <a:endParaRPr lang="en-GB" sz="1400" dirty="0">
              <a:latin typeface="Arial" panose="020B0604020202020204" pitchFamily="34" charset="0"/>
              <a:cs typeface="Arial" panose="020B0604020202020204" pitchFamily="34" charset="0"/>
            </a:endParaRPr>
          </a:p>
          <a:p>
            <a:pPr>
              <a:buFont typeface="Wingdings" pitchFamily="2" charset="2"/>
              <a:buChar char="Ø"/>
            </a:pPr>
            <a:r>
              <a:rPr lang="en-GB" sz="1400" b="1" dirty="0">
                <a:effectLst/>
                <a:latin typeface="Arial" panose="020B0604020202020204" pitchFamily="34" charset="0"/>
                <a:cs typeface="Arial" panose="020B0604020202020204" pitchFamily="34" charset="0"/>
              </a:rPr>
              <a:t>Integrate the newly obtained NERs in an Information Extraction base line</a:t>
            </a:r>
            <a:r>
              <a:rPr lang="en-GB" sz="1400" dirty="0">
                <a:effectLst/>
                <a:latin typeface="Arial" panose="020B0604020202020204" pitchFamily="34" charset="0"/>
                <a:cs typeface="Arial" panose="020B0604020202020204" pitchFamily="34" charset="0"/>
              </a:rPr>
              <a:t>. At this point, we will develop a block that allows us, after complete post-processing, to use the results to extract some information from the text evaluated by the NERs. </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0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A541-D4A2-45C2-897C-96BD79CC393D}"/>
              </a:ext>
            </a:extLst>
          </p:cNvPr>
          <p:cNvSpPr>
            <a:spLocks noGrp="1"/>
          </p:cNvSpPr>
          <p:nvPr>
            <p:ph type="title"/>
          </p:nvPr>
        </p:nvSpPr>
        <p:spPr/>
        <p:txBody>
          <a:bodyPr/>
          <a:lstStyle/>
          <a:p>
            <a:r>
              <a:rPr lang="en-US">
                <a:latin typeface="+mn-lt"/>
              </a:rPr>
              <a:t>Workplan Update</a:t>
            </a:r>
          </a:p>
        </p:txBody>
      </p:sp>
      <p:sp>
        <p:nvSpPr>
          <p:cNvPr id="3" name="Content Placeholder 2">
            <a:extLst>
              <a:ext uri="{FF2B5EF4-FFF2-40B4-BE49-F238E27FC236}">
                <a16:creationId xmlns:a16="http://schemas.microsoft.com/office/drawing/2014/main" id="{59D8C88D-2F8B-4440-B645-A7136A719D11}"/>
              </a:ext>
            </a:extLst>
          </p:cNvPr>
          <p:cNvSpPr>
            <a:spLocks noGrp="1"/>
          </p:cNvSpPr>
          <p:nvPr>
            <p:ph idx="1"/>
          </p:nvPr>
        </p:nvSpPr>
        <p:spPr>
          <a:xfrm>
            <a:off x="1097280" y="1737360"/>
            <a:ext cx="10058400" cy="2609789"/>
          </a:xfrm>
        </p:spPr>
        <p:txBody>
          <a:bodyPr>
            <a:normAutofit fontScale="92500" lnSpcReduction="10000"/>
          </a:bodyPr>
          <a:lstStyle/>
          <a:p>
            <a:r>
              <a:rPr lang="en-GB" sz="1800">
                <a:effectLst/>
                <a:latin typeface="Arial" panose="020B0604020202020204" pitchFamily="34" charset="0"/>
                <a:cs typeface="Arial" panose="020B0604020202020204" pitchFamily="34" charset="0"/>
              </a:rPr>
              <a:t>Each Milestone refers to a delivery and then will be necessary an update too , next the product or report as follows: </a:t>
            </a:r>
            <a:endParaRPr lang="en-GB">
              <a:latin typeface="Arial" panose="020B0604020202020204" pitchFamily="34" charset="0"/>
              <a:cs typeface="Arial" panose="020B0604020202020204" pitchFamily="34" charset="0"/>
            </a:endParaRPr>
          </a:p>
          <a:p>
            <a:pPr>
              <a:buFont typeface="Wingdings" pitchFamily="2" charset="2"/>
              <a:buChar char="Ø"/>
            </a:pPr>
            <a:r>
              <a:rPr lang="en-GB" sz="1800">
                <a:effectLst/>
                <a:latin typeface="Arial" panose="020B0604020202020204" pitchFamily="34" charset="0"/>
                <a:cs typeface="Arial" panose="020B0604020202020204" pitchFamily="34" charset="0"/>
              </a:rPr>
              <a:t>M1 - delivery of the “NER without data registration”, planned to the end of the 1st complete year of Thesis work. Was achieved a bit later, in the final months of 2021. </a:t>
            </a:r>
          </a:p>
          <a:p>
            <a:pPr>
              <a:buFont typeface="Wingdings" pitchFamily="2" charset="2"/>
              <a:buChar char="Ø"/>
            </a:pPr>
            <a:r>
              <a:rPr lang="en-GB" sz="1800">
                <a:effectLst/>
                <a:latin typeface="Arial" panose="020B0604020202020204" pitchFamily="34" charset="0"/>
                <a:cs typeface="Arial" panose="020B0604020202020204" pitchFamily="34" charset="0"/>
              </a:rPr>
              <a:t>M2 - New conceptions of NER classifications planned for 4th quarter of 2022/2023. </a:t>
            </a:r>
          </a:p>
          <a:p>
            <a:pPr>
              <a:buFont typeface="Wingdings" pitchFamily="2" charset="2"/>
              <a:buChar char="Ø"/>
            </a:pPr>
            <a:r>
              <a:rPr lang="en-GB" sz="1800">
                <a:effectLst/>
                <a:latin typeface="Arial" panose="020B0604020202020204" pitchFamily="34" charset="0"/>
                <a:cs typeface="Arial" panose="020B0604020202020204" pitchFamily="34" charset="0"/>
              </a:rPr>
              <a:t>M3 - Exploration of other relationships and Information within the domain in the 4th Quarter of 23/24. </a:t>
            </a:r>
          </a:p>
          <a:p>
            <a:pPr>
              <a:buFont typeface="Wingdings" pitchFamily="2" charset="2"/>
              <a:buChar char="Ø"/>
            </a:pPr>
            <a:r>
              <a:rPr lang="en-GB" sz="1800">
                <a:effectLst/>
                <a:latin typeface="Arial" panose="020B0604020202020204" pitchFamily="34" charset="0"/>
                <a:cs typeface="Arial" panose="020B0604020202020204" pitchFamily="34" charset="0"/>
              </a:rPr>
              <a:t>M4 - must be the delivery of the document with the details of how the App was developed, the technology shipped and the results obtained the delivery planned for September 2025 . </a:t>
            </a:r>
          </a:p>
        </p:txBody>
      </p:sp>
      <p:pic>
        <p:nvPicPr>
          <p:cNvPr id="8" name="Picture 7">
            <a:extLst>
              <a:ext uri="{FF2B5EF4-FFF2-40B4-BE49-F238E27FC236}">
                <a16:creationId xmlns:a16="http://schemas.microsoft.com/office/drawing/2014/main" id="{4403A8FB-8F26-AAB6-FAC7-DB9E3AEA30EF}"/>
              </a:ext>
            </a:extLst>
          </p:cNvPr>
          <p:cNvPicPr>
            <a:picLocks noChangeAspect="1"/>
          </p:cNvPicPr>
          <p:nvPr/>
        </p:nvPicPr>
        <p:blipFill>
          <a:blip r:embed="rId2"/>
          <a:stretch>
            <a:fillRect/>
          </a:stretch>
        </p:blipFill>
        <p:spPr>
          <a:xfrm>
            <a:off x="2865703" y="4171739"/>
            <a:ext cx="6188356" cy="2136986"/>
          </a:xfrm>
          <a:prstGeom prst="rect">
            <a:avLst/>
          </a:prstGeom>
        </p:spPr>
      </p:pic>
      <p:pic>
        <p:nvPicPr>
          <p:cNvPr id="12" name="Graphic 11" descr="Badge Tick with solid fill">
            <a:extLst>
              <a:ext uri="{FF2B5EF4-FFF2-40B4-BE49-F238E27FC236}">
                <a16:creationId xmlns:a16="http://schemas.microsoft.com/office/drawing/2014/main" id="{C520143B-AB5C-10F2-290B-AE8B42647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3538" y="2504107"/>
            <a:ext cx="450442" cy="450442"/>
          </a:xfrm>
          <a:prstGeom prst="rect">
            <a:avLst/>
          </a:prstGeom>
        </p:spPr>
      </p:pic>
    </p:spTree>
    <p:extLst>
      <p:ext uri="{BB962C8B-B14F-4D97-AF65-F5344CB8AC3E}">
        <p14:creationId xmlns:p14="http://schemas.microsoft.com/office/powerpoint/2010/main" val="375072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E748-8F3A-4612-B739-45EC82DA1BF7}"/>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027EB301-8C22-4331-8DB6-E7FF1AEAE00B}"/>
              </a:ext>
            </a:extLst>
          </p:cNvPr>
          <p:cNvSpPr>
            <a:spLocks noGrp="1"/>
          </p:cNvSpPr>
          <p:nvPr>
            <p:ph idx="1"/>
          </p:nvPr>
        </p:nvSpPr>
        <p:spPr>
          <a:xfrm>
            <a:off x="1097280" y="1845734"/>
            <a:ext cx="10058400" cy="3460784"/>
          </a:xfrm>
        </p:spPr>
        <p:txBody>
          <a:bodyPr>
            <a:normAutofit/>
          </a:bodyPr>
          <a:lstStyle/>
          <a:p>
            <a:pPr>
              <a:buFont typeface="Wingdings" panose="05000000000000000000" pitchFamily="2" charset="2"/>
              <a:buChar char="v"/>
            </a:pPr>
            <a:r>
              <a:rPr lang="en-US" sz="2800" b="1"/>
              <a:t>Introduction</a:t>
            </a:r>
          </a:p>
          <a:p>
            <a:pPr>
              <a:buFont typeface="Wingdings" panose="05000000000000000000" pitchFamily="2" charset="2"/>
              <a:buChar char="v"/>
            </a:pPr>
            <a:r>
              <a:rPr lang="en-US" sz="2800" b="1"/>
              <a:t>Developments</a:t>
            </a:r>
          </a:p>
          <a:p>
            <a:pPr>
              <a:buFont typeface="Wingdings" panose="05000000000000000000" pitchFamily="2" charset="2"/>
              <a:buChar char="v"/>
            </a:pPr>
            <a:r>
              <a:rPr lang="en-US" sz="2800" b="1"/>
              <a:t>Dataset</a:t>
            </a:r>
          </a:p>
          <a:p>
            <a:pPr>
              <a:buFont typeface="Wingdings" panose="05000000000000000000" pitchFamily="2" charset="2"/>
              <a:buChar char="v"/>
            </a:pPr>
            <a:r>
              <a:rPr lang="en-US" sz="2800" b="1"/>
              <a:t>Results</a:t>
            </a:r>
          </a:p>
          <a:p>
            <a:pPr>
              <a:buFont typeface="Wingdings" panose="05000000000000000000" pitchFamily="2" charset="2"/>
              <a:buChar char="v"/>
            </a:pPr>
            <a:r>
              <a:rPr lang="en-US" sz="2800" b="1"/>
              <a:t>Future Work</a:t>
            </a:r>
          </a:p>
          <a:p>
            <a:pPr>
              <a:buFont typeface="Wingdings" panose="05000000000000000000" pitchFamily="2" charset="2"/>
              <a:buChar char="v"/>
            </a:pPr>
            <a:r>
              <a:rPr lang="en-US" sz="2800" b="1" err="1"/>
              <a:t>Worplan</a:t>
            </a:r>
            <a:r>
              <a:rPr lang="en-US" sz="2800" b="1"/>
              <a:t> Update</a:t>
            </a:r>
          </a:p>
        </p:txBody>
      </p:sp>
    </p:spTree>
    <p:extLst>
      <p:ext uri="{BB962C8B-B14F-4D97-AF65-F5344CB8AC3E}">
        <p14:creationId xmlns:p14="http://schemas.microsoft.com/office/powerpoint/2010/main" val="67092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7304-58AD-46F4-8D87-FB4F7B89D365}"/>
              </a:ext>
            </a:extLst>
          </p:cNvPr>
          <p:cNvSpPr>
            <a:spLocks noGrp="1"/>
          </p:cNvSpPr>
          <p:nvPr>
            <p:ph type="title"/>
          </p:nvPr>
        </p:nvSpPr>
        <p:spPr/>
        <p:txBody>
          <a:bodyPr/>
          <a:lstStyle/>
          <a:p>
            <a:r>
              <a:rPr lang="en-US">
                <a:latin typeface="+mn-lt"/>
              </a:rPr>
              <a:t>INTRODUCTION</a:t>
            </a:r>
          </a:p>
        </p:txBody>
      </p:sp>
      <p:sp>
        <p:nvSpPr>
          <p:cNvPr id="3" name="Content Placeholder 2">
            <a:extLst>
              <a:ext uri="{FF2B5EF4-FFF2-40B4-BE49-F238E27FC236}">
                <a16:creationId xmlns:a16="http://schemas.microsoft.com/office/drawing/2014/main" id="{FCF7A485-9111-4398-B982-2DEBD1CB5629}"/>
              </a:ext>
            </a:extLst>
          </p:cNvPr>
          <p:cNvSpPr>
            <a:spLocks noGrp="1"/>
          </p:cNvSpPr>
          <p:nvPr>
            <p:ph idx="1"/>
          </p:nvPr>
        </p:nvSpPr>
        <p:spPr/>
        <p:txBody>
          <a:bodyPr>
            <a:normAutofit/>
          </a:bodyPr>
          <a:lstStyle/>
          <a:p>
            <a:r>
              <a:rPr lang="en-GB" sz="2400" dirty="0">
                <a:effectLst/>
                <a:latin typeface="Arial" panose="020B0604020202020204" pitchFamily="34" charset="0"/>
                <a:cs typeface="Arial" panose="020B0604020202020204" pitchFamily="34" charset="0"/>
              </a:rPr>
              <a:t>Automatic extraction of information from natural language sources has many applications, including Business Intelligence , Forensics, Medicine  and question answering systems . Seeking to work new concepts and diversity, both in terms of the environment, various datasets, such as the technical issue and experiments, the year of 2021 was very interesting. Even with the limitation of working part-time and being in Brazil, we were able to immerse ourselves in a world of new algorithms and evaluate diversity possibilities, as well as have technical production that allowed us to publish and present at an international conference. Not only that, the results obtained during this process of experiments led us to develop a pipeline that will be the basis for continuing the development of the work.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4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0B1-0963-472C-A6C4-AE95226B5F6A}"/>
              </a:ext>
            </a:extLst>
          </p:cNvPr>
          <p:cNvSpPr>
            <a:spLocks noGrp="1"/>
          </p:cNvSpPr>
          <p:nvPr>
            <p:ph type="title"/>
          </p:nvPr>
        </p:nvSpPr>
        <p:spPr>
          <a:xfrm>
            <a:off x="1097280" y="286603"/>
            <a:ext cx="10058400" cy="1422276"/>
          </a:xfrm>
        </p:spPr>
        <p:txBody>
          <a:bodyPr/>
          <a:lstStyle/>
          <a:p>
            <a:r>
              <a:rPr lang="en-US">
                <a:latin typeface="+mn-lt"/>
              </a:rPr>
              <a:t>Developments</a:t>
            </a:r>
          </a:p>
        </p:txBody>
      </p:sp>
      <p:sp>
        <p:nvSpPr>
          <p:cNvPr id="3" name="Content Placeholder 2">
            <a:extLst>
              <a:ext uri="{FF2B5EF4-FFF2-40B4-BE49-F238E27FC236}">
                <a16:creationId xmlns:a16="http://schemas.microsoft.com/office/drawing/2014/main" id="{CA3BE94B-F2DC-4519-87E2-419C1985390C}"/>
              </a:ext>
            </a:extLst>
          </p:cNvPr>
          <p:cNvSpPr>
            <a:spLocks noGrp="1"/>
          </p:cNvSpPr>
          <p:nvPr>
            <p:ph idx="1"/>
          </p:nvPr>
        </p:nvSpPr>
        <p:spPr>
          <a:xfrm>
            <a:off x="1066800" y="1813810"/>
            <a:ext cx="10058400" cy="4235166"/>
          </a:xfrm>
        </p:spPr>
        <p:txBody>
          <a:bodyPr>
            <a:noAutofit/>
          </a:bodyPr>
          <a:lstStyle/>
          <a:p>
            <a:pPr>
              <a:buFont typeface="Wingdings" pitchFamily="2" charset="2"/>
              <a:buChar char="Ø"/>
            </a:pPr>
            <a:r>
              <a:rPr lang="en-GB" dirty="0">
                <a:effectLst/>
                <a:latin typeface="Arial" panose="020B0604020202020204" pitchFamily="34" charset="0"/>
                <a:cs typeface="Arial" panose="020B0604020202020204" pitchFamily="34" charset="0"/>
              </a:rPr>
              <a:t>Test the methods proposed and explored in 2020/2021 in new domains.</a:t>
            </a:r>
          </a:p>
          <a:p>
            <a:pPr>
              <a:buFont typeface="Wingdings" pitchFamily="2" charset="2"/>
              <a:buChar char="Ø"/>
            </a:pPr>
            <a:r>
              <a:rPr lang="en-GB" dirty="0">
                <a:effectLst/>
                <a:latin typeface="Arial" panose="020B0604020202020204" pitchFamily="34" charset="0"/>
                <a:cs typeface="Arial" panose="020B0604020202020204" pitchFamily="34" charset="0"/>
              </a:rPr>
              <a:t>Seek and find new Data-set and environment. </a:t>
            </a:r>
          </a:p>
          <a:p>
            <a:pPr>
              <a:buFont typeface="Wingdings" pitchFamily="2" charset="2"/>
              <a:buChar char="Ø"/>
            </a:pPr>
            <a:r>
              <a:rPr lang="en-GB" dirty="0">
                <a:effectLst/>
                <a:latin typeface="Arial" panose="020B0604020202020204" pitchFamily="34" charset="0"/>
                <a:cs typeface="Arial" panose="020B0604020202020204" pitchFamily="34" charset="0"/>
              </a:rPr>
              <a:t>Improve the process of NERs output combination. </a:t>
            </a:r>
          </a:p>
          <a:p>
            <a:pPr>
              <a:buFont typeface="Wingdings" pitchFamily="2" charset="2"/>
              <a:buChar char="Ø"/>
            </a:pPr>
            <a:r>
              <a:rPr lang="en-GB" dirty="0">
                <a:effectLst/>
                <a:latin typeface="Arial" panose="020B0604020202020204" pitchFamily="34" charset="0"/>
                <a:cs typeface="Arial" panose="020B0604020202020204" pitchFamily="34" charset="0"/>
              </a:rPr>
              <a:t>Publication of results. </a:t>
            </a:r>
          </a:p>
          <a:p>
            <a:pPr>
              <a:buFont typeface="Wingdings" pitchFamily="2" charset="2"/>
              <a:buChar char="Ø"/>
            </a:pPr>
            <a:r>
              <a:rPr lang="en-GB" dirty="0">
                <a:effectLst/>
                <a:latin typeface="Arial" panose="020B0604020202020204" pitchFamily="34" charset="0"/>
                <a:cs typeface="Arial" panose="020B0604020202020204" pitchFamily="34" charset="0"/>
              </a:rPr>
              <a:t>Testing and training several different algorithms sounds like GPT3, GPT2, GPT-J and GPT-Neo. </a:t>
            </a:r>
          </a:p>
        </p:txBody>
      </p:sp>
    </p:spTree>
    <p:extLst>
      <p:ext uri="{BB962C8B-B14F-4D97-AF65-F5344CB8AC3E}">
        <p14:creationId xmlns:p14="http://schemas.microsoft.com/office/powerpoint/2010/main" val="98955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0B1-0963-472C-A6C4-AE95226B5F6A}"/>
              </a:ext>
            </a:extLst>
          </p:cNvPr>
          <p:cNvSpPr>
            <a:spLocks noGrp="1"/>
          </p:cNvSpPr>
          <p:nvPr>
            <p:ph type="title"/>
          </p:nvPr>
        </p:nvSpPr>
        <p:spPr/>
        <p:txBody>
          <a:bodyPr/>
          <a:lstStyle/>
          <a:p>
            <a:r>
              <a:rPr lang="en-US">
                <a:latin typeface="+mn-lt"/>
              </a:rPr>
              <a:t>State-of-the-art update</a:t>
            </a:r>
          </a:p>
        </p:txBody>
      </p:sp>
      <p:sp>
        <p:nvSpPr>
          <p:cNvPr id="3" name="Content Placeholder 2">
            <a:extLst>
              <a:ext uri="{FF2B5EF4-FFF2-40B4-BE49-F238E27FC236}">
                <a16:creationId xmlns:a16="http://schemas.microsoft.com/office/drawing/2014/main" id="{CA3BE94B-F2DC-4519-87E2-419C1985390C}"/>
              </a:ext>
            </a:extLst>
          </p:cNvPr>
          <p:cNvSpPr>
            <a:spLocks noGrp="1"/>
          </p:cNvSpPr>
          <p:nvPr>
            <p:ph idx="1"/>
          </p:nvPr>
        </p:nvSpPr>
        <p:spPr/>
        <p:txBody>
          <a:bodyPr>
            <a:normAutofit fontScale="92500" lnSpcReduction="10000"/>
          </a:bodyPr>
          <a:lstStyle/>
          <a:p>
            <a:r>
              <a:rPr lang="en-GB" sz="1800" dirty="0">
                <a:effectLst/>
                <a:latin typeface="Arial" panose="020B0604020202020204" pitchFamily="34" charset="0"/>
                <a:cs typeface="Arial" panose="020B0604020202020204" pitchFamily="34" charset="0"/>
              </a:rPr>
              <a:t>Throughout the year, an active search for state-of-art developments was performed. A selection of promising approaches was further tested and evaluated. The most relevant are briefly mentioned next. </a:t>
            </a:r>
            <a:endParaRPr lang="en-GB"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b="1" dirty="0">
                <a:latin typeface="Arial" panose="020B0604020202020204" pitchFamily="34" charset="0"/>
                <a:cs typeface="Arial" panose="020B0604020202020204" pitchFamily="34" charset="0"/>
              </a:rPr>
              <a:t>BERT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cs typeface="Arial" panose="020B0604020202020204" pitchFamily="34" charset="0"/>
              </a:rPr>
              <a:t>  </a:t>
            </a:r>
            <a:r>
              <a:rPr kumimoji="0" lang="en-BR" altLang="en-B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are based in BERT implementation by Tobias Sterbak  using the Transformers package by Huggingface, Keras and TensorFlow. </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b="1" dirty="0">
                <a:latin typeface="Arial" panose="020B0604020202020204" pitchFamily="34" charset="0"/>
                <a:cs typeface="Arial" panose="020B0604020202020204" pitchFamily="34" charset="0"/>
              </a:rPr>
              <a:t>GPT Family</a:t>
            </a:r>
          </a:p>
          <a:p>
            <a:pPr lvl="1">
              <a:buFont typeface="Wingdings" panose="05000000000000000000" pitchFamily="2" charset="2"/>
              <a:buChar char="Ø"/>
            </a:pPr>
            <a:r>
              <a:rPr lang="en-GB" dirty="0">
                <a:effectLst/>
                <a:latin typeface="Arial" panose="020B0604020202020204" pitchFamily="34" charset="0"/>
                <a:cs typeface="Arial" panose="020B0604020202020204" pitchFamily="34" charset="0"/>
              </a:rPr>
              <a:t>Was evaluated the possibility of using GPT3, GPT2, GPT-J and GPT-Neo. As the volume of parameters and GPU’s required for each of the algorithms to work, in addition to the machine that currently processes/processed BERT, we seek alternatives without cost, because one of the basic issues of this work is to be democratic, and with cost this means restriction. We still use Google’s Collaboration in its lighter paid version to try to process and work with some new algorithm. The GPT-Neo was the one that came closest to the possibility of working, because in its lightest version of processing i.e. with 125mega was the one that under test it was possible to use with a ready example. </a:t>
            </a:r>
            <a:endParaRPr lang="en-GB" dirty="0">
              <a:latin typeface="Arial" panose="020B0604020202020204" pitchFamily="34" charset="0"/>
              <a:cs typeface="Arial" panose="020B0604020202020204" pitchFamily="34" charset="0"/>
            </a:endParaRPr>
          </a:p>
          <a:p>
            <a:pPr marL="201168" lvl="1" indent="0">
              <a:buNone/>
            </a:pPr>
            <a:endParaRPr lang="en-US" dirty="0"/>
          </a:p>
        </p:txBody>
      </p:sp>
      <p:pic>
        <p:nvPicPr>
          <p:cNvPr id="1032" name="Picture 8" descr="page10image2730304">
            <a:extLst>
              <a:ext uri="{FF2B5EF4-FFF2-40B4-BE49-F238E27FC236}">
                <a16:creationId xmlns:a16="http://schemas.microsoft.com/office/drawing/2014/main" id="{B715B4CB-9062-CBB7-BBBE-3B280732B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44475"/>
            <a:ext cx="49403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GB" err="1">
                <a:latin typeface="+mn-lt"/>
                <a:ea typeface="Arial" charset="0"/>
                <a:cs typeface="Arial" charset="0"/>
              </a:rPr>
              <a:t>Ensamble</a:t>
            </a:r>
            <a:r>
              <a:rPr lang="en-GB">
                <a:latin typeface="+mn-lt"/>
                <a:ea typeface="Arial" charset="0"/>
                <a:cs typeface="Arial" charset="0"/>
              </a:rPr>
              <a:t> NERs</a:t>
            </a:r>
          </a:p>
        </p:txBody>
      </p:sp>
      <p:sp>
        <p:nvSpPr>
          <p:cNvPr id="3" name="Content Placeholder 2"/>
          <p:cNvSpPr>
            <a:spLocks noGrp="1"/>
          </p:cNvSpPr>
          <p:nvPr>
            <p:ph idx="1"/>
          </p:nvPr>
        </p:nvSpPr>
        <p:spPr>
          <a:xfrm>
            <a:off x="6505731" y="1845734"/>
            <a:ext cx="4824257" cy="2411473"/>
          </a:xfrm>
        </p:spPr>
        <p:txBody>
          <a:bodyPr>
            <a:normAutofit/>
          </a:bodyPr>
          <a:lstStyle/>
          <a:p>
            <a:r>
              <a:rPr lang="en-US" sz="1600">
                <a:latin typeface="Arial" panose="020B0604020202020204" pitchFamily="34" charset="0"/>
                <a:cs typeface="Arial" panose="020B0604020202020204" pitchFamily="34" charset="0"/>
              </a:rPr>
              <a:t>Named Entity Recognition (NER) is an essential step for many natural language processing tasks, including Information Extraction. Despite recent advances, particularly using deep learning techniques, the creation of accurate named entity recognizers continues a complex task, highly dependent on annotated data availability. To foster existence of NER systems for new domains it is crucial to obtain the required large volumes of annotated data with low or no manual labor.</a:t>
            </a:r>
            <a:endParaRPr lang="en-GB" sz="16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41CA59F-0F1C-439D-BF9A-0F4AC9A6CE24}"/>
              </a:ext>
            </a:extLst>
          </p:cNvPr>
          <p:cNvPicPr>
            <a:picLocks noChangeAspect="1"/>
          </p:cNvPicPr>
          <p:nvPr/>
        </p:nvPicPr>
        <p:blipFill>
          <a:blip r:embed="rId3"/>
          <a:stretch>
            <a:fillRect/>
          </a:stretch>
        </p:blipFill>
        <p:spPr>
          <a:xfrm>
            <a:off x="6854674" y="4524774"/>
            <a:ext cx="3952062" cy="1450757"/>
          </a:xfrm>
          <a:prstGeom prst="rect">
            <a:avLst/>
          </a:prstGeom>
        </p:spPr>
      </p:pic>
      <p:pic>
        <p:nvPicPr>
          <p:cNvPr id="4" name="Picture 3">
            <a:extLst>
              <a:ext uri="{FF2B5EF4-FFF2-40B4-BE49-F238E27FC236}">
                <a16:creationId xmlns:a16="http://schemas.microsoft.com/office/drawing/2014/main" id="{553C9313-231E-6C13-4FFE-EE3DD47B97B2}"/>
              </a:ext>
            </a:extLst>
          </p:cNvPr>
          <p:cNvPicPr>
            <a:picLocks noChangeAspect="1"/>
          </p:cNvPicPr>
          <p:nvPr/>
        </p:nvPicPr>
        <p:blipFill>
          <a:blip r:embed="rId4"/>
          <a:stretch>
            <a:fillRect/>
          </a:stretch>
        </p:blipFill>
        <p:spPr>
          <a:xfrm>
            <a:off x="1385264" y="3185254"/>
            <a:ext cx="4400862" cy="2627477"/>
          </a:xfrm>
          <a:prstGeom prst="rect">
            <a:avLst/>
          </a:prstGeom>
        </p:spPr>
      </p:pic>
      <p:sp>
        <p:nvSpPr>
          <p:cNvPr id="7" name="TextBox 6">
            <a:extLst>
              <a:ext uri="{FF2B5EF4-FFF2-40B4-BE49-F238E27FC236}">
                <a16:creationId xmlns:a16="http://schemas.microsoft.com/office/drawing/2014/main" id="{738BE9B9-A150-B4E3-950D-A72FEBBFA0DD}"/>
              </a:ext>
            </a:extLst>
          </p:cNvPr>
          <p:cNvSpPr txBox="1"/>
          <p:nvPr/>
        </p:nvSpPr>
        <p:spPr>
          <a:xfrm>
            <a:off x="1285408" y="1999642"/>
            <a:ext cx="4400862" cy="923330"/>
          </a:xfrm>
          <a:prstGeom prst="rect">
            <a:avLst/>
          </a:prstGeom>
          <a:noFill/>
        </p:spPr>
        <p:txBody>
          <a:bodyPr wrap="square">
            <a:spAutoFit/>
          </a:bodyPr>
          <a:lstStyle/>
          <a:p>
            <a:r>
              <a:rPr lang="en-GB" sz="1800">
                <a:effectLst/>
                <a:latin typeface="Arial" panose="020B0604020202020204" pitchFamily="34" charset="0"/>
                <a:cs typeface="Arial" panose="020B0604020202020204" pitchFamily="34" charset="0"/>
              </a:rPr>
              <a:t>The </a:t>
            </a:r>
            <a:r>
              <a:rPr lang="en-GB">
                <a:latin typeface="Arial" panose="020B0604020202020204" pitchFamily="34" charset="0"/>
                <a:cs typeface="Arial" panose="020B0604020202020204" pitchFamily="34" charset="0"/>
              </a:rPr>
              <a:t>below </a:t>
            </a:r>
            <a:r>
              <a:rPr lang="en-GB" sz="1800">
                <a:effectLst/>
                <a:latin typeface="Arial" panose="020B0604020202020204" pitchFamily="34" charset="0"/>
                <a:cs typeface="Arial" panose="020B0604020202020204" pitchFamily="34" charset="0"/>
              </a:rPr>
              <a:t>present our update and new strategy to apply for development the pipeline. </a:t>
            </a: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21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typeface="+mn-lt"/>
              </a:rPr>
              <a:t>Dataset(s)</a:t>
            </a:r>
            <a:endParaRPr lang="en-GB" b="1">
              <a:latin typeface="+mn-lt"/>
              <a:ea typeface="Arial" charset="0"/>
              <a:cs typeface="Arial" charset="0"/>
            </a:endParaRPr>
          </a:p>
        </p:txBody>
      </p:sp>
      <p:sp>
        <p:nvSpPr>
          <p:cNvPr id="3" name="Content Placeholder 2"/>
          <p:cNvSpPr>
            <a:spLocks noGrp="1"/>
          </p:cNvSpPr>
          <p:nvPr>
            <p:ph idx="1"/>
          </p:nvPr>
        </p:nvSpPr>
        <p:spPr>
          <a:xfrm>
            <a:off x="1097281" y="1737360"/>
            <a:ext cx="10058400" cy="4453578"/>
          </a:xfrm>
        </p:spPr>
        <p:txBody>
          <a:bodyPr>
            <a:normAutofit/>
          </a:bodyPr>
          <a:lstStyle/>
          <a:p>
            <a:pPr>
              <a:buFont typeface="Wingdings" pitchFamily="2" charset="2"/>
              <a:buChar char="Ø"/>
            </a:pPr>
            <a:r>
              <a:rPr lang="en-GB" sz="1400" b="1" dirty="0">
                <a:effectLst/>
                <a:latin typeface="Arial" panose="020B0604020202020204" pitchFamily="34" charset="0"/>
                <a:cs typeface="Arial" panose="020B0604020202020204" pitchFamily="34" charset="0"/>
              </a:rPr>
              <a:t>Tourism Domain </a:t>
            </a:r>
          </a:p>
          <a:p>
            <a:pPr lvl="1">
              <a:buFont typeface="Wingdings" pitchFamily="2" charset="2"/>
              <a:buChar char="Ø"/>
            </a:pPr>
            <a:r>
              <a:rPr lang="en-GB" sz="1300" dirty="0">
                <a:effectLst/>
                <a:latin typeface="Arial" panose="020B0604020202020204" pitchFamily="34" charset="0"/>
                <a:cs typeface="Arial" panose="020B0604020202020204" pitchFamily="34" charset="0"/>
              </a:rPr>
              <a:t>For our initial proof-of-concept the area of Tourism was selected. A set of sources were selected manually, and the text scrapped using the Scrapy library for retrieving documents and </a:t>
            </a:r>
            <a:r>
              <a:rPr lang="en-GB" sz="1300" dirty="0" err="1">
                <a:effectLst/>
                <a:latin typeface="Arial" panose="020B0604020202020204" pitchFamily="34" charset="0"/>
                <a:cs typeface="Arial" panose="020B0604020202020204" pitchFamily="34" charset="0"/>
              </a:rPr>
              <a:t>BeautifulSoup</a:t>
            </a:r>
            <a:r>
              <a:rPr lang="en-GB" sz="1300" dirty="0">
                <a:effectLst/>
                <a:latin typeface="Arial" panose="020B0604020202020204" pitchFamily="34" charset="0"/>
                <a:cs typeface="Arial" panose="020B0604020202020204" pitchFamily="34" charset="0"/>
              </a:rPr>
              <a:t> library for getting document data. The option for Tourism domain resulted from our previous work in this domain . Selected by the high potential of automatic information extraction to provide relevant information to several domain stakeholders (e.g., hotel managers). The main source selected was Wikivoyage, with hundreds of texts regarding countries, regions, cities, tourist attractions, etc. Based on the tool’s ease of use concept, the manual extraction option, without advanced features, was implemented to adjust expectations regarding the development of the work and evaluate the capture properties of possible entities without advanced techniques. </a:t>
            </a:r>
          </a:p>
          <a:p>
            <a:pPr>
              <a:buFont typeface="Wingdings" pitchFamily="2" charset="2"/>
              <a:buChar char="Ø"/>
            </a:pPr>
            <a:r>
              <a:rPr lang="en-GB" sz="1400" b="1" dirty="0" err="1">
                <a:effectLst/>
                <a:latin typeface="Arial" panose="020B0604020202020204" pitchFamily="34" charset="0"/>
                <a:cs typeface="Arial" panose="020B0604020202020204" pitchFamily="34" charset="0"/>
              </a:rPr>
              <a:t>LeNER</a:t>
            </a:r>
            <a:r>
              <a:rPr lang="en-GB" sz="1400" b="1" dirty="0">
                <a:effectLst/>
                <a:latin typeface="Arial" panose="020B0604020202020204" pitchFamily="34" charset="0"/>
                <a:cs typeface="Arial" panose="020B0604020202020204" pitchFamily="34" charset="0"/>
              </a:rPr>
              <a:t> Legal texts dataset </a:t>
            </a:r>
          </a:p>
          <a:p>
            <a:pPr lvl="1">
              <a:buFont typeface="Wingdings" pitchFamily="2" charset="2"/>
              <a:buChar char="Ø"/>
            </a:pPr>
            <a:r>
              <a:rPr lang="en-GB" sz="1300" dirty="0">
                <a:effectLst/>
                <a:latin typeface="Arial" panose="020B0604020202020204" pitchFamily="34" charset="0"/>
                <a:cs typeface="Arial" panose="020B0604020202020204" pitchFamily="34" charset="0"/>
              </a:rPr>
              <a:t>2021 was an experiment year, we use a </a:t>
            </a:r>
            <a:r>
              <a:rPr lang="en-GB" sz="1300" dirty="0" err="1">
                <a:effectLst/>
                <a:latin typeface="Arial" panose="020B0604020202020204" pitchFamily="34" charset="0"/>
                <a:cs typeface="Arial" panose="020B0604020202020204" pitchFamily="34" charset="0"/>
              </a:rPr>
              <a:t>LeNER</a:t>
            </a:r>
            <a:r>
              <a:rPr lang="en-GB" sz="1300" dirty="0">
                <a:effectLst/>
                <a:latin typeface="Arial" panose="020B0604020202020204" pitchFamily="34" charset="0"/>
                <a:cs typeface="Arial" panose="020B0604020202020204" pitchFamily="34" charset="0"/>
              </a:rPr>
              <a:t> Dataset[18]. </a:t>
            </a:r>
            <a:r>
              <a:rPr lang="en-GB" sz="1300" dirty="0" err="1">
                <a:effectLst/>
                <a:latin typeface="Arial" panose="020B0604020202020204" pitchFamily="34" charset="0"/>
                <a:cs typeface="Arial" panose="020B0604020202020204" pitchFamily="34" charset="0"/>
              </a:rPr>
              <a:t>LeNER</a:t>
            </a:r>
            <a:r>
              <a:rPr lang="en-GB" sz="1300" dirty="0">
                <a:effectLst/>
                <a:latin typeface="Arial" panose="020B0604020202020204" pitchFamily="34" charset="0"/>
                <a:cs typeface="Arial" panose="020B0604020202020204" pitchFamily="34" charset="0"/>
              </a:rPr>
              <a:t>-Br is a Portuguese language dataset for named entity recognition applied to legal documents. </a:t>
            </a:r>
            <a:r>
              <a:rPr lang="en-GB" sz="1300" dirty="0" err="1">
                <a:effectLst/>
                <a:latin typeface="Arial" panose="020B0604020202020204" pitchFamily="34" charset="0"/>
                <a:cs typeface="Arial" panose="020B0604020202020204" pitchFamily="34" charset="0"/>
              </a:rPr>
              <a:t>LeNER</a:t>
            </a:r>
            <a:r>
              <a:rPr lang="en-GB" sz="1300" dirty="0">
                <a:effectLst/>
                <a:latin typeface="Arial" panose="020B0604020202020204" pitchFamily="34" charset="0"/>
                <a:cs typeface="Arial" panose="020B0604020202020204" pitchFamily="34" charset="0"/>
              </a:rPr>
              <a:t>-Br consists entirely of manually annotated legislation and legal cases texts and contains tags for persons, locations, time entities, organizations, legislation and legal cases. To compose the dataset, 60 legal documents from several Brazilian Courts were collected. Courts of superior and state levels were considered, such as Supremo Tribunal Federal, Superior Tribunal de </a:t>
            </a:r>
            <a:r>
              <a:rPr lang="en-GB" sz="1300" dirty="0" err="1">
                <a:effectLst/>
                <a:latin typeface="Arial" panose="020B0604020202020204" pitchFamily="34" charset="0"/>
                <a:cs typeface="Arial" panose="020B0604020202020204" pitchFamily="34" charset="0"/>
              </a:rPr>
              <a:t>Justiça</a:t>
            </a:r>
            <a:r>
              <a:rPr lang="en-GB" sz="1300" dirty="0">
                <a:effectLst/>
                <a:latin typeface="Arial" panose="020B0604020202020204" pitchFamily="34" charset="0"/>
                <a:cs typeface="Arial" panose="020B0604020202020204" pitchFamily="34" charset="0"/>
              </a:rPr>
              <a:t> de Minas Gerais and Tribunal de </a:t>
            </a:r>
            <a:r>
              <a:rPr lang="en-GB" sz="1300" dirty="0" err="1">
                <a:effectLst/>
                <a:latin typeface="Arial" panose="020B0604020202020204" pitchFamily="34" charset="0"/>
                <a:cs typeface="Arial" panose="020B0604020202020204" pitchFamily="34" charset="0"/>
              </a:rPr>
              <a:t>Contas</a:t>
            </a:r>
            <a:r>
              <a:rPr lang="en-GB" sz="1300" dirty="0">
                <a:effectLst/>
                <a:latin typeface="Arial" panose="020B0604020202020204" pitchFamily="34" charset="0"/>
                <a:cs typeface="Arial" panose="020B0604020202020204" pitchFamily="34" charset="0"/>
              </a:rPr>
              <a:t> da </a:t>
            </a:r>
            <a:r>
              <a:rPr lang="en-GB" sz="1300" dirty="0" err="1">
                <a:effectLst/>
                <a:latin typeface="Arial" panose="020B0604020202020204" pitchFamily="34" charset="0"/>
                <a:cs typeface="Arial" panose="020B0604020202020204" pitchFamily="34" charset="0"/>
              </a:rPr>
              <a:t>União</a:t>
            </a:r>
            <a:r>
              <a:rPr lang="en-GB" sz="1300" dirty="0">
                <a:effectLst/>
                <a:latin typeface="Arial" panose="020B0604020202020204" pitchFamily="34" charset="0"/>
                <a:cs typeface="Arial" panose="020B0604020202020204" pitchFamily="34" charset="0"/>
              </a:rPr>
              <a:t>. In addition, four legislation documents were collected, such as ”Lei Maria da Penha”, giving a total of 70 documents. </a:t>
            </a:r>
          </a:p>
          <a:p>
            <a:pPr>
              <a:buFont typeface="Wingdings" pitchFamily="2" charset="2"/>
              <a:buChar char="Ø"/>
            </a:pPr>
            <a:r>
              <a:rPr lang="en-GB" sz="1400" b="1" dirty="0" err="1">
                <a:effectLst/>
                <a:latin typeface="Arial" panose="020B0604020202020204" pitchFamily="34" charset="0"/>
                <a:cs typeface="Arial" panose="020B0604020202020204" pitchFamily="34" charset="0"/>
              </a:rPr>
              <a:t>Paramopama</a:t>
            </a:r>
            <a:r>
              <a:rPr lang="en-GB" sz="1400" b="0" dirty="0">
                <a:effectLst/>
                <a:latin typeface="Arial" panose="020B0604020202020204" pitchFamily="34" charset="0"/>
                <a:cs typeface="Arial" panose="020B0604020202020204" pitchFamily="34" charset="0"/>
              </a:rPr>
              <a:t> </a:t>
            </a:r>
          </a:p>
          <a:p>
            <a:pPr lvl="1">
              <a:buFont typeface="Wingdings" pitchFamily="2" charset="2"/>
              <a:buChar char="Ø"/>
            </a:pPr>
            <a:r>
              <a:rPr lang="en-GB" sz="1300" dirty="0">
                <a:effectLst/>
                <a:latin typeface="Arial" panose="020B0604020202020204" pitchFamily="34" charset="0"/>
                <a:cs typeface="Arial" panose="020B0604020202020204" pitchFamily="34" charset="0"/>
              </a:rPr>
              <a:t>Extends the </a:t>
            </a:r>
            <a:r>
              <a:rPr lang="en-GB" sz="1300" dirty="0" err="1">
                <a:effectLst/>
                <a:latin typeface="Arial" panose="020B0604020202020204" pitchFamily="34" charset="0"/>
                <a:cs typeface="Arial" panose="020B0604020202020204" pitchFamily="34" charset="0"/>
              </a:rPr>
              <a:t>PtBR</a:t>
            </a:r>
            <a:r>
              <a:rPr lang="en-GB" sz="1300" dirty="0">
                <a:effectLst/>
                <a:latin typeface="Arial" panose="020B0604020202020204" pitchFamily="34" charset="0"/>
                <a:cs typeface="Arial" panose="020B0604020202020204" pitchFamily="34" charset="0"/>
              </a:rPr>
              <a:t> version of </a:t>
            </a:r>
            <a:r>
              <a:rPr lang="en-GB" sz="1300" dirty="0" err="1">
                <a:effectLst/>
                <a:latin typeface="Arial" panose="020B0604020202020204" pitchFamily="34" charset="0"/>
                <a:cs typeface="Arial" panose="020B0604020202020204" pitchFamily="34" charset="0"/>
              </a:rPr>
              <a:t>WikiNER</a:t>
            </a:r>
            <a:r>
              <a:rPr lang="en-GB" sz="1300" dirty="0">
                <a:effectLst/>
                <a:latin typeface="Arial" panose="020B0604020202020204" pitchFamily="34" charset="0"/>
                <a:cs typeface="Arial" panose="020B0604020202020204" pitchFamily="34" charset="0"/>
              </a:rPr>
              <a:t> corpus, revising incorrect assigned tags in order to improve corpus quality, also extend the corpus size and provide proper evaluation[19]. This dataset has a total of 240,755 words tagged as part of an entity, considering 4 types (PERSON, LOCATION, ORGANIZATION and TIME). </a:t>
            </a:r>
            <a:endParaRPr lang="en-GB" sz="1300" dirty="0">
              <a:latin typeface="Arial" panose="020B0604020202020204" pitchFamily="34" charset="0"/>
              <a:cs typeface="Arial" panose="020B0604020202020204" pitchFamily="34" charset="0"/>
            </a:endParaRPr>
          </a:p>
          <a:p>
            <a:pPr>
              <a:buFont typeface="Wingdings" pitchFamily="2" charset="2"/>
              <a:buChar char="Ø"/>
            </a:pPr>
            <a:endParaRPr lang="en-GB" sz="1300" dirty="0">
              <a:latin typeface="Arial" panose="020B0604020202020204" pitchFamily="34" charset="0"/>
              <a:cs typeface="Arial" panose="020B0604020202020204" pitchFamily="34" charset="0"/>
            </a:endParaRPr>
          </a:p>
          <a:p>
            <a:pPr>
              <a:buFont typeface="Wingdings" pitchFamily="2" charset="2"/>
              <a:buChar char="Ø"/>
            </a:pPr>
            <a:endParaRPr lang="en-GB" sz="1700" dirty="0">
              <a:latin typeface="Arial" panose="020B0604020202020204" pitchFamily="34" charset="0"/>
              <a:cs typeface="Arial" panose="020B0604020202020204" pitchFamily="34" charset="0"/>
            </a:endParaRPr>
          </a:p>
          <a:p>
            <a:pPr>
              <a:buFont typeface="Wingdings" pitchFamily="2" charset="2"/>
              <a:buChar char="Ø"/>
            </a:pPr>
            <a:endParaRPr lang="en-GB" sz="1500" b="1" dirty="0">
              <a:effectLst/>
              <a:latin typeface="Arial" panose="020B0604020202020204" pitchFamily="34" charset="0"/>
              <a:cs typeface="Arial" panose="020B0604020202020204" pitchFamily="34" charset="0"/>
            </a:endParaRPr>
          </a:p>
          <a:p>
            <a:pPr lvl="1">
              <a:buFont typeface="Wingdings" pitchFamily="2" charset="2"/>
              <a:buChar char="Ø"/>
            </a:pPr>
            <a:endParaRPr lang="en-GB" sz="2100" b="1" dirty="0">
              <a:latin typeface="Arial" panose="020B0604020202020204" pitchFamily="34" charset="0"/>
              <a:cs typeface="Arial" panose="020B0604020202020204" pitchFamily="34" charset="0"/>
            </a:endParaRPr>
          </a:p>
          <a:p>
            <a:pPr>
              <a:buFont typeface="Wingdings" pitchFamily="2" charset="2"/>
              <a:buChar char="Ø"/>
            </a:pPr>
            <a:endParaRPr lang="en-GB" sz="1700" dirty="0">
              <a:latin typeface="Arial" panose="020B0604020202020204" pitchFamily="34" charset="0"/>
              <a:cs typeface="Arial" panose="020B0604020202020204" pitchFamily="34" charset="0"/>
            </a:endParaRPr>
          </a:p>
          <a:p>
            <a:pPr lvl="1"/>
            <a:endParaRPr lang="en-US" sz="1700"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13473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BERT-based NER trained with automatically annotated data</a:t>
            </a:r>
            <a:endParaRPr lang="en-GB" b="1">
              <a:latin typeface="Arial" charset="0"/>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US"/>
              <a:t>Aiming to mitigate the problems highlighted above, the following main objectives were adopted for the work presented: </a:t>
            </a:r>
          </a:p>
          <a:p>
            <a:r>
              <a:rPr lang="en-US"/>
              <a:t>1. Develop processes to simplify the creation of NER systems for new domains, starting by the creation of the needed annotated data; </a:t>
            </a:r>
          </a:p>
          <a:p>
            <a:r>
              <a:rPr lang="en-US"/>
              <a:t>2. Make NER deployment as easy as possible in order to used by non specialists, contributing to breaking existing usage barriers thus fostering wider adoption of such systems.</a:t>
            </a:r>
            <a:endParaRPr lang="en-GB"/>
          </a:p>
        </p:txBody>
      </p:sp>
    </p:spTree>
    <p:extLst>
      <p:ext uri="{BB962C8B-B14F-4D97-AF65-F5344CB8AC3E}">
        <p14:creationId xmlns:p14="http://schemas.microsoft.com/office/powerpoint/2010/main" val="16513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typeface="+mn-lt"/>
              </a:rPr>
              <a:t>Results</a:t>
            </a:r>
            <a:endParaRPr lang="en-GB" b="1">
              <a:latin typeface="+mn-lt"/>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US" sz="1600" dirty="0">
                <a:latin typeface="Arial" panose="020B0604020202020204" pitchFamily="34" charset="0"/>
                <a:cs typeface="Arial" panose="020B0604020202020204" pitchFamily="34" charset="0"/>
              </a:rPr>
              <a:t>The results obtained in 2021/2022:</a:t>
            </a:r>
          </a:p>
          <a:p>
            <a:pPr>
              <a:buFont typeface="Wingdings" panose="05000000000000000000" pitchFamily="2" charset="2"/>
              <a:buChar char="ü"/>
            </a:pPr>
            <a:r>
              <a:rPr lang="en-US" sz="1600" dirty="0">
                <a:latin typeface="Arial" panose="020B0604020202020204" pitchFamily="34" charset="0"/>
                <a:cs typeface="Arial" panose="020B0604020202020204" pitchFamily="34" charset="0"/>
              </a:rPr>
              <a:t>Published / Presentations</a:t>
            </a:r>
          </a:p>
          <a:p>
            <a:pPr lvl="1">
              <a:buFont typeface="Wingdings" panose="05000000000000000000" pitchFamily="2" charset="2"/>
              <a:buChar char="ü"/>
            </a:pPr>
            <a:r>
              <a:rPr lang="en-GB" sz="1600" dirty="0">
                <a:effectLst/>
                <a:latin typeface="Arial" panose="020B0604020202020204" pitchFamily="34" charset="0"/>
                <a:cs typeface="Arial" panose="020B0604020202020204" pitchFamily="34" charset="0"/>
              </a:rPr>
              <a:t>“</a:t>
            </a:r>
            <a:r>
              <a:rPr lang="en-GB" sz="1600" b="1" dirty="0">
                <a:effectLst/>
                <a:latin typeface="Arial" panose="020B0604020202020204" pitchFamily="34" charset="0"/>
                <a:cs typeface="Arial" panose="020B0604020202020204" pitchFamily="34" charset="0"/>
              </a:rPr>
              <a:t>Named Entity Extractors for New Domains by Transfer Learning with Automatically Annotated Data</a:t>
            </a:r>
            <a:r>
              <a:rPr lang="en-GB" sz="1600" dirty="0">
                <a:effectLst/>
                <a:latin typeface="Arial" panose="020B0604020202020204" pitchFamily="34" charset="0"/>
                <a:cs typeface="Arial" panose="020B0604020202020204" pitchFamily="34" charset="0"/>
              </a:rPr>
              <a:t>” – </a:t>
            </a:r>
            <a:r>
              <a:rPr lang="en-GB" sz="1600" dirty="0" err="1">
                <a:effectLst/>
                <a:latin typeface="Arial" panose="020B0604020202020204" pitchFamily="34" charset="0"/>
                <a:cs typeface="Arial" panose="020B0604020202020204" pitchFamily="34" charset="0"/>
              </a:rPr>
              <a:t>Propor</a:t>
            </a:r>
            <a:r>
              <a:rPr lang="en-GB" sz="1600" dirty="0">
                <a:effectLst/>
                <a:latin typeface="Arial" panose="020B0604020202020204" pitchFamily="34" charset="0"/>
                <a:cs typeface="Arial" panose="020B0604020202020204" pitchFamily="34" charset="0"/>
              </a:rPr>
              <a:t> 2022, how was mentioned in 2021</a:t>
            </a:r>
            <a:endParaRPr lang="en-GB" sz="1600" b="0" dirty="0">
              <a:effectLst/>
              <a:latin typeface="Arial" panose="020B0604020202020204" pitchFamily="34" charset="0"/>
              <a:cs typeface="Arial" panose="020B0604020202020204" pitchFamily="34" charset="0"/>
            </a:endParaRPr>
          </a:p>
          <a:p>
            <a:pPr lvl="2">
              <a:buFont typeface="Wingdings" panose="05000000000000000000" pitchFamily="2" charset="2"/>
              <a:buChar char="ü"/>
            </a:pPr>
            <a:r>
              <a:rPr lang="en-GB" sz="1600" dirty="0">
                <a:latin typeface="Arial" panose="020B0604020202020204" pitchFamily="34" charset="0"/>
                <a:cs typeface="Arial" panose="020B0604020202020204" pitchFamily="34" charset="0"/>
              </a:rPr>
              <a:t>P</a:t>
            </a:r>
            <a:r>
              <a:rPr lang="en-GB" sz="1600" dirty="0">
                <a:effectLst/>
                <a:latin typeface="Arial" panose="020B0604020202020204" pitchFamily="34" charset="0"/>
                <a:cs typeface="Arial" panose="020B0604020202020204" pitchFamily="34" charset="0"/>
              </a:rPr>
              <a:t>ublished as full paper in a book of Springer LNCS series and presented by the author. </a:t>
            </a:r>
          </a:p>
          <a:p>
            <a:pPr lvl="2">
              <a:buFont typeface="Wingdings" panose="05000000000000000000" pitchFamily="2" charset="2"/>
              <a:buChar char="ü"/>
            </a:pPr>
            <a:endParaRPr lang="en-GB" sz="1600" dirty="0">
              <a:effectLst/>
              <a:latin typeface="Arial" panose="020B0604020202020204" pitchFamily="34" charset="0"/>
              <a:cs typeface="Arial" panose="020B0604020202020204" pitchFamily="34" charset="0"/>
            </a:endParaRPr>
          </a:p>
          <a:p>
            <a:pPr lvl="1">
              <a:buFont typeface="Wingdings" panose="05000000000000000000" pitchFamily="2" charset="2"/>
              <a:buChar char="ü"/>
            </a:pPr>
            <a:r>
              <a:rPr lang="en-GB" sz="1600" dirty="0">
                <a:latin typeface="Arial" panose="020B0604020202020204" pitchFamily="34" charset="0"/>
                <a:cs typeface="Arial" panose="020B0604020202020204" pitchFamily="34" charset="0"/>
              </a:rPr>
              <a:t>“</a:t>
            </a:r>
            <a:r>
              <a:rPr lang="en-GB" sz="1600" b="1" dirty="0">
                <a:effectLst/>
                <a:latin typeface="Arial" panose="020B0604020202020204" pitchFamily="34" charset="0"/>
                <a:cs typeface="Arial" panose="020B0604020202020204" pitchFamily="34" charset="0"/>
              </a:rPr>
              <a:t>Assessing Transfer Learning and automatically annotated data in the development of Named Entity Recognizers for new domains</a:t>
            </a:r>
            <a:r>
              <a:rPr lang="en-GB" sz="1600" dirty="0">
                <a:effectLst/>
                <a:latin typeface="Arial" panose="020B0604020202020204" pitchFamily="34" charset="0"/>
                <a:cs typeface="Arial" panose="020B0604020202020204" pitchFamily="34" charset="0"/>
              </a:rPr>
              <a:t> “ – </a:t>
            </a:r>
            <a:r>
              <a:rPr lang="en-GB" sz="1600" dirty="0" err="1">
                <a:effectLst/>
                <a:latin typeface="Arial" panose="020B0604020202020204" pitchFamily="34" charset="0"/>
                <a:cs typeface="Arial" panose="020B0604020202020204" pitchFamily="34" charset="0"/>
              </a:rPr>
              <a:t>IberSpeech</a:t>
            </a:r>
            <a:r>
              <a:rPr lang="en-GB" sz="1600" dirty="0">
                <a:effectLst/>
                <a:latin typeface="Arial" panose="020B0604020202020204" pitchFamily="34" charset="0"/>
                <a:cs typeface="Arial" panose="020B0604020202020204" pitchFamily="34" charset="0"/>
              </a:rPr>
              <a:t> 2022 – accept (30/09/2022)</a:t>
            </a:r>
            <a:endParaRPr lang="en-GB" sz="16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latin typeface="Arial" panose="020B0604020202020204" pitchFamily="34" charset="0"/>
                <a:cs typeface="Arial" panose="020B0604020202020204" pitchFamily="34" charset="0"/>
              </a:rPr>
              <a:t>Software</a:t>
            </a:r>
          </a:p>
          <a:p>
            <a:pPr lvl="1">
              <a:buFont typeface="Wingdings" panose="05000000000000000000" pitchFamily="2" charset="2"/>
              <a:buChar char="ü"/>
            </a:pPr>
            <a:r>
              <a:rPr lang="en-US" sz="1600" dirty="0">
                <a:latin typeface="Arial" panose="020B0604020202020204" pitchFamily="34" charset="0"/>
                <a:cs typeface="Arial" panose="020B0604020202020204" pitchFamily="34" charset="0"/>
              </a:rPr>
              <a:t> </a:t>
            </a:r>
            <a:r>
              <a:rPr lang="en-GB" sz="1600" dirty="0">
                <a:effectLst/>
                <a:latin typeface="Arial" panose="020B0604020202020204" pitchFamily="34" charset="0"/>
                <a:cs typeface="Arial" panose="020B0604020202020204" pitchFamily="34" charset="0"/>
              </a:rPr>
              <a:t>Despite the option made for not developing at this stage the “Tools for non- programmers” 1, several scripts were developed and existing ones improved to contemplate the </a:t>
            </a:r>
            <a:r>
              <a:rPr lang="en-GB" sz="1600" dirty="0">
                <a:solidFill>
                  <a:srgbClr val="000000"/>
                </a:solidFill>
                <a:latin typeface="Segoe UI Web (West European)"/>
                <a:cs typeface="Arial" panose="020B0604020202020204" pitchFamily="34" charset="0"/>
              </a:rPr>
              <a:t>s</a:t>
            </a:r>
            <a:r>
              <a:rPr lang="en-GB" sz="1600" b="0" i="0" u="none" strike="noStrike" dirty="0">
                <a:solidFill>
                  <a:srgbClr val="000000"/>
                </a:solidFill>
                <a:effectLst/>
                <a:latin typeface="Segoe UI Web (West European)"/>
              </a:rPr>
              <a:t>pecifics</a:t>
            </a:r>
            <a:r>
              <a:rPr lang="en-GB" sz="1600" dirty="0">
                <a:effectLst/>
                <a:latin typeface="Arial" panose="020B0604020202020204" pitchFamily="34" charset="0"/>
                <a:cs typeface="Arial" panose="020B0604020202020204" pitchFamily="34" charset="0"/>
              </a:rPr>
              <a:t> of new domains. </a:t>
            </a:r>
            <a:endParaRPr lang="en-GB" sz="1600" dirty="0">
              <a:latin typeface="Arial" panose="020B0604020202020204" pitchFamily="34" charset="0"/>
              <a:cs typeface="Arial" panose="020B0604020202020204" pitchFamily="34" charset="0"/>
            </a:endParaRPr>
          </a:p>
          <a:p>
            <a:pPr lvl="1">
              <a:buFont typeface="Wingdings" panose="05000000000000000000" pitchFamily="2" charset="2"/>
              <a:buChar char="ü"/>
            </a:pPr>
            <a:endParaRPr lang="en-GB" dirty="0"/>
          </a:p>
        </p:txBody>
      </p:sp>
      <p:pic>
        <p:nvPicPr>
          <p:cNvPr id="4" name="Graphic 3" descr="Badge Tick with solid fill">
            <a:extLst>
              <a:ext uri="{FF2B5EF4-FFF2-40B4-BE49-F238E27FC236}">
                <a16:creationId xmlns:a16="http://schemas.microsoft.com/office/drawing/2014/main" id="{0EC49D54-2880-6D0B-B6DD-0DA5B91467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2981" y="2846668"/>
            <a:ext cx="450442" cy="450442"/>
          </a:xfrm>
          <a:prstGeom prst="rect">
            <a:avLst/>
          </a:prstGeom>
        </p:spPr>
      </p:pic>
    </p:spTree>
    <p:extLst>
      <p:ext uri="{BB962C8B-B14F-4D97-AF65-F5344CB8AC3E}">
        <p14:creationId xmlns:p14="http://schemas.microsoft.com/office/powerpoint/2010/main" val="1867791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70E17B2A3CB4D914FCD913DB95659" ma:contentTypeVersion="13" ma:contentTypeDescription="Create a new document." ma:contentTypeScope="" ma:versionID="57b77bac61caeedd865c466967f657b6">
  <xsd:schema xmlns:xsd="http://www.w3.org/2001/XMLSchema" xmlns:xs="http://www.w3.org/2001/XMLSchema" xmlns:p="http://schemas.microsoft.com/office/2006/metadata/properties" xmlns:ns3="cbb64535-73bd-4acf-ab50-c1b18d839d9b" xmlns:ns4="65a0829d-018a-482b-83de-b85b843bc59f" targetNamespace="http://schemas.microsoft.com/office/2006/metadata/properties" ma:root="true" ma:fieldsID="b861496d340e3a5e65a5733280ef4c96" ns3:_="" ns4:_="">
    <xsd:import namespace="cbb64535-73bd-4acf-ab50-c1b18d839d9b"/>
    <xsd:import namespace="65a0829d-018a-482b-83de-b85b843bc59f"/>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64535-73bd-4acf-ab50-c1b18d839d9b"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a0829d-018a-482b-83de-b85b843bc59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D399D1-969E-4257-B18B-28082284D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b64535-73bd-4acf-ab50-c1b18d839d9b"/>
    <ds:schemaRef ds:uri="65a0829d-018a-482b-83de-b85b843bc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12F690-0647-41A7-B94D-B3D608D1EE07}">
  <ds:schemaRefs>
    <ds:schemaRef ds:uri="http://schemas.microsoft.com/sharepoint/v3/contenttype/forms"/>
  </ds:schemaRefs>
</ds:datastoreItem>
</file>

<file path=customXml/itemProps3.xml><?xml version="1.0" encoding="utf-8"?>
<ds:datastoreItem xmlns:ds="http://schemas.openxmlformats.org/officeDocument/2006/customXml" ds:itemID="{236FB28E-47D7-4C0A-838D-8E778BB4A2C6}">
  <ds:schemaRefs>
    <ds:schemaRef ds:uri="http://schemas.openxmlformats.org/package/2006/metadata/core-properties"/>
    <ds:schemaRef ds:uri="http://purl.org/dc/elements/1.1/"/>
    <ds:schemaRef ds:uri="http://purl.org/dc/dcmitype/"/>
    <ds:schemaRef ds:uri="http://schemas.microsoft.com/office/2006/documentManagement/types"/>
    <ds:schemaRef ds:uri="cbb64535-73bd-4acf-ab50-c1b18d839d9b"/>
    <ds:schemaRef ds:uri="http://purl.org/dc/terms/"/>
    <ds:schemaRef ds:uri="http://www.w3.org/XML/1998/namespace"/>
    <ds:schemaRef ds:uri="http://schemas.microsoft.com/office/infopath/2007/PartnerControls"/>
    <ds:schemaRef ds:uri="65a0829d-018a-482b-83de-b85b843bc59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830</TotalTime>
  <Words>1506</Words>
  <Application>Microsoft Macintosh PowerPoint</Application>
  <PresentationFormat>Widescreen</PresentationFormat>
  <Paragraphs>77</Paragraphs>
  <Slides>11</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 Web (West European)</vt:lpstr>
      <vt:lpstr>Wingdings</vt:lpstr>
      <vt:lpstr>Retrospect</vt:lpstr>
      <vt:lpstr>Extraction and Access to Information in Natural Language for Non-Developers - Democratizing Information</vt:lpstr>
      <vt:lpstr>Overview</vt:lpstr>
      <vt:lpstr>INTRODUCTION</vt:lpstr>
      <vt:lpstr>Developments</vt:lpstr>
      <vt:lpstr>State-of-the-art update</vt:lpstr>
      <vt:lpstr>Ensamble NERs</vt:lpstr>
      <vt:lpstr>Dataset(s)</vt:lpstr>
      <vt:lpstr>BERT-based NER trained with automatically annotated data</vt:lpstr>
      <vt:lpstr>Results</vt:lpstr>
      <vt:lpstr>Future work</vt:lpstr>
      <vt:lpstr>Workplan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Antonio Teixeira</dc:creator>
  <cp:lastModifiedBy>Emanuel Matos</cp:lastModifiedBy>
  <cp:revision>1</cp:revision>
  <cp:lastPrinted>2021-06-11T17:25:06Z</cp:lastPrinted>
  <dcterms:created xsi:type="dcterms:W3CDTF">2018-11-13T12:41:19Z</dcterms:created>
  <dcterms:modified xsi:type="dcterms:W3CDTF">2022-10-14T09:48:00Z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0x010100A0370E17B2A3CB4D914FCD913DB95659</vt:lpwstr>
  </property>
</Properties>
</file>