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94660"/>
  </p:normalViewPr>
  <p:slideViewPr>
    <p:cSldViewPr snapToGrid="0">
      <p:cViewPr varScale="1">
        <p:scale>
          <a:sx n="61" d="100"/>
          <a:sy n="61" d="100"/>
        </p:scale>
        <p:origin x="5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EC314-C7AE-4269-972B-2419531D2904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82164-06F6-45F0-BEB3-62C70AE8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3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EFFFF"/>
                </a:solidFill>
              </a:rPr>
              <a:t>Precisamos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ajustar</a:t>
            </a:r>
            <a:r>
              <a:rPr lang="en-US" dirty="0">
                <a:solidFill>
                  <a:srgbClr val="FEFFFF"/>
                </a:solidFill>
              </a:rPr>
              <a:t> o R para </a:t>
            </a:r>
            <a:r>
              <a:rPr lang="en-US" dirty="0" err="1">
                <a:solidFill>
                  <a:srgbClr val="FEFFFF"/>
                </a:solidFill>
              </a:rPr>
              <a:t>rodar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em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paralelo</a:t>
            </a:r>
            <a:r>
              <a:rPr lang="en-US" dirty="0">
                <a:solidFill>
                  <a:srgbClr val="FEFFFF"/>
                </a:solidFill>
              </a:rPr>
              <a:t>, </a:t>
            </a:r>
            <a:r>
              <a:rPr lang="en-US" dirty="0" err="1">
                <a:solidFill>
                  <a:srgbClr val="FEFFFF"/>
                </a:solidFill>
              </a:rPr>
              <a:t>sem</a:t>
            </a:r>
            <a:r>
              <a:rPr lang="en-US" dirty="0">
                <a:solidFill>
                  <a:srgbClr val="FEFFFF"/>
                </a:solidFill>
              </a:rPr>
              <a:t> a </a:t>
            </a:r>
            <a:r>
              <a:rPr lang="en-US" dirty="0" err="1">
                <a:solidFill>
                  <a:srgbClr val="FEFFFF"/>
                </a:solidFill>
              </a:rPr>
              <a:t>necessidade</a:t>
            </a:r>
            <a:r>
              <a:rPr lang="en-US" dirty="0">
                <a:solidFill>
                  <a:srgbClr val="FEFFFF"/>
                </a:solidFill>
              </a:rPr>
              <a:t> da </a:t>
            </a:r>
            <a:r>
              <a:rPr lang="en-US" dirty="0" err="1">
                <a:solidFill>
                  <a:srgbClr val="FEFFFF"/>
                </a:solidFill>
              </a:rPr>
              <a:t>quebra</a:t>
            </a:r>
            <a:r>
              <a:rPr lang="en-US" dirty="0">
                <a:solidFill>
                  <a:srgbClr val="FEFFFF"/>
                </a:solidFill>
              </a:rPr>
              <a:t> de </a:t>
            </a:r>
            <a:r>
              <a:rPr lang="en-US" dirty="0" err="1">
                <a:solidFill>
                  <a:srgbClr val="FEFFFF"/>
                </a:solidFill>
              </a:rPr>
              <a:t>arquivos</a:t>
            </a:r>
            <a:r>
              <a:rPr lang="en-US" dirty="0">
                <a:solidFill>
                  <a:srgbClr val="FEFFFF"/>
                </a:solidFill>
              </a:rPr>
              <a:t>.(</a:t>
            </a:r>
            <a:r>
              <a:rPr lang="en-US" dirty="0" err="1">
                <a:solidFill>
                  <a:srgbClr val="FEFFFF"/>
                </a:solidFill>
              </a:rPr>
              <a:t>Escalabilidade</a:t>
            </a:r>
            <a:r>
              <a:rPr lang="en-US" dirty="0">
                <a:solidFill>
                  <a:srgbClr val="FEFFFF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82164-06F6-45F0-BEB3-62C70AE887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6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DC4CD812-44BD-4CB5-BE63-81401F831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20221C9-9035-4A88-8973-CFB57BC38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540751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CF03F-7506-4F1E-BC6C-29BE55696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8" y="967417"/>
            <a:ext cx="6675215" cy="3943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Elastic Price – V1.0</a:t>
            </a:r>
          </a:p>
        </p:txBody>
      </p:sp>
      <p:sp>
        <p:nvSpPr>
          <p:cNvPr id="64" name="Freeform 23">
            <a:extLst>
              <a:ext uri="{FF2B5EF4-FFF2-40B4-BE49-F238E27FC236}">
                <a16:creationId xmlns:a16="http://schemas.microsoft.com/office/drawing/2014/main" id="{D194CE73-DAD8-4221-9CA7-6BF6E37D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8404003" cy="857047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2C80-FCAA-490A-A495-216B8E057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8" y="5189400"/>
            <a:ext cx="6692953" cy="544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FEFFFF"/>
                </a:solidFill>
              </a:rPr>
              <a:t>Modelagem</a:t>
            </a:r>
            <a:r>
              <a:rPr lang="en-US" sz="1600" dirty="0">
                <a:solidFill>
                  <a:srgbClr val="FEFFFF"/>
                </a:solidFill>
              </a:rPr>
              <a:t> para </a:t>
            </a:r>
            <a:r>
              <a:rPr lang="en-US" sz="1600" dirty="0" err="1">
                <a:solidFill>
                  <a:srgbClr val="FEFFFF"/>
                </a:solidFill>
              </a:rPr>
              <a:t>criação</a:t>
            </a:r>
            <a:r>
              <a:rPr lang="en-US" sz="1600" dirty="0">
                <a:solidFill>
                  <a:srgbClr val="FEFFFF"/>
                </a:solidFill>
              </a:rPr>
              <a:t> de </a:t>
            </a:r>
            <a:r>
              <a:rPr lang="en-US" sz="1600" dirty="0" err="1">
                <a:solidFill>
                  <a:srgbClr val="FEFFFF"/>
                </a:solidFill>
              </a:rPr>
              <a:t>tabelas</a:t>
            </a:r>
            <a:r>
              <a:rPr lang="en-US" sz="1600" dirty="0">
                <a:solidFill>
                  <a:srgbClr val="FEFFFF"/>
                </a:solidFill>
              </a:rPr>
              <a:t> , </a:t>
            </a:r>
            <a:r>
              <a:rPr lang="en-US" sz="1600" dirty="0" err="1">
                <a:solidFill>
                  <a:srgbClr val="FEFFFF"/>
                </a:solidFill>
              </a:rPr>
              <a:t>maximizando</a:t>
            </a:r>
            <a:r>
              <a:rPr lang="en-US" sz="1600" dirty="0">
                <a:solidFill>
                  <a:srgbClr val="FEFFFF"/>
                </a:solidFill>
              </a:rPr>
              <a:t> </a:t>
            </a:r>
            <a:r>
              <a:rPr lang="en-US" sz="1600" dirty="0" err="1">
                <a:solidFill>
                  <a:srgbClr val="FEFFFF"/>
                </a:solidFill>
              </a:rPr>
              <a:t>ganhos</a:t>
            </a:r>
            <a:r>
              <a:rPr lang="en-US" sz="1600" dirty="0">
                <a:solidFill>
                  <a:srgbClr val="FEFFFF"/>
                </a:solidFill>
              </a:rPr>
              <a:t> de </a:t>
            </a:r>
            <a:r>
              <a:rPr lang="en-US" sz="1600" dirty="0" err="1">
                <a:solidFill>
                  <a:srgbClr val="FEFFFF"/>
                </a:solidFill>
              </a:rPr>
              <a:t>precificação</a:t>
            </a:r>
            <a:r>
              <a:rPr lang="en-US" sz="1600" dirty="0">
                <a:solidFill>
                  <a:srgbClr val="FEFFFF"/>
                </a:solidFill>
              </a:rPr>
              <a:t>, </a:t>
            </a:r>
            <a:r>
              <a:rPr lang="en-US" sz="1600" dirty="0" err="1">
                <a:solidFill>
                  <a:srgbClr val="FEFFFF"/>
                </a:solidFill>
              </a:rPr>
              <a:t>baseado</a:t>
            </a:r>
            <a:r>
              <a:rPr lang="en-US" sz="1600" dirty="0">
                <a:solidFill>
                  <a:srgbClr val="FEFFFF"/>
                </a:solidFill>
              </a:rPr>
              <a:t> </a:t>
            </a:r>
            <a:r>
              <a:rPr lang="en-US" sz="1600" dirty="0" err="1">
                <a:solidFill>
                  <a:srgbClr val="FEFFFF"/>
                </a:solidFill>
              </a:rPr>
              <a:t>nos</a:t>
            </a:r>
            <a:r>
              <a:rPr lang="en-US" sz="1600" dirty="0">
                <a:solidFill>
                  <a:srgbClr val="FEFFFF"/>
                </a:solidFill>
              </a:rPr>
              <a:t> custos e </a:t>
            </a:r>
            <a:r>
              <a:rPr lang="en-US" sz="1600" dirty="0" err="1">
                <a:solidFill>
                  <a:srgbClr val="FEFFFF"/>
                </a:solidFill>
              </a:rPr>
              <a:t>tabelas</a:t>
            </a:r>
            <a:r>
              <a:rPr lang="en-US" sz="1600" dirty="0">
                <a:solidFill>
                  <a:srgbClr val="FEFFFF"/>
                </a:solidFill>
              </a:rPr>
              <a:t> de </a:t>
            </a:r>
            <a:r>
              <a:rPr lang="en-US" sz="1600" dirty="0" err="1">
                <a:solidFill>
                  <a:srgbClr val="FEFFFF"/>
                </a:solidFill>
              </a:rPr>
              <a:t>concorrencia</a:t>
            </a:r>
            <a:r>
              <a:rPr lang="en-US" sz="1600" dirty="0">
                <a:solidFill>
                  <a:srgbClr val="FEFFFF"/>
                </a:solidFill>
              </a:rPr>
              <a:t>.</a:t>
            </a:r>
          </a:p>
        </p:txBody>
      </p:sp>
      <p:pic>
        <p:nvPicPr>
          <p:cNvPr id="48" name="Graphic 47" descr="Money">
            <a:extLst>
              <a:ext uri="{FF2B5EF4-FFF2-40B4-BE49-F238E27FC236}">
                <a16:creationId xmlns:a16="http://schemas.microsoft.com/office/drawing/2014/main" id="{B31834C9-BC21-4499-9B2B-A5B28B66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4253" y="2063871"/>
            <a:ext cx="2724242" cy="27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06A2-DE54-46E1-B979-0F336D31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Processo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3377-4F2C-4BD6-A8C4-1EC77EB2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ajustes</a:t>
            </a:r>
            <a:r>
              <a:rPr lang="en-US" dirty="0"/>
              <a:t> dos Scripts (10 Scripts – 5 com 0 de </a:t>
            </a:r>
            <a:r>
              <a:rPr lang="en-US" dirty="0" err="1"/>
              <a:t>redução</a:t>
            </a:r>
            <a:r>
              <a:rPr lang="en-US" dirty="0"/>
              <a:t> e 5 com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redução</a:t>
            </a:r>
            <a:r>
              <a:rPr lang="en-US" dirty="0"/>
              <a:t> de 1% a 8%), </a:t>
            </a:r>
            <a:r>
              <a:rPr lang="en-US" dirty="0" err="1"/>
              <a:t>utilizamos</a:t>
            </a:r>
            <a:r>
              <a:rPr lang="en-US" dirty="0"/>
              <a:t> o </a:t>
            </a:r>
            <a:r>
              <a:rPr lang="en-US" dirty="0" err="1"/>
              <a:t>ssh</a:t>
            </a:r>
            <a:r>
              <a:rPr lang="en-US" dirty="0"/>
              <a:t> para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maquina</a:t>
            </a:r>
            <a:r>
              <a:rPr lang="en-US" dirty="0"/>
              <a:t> , </a:t>
            </a:r>
            <a:r>
              <a:rPr lang="en-US" dirty="0" err="1"/>
              <a:t>criar</a:t>
            </a:r>
            <a:r>
              <a:rPr lang="en-US" dirty="0"/>
              <a:t> 10 screens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processor um </a:t>
            </a:r>
            <a:r>
              <a:rPr lang="en-US" dirty="0" err="1"/>
              <a:t>Segm</a:t>
            </a:r>
            <a:r>
              <a:rPr lang="en-US" dirty="0"/>
              <a:t>_.R,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 </a:t>
            </a:r>
            <a:r>
              <a:rPr lang="en-US" dirty="0" err="1"/>
              <a:t>aproximadamente</a:t>
            </a:r>
            <a:r>
              <a:rPr lang="en-US" dirty="0"/>
              <a:t> 14 cores e 40 Giga de Ram. </a:t>
            </a:r>
          </a:p>
          <a:p>
            <a:r>
              <a:rPr lang="en-US" dirty="0" err="1"/>
              <a:t>Dependendo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e da amplitude de </a:t>
            </a:r>
            <a:r>
              <a:rPr lang="en-US" dirty="0" err="1"/>
              <a:t>varredura</a:t>
            </a:r>
            <a:r>
              <a:rPr lang="en-US" dirty="0"/>
              <a:t> </a:t>
            </a:r>
            <a:r>
              <a:rPr lang="en-US" dirty="0" err="1"/>
              <a:t>estes</a:t>
            </a:r>
            <a:r>
              <a:rPr lang="en-US" dirty="0"/>
              <a:t> </a:t>
            </a:r>
            <a:r>
              <a:rPr lang="en-US" dirty="0" err="1"/>
              <a:t>calculos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levar</a:t>
            </a:r>
            <a:r>
              <a:rPr lang="en-US" dirty="0"/>
              <a:t> de 40 min a 4 </a:t>
            </a:r>
            <a:r>
              <a:rPr lang="en-US" dirty="0" err="1"/>
              <a:t>dias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processamento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8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EDC9-F40C-497C-B1FE-80CFE2E9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Processo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F38A9-D9D0-493D-8AB6-A1C22115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Nas pastas output e tabelas serão persistidos os resultados dos scripts que rodamos pelo ssh.</a:t>
            </a:r>
          </a:p>
          <a:p>
            <a:r>
              <a:rPr lang="en-US" sz="1600">
                <a:solidFill>
                  <a:srgbClr val="000000"/>
                </a:solidFill>
              </a:rPr>
              <a:t>Após o termino deveremos ter -</a:t>
            </a:r>
            <a:r>
              <a:rPr lang="en-US" sz="160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  <a:p>
            <a:endParaRPr lang="en-US" sz="160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en-US" sz="1600">
                <a:solidFill>
                  <a:srgbClr val="000000"/>
                </a:solidFill>
                <a:sym typeface="Wingdings" panose="05000000000000000000" pitchFamily="2" charset="2"/>
              </a:rPr>
              <a:t>Estes arquivos na pasta OUTPUT</a:t>
            </a: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81DB3-0EA9-427A-A582-16A953A5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062807"/>
            <a:ext cx="5451627" cy="24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8058-8038-4A0A-8FAF-B84CDAEE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Processo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6929-6B49-4DD9-BA45-AD27507A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solidFill>
                  <a:srgbClr val="000000"/>
                </a:solidFill>
              </a:rPr>
              <a:t>Com o R_Studio no EC2 ou por ssh podemos rodar o script:</a:t>
            </a:r>
          </a:p>
          <a:p>
            <a:pPr lvl="1">
              <a:lnSpc>
                <a:spcPct val="90000"/>
              </a:lnSpc>
            </a:pPr>
            <a:r>
              <a:rPr lang="en-US" sz="1200">
                <a:solidFill>
                  <a:srgbClr val="000000"/>
                </a:solidFill>
              </a:rPr>
              <a:t> Seg_125K_base_parte20.R </a:t>
            </a:r>
          </a:p>
          <a:p>
            <a:pPr lvl="2">
              <a:lnSpc>
                <a:spcPct val="90000"/>
              </a:lnSpc>
            </a:pPr>
            <a:r>
              <a:rPr lang="en-US" sz="1200">
                <a:solidFill>
                  <a:srgbClr val="000000"/>
                </a:solidFill>
              </a:rPr>
              <a:t>Agrupa os resultados e persiste a tabela de preço sem desconto da tabela miima do cliente</a:t>
            </a:r>
          </a:p>
          <a:p>
            <a:pPr lvl="1">
              <a:lnSpc>
                <a:spcPct val="90000"/>
              </a:lnSpc>
            </a:pPr>
            <a:r>
              <a:rPr lang="en-US" sz="1200">
                <a:solidFill>
                  <a:srgbClr val="000000"/>
                </a:solidFill>
              </a:rPr>
              <a:t>Seg_125K_base_parte25.R</a:t>
            </a:r>
          </a:p>
          <a:p>
            <a:pPr lvl="2">
              <a:lnSpc>
                <a:spcPct val="90000"/>
              </a:lnSpc>
            </a:pPr>
            <a:r>
              <a:rPr lang="en-US" sz="1200">
                <a:solidFill>
                  <a:srgbClr val="000000"/>
                </a:solidFill>
              </a:rPr>
              <a:t>Agrupa os resultados e persiste a tabela de preço com desconto da tabela miima do cliente</a:t>
            </a:r>
          </a:p>
          <a:p>
            <a:pPr lvl="1">
              <a:lnSpc>
                <a:spcPct val="90000"/>
              </a:lnSpc>
            </a:pPr>
            <a:r>
              <a:rPr lang="en-US" sz="1200">
                <a:solidFill>
                  <a:srgbClr val="000000"/>
                </a:solidFill>
              </a:rPr>
              <a:t>Seg_125K_base_parte2MIN.R</a:t>
            </a:r>
          </a:p>
          <a:p>
            <a:pPr lvl="2">
              <a:lnSpc>
                <a:spcPct val="90000"/>
              </a:lnSpc>
            </a:pPr>
            <a:r>
              <a:rPr lang="en-US" sz="1200">
                <a:solidFill>
                  <a:srgbClr val="000000"/>
                </a:solidFill>
              </a:rPr>
              <a:t>Agrupa os resultados e persiste a tabela de preço sem desconto da tabela minima d cliente  e onde não ganhamos acrescentamos x% ao custo para montage da tabela MIN(Local)</a:t>
            </a:r>
          </a:p>
          <a:p>
            <a:pPr lvl="2">
              <a:lnSpc>
                <a:spcPct val="90000"/>
              </a:lnSpc>
            </a:pPr>
            <a:endParaRPr lang="en-US" sz="120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330D2-AC81-4C19-83FC-2FE4BA2D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11242"/>
            <a:ext cx="5451627" cy="1566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84AB2-F115-4FB5-B9FE-444655950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40" y="4387223"/>
            <a:ext cx="5451627" cy="6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2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ED5A-8D76-412B-B25C-889FAF96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446088"/>
            <a:ext cx="3570129" cy="1005840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Processo</a:t>
            </a:r>
            <a:r>
              <a:rPr lang="en-US" sz="4000" dirty="0"/>
              <a:t>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A6C4-3399-4622-BB9D-54D66699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9344"/>
            <a:ext cx="3555557" cy="4029456"/>
          </a:xfrm>
        </p:spPr>
        <p:txBody>
          <a:bodyPr>
            <a:normAutofit lnSpcReduction="10000"/>
          </a:bodyPr>
          <a:lstStyle/>
          <a:p>
            <a:r>
              <a:rPr lang="en-US" sz="1400" dirty="0" err="1"/>
              <a:t>Após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3 </a:t>
            </a:r>
            <a:r>
              <a:rPr lang="en-US" sz="1400" dirty="0" err="1"/>
              <a:t>arquivos</a:t>
            </a:r>
            <a:r>
              <a:rPr lang="en-US" sz="1400" dirty="0"/>
              <a:t> </a:t>
            </a:r>
            <a:r>
              <a:rPr lang="en-US" sz="1400" dirty="0" err="1"/>
              <a:t>persistidos</a:t>
            </a:r>
            <a:r>
              <a:rPr lang="en-US" sz="1400" dirty="0"/>
              <a:t>, e </a:t>
            </a:r>
            <a:r>
              <a:rPr lang="en-US" sz="1400" dirty="0" err="1"/>
              <a:t>suas</a:t>
            </a:r>
            <a:r>
              <a:rPr lang="en-US" sz="1400" dirty="0"/>
              <a:t> </a:t>
            </a:r>
            <a:r>
              <a:rPr lang="en-US" sz="1400" dirty="0" err="1"/>
              <a:t>tabela</a:t>
            </a:r>
            <a:r>
              <a:rPr lang="en-US" sz="1400" dirty="0"/>
              <a:t> </a:t>
            </a:r>
            <a:r>
              <a:rPr lang="en-US" sz="1400" dirty="0" err="1"/>
              <a:t>feitas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Executamos</a:t>
            </a:r>
            <a:r>
              <a:rPr lang="en-US" sz="1400" dirty="0"/>
              <a:t> outros Scripts para </a:t>
            </a:r>
            <a:r>
              <a:rPr lang="en-US" sz="1400" dirty="0" err="1"/>
              <a:t>calcular</a:t>
            </a:r>
            <a:r>
              <a:rPr lang="en-US" sz="1400" dirty="0"/>
              <a:t> </a:t>
            </a:r>
            <a:r>
              <a:rPr lang="en-US" sz="1400" dirty="0" err="1"/>
              <a:t>resultados</a:t>
            </a:r>
            <a:r>
              <a:rPr lang="en-US" sz="1400" dirty="0"/>
              <a:t> </a:t>
            </a:r>
            <a:r>
              <a:rPr lang="en-US" sz="1400" dirty="0" err="1"/>
              <a:t>comparativos</a:t>
            </a:r>
            <a:r>
              <a:rPr lang="en-US" sz="1400" dirty="0"/>
              <a:t> entre as </a:t>
            </a:r>
            <a:r>
              <a:rPr lang="en-US" sz="1400" dirty="0" err="1"/>
              <a:t>tabelas</a:t>
            </a:r>
            <a:r>
              <a:rPr lang="en-US" sz="1400" dirty="0"/>
              <a:t> e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tabela</a:t>
            </a:r>
            <a:r>
              <a:rPr lang="en-US" sz="1400" dirty="0"/>
              <a:t> final que </a:t>
            </a:r>
            <a:r>
              <a:rPr lang="en-US" sz="1400" dirty="0" err="1"/>
              <a:t>tambem</a:t>
            </a:r>
            <a:r>
              <a:rPr lang="en-US" sz="1400" dirty="0"/>
              <a:t> </a:t>
            </a:r>
            <a:r>
              <a:rPr lang="en-US" sz="1400" dirty="0" err="1"/>
              <a:t>tem</a:t>
            </a:r>
            <a:r>
              <a:rPr lang="en-US" sz="1400" dirty="0"/>
              <a:t> o MIN </a:t>
            </a:r>
            <a:r>
              <a:rPr lang="en-US" sz="1400" dirty="0" err="1"/>
              <a:t>Geral</a:t>
            </a:r>
            <a:r>
              <a:rPr lang="en-US" sz="1400" dirty="0"/>
              <a:t> entre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tarifa</a:t>
            </a:r>
            <a:r>
              <a:rPr lang="en-US" sz="1400" dirty="0"/>
              <a:t> /</a:t>
            </a:r>
            <a:r>
              <a:rPr lang="en-US" sz="1400" dirty="0" err="1"/>
              <a:t>faixa</a:t>
            </a:r>
            <a:r>
              <a:rPr lang="en-US" sz="1400" dirty="0"/>
              <a:t> peso.</a:t>
            </a:r>
          </a:p>
          <a:p>
            <a:r>
              <a:rPr lang="en-US" sz="1400" dirty="0"/>
              <a:t>Join </a:t>
            </a:r>
            <a:r>
              <a:rPr lang="en-US" sz="1400" dirty="0" err="1"/>
              <a:t>Resultados</a:t>
            </a:r>
            <a:endParaRPr lang="en-US" sz="1400" dirty="0"/>
          </a:p>
          <a:p>
            <a:r>
              <a:rPr lang="en-US" sz="1400" dirty="0"/>
              <a:t>Join </a:t>
            </a:r>
            <a:r>
              <a:rPr lang="en-US" sz="1400" dirty="0" err="1"/>
              <a:t>Tabelas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E9E2E-23D6-4C4F-8BF3-13410B7C8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3" y="1138363"/>
            <a:ext cx="5181600" cy="12565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5D818D-4A22-4580-9F83-BE521901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3" y="4164258"/>
            <a:ext cx="5181600" cy="816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7735FF-40E0-4FB8-8A32-D4B3EBB30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920" y="5779235"/>
            <a:ext cx="79533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7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68DA-4265-4F5B-991C-58DCABB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Processo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5D1F-85DA-4EBA-9A51-473726B27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Após a criação dos resultados e da tabela , utilizando o Filezila persistir na maquina local as saídas finais.</a:t>
            </a: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550E0CA-C9F6-4EF2-B5EE-27D6AF119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558531"/>
            <a:ext cx="5451627" cy="34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7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42A04-7E64-4176-B359-A084A620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Saida Resultado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2714-8B42-4BCE-AAF9-56114EC34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A saida atual ainda deverá ser trabalhada no excel para um formato de report.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E8497-BBDC-4B70-ACB3-013B5FD68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72321"/>
            <a:ext cx="5451627" cy="3993317"/>
          </a:xfrm>
          <a:prstGeom prst="rect">
            <a:avLst/>
          </a:prstGeom>
        </p:spPr>
      </p:pic>
      <p:sp>
        <p:nvSpPr>
          <p:cNvPr id="5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4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779C5-FB86-4679-A061-344CE2F1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EFFFF"/>
                </a:solidFill>
              </a:rPr>
              <a:t>Saida</a:t>
            </a:r>
            <a:r>
              <a:rPr lang="en-US" sz="4000" dirty="0">
                <a:solidFill>
                  <a:srgbClr val="FEFFFF"/>
                </a:solidFill>
              </a:rPr>
              <a:t> Final – </a:t>
            </a:r>
            <a:r>
              <a:rPr lang="en-US" sz="4000" dirty="0" err="1">
                <a:solidFill>
                  <a:srgbClr val="FEFFFF"/>
                </a:solidFill>
              </a:rPr>
              <a:t>Resultados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3829-BEBE-4393-83F4-0258672C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>
                <a:solidFill>
                  <a:srgbClr val="FEFFFF"/>
                </a:solidFill>
              </a:rPr>
              <a:t>Após a utilização da Pivot Table, temo a saída ao lado.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F0716-6086-4CA3-AE0E-5DF081BCC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247" y="2989132"/>
            <a:ext cx="6066799" cy="8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5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F6BE8-0656-4ED5-A23D-71F53502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Saida Tabela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8B04-8D8F-4ABF-B548-9221CA37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/>
              <a:t>A Saida Tabela comtempla 4 tipos de preços: O com 0% de desconto, o com x% de desconto, o com 0% de desconto e onde não se ganha y% (acrescimo no custo) e o resultado minimo entre todas as anteriores por tarifa (SP_C1)/ faixa_peso (0.0 - 0.25), nesta versão ainda precisa ser trabalhada no excel.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ECE77-7FDA-4DCE-83F4-DA21CA73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206" y="645106"/>
            <a:ext cx="4841046" cy="5247747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779C5-FB86-4679-A061-344CE2F1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Saida Final – Tabela de Preço</a:t>
            </a: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3829-BEBE-4393-83F4-0258672C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>
                <a:solidFill>
                  <a:srgbClr val="FEFFFF"/>
                </a:solidFill>
              </a:rPr>
              <a:t>Após a utilização da Pivot Table, temo a saída ao lado.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1DD6F-A1C9-4F9D-950A-673B2FE9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225" y="1028479"/>
            <a:ext cx="6926114" cy="36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15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DF80-D5C9-4BA1-B848-521686E8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7BE5-1C4E-4F68-9DB2-99293ABF7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119" y="1503122"/>
            <a:ext cx="9260410" cy="4730767"/>
          </a:xfrm>
        </p:spPr>
        <p:txBody>
          <a:bodyPr>
            <a:normAutofit/>
          </a:bodyPr>
          <a:lstStyle/>
          <a:p>
            <a:r>
              <a:rPr lang="en-US" dirty="0"/>
              <a:t>1. Fazer a </a:t>
            </a:r>
            <a:r>
              <a:rPr lang="en-US" dirty="0" err="1"/>
              <a:t>paralelização</a:t>
            </a:r>
            <a:r>
              <a:rPr lang="en-US" dirty="0"/>
              <a:t> por dentro do R,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dividir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2.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regra</a:t>
            </a:r>
            <a:r>
              <a:rPr lang="en-US" dirty="0"/>
              <a:t> dos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comerciais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preço</a:t>
            </a:r>
            <a:r>
              <a:rPr lang="en-US" dirty="0"/>
              <a:t> final, </a:t>
            </a:r>
            <a:r>
              <a:rPr lang="en-US" dirty="0" err="1"/>
              <a:t>exemplo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Tarifa 0.0  - 0.25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menor</a:t>
            </a:r>
            <a:r>
              <a:rPr lang="en-US" dirty="0"/>
              <a:t> 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que 0.25 – 0.5</a:t>
            </a:r>
          </a:p>
          <a:p>
            <a:pPr lvl="1"/>
            <a:r>
              <a:rPr lang="en-US" dirty="0"/>
              <a:t>Tarifa Capital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Menor</a:t>
            </a:r>
            <a:r>
              <a:rPr lang="en-US" dirty="0"/>
              <a:t> que Interior</a:t>
            </a:r>
          </a:p>
          <a:p>
            <a:pPr lvl="1"/>
            <a:r>
              <a:rPr lang="en-US" dirty="0"/>
              <a:t>Tarifa Local 1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Menor</a:t>
            </a:r>
            <a:r>
              <a:rPr lang="en-US" dirty="0"/>
              <a:t> que Local 2</a:t>
            </a:r>
          </a:p>
          <a:p>
            <a:pPr lvl="1"/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Exportar</a:t>
            </a:r>
            <a:r>
              <a:rPr lang="en-US" dirty="0"/>
              <a:t> para CSV e </a:t>
            </a:r>
            <a:r>
              <a:rPr lang="en-US" dirty="0" err="1"/>
              <a:t>PosgrSQL</a:t>
            </a:r>
            <a:r>
              <a:rPr lang="en-US" dirty="0"/>
              <a:t> a </a:t>
            </a:r>
            <a:r>
              <a:rPr lang="en-US" dirty="0" err="1"/>
              <a:t>tabela</a:t>
            </a:r>
            <a:r>
              <a:rPr lang="en-US" dirty="0"/>
              <a:t> final de </a:t>
            </a:r>
            <a:r>
              <a:rPr lang="en-US" dirty="0" err="1"/>
              <a:t>preços</a:t>
            </a:r>
            <a:endParaRPr lang="en-US" dirty="0"/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Criar</a:t>
            </a:r>
            <a:r>
              <a:rPr lang="en-US" dirty="0"/>
              <a:t> GIT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trabalho</a:t>
            </a:r>
            <a:endParaRPr lang="en-US" dirty="0"/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Recriar</a:t>
            </a:r>
            <a:r>
              <a:rPr lang="en-US" dirty="0"/>
              <a:t> a </a:t>
            </a:r>
            <a:r>
              <a:rPr lang="en-US" dirty="0" err="1"/>
              <a:t>parte</a:t>
            </a:r>
            <a:r>
              <a:rPr lang="en-US" dirty="0"/>
              <a:t> da </a:t>
            </a:r>
            <a:r>
              <a:rPr lang="en-US" dirty="0" err="1"/>
              <a:t>tabela</a:t>
            </a:r>
            <a:r>
              <a:rPr lang="en-US" dirty="0"/>
              <a:t> que é </a:t>
            </a:r>
            <a:r>
              <a:rPr lang="en-US" dirty="0" err="1"/>
              <a:t>gerada</a:t>
            </a:r>
            <a:r>
              <a:rPr lang="en-US" dirty="0"/>
              <a:t> no Power BI por Sistema (R)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6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4FCB-73AE-4EB5-BC3D-46C822FF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9866-0A19-4F4A-9C0A-061F3098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Preços</a:t>
            </a:r>
            <a:r>
              <a:rPr lang="en-US" dirty="0"/>
              <a:t> </a:t>
            </a:r>
            <a:r>
              <a:rPr lang="en-US" dirty="0" err="1"/>
              <a:t>Mandae</a:t>
            </a:r>
            <a:r>
              <a:rPr lang="en-US" dirty="0"/>
              <a:t> ( Power BI - </a:t>
            </a:r>
            <a:r>
              <a:rPr lang="en-US" dirty="0" err="1"/>
              <a:t>atual</a:t>
            </a:r>
            <a:r>
              <a:rPr lang="en-US" dirty="0"/>
              <a:t> )</a:t>
            </a:r>
          </a:p>
          <a:p>
            <a:r>
              <a:rPr lang="en-US" dirty="0"/>
              <a:t>2.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Mandae</a:t>
            </a:r>
            <a:r>
              <a:rPr lang="en-US" dirty="0"/>
              <a:t> (Power BI – </a:t>
            </a:r>
            <a:r>
              <a:rPr lang="en-US" dirty="0" err="1"/>
              <a:t>atual</a:t>
            </a:r>
            <a:r>
              <a:rPr lang="en-US" dirty="0"/>
              <a:t>)</a:t>
            </a:r>
          </a:p>
          <a:p>
            <a:r>
              <a:rPr lang="en-US" dirty="0"/>
              <a:t>3.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Preços</a:t>
            </a:r>
            <a:r>
              <a:rPr lang="en-US" dirty="0"/>
              <a:t> </a:t>
            </a:r>
            <a:r>
              <a:rPr lang="en-US" dirty="0" err="1"/>
              <a:t>Mininimos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( </a:t>
            </a:r>
            <a:r>
              <a:rPr lang="en-US" dirty="0" err="1"/>
              <a:t>Preços</a:t>
            </a:r>
            <a:r>
              <a:rPr lang="en-US" dirty="0"/>
              <a:t> </a:t>
            </a:r>
            <a:r>
              <a:rPr lang="en-US" dirty="0" err="1"/>
              <a:t>minimos</a:t>
            </a:r>
            <a:r>
              <a:rPr lang="en-US" dirty="0"/>
              <a:t> por </a:t>
            </a:r>
            <a:r>
              <a:rPr lang="en-US" dirty="0" err="1"/>
              <a:t>faixa</a:t>
            </a:r>
            <a:r>
              <a:rPr lang="en-US" dirty="0"/>
              <a:t> cep/</a:t>
            </a:r>
            <a:r>
              <a:rPr lang="en-US" dirty="0" err="1"/>
              <a:t>faixa</a:t>
            </a:r>
            <a:r>
              <a:rPr lang="en-US" dirty="0"/>
              <a:t> peso com base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transportadoras</a:t>
            </a:r>
            <a:r>
              <a:rPr lang="en-US" dirty="0"/>
              <a:t> que o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atua</a:t>
            </a:r>
            <a:r>
              <a:rPr lang="en-US" dirty="0"/>
              <a:t>)</a:t>
            </a:r>
          </a:p>
          <a:p>
            <a:r>
              <a:rPr lang="en-US" dirty="0"/>
              <a:t>4.Tabela </a:t>
            </a:r>
            <a:r>
              <a:rPr lang="en-US" dirty="0" err="1"/>
              <a:t>Histórico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(</a:t>
            </a:r>
            <a:r>
              <a:rPr lang="en-US" dirty="0" err="1"/>
              <a:t>Minimo</a:t>
            </a:r>
            <a:r>
              <a:rPr lang="en-US" dirty="0"/>
              <a:t> de 3 </a:t>
            </a:r>
            <a:r>
              <a:rPr lang="en-US" dirty="0" err="1"/>
              <a:t>meses</a:t>
            </a:r>
            <a:r>
              <a:rPr lang="en-US" dirty="0"/>
              <a:t> com o CEP do </a:t>
            </a:r>
            <a:r>
              <a:rPr lang="en-US" dirty="0" err="1"/>
              <a:t>Destino</a:t>
            </a:r>
            <a:r>
              <a:rPr lang="en-US" dirty="0"/>
              <a:t>, peso da </a:t>
            </a:r>
            <a:r>
              <a:rPr lang="en-US" dirty="0" err="1"/>
              <a:t>encomenda</a:t>
            </a:r>
            <a:r>
              <a:rPr lang="en-US" dirty="0"/>
              <a:t> e a data do </a:t>
            </a:r>
            <a:r>
              <a:rPr lang="en-US" dirty="0" err="1"/>
              <a:t>envio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Outros </a:t>
            </a:r>
            <a:r>
              <a:rPr lang="en-US" dirty="0" err="1"/>
              <a:t>necessários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abrangência</a:t>
            </a:r>
            <a:r>
              <a:rPr lang="en-US" dirty="0"/>
              <a:t>,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faixa</a:t>
            </a:r>
            <a:r>
              <a:rPr lang="en-US" dirty="0"/>
              <a:t> peso,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estados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7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3BA4-411C-42FD-B17A-689D1672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Mandaê</a:t>
            </a:r>
            <a:r>
              <a:rPr lang="en-US" dirty="0"/>
              <a:t> </a:t>
            </a:r>
            <a:r>
              <a:rPr lang="en-US" dirty="0" err="1"/>
              <a:t>Preço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BA10-FDBB-410F-A371-6676E2E57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desenvolvida</a:t>
            </a:r>
            <a:r>
              <a:rPr lang="en-US" dirty="0"/>
              <a:t> </a:t>
            </a:r>
            <a:r>
              <a:rPr lang="en-US" dirty="0" err="1"/>
              <a:t>atualmente</a:t>
            </a:r>
            <a:r>
              <a:rPr lang="en-US" dirty="0"/>
              <a:t> (mar/19) dentro do Power BI, leva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o valor medio das </a:t>
            </a:r>
            <a:r>
              <a:rPr lang="en-US" dirty="0" err="1"/>
              <a:t>transportadoras</a:t>
            </a:r>
            <a:r>
              <a:rPr lang="en-US" dirty="0"/>
              <a:t> que </a:t>
            </a:r>
            <a:r>
              <a:rPr lang="en-US" dirty="0" err="1"/>
              <a:t>atendem</a:t>
            </a:r>
            <a:r>
              <a:rPr lang="en-US" dirty="0"/>
              <a:t> a </a:t>
            </a:r>
            <a:r>
              <a:rPr lang="en-US" dirty="0" err="1"/>
              <a:t>Mandaê</a:t>
            </a:r>
            <a:r>
              <a:rPr lang="en-US" dirty="0"/>
              <a:t>,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 </a:t>
            </a:r>
            <a:r>
              <a:rPr lang="en-US" dirty="0" err="1"/>
              <a:t>áreas</a:t>
            </a:r>
            <a:r>
              <a:rPr lang="en-US" dirty="0"/>
              <a:t>, </a:t>
            </a:r>
            <a:r>
              <a:rPr lang="en-US" dirty="0" err="1"/>
              <a:t>calcula</a:t>
            </a:r>
            <a:r>
              <a:rPr lang="en-US" dirty="0"/>
              <a:t>-se a media </a:t>
            </a:r>
            <a:r>
              <a:rPr lang="en-US" dirty="0" err="1"/>
              <a:t>ponderada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histórico</a:t>
            </a:r>
            <a:r>
              <a:rPr lang="en-US" dirty="0"/>
              <a:t> </a:t>
            </a:r>
            <a:r>
              <a:rPr lang="en-US" dirty="0" err="1"/>
              <a:t>mandae</a:t>
            </a:r>
            <a:r>
              <a:rPr lang="en-US" dirty="0"/>
              <a:t> (</a:t>
            </a:r>
            <a:r>
              <a:rPr lang="en-US" dirty="0" err="1"/>
              <a:t>Faixa_cep</a:t>
            </a:r>
            <a:r>
              <a:rPr lang="en-US" dirty="0"/>
              <a:t>/</a:t>
            </a:r>
            <a:r>
              <a:rPr lang="en-US" dirty="0" err="1"/>
              <a:t>faixa_peso</a:t>
            </a:r>
            <a:r>
              <a:rPr lang="en-US" dirty="0"/>
              <a:t>)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. </a:t>
            </a:r>
          </a:p>
          <a:p>
            <a:r>
              <a:rPr lang="en-US" dirty="0" err="1"/>
              <a:t>Área</a:t>
            </a:r>
            <a:r>
              <a:rPr lang="en-US" dirty="0"/>
              <a:t> 1 =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 media </a:t>
            </a:r>
            <a:r>
              <a:rPr lang="en-US" dirty="0" err="1"/>
              <a:t>geral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ponderar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histórico</a:t>
            </a:r>
            <a:endParaRPr lang="en-US" dirty="0"/>
          </a:p>
          <a:p>
            <a:r>
              <a:rPr lang="en-US" dirty="0" err="1"/>
              <a:t>Área</a:t>
            </a:r>
            <a:r>
              <a:rPr lang="en-US" dirty="0"/>
              <a:t> 2 = da media </a:t>
            </a:r>
            <a:r>
              <a:rPr lang="en-US" dirty="0" err="1"/>
              <a:t>até</a:t>
            </a:r>
            <a:r>
              <a:rPr lang="en-US" dirty="0"/>
              <a:t> o </a:t>
            </a:r>
            <a:r>
              <a:rPr lang="en-US" dirty="0" err="1"/>
              <a:t>maior</a:t>
            </a:r>
            <a:r>
              <a:rPr lang="en-US" dirty="0"/>
              <a:t> valor.</a:t>
            </a:r>
          </a:p>
          <a:p>
            <a:r>
              <a:rPr lang="en-US" dirty="0"/>
              <a:t>MA1 = </a:t>
            </a:r>
            <a:r>
              <a:rPr lang="en-US" dirty="0" err="1"/>
              <a:t>Média</a:t>
            </a:r>
            <a:r>
              <a:rPr lang="en-US" dirty="0"/>
              <a:t> </a:t>
            </a:r>
            <a:r>
              <a:rPr lang="en-US" dirty="0" err="1"/>
              <a:t>ponderada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histórico</a:t>
            </a:r>
            <a:r>
              <a:rPr lang="en-US" dirty="0"/>
              <a:t> dentro da </a:t>
            </a:r>
            <a:r>
              <a:rPr lang="en-US" dirty="0" err="1"/>
              <a:t>área</a:t>
            </a:r>
            <a:r>
              <a:rPr lang="en-US" dirty="0"/>
              <a:t> 1 = </a:t>
            </a:r>
            <a:r>
              <a:rPr lang="en-US" dirty="0" err="1"/>
              <a:t>preco</a:t>
            </a:r>
            <a:r>
              <a:rPr lang="en-US" dirty="0"/>
              <a:t> da area 1 por </a:t>
            </a:r>
            <a:r>
              <a:rPr lang="en-US" dirty="0" err="1"/>
              <a:t>faixa_peso</a:t>
            </a:r>
            <a:r>
              <a:rPr lang="en-US" dirty="0"/>
              <a:t>/</a:t>
            </a:r>
            <a:r>
              <a:rPr lang="en-US" dirty="0" err="1"/>
              <a:t>faixa_cep</a:t>
            </a:r>
            <a:endParaRPr lang="en-US" dirty="0"/>
          </a:p>
          <a:p>
            <a:r>
              <a:rPr lang="en-US" dirty="0"/>
              <a:t>MA2 = </a:t>
            </a:r>
            <a:r>
              <a:rPr lang="en-US" dirty="0" err="1"/>
              <a:t>Média</a:t>
            </a:r>
            <a:r>
              <a:rPr lang="en-US" dirty="0"/>
              <a:t> </a:t>
            </a:r>
            <a:r>
              <a:rPr lang="en-US" dirty="0" err="1"/>
              <a:t>ponderada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histórico</a:t>
            </a:r>
            <a:r>
              <a:rPr lang="en-US" dirty="0"/>
              <a:t> dentro da </a:t>
            </a:r>
            <a:r>
              <a:rPr lang="en-US" dirty="0" err="1"/>
              <a:t>área</a:t>
            </a:r>
            <a:r>
              <a:rPr lang="en-US" dirty="0"/>
              <a:t> 2 = </a:t>
            </a:r>
            <a:r>
              <a:rPr lang="en-US" dirty="0" err="1"/>
              <a:t>preco</a:t>
            </a:r>
            <a:r>
              <a:rPr lang="en-US" dirty="0"/>
              <a:t> da area 2 por </a:t>
            </a:r>
            <a:r>
              <a:rPr lang="en-US" dirty="0" err="1"/>
              <a:t>faixa_peso</a:t>
            </a:r>
            <a:r>
              <a:rPr lang="en-US" dirty="0"/>
              <a:t>/</a:t>
            </a:r>
            <a:r>
              <a:rPr lang="en-US" dirty="0" err="1"/>
              <a:t>faixa_cep</a:t>
            </a:r>
            <a:endParaRPr lang="en-US" dirty="0"/>
          </a:p>
          <a:p>
            <a:r>
              <a:rPr lang="en-US" dirty="0" err="1"/>
              <a:t>Após</a:t>
            </a:r>
            <a:r>
              <a:rPr lang="en-US" dirty="0"/>
              <a:t> o PB,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exportados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planilha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estima</a:t>
            </a:r>
            <a:r>
              <a:rPr lang="en-US" dirty="0"/>
              <a:t>-se um % de </a:t>
            </a:r>
            <a:r>
              <a:rPr lang="en-US" dirty="0" err="1"/>
              <a:t>margem</a:t>
            </a:r>
            <a:r>
              <a:rPr lang="en-US" dirty="0"/>
              <a:t> e inputs do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operacional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99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C4F3-0996-4DB5-9767-D6324817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Mandae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189C-7AC9-447C-989B-2D25357E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perfil</a:t>
            </a:r>
            <a:r>
              <a:rPr lang="en-US" dirty="0"/>
              <a:t> da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Mandaê</a:t>
            </a:r>
            <a:r>
              <a:rPr lang="en-US" dirty="0"/>
              <a:t>, </a:t>
            </a:r>
            <a:r>
              <a:rPr lang="en-US" dirty="0" err="1"/>
              <a:t>só</a:t>
            </a:r>
            <a:r>
              <a:rPr lang="en-US" dirty="0"/>
              <a:t> que com </a:t>
            </a:r>
            <a:r>
              <a:rPr lang="en-US" dirty="0" err="1"/>
              <a:t>Margem</a:t>
            </a:r>
            <a:r>
              <a:rPr lang="en-US" dirty="0"/>
              <a:t> Zero, e para as </a:t>
            </a:r>
            <a:r>
              <a:rPr lang="en-US" dirty="0" err="1"/>
              <a:t>tabelas</a:t>
            </a:r>
            <a:r>
              <a:rPr lang="en-US" dirty="0"/>
              <a:t> de </a:t>
            </a:r>
            <a:r>
              <a:rPr lang="en-US" dirty="0" err="1"/>
              <a:t>segmentos</a:t>
            </a:r>
            <a:r>
              <a:rPr lang="en-US" dirty="0"/>
              <a:t> </a:t>
            </a:r>
            <a:r>
              <a:rPr lang="en-US" dirty="0" err="1"/>
              <a:t>padronizadas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perspectiva</a:t>
            </a:r>
            <a:r>
              <a:rPr lang="en-US" dirty="0"/>
              <a:t> de </a:t>
            </a:r>
            <a:r>
              <a:rPr lang="en-US" dirty="0" err="1"/>
              <a:t>redução</a:t>
            </a:r>
            <a:r>
              <a:rPr lang="en-US" dirty="0"/>
              <a:t> de 15% no </a:t>
            </a:r>
            <a:r>
              <a:rPr lang="en-US" dirty="0" err="1"/>
              <a:t>frete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32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42F9-44FD-4668-9D0D-D89CF20E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Preços</a:t>
            </a:r>
            <a:r>
              <a:rPr lang="en-US" dirty="0"/>
              <a:t> </a:t>
            </a:r>
            <a:r>
              <a:rPr lang="en-US" dirty="0" err="1"/>
              <a:t>Minimos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629D9-7025-468F-BD17-B984E949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Utilizando</a:t>
            </a:r>
            <a:r>
              <a:rPr lang="en-US" dirty="0"/>
              <a:t> as </a:t>
            </a:r>
            <a:r>
              <a:rPr lang="en-US" dirty="0" err="1"/>
              <a:t>tabelas</a:t>
            </a:r>
            <a:r>
              <a:rPr lang="en-US" dirty="0"/>
              <a:t> de </a:t>
            </a:r>
            <a:r>
              <a:rPr lang="en-US" dirty="0" err="1"/>
              <a:t>preços</a:t>
            </a:r>
            <a:r>
              <a:rPr lang="en-US" dirty="0"/>
              <a:t> das </a:t>
            </a:r>
            <a:r>
              <a:rPr lang="en-US" dirty="0" err="1"/>
              <a:t>transportadoras</a:t>
            </a:r>
            <a:r>
              <a:rPr lang="en-US" dirty="0"/>
              <a:t> que o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trabalha</a:t>
            </a:r>
            <a:r>
              <a:rPr lang="en-US" dirty="0"/>
              <a:t> , e com a </a:t>
            </a:r>
            <a:r>
              <a:rPr lang="en-US" dirty="0" err="1"/>
              <a:t>faixa_cep</a:t>
            </a:r>
            <a:r>
              <a:rPr lang="en-US" dirty="0"/>
              <a:t>, </a:t>
            </a:r>
            <a:r>
              <a:rPr lang="en-US" dirty="0" err="1"/>
              <a:t>faixa_peso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mandaê</a:t>
            </a:r>
            <a:r>
              <a:rPr lang="en-US" dirty="0"/>
              <a:t>, </a:t>
            </a:r>
            <a:r>
              <a:rPr lang="en-US" dirty="0" err="1"/>
              <a:t>calcula</a:t>
            </a:r>
            <a:r>
              <a:rPr lang="en-US" dirty="0"/>
              <a:t>-se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minimos</a:t>
            </a:r>
            <a:r>
              <a:rPr lang="en-US" dirty="0"/>
              <a:t> para o </a:t>
            </a:r>
            <a:r>
              <a:rPr lang="en-US" dirty="0" err="1"/>
              <a:t>cruzameno</a:t>
            </a:r>
            <a:r>
              <a:rPr lang="en-US" dirty="0"/>
              <a:t> de </a:t>
            </a:r>
            <a:r>
              <a:rPr lang="en-US" dirty="0" err="1"/>
              <a:t>faixa_cep</a:t>
            </a:r>
            <a:r>
              <a:rPr lang="en-US" dirty="0"/>
              <a:t> / </a:t>
            </a:r>
            <a:r>
              <a:rPr lang="en-US" dirty="0" err="1"/>
              <a:t>faixa_peso</a:t>
            </a:r>
            <a:r>
              <a:rPr lang="en-US" dirty="0"/>
              <a:t>.</a:t>
            </a:r>
          </a:p>
          <a:p>
            <a:r>
              <a:rPr lang="en-US" dirty="0" err="1"/>
              <a:t>Tabela</a:t>
            </a:r>
            <a:r>
              <a:rPr lang="en-US" dirty="0"/>
              <a:t> que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normalizada</a:t>
            </a:r>
            <a:r>
              <a:rPr lang="en-US" dirty="0"/>
              <a:t> / </a:t>
            </a:r>
            <a:r>
              <a:rPr lang="en-US" dirty="0" err="1"/>
              <a:t>standartizada</a:t>
            </a:r>
            <a:r>
              <a:rPr lang="en-US" dirty="0"/>
              <a:t> para </a:t>
            </a:r>
            <a:r>
              <a:rPr lang="en-US" dirty="0" err="1"/>
              <a:t>fazermos</a:t>
            </a:r>
            <a:r>
              <a:rPr lang="en-US" dirty="0"/>
              <a:t> upload no </a:t>
            </a:r>
            <a:r>
              <a:rPr lang="en-US" dirty="0" err="1"/>
              <a:t>pocesso</a:t>
            </a:r>
            <a:r>
              <a:rPr lang="en-US" dirty="0"/>
              <a:t> de </a:t>
            </a:r>
            <a:r>
              <a:rPr lang="en-US" dirty="0" err="1"/>
              <a:t>Elastic_Price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01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3FEA-1D45-4670-B597-44FF2B5E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Histórico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0BC47-62AC-4173-B135-C42C8D70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fornecer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de </a:t>
            </a:r>
            <a:r>
              <a:rPr lang="en-US" dirty="0" err="1"/>
              <a:t>envio</a:t>
            </a:r>
            <a:r>
              <a:rPr lang="en-US" dirty="0"/>
              <a:t>  de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encomendas</a:t>
            </a:r>
            <a:r>
              <a:rPr lang="en-US" dirty="0"/>
              <a:t> por </a:t>
            </a:r>
            <a:r>
              <a:rPr lang="en-US" dirty="0" err="1"/>
              <a:t>dia</a:t>
            </a:r>
            <a:r>
              <a:rPr lang="en-US" dirty="0"/>
              <a:t> por cep e o peso da </a:t>
            </a:r>
            <a:r>
              <a:rPr lang="en-US" dirty="0" err="1"/>
              <a:t>encomenda</a:t>
            </a:r>
            <a:r>
              <a:rPr lang="en-US" dirty="0"/>
              <a:t>, com no </a:t>
            </a:r>
            <a:r>
              <a:rPr lang="en-US" dirty="0" err="1"/>
              <a:t>minimo</a:t>
            </a:r>
            <a:r>
              <a:rPr lang="en-US" dirty="0"/>
              <a:t> 3 </a:t>
            </a:r>
            <a:r>
              <a:rPr lang="en-US" dirty="0" err="1"/>
              <a:t>meses</a:t>
            </a:r>
            <a:r>
              <a:rPr lang="en-US" dirty="0"/>
              <a:t> de tempo.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EF9C-E7B9-4B58-A803-61C6DEEE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452" y="3515593"/>
            <a:ext cx="2873159" cy="9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1871-80B3-4F17-B92D-39E44E6E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 err="1"/>
              <a:t>Processo</a:t>
            </a:r>
            <a:r>
              <a:rPr lang="en-US" sz="3200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2260-2E77-4C72-A384-41A40968F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 lnSpcReduction="10000"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Pré-processamento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Após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receber</a:t>
            </a:r>
            <a:r>
              <a:rPr lang="en-US" dirty="0">
                <a:solidFill>
                  <a:srgbClr val="000000"/>
                </a:solidFill>
              </a:rPr>
              <a:t> as 4 </a:t>
            </a:r>
            <a:r>
              <a:rPr lang="en-US" dirty="0" err="1">
                <a:solidFill>
                  <a:srgbClr val="000000"/>
                </a:solidFill>
              </a:rPr>
              <a:t>tabelas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normaliza</a:t>
            </a:r>
            <a:r>
              <a:rPr lang="en-US" dirty="0">
                <a:solidFill>
                  <a:srgbClr val="000000"/>
                </a:solidFill>
              </a:rPr>
              <a:t>-se e </a:t>
            </a:r>
            <a:r>
              <a:rPr lang="en-US" dirty="0" err="1">
                <a:solidFill>
                  <a:srgbClr val="000000"/>
                </a:solidFill>
              </a:rPr>
              <a:t>standartiza</a:t>
            </a:r>
            <a:r>
              <a:rPr lang="en-US" dirty="0">
                <a:solidFill>
                  <a:srgbClr val="000000"/>
                </a:solidFill>
              </a:rPr>
              <a:t>-se as </a:t>
            </a:r>
            <a:r>
              <a:rPr lang="en-US" dirty="0" err="1">
                <a:solidFill>
                  <a:srgbClr val="000000"/>
                </a:solidFill>
              </a:rPr>
              <a:t>tabelas</a:t>
            </a:r>
            <a:r>
              <a:rPr lang="en-US" dirty="0">
                <a:solidFill>
                  <a:srgbClr val="000000"/>
                </a:solidFill>
              </a:rPr>
              <a:t> para um modo base de dados.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No EC2 da amazon </a:t>
            </a:r>
            <a:r>
              <a:rPr lang="en-US" sz="1600" dirty="0" err="1">
                <a:solidFill>
                  <a:srgbClr val="000000"/>
                </a:solidFill>
              </a:rPr>
              <a:t>temos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uma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maquina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onde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rodamos</a:t>
            </a:r>
            <a:r>
              <a:rPr lang="en-US" sz="1600" dirty="0">
                <a:solidFill>
                  <a:srgbClr val="000000"/>
                </a:solidFill>
              </a:rPr>
              <a:t> o </a:t>
            </a:r>
            <a:r>
              <a:rPr lang="en-US" sz="1600" dirty="0" err="1">
                <a:solidFill>
                  <a:srgbClr val="000000"/>
                </a:solidFill>
              </a:rPr>
              <a:t>processamento</a:t>
            </a:r>
            <a:r>
              <a:rPr lang="en-US" sz="1600" dirty="0">
                <a:solidFill>
                  <a:srgbClr val="000000"/>
                </a:solidFill>
              </a:rPr>
              <a:t>.  </a:t>
            </a:r>
          </a:p>
          <a:p>
            <a:r>
              <a:rPr lang="en-US" sz="1600" b="1" dirty="0" err="1">
                <a:solidFill>
                  <a:srgbClr val="000000"/>
                </a:solidFill>
              </a:rPr>
              <a:t>ssh</a:t>
            </a:r>
            <a:r>
              <a:rPr lang="en-US" sz="1600" b="1" dirty="0">
                <a:solidFill>
                  <a:srgbClr val="000000"/>
                </a:solidFill>
              </a:rPr>
              <a:t> ec2-52-87-229-183.compute-1.amazonaws.com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Com o </a:t>
            </a:r>
            <a:r>
              <a:rPr lang="en-US" sz="1600" dirty="0" err="1">
                <a:solidFill>
                  <a:srgbClr val="000000"/>
                </a:solidFill>
              </a:rPr>
              <a:t>Filezila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colocamos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os</a:t>
            </a:r>
            <a:r>
              <a:rPr lang="en-US" sz="1600" dirty="0">
                <a:solidFill>
                  <a:srgbClr val="000000"/>
                </a:solidFill>
              </a:rPr>
              <a:t> dados </a:t>
            </a:r>
            <a:r>
              <a:rPr lang="en-US" sz="1600" dirty="0" err="1">
                <a:solidFill>
                  <a:srgbClr val="000000"/>
                </a:solidFill>
              </a:rPr>
              <a:t>neste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repositorio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3ADDEB1-5DA9-4C2D-9B34-76F632C4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958852"/>
            <a:ext cx="5451627" cy="462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3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E176-D6B1-4665-A99A-98B3682F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Processo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B76B-CE3B-45F3-8734-78DEF53CA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Os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arquivos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devem</a:t>
            </a:r>
            <a:r>
              <a:rPr lang="en-US" sz="1600" dirty="0">
                <a:solidFill>
                  <a:srgbClr val="000000"/>
                </a:solidFill>
              </a:rPr>
              <a:t> se localizer </a:t>
            </a:r>
            <a:r>
              <a:rPr lang="en-US" sz="1600" dirty="0" err="1">
                <a:solidFill>
                  <a:srgbClr val="000000"/>
                </a:solidFill>
              </a:rPr>
              <a:t>na</a:t>
            </a:r>
            <a:r>
              <a:rPr lang="en-US" sz="1600" dirty="0">
                <a:solidFill>
                  <a:srgbClr val="000000"/>
                </a:solidFill>
              </a:rPr>
              <a:t> pasta F7_BASE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Dentro </a:t>
            </a:r>
            <a:r>
              <a:rPr lang="en-US" sz="1600" dirty="0" err="1">
                <a:solidFill>
                  <a:srgbClr val="000000"/>
                </a:solidFill>
              </a:rPr>
              <a:t>desta</a:t>
            </a:r>
            <a:r>
              <a:rPr lang="en-US" sz="1600" dirty="0">
                <a:solidFill>
                  <a:srgbClr val="000000"/>
                </a:solidFill>
              </a:rPr>
              <a:t> pasta </a:t>
            </a:r>
            <a:r>
              <a:rPr lang="en-US" sz="1600" dirty="0" err="1">
                <a:solidFill>
                  <a:srgbClr val="000000"/>
                </a:solidFill>
              </a:rPr>
              <a:t>tem</a:t>
            </a:r>
            <a:r>
              <a:rPr lang="en-US" sz="1600" dirty="0">
                <a:solidFill>
                  <a:srgbClr val="000000"/>
                </a:solidFill>
              </a:rPr>
              <a:t> pasta: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Base 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Cliente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Output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Tabelas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Onde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alguns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arquivos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deverão</a:t>
            </a:r>
            <a:r>
              <a:rPr lang="en-US" sz="1600" dirty="0">
                <a:solidFill>
                  <a:srgbClr val="000000"/>
                </a:solidFill>
              </a:rPr>
              <a:t> ser </a:t>
            </a:r>
            <a:r>
              <a:rPr lang="en-US" sz="1600" dirty="0" err="1">
                <a:solidFill>
                  <a:srgbClr val="000000"/>
                </a:solidFill>
              </a:rPr>
              <a:t>colocados</a:t>
            </a:r>
            <a:r>
              <a:rPr lang="en-US" sz="1600" dirty="0">
                <a:solidFill>
                  <a:srgbClr val="000000"/>
                </a:solidFill>
              </a:rPr>
              <a:t> antes de </a:t>
            </a:r>
            <a:r>
              <a:rPr lang="en-US" sz="1600" dirty="0" err="1">
                <a:solidFill>
                  <a:srgbClr val="000000"/>
                </a:solidFill>
              </a:rPr>
              <a:t>processarmos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os</a:t>
            </a:r>
            <a:r>
              <a:rPr lang="en-US" sz="1600" dirty="0">
                <a:solidFill>
                  <a:srgbClr val="000000"/>
                </a:solidFill>
              </a:rPr>
              <a:t> scripts do 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08046-5D33-4262-BA67-038ED93CE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551717"/>
            <a:ext cx="5451627" cy="343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3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7B01-62DB-491B-91D1-F364E88A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/>
              <a:t>Processo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7894-B4E7-4E8F-B884-51EAC7C17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err="1"/>
              <a:t>Iniciamos</a:t>
            </a:r>
            <a:r>
              <a:rPr lang="en-US" sz="1500"/>
              <a:t> </a:t>
            </a:r>
            <a:r>
              <a:rPr lang="en-US" sz="1500" err="1"/>
              <a:t>rodando</a:t>
            </a:r>
            <a:r>
              <a:rPr lang="en-US" sz="1500"/>
              <a:t> </a:t>
            </a:r>
            <a:r>
              <a:rPr lang="en-US" sz="1500" err="1"/>
              <a:t>manulmente</a:t>
            </a:r>
            <a:r>
              <a:rPr lang="en-US" sz="1500"/>
              <a:t> dentro do </a:t>
            </a:r>
            <a:r>
              <a:rPr lang="en-US" sz="1500" err="1"/>
              <a:t>R_Studio</a:t>
            </a:r>
            <a:r>
              <a:rPr lang="en-US" sz="1500"/>
              <a:t> , dentro do EC2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Seg_125K_base.R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Este Script </a:t>
            </a:r>
            <a:r>
              <a:rPr lang="en-US" sz="1500" err="1"/>
              <a:t>normaliza</a:t>
            </a:r>
            <a:r>
              <a:rPr lang="en-US" sz="1500"/>
              <a:t> as </a:t>
            </a:r>
            <a:r>
              <a:rPr lang="en-US" sz="1500" err="1"/>
              <a:t>tabelas</a:t>
            </a:r>
            <a:r>
              <a:rPr lang="en-US" sz="1500"/>
              <a:t> e </a:t>
            </a:r>
            <a:r>
              <a:rPr lang="en-US" sz="1500" err="1"/>
              <a:t>cria</a:t>
            </a:r>
            <a:r>
              <a:rPr lang="en-US" sz="1500"/>
              <a:t> 2 </a:t>
            </a:r>
            <a:r>
              <a:rPr lang="en-US" sz="1500" err="1"/>
              <a:t>novas</a:t>
            </a:r>
            <a:r>
              <a:rPr lang="en-US" sz="1500"/>
              <a:t> </a:t>
            </a:r>
            <a:r>
              <a:rPr lang="en-US" sz="1500" err="1"/>
              <a:t>tabelas</a:t>
            </a:r>
            <a:r>
              <a:rPr lang="en-US" sz="1500"/>
              <a:t> para </a:t>
            </a:r>
            <a:r>
              <a:rPr lang="en-US" sz="1500" err="1"/>
              <a:t>enfim</a:t>
            </a:r>
            <a:r>
              <a:rPr lang="en-US" sz="1500"/>
              <a:t> </a:t>
            </a:r>
            <a:r>
              <a:rPr lang="en-US" sz="1500" err="1"/>
              <a:t>processarmos</a:t>
            </a:r>
            <a:r>
              <a:rPr lang="en-US" sz="1500"/>
              <a:t> </a:t>
            </a:r>
            <a:r>
              <a:rPr lang="en-US" sz="1500" err="1"/>
              <a:t>partes</a:t>
            </a:r>
            <a:r>
              <a:rPr lang="en-US" sz="1500"/>
              <a:t> do </a:t>
            </a:r>
            <a:r>
              <a:rPr lang="en-US" sz="1500" err="1"/>
              <a:t>Elastic_Price</a:t>
            </a:r>
            <a:r>
              <a:rPr lang="en-US" sz="1500"/>
              <a:t>, </a:t>
            </a:r>
            <a:r>
              <a:rPr lang="en-US" sz="1500" err="1"/>
              <a:t>tabela</a:t>
            </a:r>
            <a:r>
              <a:rPr lang="en-US" sz="1500"/>
              <a:t> que Podemos </a:t>
            </a:r>
            <a:r>
              <a:rPr lang="en-US" sz="1500" err="1"/>
              <a:t>ter</a:t>
            </a:r>
            <a:r>
              <a:rPr lang="en-US" sz="1500"/>
              <a:t> um </a:t>
            </a:r>
            <a:r>
              <a:rPr lang="en-US" sz="1500" err="1"/>
              <a:t>redutor</a:t>
            </a:r>
            <a:r>
              <a:rPr lang="en-US" sz="1500"/>
              <a:t> da </a:t>
            </a:r>
            <a:r>
              <a:rPr lang="en-US" sz="1500" err="1"/>
              <a:t>tabela</a:t>
            </a:r>
            <a:r>
              <a:rPr lang="en-US" sz="1500"/>
              <a:t> minima.</a:t>
            </a:r>
          </a:p>
          <a:p>
            <a:pPr>
              <a:lnSpc>
                <a:spcPct val="90000"/>
              </a:lnSpc>
            </a:pPr>
            <a:r>
              <a:rPr lang="en-US" sz="1500" err="1"/>
              <a:t>Abrimos</a:t>
            </a:r>
            <a:r>
              <a:rPr lang="en-US" sz="1500"/>
              <a:t> o script Segm2_01.R e </a:t>
            </a:r>
            <a:r>
              <a:rPr lang="en-US" sz="1500" err="1"/>
              <a:t>ajustamos</a:t>
            </a:r>
            <a:r>
              <a:rPr lang="en-US" sz="1500"/>
              <a:t> qual a amplitude de </a:t>
            </a:r>
            <a:r>
              <a:rPr lang="en-US" sz="1500" err="1"/>
              <a:t>descontos</a:t>
            </a:r>
            <a:r>
              <a:rPr lang="en-US" sz="1500"/>
              <a:t> / </a:t>
            </a:r>
            <a:r>
              <a:rPr lang="en-US" sz="1500" err="1"/>
              <a:t>acréscimos</a:t>
            </a:r>
            <a:r>
              <a:rPr lang="en-US" sz="1500"/>
              <a:t> que </a:t>
            </a:r>
            <a:r>
              <a:rPr lang="en-US" sz="1500" err="1"/>
              <a:t>trabalharemos</a:t>
            </a:r>
            <a:r>
              <a:rPr lang="en-US" sz="1500"/>
              <a:t> e o </a:t>
            </a:r>
            <a:r>
              <a:rPr lang="en-US" sz="1500" err="1"/>
              <a:t>tamanho</a:t>
            </a:r>
            <a:r>
              <a:rPr lang="en-US" sz="1500"/>
              <a:t> do </a:t>
            </a:r>
            <a:r>
              <a:rPr lang="en-US" sz="1500" err="1"/>
              <a:t>passo</a:t>
            </a:r>
            <a:r>
              <a:rPr lang="en-US" sz="1500"/>
              <a:t>. Por </a:t>
            </a:r>
            <a:r>
              <a:rPr lang="en-US" sz="1500" err="1"/>
              <a:t>questões</a:t>
            </a:r>
            <a:r>
              <a:rPr lang="en-US" sz="1500"/>
              <a:t> de </a:t>
            </a:r>
            <a:r>
              <a:rPr lang="en-US" sz="1500" err="1"/>
              <a:t>processamento</a:t>
            </a:r>
            <a:r>
              <a:rPr lang="en-US" sz="1500"/>
              <a:t> </a:t>
            </a:r>
            <a:r>
              <a:rPr lang="en-US" sz="1500" err="1"/>
              <a:t>dividimos</a:t>
            </a:r>
            <a:r>
              <a:rPr lang="en-US" sz="1500"/>
              <a:t> </a:t>
            </a:r>
            <a:r>
              <a:rPr lang="en-US" sz="1500" err="1"/>
              <a:t>em</a:t>
            </a:r>
            <a:r>
              <a:rPr lang="en-US" sz="1500"/>
              <a:t> 5 </a:t>
            </a:r>
            <a:r>
              <a:rPr lang="en-US" sz="1500" err="1"/>
              <a:t>partes</a:t>
            </a:r>
            <a:r>
              <a:rPr lang="en-US" sz="1500"/>
              <a:t> , que </a:t>
            </a:r>
            <a:r>
              <a:rPr lang="en-US" sz="1500" err="1"/>
              <a:t>devem</a:t>
            </a:r>
            <a:r>
              <a:rPr lang="en-US" sz="1500"/>
              <a:t> ser </a:t>
            </a:r>
            <a:r>
              <a:rPr lang="en-US" sz="1500" err="1"/>
              <a:t>ajustadas</a:t>
            </a:r>
            <a:r>
              <a:rPr lang="en-US" sz="1500"/>
              <a:t>.(Segm2_01.R … Segm2_05.R) * </a:t>
            </a:r>
            <a:r>
              <a:rPr lang="en-US" sz="1500" err="1"/>
              <a:t>Precisamos</a:t>
            </a:r>
            <a:r>
              <a:rPr lang="en-US" sz="1500"/>
              <a:t> </a:t>
            </a:r>
            <a:r>
              <a:rPr lang="en-US" sz="1500" err="1"/>
              <a:t>ajustar</a:t>
            </a:r>
            <a:r>
              <a:rPr lang="en-US" sz="1500"/>
              <a:t> o R para </a:t>
            </a:r>
            <a:r>
              <a:rPr lang="en-US" sz="1500" err="1"/>
              <a:t>rodar</a:t>
            </a:r>
            <a:r>
              <a:rPr lang="en-US" sz="1500"/>
              <a:t> </a:t>
            </a:r>
            <a:r>
              <a:rPr lang="en-US" sz="1500" err="1"/>
              <a:t>em</a:t>
            </a:r>
            <a:r>
              <a:rPr lang="en-US" sz="1500"/>
              <a:t> </a:t>
            </a:r>
            <a:r>
              <a:rPr lang="en-US" sz="1500" err="1"/>
              <a:t>paralelo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O 0 </a:t>
            </a:r>
            <a:r>
              <a:rPr lang="en-US" sz="1500" err="1"/>
              <a:t>significa</a:t>
            </a:r>
            <a:r>
              <a:rPr lang="en-US" sz="1500"/>
              <a:t> que </a:t>
            </a:r>
            <a:r>
              <a:rPr lang="en-US" sz="1500" err="1"/>
              <a:t>não</a:t>
            </a:r>
            <a:r>
              <a:rPr lang="en-US" sz="1500"/>
              <a:t> demos </a:t>
            </a:r>
            <a:r>
              <a:rPr lang="en-US" sz="1500" err="1"/>
              <a:t>desconto</a:t>
            </a:r>
            <a:r>
              <a:rPr lang="en-US" sz="1500"/>
              <a:t> </a:t>
            </a:r>
            <a:r>
              <a:rPr lang="en-US" sz="1500" err="1"/>
              <a:t>algum</a:t>
            </a:r>
            <a:r>
              <a:rPr lang="en-US" sz="1500"/>
              <a:t> </a:t>
            </a:r>
            <a:r>
              <a:rPr lang="en-US" sz="1500" err="1"/>
              <a:t>na</a:t>
            </a:r>
            <a:r>
              <a:rPr lang="en-US" sz="1500"/>
              <a:t> </a:t>
            </a:r>
            <a:r>
              <a:rPr lang="en-US" sz="1500" err="1"/>
              <a:t>tabela</a:t>
            </a:r>
            <a:r>
              <a:rPr lang="en-US" sz="1500"/>
              <a:t> minima do </a:t>
            </a:r>
            <a:r>
              <a:rPr lang="en-US" sz="1500" err="1"/>
              <a:t>cliente</a:t>
            </a:r>
            <a:r>
              <a:rPr lang="en-US" sz="150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04DB2-B65A-4A54-B5FA-C7BFA746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452" y="3585683"/>
            <a:ext cx="2873159" cy="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149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1122</Words>
  <Application>Microsoft Office PowerPoint</Application>
  <PresentationFormat>Widescreen</PresentationFormat>
  <Paragraphs>97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Wisp</vt:lpstr>
      <vt:lpstr>Elastic Price – V1.0</vt:lpstr>
      <vt:lpstr>Input</vt:lpstr>
      <vt:lpstr>Tabela Mandaê Preço</vt:lpstr>
      <vt:lpstr>Tabela Custo Mandae</vt:lpstr>
      <vt:lpstr>Tabela Preços Minimos</vt:lpstr>
      <vt:lpstr>Tabela Histórico</vt:lpstr>
      <vt:lpstr>Processo 1</vt:lpstr>
      <vt:lpstr>Processo 2</vt:lpstr>
      <vt:lpstr>Processo 3</vt:lpstr>
      <vt:lpstr>Processo 4</vt:lpstr>
      <vt:lpstr>Processo 5</vt:lpstr>
      <vt:lpstr>Processo 6</vt:lpstr>
      <vt:lpstr>Processo 7</vt:lpstr>
      <vt:lpstr>Processo 8</vt:lpstr>
      <vt:lpstr>Saida Resultado</vt:lpstr>
      <vt:lpstr>Saida Final – Resultados</vt:lpstr>
      <vt:lpstr>Saida Tabela</vt:lpstr>
      <vt:lpstr>Saida Final – Tabela de Preço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Price</dc:title>
  <dc:creator>Emanuel Matos</dc:creator>
  <cp:lastModifiedBy>Emanuel Matos</cp:lastModifiedBy>
  <cp:revision>7</cp:revision>
  <dcterms:created xsi:type="dcterms:W3CDTF">2019-03-12T18:27:08Z</dcterms:created>
  <dcterms:modified xsi:type="dcterms:W3CDTF">2019-03-12T18:50:30Z</dcterms:modified>
</cp:coreProperties>
</file>