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675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87" r:id="rId16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00"/>
    <a:srgbClr val="8FB521"/>
    <a:srgbClr val="0D69A7"/>
    <a:srgbClr val="E9B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63604"/>
  </p:normalViewPr>
  <p:slideViewPr>
    <p:cSldViewPr snapToGrid="0">
      <p:cViewPr varScale="1">
        <p:scale>
          <a:sx n="75" d="100"/>
          <a:sy n="75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10213" y="0"/>
            <a:ext cx="15875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5737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13425" y="9720263"/>
            <a:ext cx="12842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B0122AE4-C599-46CB-B36B-FD2DB26283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190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3588"/>
            <a:ext cx="5121275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475" tIns="47736" rIns="95475" bIns="47736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12AB231-0CC3-4271-BA74-AEFB614755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03665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3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API (Application Programming Interface)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Schnittstelle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die 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Softwareanwendungen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miteinander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kommunizieren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Wetter-App, die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Daten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Wetterdienst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Rolle von APIs: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Ermöglichen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die Integration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Interoperabilität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zwischen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verschiedenen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Systemen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Diensten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09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 REST (Representational State Transfer)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Architekturstil</a:t>
            </a:r>
            <a:r>
              <a:rPr lang="en-US" dirty="0"/>
              <a:t> für </a:t>
            </a:r>
            <a:r>
              <a:rPr lang="en-US" dirty="0" err="1"/>
              <a:t>verteilte</a:t>
            </a:r>
            <a:r>
              <a:rPr lang="en-US" dirty="0"/>
              <a:t> </a:t>
            </a:r>
            <a:r>
              <a:rPr lang="en-US" dirty="0" err="1"/>
              <a:t>Systeme</a:t>
            </a:r>
            <a:r>
              <a:rPr lang="en-US" dirty="0"/>
              <a:t>, der auf den </a:t>
            </a:r>
            <a:r>
              <a:rPr lang="en-US" dirty="0" err="1"/>
              <a:t>Prinzipien</a:t>
            </a:r>
            <a:r>
              <a:rPr lang="en-US" dirty="0"/>
              <a:t> des Webs </a:t>
            </a:r>
            <a:r>
              <a:rPr lang="en-US" dirty="0" err="1"/>
              <a:t>basiert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Eigenschaften</a:t>
            </a:r>
            <a:r>
              <a:rPr lang="en-US" b="1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Zustandslosigkeit</a:t>
            </a:r>
            <a:r>
              <a:rPr lang="en-US" dirty="0"/>
              <a:t>: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enthält</a:t>
            </a:r>
            <a:r>
              <a:rPr lang="en-US" dirty="0"/>
              <a:t> alle </a:t>
            </a:r>
            <a:r>
              <a:rPr lang="en-US" dirty="0" err="1"/>
              <a:t>notwendigen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Client-Server-</a:t>
            </a:r>
            <a:r>
              <a:rPr lang="en-US" dirty="0" err="1"/>
              <a:t>Architektur</a:t>
            </a:r>
            <a:r>
              <a:rPr lang="en-US" dirty="0"/>
              <a:t>: </a:t>
            </a:r>
            <a:r>
              <a:rPr lang="en-US" dirty="0" err="1"/>
              <a:t>Trennung</a:t>
            </a:r>
            <a:r>
              <a:rPr lang="en-US" dirty="0"/>
              <a:t> von Client und Server.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r>
              <a:rPr lang="en-US" dirty="0"/>
              <a:t>: 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88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29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Zustandslosigkeit</a:t>
            </a:r>
            <a:r>
              <a:rPr lang="en-US" b="1" dirty="0"/>
              <a:t>:</a:t>
            </a:r>
            <a:r>
              <a:rPr lang="en-US" dirty="0"/>
              <a:t> Server </a:t>
            </a:r>
            <a:r>
              <a:rPr lang="en-US" dirty="0" err="1"/>
              <a:t>speichert</a:t>
            </a:r>
            <a:r>
              <a:rPr lang="en-US" dirty="0"/>
              <a:t> </a:t>
            </a:r>
            <a:r>
              <a:rPr lang="en-US" dirty="0" err="1"/>
              <a:t>keinen</a:t>
            </a:r>
            <a:r>
              <a:rPr lang="en-US" dirty="0"/>
              <a:t> Client-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Anfragen</a:t>
            </a:r>
            <a:r>
              <a:rPr lang="en-US" dirty="0"/>
              <a:t>.</a:t>
            </a:r>
          </a:p>
          <a:p>
            <a:r>
              <a:rPr lang="en-US" b="1" dirty="0" err="1"/>
              <a:t>Einheitliche</a:t>
            </a:r>
            <a:r>
              <a:rPr lang="en-US" b="1" dirty="0"/>
              <a:t> </a:t>
            </a:r>
            <a:r>
              <a:rPr lang="en-US" b="1" dirty="0" err="1"/>
              <a:t>Schnittstelle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Konsistente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von URIs und HTTP-</a:t>
            </a:r>
            <a:r>
              <a:rPr lang="en-US" dirty="0" err="1"/>
              <a:t>Methoden</a:t>
            </a:r>
            <a:r>
              <a:rPr lang="en-US" dirty="0"/>
              <a:t>.</a:t>
            </a:r>
          </a:p>
          <a:p>
            <a:r>
              <a:rPr lang="en-US" b="1" dirty="0" err="1"/>
              <a:t>Cachebarkeit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Antworten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Client </a:t>
            </a:r>
            <a:r>
              <a:rPr lang="en-US" dirty="0" err="1"/>
              <a:t>zwischengespeichert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r>
              <a:rPr lang="en-US" b="1" dirty="0" err="1"/>
              <a:t>Mehrschichtige</a:t>
            </a:r>
            <a:r>
              <a:rPr lang="en-US" b="1" dirty="0"/>
              <a:t> </a:t>
            </a:r>
            <a:r>
              <a:rPr lang="en-US" b="1" dirty="0" err="1"/>
              <a:t>Architektur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Unterstützung</a:t>
            </a:r>
            <a:r>
              <a:rPr lang="en-US" dirty="0"/>
              <a:t> von </a:t>
            </a:r>
            <a:r>
              <a:rPr lang="en-US" dirty="0" err="1"/>
              <a:t>Skalierbarkeit</a:t>
            </a:r>
            <a:r>
              <a:rPr lang="en-US" dirty="0"/>
              <a:t> und </a:t>
            </a:r>
            <a:r>
              <a:rPr lang="en-US" dirty="0" err="1"/>
              <a:t>Flexibilität</a:t>
            </a:r>
            <a:r>
              <a:rPr lang="en-US" dirty="0"/>
              <a:t>.</a:t>
            </a:r>
          </a:p>
          <a:p>
            <a:r>
              <a:rPr lang="en-US" b="1" dirty="0"/>
              <a:t>Code-on-Demand (optional):</a:t>
            </a:r>
            <a:r>
              <a:rPr lang="en-US" dirty="0"/>
              <a:t> Server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ausführbaren</a:t>
            </a:r>
            <a:r>
              <a:rPr lang="en-US" dirty="0"/>
              <a:t> Code an den Client </a:t>
            </a:r>
            <a:r>
              <a:rPr lang="en-US" dirty="0" err="1"/>
              <a:t>senden</a:t>
            </a:r>
            <a:r>
              <a:rPr lang="en-US" dirty="0"/>
              <a:t>.</a:t>
            </a:r>
            <a:endParaRPr lang="de-AT" dirty="0"/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65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2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Konsistente</a:t>
            </a:r>
            <a:r>
              <a:rPr lang="en-US" b="1" dirty="0"/>
              <a:t> </a:t>
            </a:r>
            <a:r>
              <a:rPr lang="en-US" b="1" dirty="0" err="1"/>
              <a:t>Namensgebung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Verwenden</a:t>
            </a:r>
            <a:r>
              <a:rPr lang="en-US" dirty="0"/>
              <a:t> Sie </a:t>
            </a:r>
            <a:r>
              <a:rPr lang="en-US" dirty="0" err="1"/>
              <a:t>klare</a:t>
            </a:r>
            <a:r>
              <a:rPr lang="en-US" dirty="0"/>
              <a:t> und </a:t>
            </a:r>
            <a:r>
              <a:rPr lang="en-US" dirty="0" err="1"/>
              <a:t>konsistente</a:t>
            </a:r>
            <a:r>
              <a:rPr lang="en-US" dirty="0"/>
              <a:t> URI-</a:t>
            </a:r>
            <a:r>
              <a:rPr lang="en-US" dirty="0" err="1"/>
              <a:t>Strukturen</a:t>
            </a:r>
            <a:r>
              <a:rPr lang="en-US" dirty="0"/>
              <a:t>.</a:t>
            </a:r>
          </a:p>
          <a:p>
            <a:r>
              <a:rPr lang="en-US" b="1" dirty="0" err="1"/>
              <a:t>Versionierung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API-</a:t>
            </a:r>
            <a:r>
              <a:rPr lang="en-US" dirty="0" err="1"/>
              <a:t>Versionen</a:t>
            </a:r>
            <a:r>
              <a:rPr lang="en-US" dirty="0"/>
              <a:t>, um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.</a:t>
            </a:r>
          </a:p>
          <a:p>
            <a:r>
              <a:rPr lang="en-US" b="1" dirty="0" err="1"/>
              <a:t>Fehlerbehandlung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aussagekräftige</a:t>
            </a:r>
            <a:r>
              <a:rPr lang="en-US" dirty="0"/>
              <a:t> HTTP-</a:t>
            </a:r>
            <a:r>
              <a:rPr lang="en-US" dirty="0" err="1"/>
              <a:t>Statuscodes</a:t>
            </a:r>
            <a:r>
              <a:rPr lang="en-US" dirty="0"/>
              <a:t> und </a:t>
            </a:r>
            <a:r>
              <a:rPr lang="en-US" dirty="0" err="1"/>
              <a:t>Fehlermeldungen</a:t>
            </a:r>
            <a:r>
              <a:rPr lang="en-US" dirty="0"/>
              <a:t>.</a:t>
            </a:r>
          </a:p>
          <a:p>
            <a:r>
              <a:rPr lang="en-US" b="1" dirty="0"/>
              <a:t>Sicherheit:</a:t>
            </a:r>
            <a:r>
              <a:rPr lang="en-US" dirty="0"/>
              <a:t> </a:t>
            </a:r>
            <a:r>
              <a:rPr lang="en-US" dirty="0" err="1"/>
              <a:t>Implementieren</a:t>
            </a:r>
            <a:r>
              <a:rPr lang="en-US" dirty="0"/>
              <a:t> Sie </a:t>
            </a:r>
            <a:r>
              <a:rPr lang="en-US" dirty="0" err="1"/>
              <a:t>Authentifizierung</a:t>
            </a:r>
            <a:r>
              <a:rPr lang="en-US" dirty="0"/>
              <a:t> und </a:t>
            </a:r>
            <a:r>
              <a:rPr lang="en-US" dirty="0" err="1"/>
              <a:t>Autorisierung</a:t>
            </a:r>
            <a:r>
              <a:rPr lang="en-US" dirty="0"/>
              <a:t>.</a:t>
            </a:r>
          </a:p>
          <a:p>
            <a:r>
              <a:rPr lang="en-US" b="1" dirty="0" err="1"/>
              <a:t>Dokumentation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Sie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umfassende</a:t>
            </a:r>
            <a:r>
              <a:rPr lang="en-US" dirty="0"/>
              <a:t> API-</a:t>
            </a:r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bereit</a:t>
            </a:r>
            <a:r>
              <a:rPr lang="en-US" dirty="0"/>
              <a:t>.</a:t>
            </a:r>
            <a:endParaRPr lang="de-AT" dirty="0"/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43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RESTful APIs:</a:t>
            </a:r>
            <a:r>
              <a:rPr lang="en-US" dirty="0"/>
              <a:t> </a:t>
            </a:r>
            <a:r>
              <a:rPr lang="en-US" dirty="0" err="1"/>
              <a:t>Bieten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flexible und </a:t>
            </a:r>
            <a:r>
              <a:rPr lang="en-US" dirty="0" err="1"/>
              <a:t>skalierbare</a:t>
            </a:r>
            <a:r>
              <a:rPr lang="en-US" dirty="0"/>
              <a:t> Methode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Systemen</a:t>
            </a:r>
            <a:r>
              <a:rPr lang="en-US" dirty="0"/>
              <a:t>.</a:t>
            </a:r>
          </a:p>
          <a:p>
            <a:r>
              <a:rPr lang="en-US" b="1" dirty="0"/>
              <a:t>C# und .NET:</a:t>
            </a:r>
            <a:r>
              <a:rPr lang="en-US" dirty="0"/>
              <a:t> </a:t>
            </a:r>
            <a:r>
              <a:rPr lang="en-US" dirty="0" err="1"/>
              <a:t>Stellen</a:t>
            </a:r>
            <a:r>
              <a:rPr lang="en-US" dirty="0"/>
              <a:t> </a:t>
            </a:r>
            <a:r>
              <a:rPr lang="en-US" dirty="0" err="1"/>
              <a:t>leistungsfähige</a:t>
            </a:r>
            <a:r>
              <a:rPr lang="en-US" dirty="0"/>
              <a:t> Tools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RESTful APIs </a:t>
            </a:r>
            <a:r>
              <a:rPr lang="en-US" dirty="0" err="1"/>
              <a:t>bereit</a:t>
            </a:r>
            <a:r>
              <a:rPr lang="en-US" dirty="0"/>
              <a:t>.</a:t>
            </a:r>
          </a:p>
          <a:p>
            <a:r>
              <a:rPr lang="en-US" b="1" dirty="0"/>
              <a:t>Best Practices:</a:t>
            </a:r>
            <a:r>
              <a:rPr lang="en-US" dirty="0"/>
              <a:t> </a:t>
            </a:r>
            <a:r>
              <a:rPr lang="en-US" dirty="0" err="1"/>
              <a:t>Beachten</a:t>
            </a:r>
            <a:r>
              <a:rPr lang="en-US" dirty="0"/>
              <a:t> Sie </a:t>
            </a:r>
            <a:r>
              <a:rPr lang="en-US" dirty="0" err="1"/>
              <a:t>bewährte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effektive</a:t>
            </a:r>
            <a:r>
              <a:rPr lang="en-US" dirty="0"/>
              <a:t> und </a:t>
            </a:r>
            <a:r>
              <a:rPr lang="en-US" dirty="0" err="1"/>
              <a:t>sichere</a:t>
            </a:r>
            <a:r>
              <a:rPr lang="en-US" dirty="0"/>
              <a:t> API-</a:t>
            </a:r>
            <a:r>
              <a:rPr lang="en-US" dirty="0" err="1"/>
              <a:t>Entwicklung</a:t>
            </a:r>
            <a:r>
              <a:rPr lang="en-US" dirty="0"/>
              <a:t>.</a:t>
            </a:r>
          </a:p>
          <a:p>
            <a:r>
              <a:rPr lang="en-US" b="1" dirty="0" err="1"/>
              <a:t>Weiterführende</a:t>
            </a:r>
            <a:r>
              <a:rPr lang="en-US" b="1" dirty="0"/>
              <a:t> </a:t>
            </a:r>
            <a:r>
              <a:rPr lang="en-US" b="1" dirty="0" err="1"/>
              <a:t>Ressourcen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Nutzen</a:t>
            </a:r>
            <a:r>
              <a:rPr lang="en-US" dirty="0"/>
              <a:t> Sie </a:t>
            </a:r>
            <a:r>
              <a:rPr lang="en-US" dirty="0" err="1"/>
              <a:t>offizielle</a:t>
            </a:r>
            <a:r>
              <a:rPr lang="en-US" dirty="0"/>
              <a:t> </a:t>
            </a:r>
            <a:r>
              <a:rPr lang="en-US" dirty="0" err="1"/>
              <a:t>Dokumentationen</a:t>
            </a:r>
            <a:r>
              <a:rPr lang="en-US" dirty="0"/>
              <a:t> und Community-</a:t>
            </a:r>
            <a:r>
              <a:rPr lang="en-US" dirty="0" err="1"/>
              <a:t>Beiträge</a:t>
            </a:r>
            <a:r>
              <a:rPr lang="en-US" dirty="0"/>
              <a:t> für </a:t>
            </a:r>
            <a:r>
              <a:rPr lang="en-US" dirty="0" err="1"/>
              <a:t>vertiefte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.</a:t>
            </a:r>
            <a:endParaRPr lang="de-AT" dirty="0"/>
          </a:p>
          <a:p>
            <a:endParaRPr lang="de-A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Folienkopiervorlage WS 2010/11 / JG 2009 / 3. Semester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04-10-2010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FH-Prof. Dipl.-Ing. Werner Fritz; Foliensatz Management von F&amp;E-Projekten - Motivation - Inhalte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2AB231-0CC3-4271-BA74-AEFB61475580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01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86" y="1772816"/>
            <a:ext cx="8596539" cy="237626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86" y="4581128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1039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1003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686">
          <p15:clr>
            <a:srgbClr val="FBAE40"/>
          </p15:clr>
        </p15:guide>
        <p15:guide id="7" orient="horz" pos="4178">
          <p15:clr>
            <a:srgbClr val="FBAE40"/>
          </p15:clr>
        </p15:guide>
        <p15:guide id="8" pos="170">
          <p15:clr>
            <a:srgbClr val="FBAE40"/>
          </p15:clr>
        </p15:guide>
        <p15:guide id="9" pos="559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5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5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0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5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35667"/>
            <a:ext cx="42275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5" y="2975429"/>
            <a:ext cx="4227513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335667"/>
            <a:ext cx="4227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75429"/>
            <a:ext cx="4229100" cy="31173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0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75401" y="6356350"/>
            <a:ext cx="3265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12842" y="6356350"/>
            <a:ext cx="4559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1988840"/>
            <a:ext cx="7878638" cy="1143000"/>
          </a:xfrm>
        </p:spPr>
        <p:txBody>
          <a:bodyPr lIns="92075" tIns="46038" rIns="92075" bIns="46038">
            <a:normAutofit/>
          </a:bodyPr>
          <a:lstStyle>
            <a:lvl1pPr>
              <a:defRPr sz="3600"/>
            </a:lvl1pPr>
          </a:lstStyle>
          <a:p>
            <a:pPr algn="ctr" eaLnBrk="1" hangingPunct="1"/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3568" y="3645024"/>
            <a:ext cx="7878637" cy="1557338"/>
          </a:xfrm>
        </p:spPr>
        <p:txBody>
          <a:bodyPr lIns="92075" tIns="46038" rIns="92075" bIns="46038"/>
          <a:lstStyle/>
          <a:p>
            <a:pPr marL="0" indent="0" algn="ctr" defTabSz="762000" eaLnBrk="1" hangingPunct="1">
              <a:spcAft>
                <a:spcPts val="600"/>
              </a:spcAft>
              <a:buFont typeface="Wingdings" pitchFamily="2" charset="2"/>
              <a:buNone/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95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0" y="1089025"/>
            <a:ext cx="3200533" cy="120241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089025"/>
            <a:ext cx="5297105" cy="5003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6" y="2293257"/>
            <a:ext cx="3195638" cy="3799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264979" y="6356350"/>
            <a:ext cx="3310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75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5526087"/>
            <a:ext cx="43021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5" y="1089025"/>
            <a:ext cx="8426450" cy="44370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1999" y="5526087"/>
            <a:ext cx="4302125" cy="566738"/>
          </a:xfrm>
        </p:spPr>
        <p:txBody>
          <a:bodyPr anchor="b"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58775" y="6356350"/>
            <a:ext cx="31331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02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98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3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399" y="1089025"/>
            <a:ext cx="2244725" cy="5003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5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9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07904" y="6356350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3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79" y="1340768"/>
            <a:ext cx="8602280" cy="1224136"/>
          </a:xfrm>
        </p:spPr>
        <p:txBody>
          <a:bodyPr anchor="t">
            <a:normAutofit/>
          </a:bodyPr>
          <a:lstStyle>
            <a:lvl1pPr algn="l">
              <a:defRPr sz="32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4979" y="2852936"/>
            <a:ext cx="8604250" cy="3384376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800"/>
            </a:lvl1pPr>
            <a:lvl2pPr marL="800100" indent="-342900">
              <a:buFont typeface="Wingdings" panose="05000000000000000000" pitchFamily="2" charset="2"/>
              <a:buChar char="§"/>
              <a:defRPr sz="2400"/>
            </a:lvl2pPr>
            <a:lvl3pPr marL="1257300" indent="-342900">
              <a:buFont typeface="Wingdings" panose="05000000000000000000" pitchFamily="2" charset="2"/>
              <a:buChar char="§"/>
              <a:defRPr sz="2000"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86306" y="6356350"/>
            <a:ext cx="3205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7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089025"/>
            <a:ext cx="9144000" cy="5632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650249"/>
            <a:ext cx="8604250" cy="15055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4979" y="3586969"/>
            <a:ext cx="8604251" cy="562111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30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95221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63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124744"/>
            <a:ext cx="9144000" cy="49680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2051107"/>
            <a:ext cx="8604250" cy="1362075"/>
          </a:xfrm>
        </p:spPr>
        <p:txBody>
          <a:bodyPr anchor="b"/>
          <a:lstStyle>
            <a:lvl1pPr algn="ctr">
              <a:defRPr sz="4000" b="1" i="0" cap="none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6825" y="4149080"/>
            <a:ext cx="8604251" cy="1500187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15"/>
            <a:ext cx="2808000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5"/>
          </p:nvPr>
        </p:nvSpPr>
        <p:spPr>
          <a:xfrm>
            <a:off x="269875" y="6356350"/>
            <a:ext cx="3294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4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0" y="4220825"/>
            <a:ext cx="4225925" cy="18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5"/>
          </p:nvPr>
        </p:nvSpPr>
        <p:spPr>
          <a:xfrm>
            <a:off x="408995" y="6347890"/>
            <a:ext cx="3154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34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0"/>
            <a:ext cx="4300156" cy="39372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1999" y="1605644"/>
            <a:ext cx="4300155" cy="549956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5" y="1592263"/>
            <a:ext cx="2765425" cy="450056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4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63888" y="6356350"/>
            <a:ext cx="460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42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\\MARS\Gaste$\SYSTEM\Desktop\PowerPoints_neu\Kopfleisten\kopfleiste_green_ppt.jp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5" y="2344057"/>
            <a:ext cx="8604250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93893" y="289731"/>
            <a:ext cx="2537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cap="all" baseline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Applied Computer </a:t>
            </a:r>
            <a:r>
              <a:rPr lang="de-AT" sz="1400" cap="all" baseline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Sciences</a:t>
            </a:r>
            <a:endParaRPr lang="de-AT" sz="1400" cap="all" baseline="0">
              <a:solidFill>
                <a:schemeClr val="accent1"/>
              </a:solidFill>
              <a:latin typeface="+mn-lt"/>
              <a:cs typeface="Estrangelo Edessa" pitchFamily="66" charset="0"/>
            </a:endParaRP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64979" y="6356350"/>
            <a:ext cx="322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35896" y="6356350"/>
            <a:ext cx="4548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3"/>
          <p:cNvCxnSpPr/>
          <p:nvPr userDrawn="1"/>
        </p:nvCxnSpPr>
        <p:spPr>
          <a:xfrm>
            <a:off x="355600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8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900" indent="-342900" algn="l" defTabSz="457200" rtl="0" eaLnBrk="1" latinLnBrk="0" hangingPunct="1"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3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170">
          <p15:clr>
            <a:srgbClr val="F26B43"/>
          </p15:clr>
        </p15:guide>
        <p15:guide id="5" pos="5534">
          <p15:clr>
            <a:srgbClr val="F26B43"/>
          </p15:clr>
        </p15:guide>
        <p15:guide id="6" pos="5590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686">
          <p15:clr>
            <a:srgbClr val="F26B43"/>
          </p15:clr>
        </p15:guide>
        <p15:guide id="9" orient="horz" pos="41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ahoot.it/?pin=36413&amp;refer_method=link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noProof="0" dirty="0"/>
              <a:t>Einführung in REST APIs mit .NET und Postman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>
              <a:spcAft>
                <a:spcPts val="600"/>
              </a:spcAft>
            </a:pPr>
            <a:r>
              <a:rPr lang="de-AT" dirty="0"/>
              <a:t>Grundlagen, Prinzipien, Implementierung</a:t>
            </a:r>
          </a:p>
          <a:p>
            <a:r>
              <a:rPr lang="de-AT" sz="2400" dirty="0"/>
              <a:t>Emanuel Neziraj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 dirty="0"/>
              <a:t>Emanuel Neziraj; Einführung in REST APIs mit .NET und Postman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5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E7C-486E-E913-DC60-8A3122C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1DCC-EADA-A57B-F38E-EE85866F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RESTful APIs:</a:t>
            </a:r>
            <a:r>
              <a:rPr lang="en-US" dirty="0"/>
              <a:t> flexible und </a:t>
            </a:r>
            <a:r>
              <a:rPr lang="en-US" dirty="0" err="1"/>
              <a:t>skalierbare</a:t>
            </a:r>
            <a:r>
              <a:rPr lang="en-US" dirty="0"/>
              <a:t> Methode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Systemen</a:t>
            </a:r>
            <a:endParaRPr lang="en-US" dirty="0"/>
          </a:p>
          <a:p>
            <a:r>
              <a:rPr lang="en-US" b="1" dirty="0"/>
              <a:t>C# und .NET:</a:t>
            </a:r>
            <a:r>
              <a:rPr lang="en-US" dirty="0"/>
              <a:t> </a:t>
            </a:r>
            <a:r>
              <a:rPr lang="en-US" dirty="0" err="1"/>
              <a:t>leistungsfähige</a:t>
            </a:r>
            <a:r>
              <a:rPr lang="en-US" dirty="0"/>
              <a:t> Tools </a:t>
            </a:r>
            <a:r>
              <a:rPr lang="en-US" dirty="0" err="1"/>
              <a:t>u.A.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Erstellung</a:t>
            </a:r>
            <a:r>
              <a:rPr lang="en-US" dirty="0"/>
              <a:t> von RESTful APIs</a:t>
            </a:r>
          </a:p>
          <a:p>
            <a:r>
              <a:rPr lang="en-US" b="1" dirty="0"/>
              <a:t>Best Practices:</a:t>
            </a:r>
            <a:r>
              <a:rPr lang="en-US" dirty="0"/>
              <a:t> </a:t>
            </a:r>
            <a:r>
              <a:rPr lang="en-US" dirty="0" err="1"/>
              <a:t>bewährte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für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effektive</a:t>
            </a:r>
            <a:r>
              <a:rPr lang="en-US" dirty="0"/>
              <a:t> und </a:t>
            </a:r>
            <a:r>
              <a:rPr lang="en-US" dirty="0" err="1"/>
              <a:t>sichere</a:t>
            </a:r>
            <a:r>
              <a:rPr lang="en-US" dirty="0"/>
              <a:t> API-</a:t>
            </a:r>
            <a:r>
              <a:rPr lang="en-US" dirty="0" err="1"/>
              <a:t>Entwicklung</a:t>
            </a:r>
            <a:endParaRPr lang="en-US" dirty="0"/>
          </a:p>
          <a:p>
            <a:r>
              <a:rPr lang="en-US" b="1" dirty="0" err="1"/>
              <a:t>Weiterführende</a:t>
            </a:r>
            <a:r>
              <a:rPr lang="en-US" b="1" dirty="0"/>
              <a:t> </a:t>
            </a:r>
            <a:r>
              <a:rPr lang="en-US" b="1" dirty="0" err="1"/>
              <a:t>Ressourcen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offizielle</a:t>
            </a:r>
            <a:r>
              <a:rPr lang="en-US" dirty="0"/>
              <a:t> </a:t>
            </a:r>
            <a:r>
              <a:rPr lang="en-US" dirty="0" err="1"/>
              <a:t>Dokumentationen</a:t>
            </a:r>
            <a:r>
              <a:rPr lang="en-US" dirty="0"/>
              <a:t> und Community-</a:t>
            </a:r>
            <a:r>
              <a:rPr lang="en-US" dirty="0" err="1"/>
              <a:t>Beiträge</a:t>
            </a:r>
            <a:r>
              <a:rPr lang="en-US" dirty="0"/>
              <a:t> für </a:t>
            </a:r>
            <a:r>
              <a:rPr lang="en-US" dirty="0" err="1"/>
              <a:t>vertiefte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F4C5-B94C-A3BF-EFA6-E1E2FD1942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881E-B869-C37B-9DD0-C7A0115B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D671-0788-5003-6666-C6A02047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63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48FA-9958-F118-BC6D-47B83625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Q&amp;A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82205-ACD5-17EA-B390-8D9A2E07BF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48B68-9A92-D58C-BDDB-6B528B37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5FA2-F6B5-3C0C-9F84-81C8015D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5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DB49-4DEB-9AD2-D55E-88F740BF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</p:spPr>
        <p:txBody>
          <a:bodyPr anchor="b">
            <a:normAutofit/>
          </a:bodyPr>
          <a:lstStyle/>
          <a:p>
            <a:r>
              <a:rPr lang="de-AT" dirty="0" err="1"/>
              <a:t>Kahoot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A599-4A99-1D22-6D4F-0FE27A55C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875" y="2233515"/>
            <a:ext cx="4225925" cy="3859310"/>
          </a:xfrm>
        </p:spPr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https://kahoot.it/?pin=36413&amp;refer_method=link</a:t>
            </a:r>
            <a:endParaRPr lang="de-AT" dirty="0"/>
          </a:p>
        </p:txBody>
      </p: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BF0308-249B-730F-2D77-E92AE5D9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809" y="2233515"/>
            <a:ext cx="3878704" cy="385931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8377-B2FF-5BA5-DB55-81C53258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1B0E-961A-DEA8-7D69-B4015B5F4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A92-C45F-0C7F-E1C0-B01BCC702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Folie </a:t>
            </a: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17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2097-4B96-5AC6-2334-F9D379B4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0872-B9F7-E9D2-CF3B-C6473602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API?</a:t>
            </a:r>
          </a:p>
          <a:p>
            <a:r>
              <a:rPr lang="en-US" dirty="0" err="1"/>
              <a:t>Einführung</a:t>
            </a:r>
            <a:r>
              <a:rPr lang="en-US" dirty="0"/>
              <a:t> in REST</a:t>
            </a:r>
          </a:p>
          <a:p>
            <a:r>
              <a:rPr lang="en-US" dirty="0"/>
              <a:t>HTTP-</a:t>
            </a:r>
            <a:r>
              <a:rPr lang="en-US" dirty="0" err="1"/>
              <a:t>Methoden</a:t>
            </a:r>
            <a:r>
              <a:rPr lang="en-US" dirty="0"/>
              <a:t> in REST</a:t>
            </a:r>
          </a:p>
          <a:p>
            <a:r>
              <a:rPr lang="en-US" dirty="0" err="1"/>
              <a:t>Prinzipien</a:t>
            </a:r>
            <a:r>
              <a:rPr lang="en-US" dirty="0"/>
              <a:t> von RESTful APIs</a:t>
            </a:r>
          </a:p>
          <a:p>
            <a:r>
              <a:rPr lang="en-US" dirty="0" err="1"/>
              <a:t>Implementierung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RESTful API </a:t>
            </a:r>
            <a:r>
              <a:rPr lang="en-US" dirty="0" err="1"/>
              <a:t>mit</a:t>
            </a:r>
            <a:r>
              <a:rPr lang="en-US" dirty="0"/>
              <a:t> C# und .NET</a:t>
            </a:r>
          </a:p>
          <a:p>
            <a:r>
              <a:rPr lang="en-US" dirty="0"/>
              <a:t>Best Practices</a:t>
            </a:r>
          </a:p>
          <a:p>
            <a:r>
              <a:rPr lang="en-US" dirty="0" err="1"/>
              <a:t>Zusammenfassung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34D3-E9A5-643F-F7A8-F27977C2C8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9262-88AF-CA5A-95FD-4B56087AD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AED5-3C10-B51A-4272-AE17DDB5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9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465D-8933-72FE-50A3-24B2ADFC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Was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API?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B421-9DF3-AB68-8B05-3F6B1CAA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API (Application Programming Interface)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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Schnittstelle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zur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Kommunikation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sym typeface="Wingdings" pitchFamily="2" charset="2"/>
              </a:rPr>
              <a:t>Softwareanwendungen</a:t>
            </a:r>
            <a:endParaRPr lang="en-US" b="0" i="0" u="none" strike="noStrike" dirty="0">
              <a:solidFill>
                <a:srgbClr val="000000"/>
              </a:solidFill>
              <a:effectLst/>
              <a:sym typeface="Wingdings" pitchFamily="2" charset="2"/>
            </a:endParaRPr>
          </a:p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Eine Wetter-App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Rolle von APIs: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Integration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Interoperabilität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zwischen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verschiedenen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Systemen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Diensten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64E8-3C24-429E-79DC-4E28C03544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AEC9-C844-3826-909F-CC493656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52F7-7E7B-E744-60BD-58567BA1E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B6A-0CE6-B997-EB56-E928ED86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 in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AA287-4FC9-1AC3-D0B9-E5723806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Definition:</a:t>
            </a:r>
            <a:r>
              <a:rPr lang="en-US" sz="3200" dirty="0"/>
              <a:t> REST (Representational State Transfer)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 err="1"/>
              <a:t>Architekturstil</a:t>
            </a:r>
            <a:r>
              <a:rPr lang="en-US" sz="3200" dirty="0"/>
              <a:t> für </a:t>
            </a:r>
            <a:r>
              <a:rPr lang="en-US" sz="3200" dirty="0" err="1"/>
              <a:t>verteilte</a:t>
            </a:r>
            <a:r>
              <a:rPr lang="en-US" sz="3200" dirty="0"/>
              <a:t> </a:t>
            </a:r>
            <a:r>
              <a:rPr lang="en-US" sz="3200" dirty="0" err="1"/>
              <a:t>Systeme</a:t>
            </a:r>
            <a:endParaRPr lang="en-US" sz="3200" dirty="0"/>
          </a:p>
          <a:p>
            <a:r>
              <a:rPr lang="en-US" sz="3200" b="1" dirty="0" err="1"/>
              <a:t>Eigenschaften</a:t>
            </a:r>
            <a:r>
              <a:rPr lang="en-US" sz="3200" b="1" dirty="0"/>
              <a:t>: </a:t>
            </a:r>
          </a:p>
          <a:p>
            <a:pPr lvl="1"/>
            <a:r>
              <a:rPr lang="en-US" sz="2800" dirty="0" err="1"/>
              <a:t>Zustandslosigkeit</a:t>
            </a:r>
            <a:endParaRPr lang="en-US" sz="2800" dirty="0"/>
          </a:p>
          <a:p>
            <a:pPr lvl="1"/>
            <a:r>
              <a:rPr lang="en-US" sz="2800" dirty="0"/>
              <a:t>Client-Server-</a:t>
            </a:r>
            <a:r>
              <a:rPr lang="en-US" sz="2800" dirty="0" err="1"/>
              <a:t>Architektur</a:t>
            </a:r>
            <a:endParaRPr lang="en-US" sz="2800" dirty="0"/>
          </a:p>
          <a:p>
            <a:pPr lvl="1"/>
            <a:r>
              <a:rPr lang="en-US" sz="2800" dirty="0" err="1"/>
              <a:t>Einheitliche</a:t>
            </a:r>
            <a:r>
              <a:rPr lang="en-US" sz="2800" dirty="0"/>
              <a:t> </a:t>
            </a:r>
            <a:r>
              <a:rPr lang="en-US" sz="2800" dirty="0" err="1"/>
              <a:t>Schnittstelle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F0F2-2ED2-9207-65FF-EDFE5D010A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05F5B-1211-A7F7-11E7-68BE88F86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874C-0FAA-8680-9429-31280DF7E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18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559E-F4E1-7691-00C1-CBD8EBC3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HTTP-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Methoden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in REST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2DF6-C943-94C1-D85C-4BD7B2CC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GET: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Abrufen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Erstellen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neuer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PUT: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Aktualisieren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vorhandener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DELETE: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Löschen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Ressourcen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Beispiel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GET 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api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ruft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Liste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von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Produkten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ab.</a:t>
            </a:r>
          </a:p>
          <a:p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FE9C-9D05-9CF1-D5AA-39026573FD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9517-EED8-2D21-5B19-140958E1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6A0BD-7827-600D-B00E-76A00C68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F9AF-C287-D368-5BF8-E3DA9D1A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</p:spPr>
        <p:txBody>
          <a:bodyPr anchor="b">
            <a:normAutofit/>
          </a:bodyPr>
          <a:lstStyle/>
          <a:p>
            <a:r>
              <a:rPr lang="de-AT" dirty="0"/>
              <a:t>Prinzipien von </a:t>
            </a:r>
            <a:r>
              <a:rPr lang="de-AT" dirty="0" err="1"/>
              <a:t>RESTful</a:t>
            </a:r>
            <a:r>
              <a:rPr lang="de-AT" dirty="0"/>
              <a:t> APIs</a:t>
            </a:r>
          </a:p>
        </p:txBody>
      </p:sp>
      <p:pic>
        <p:nvPicPr>
          <p:cNvPr id="1026" name="Picture 2" descr="Was ist eine REST API? Definition und Erklärung - Seobility Wiki">
            <a:extLst>
              <a:ext uri="{FF2B5EF4-FFF2-40B4-BE49-F238E27FC236}">
                <a16:creationId xmlns:a16="http://schemas.microsoft.com/office/drawing/2014/main" id="{37BAA3A9-F224-0A37-695B-4947042E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875" y="2567883"/>
            <a:ext cx="4225925" cy="319057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F35B-42B4-2F6F-1E94-B560EC76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2233515"/>
            <a:ext cx="4225925" cy="3859310"/>
          </a:xfrm>
        </p:spPr>
        <p:txBody>
          <a:bodyPr>
            <a:normAutofit/>
          </a:bodyPr>
          <a:lstStyle/>
          <a:p>
            <a:r>
              <a:rPr lang="en-US" dirty="0" err="1"/>
              <a:t>Zustandslosigkeit</a:t>
            </a:r>
            <a:endParaRPr lang="en-US" dirty="0"/>
          </a:p>
          <a:p>
            <a:r>
              <a:rPr lang="en-US" dirty="0" err="1"/>
              <a:t>Einheitliche</a:t>
            </a:r>
            <a:r>
              <a:rPr lang="en-US" dirty="0"/>
              <a:t> </a:t>
            </a:r>
            <a:r>
              <a:rPr lang="en-US" dirty="0" err="1"/>
              <a:t>Schnittstelle</a:t>
            </a:r>
            <a:endParaRPr lang="en-US" dirty="0"/>
          </a:p>
          <a:p>
            <a:r>
              <a:rPr lang="en-US" dirty="0" err="1"/>
              <a:t>Cachebarkeit</a:t>
            </a:r>
            <a:endParaRPr lang="en-US" dirty="0"/>
          </a:p>
          <a:p>
            <a:r>
              <a:rPr lang="en-US" dirty="0" err="1"/>
              <a:t>Mehrschichtige</a:t>
            </a:r>
            <a:r>
              <a:rPr lang="en-US" dirty="0"/>
              <a:t> </a:t>
            </a:r>
            <a:r>
              <a:rPr lang="en-US" dirty="0" err="1"/>
              <a:t>Architektur</a:t>
            </a:r>
            <a:endParaRPr lang="en-US" dirty="0"/>
          </a:p>
          <a:p>
            <a:r>
              <a:rPr lang="en-US" dirty="0"/>
              <a:t>Code-on-Demand (optional)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870D-3494-0395-5845-70BB091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0961" y="6347890"/>
            <a:ext cx="320807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D350-C931-8ED5-44C2-F53FEBEE6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9040" y="6347890"/>
            <a:ext cx="475252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8425-44B8-E42D-D151-18ACAF790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408" y="6356350"/>
            <a:ext cx="62774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Folie </a:t>
            </a:r>
            <a:fld id="{E68C68F6-CEB4-C040-B3A3-CADDD499EB7C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84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5F04-FC6D-A544-11EA-523F534F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Implementierung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einer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RESTful API 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mit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C# und .NET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82C-31BA-7DEA-CB8D-B1CBA4B6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ASP.NET Core Web API-</a:t>
            </a:r>
            <a:r>
              <a:rPr lang="en-US" dirty="0" err="1"/>
              <a:t>Projekts</a:t>
            </a:r>
            <a:r>
              <a:rPr lang="en-US" dirty="0"/>
              <a:t>.</a:t>
            </a:r>
          </a:p>
          <a:p>
            <a:r>
              <a:rPr lang="en-US" dirty="0" err="1"/>
              <a:t>Definieren</a:t>
            </a:r>
            <a:r>
              <a:rPr lang="en-US" dirty="0"/>
              <a:t> von </a:t>
            </a:r>
            <a:r>
              <a:rPr lang="en-US" dirty="0" err="1"/>
              <a:t>Modellen</a:t>
            </a:r>
            <a:r>
              <a:rPr lang="en-US" dirty="0"/>
              <a:t> für die </a:t>
            </a:r>
            <a:r>
              <a:rPr lang="en-US" dirty="0" err="1"/>
              <a:t>Datenstruktur</a:t>
            </a:r>
            <a:r>
              <a:rPr lang="en-US" dirty="0"/>
              <a:t>.</a:t>
            </a:r>
          </a:p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Controllern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entsprechenden</a:t>
            </a:r>
            <a:r>
              <a:rPr lang="en-US" dirty="0"/>
              <a:t> </a:t>
            </a:r>
            <a:r>
              <a:rPr lang="en-US" dirty="0" err="1"/>
              <a:t>Endpunkten</a:t>
            </a:r>
            <a:r>
              <a:rPr lang="en-US" dirty="0"/>
              <a:t>.</a:t>
            </a:r>
          </a:p>
          <a:p>
            <a:r>
              <a:rPr lang="en-US" dirty="0" err="1"/>
              <a:t>Konfigurieren</a:t>
            </a:r>
            <a:r>
              <a:rPr lang="en-US" dirty="0"/>
              <a:t> von Routen und Middleware.</a:t>
            </a:r>
          </a:p>
          <a:p>
            <a:r>
              <a:rPr lang="en-US" dirty="0" err="1"/>
              <a:t>Testen</a:t>
            </a:r>
            <a:r>
              <a:rPr lang="en-US" dirty="0"/>
              <a:t> der API </a:t>
            </a:r>
            <a:r>
              <a:rPr lang="en-US" dirty="0" err="1"/>
              <a:t>mit</a:t>
            </a:r>
            <a:r>
              <a:rPr lang="en-US" dirty="0"/>
              <a:t> Tools </a:t>
            </a:r>
            <a:r>
              <a:rPr lang="en-US" dirty="0" err="1"/>
              <a:t>wie</a:t>
            </a:r>
            <a:r>
              <a:rPr lang="en-US" dirty="0"/>
              <a:t> Postman.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27000-1185-26E9-A788-6E18ED1A69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8697-6E75-39BC-D570-AE47AABD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28A6-5643-15A6-F3EE-52C37C573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0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BE43-F07A-DDA5-B595-DED72F85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Live-Demo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E0F7-A9E8-DD49-565D-1E718933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979" y="4149080"/>
            <a:ext cx="8636097" cy="191305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AT" dirty="0"/>
              <a:t>Benötigte Tools: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.NET 8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Visual Studio oder Visual Studio Code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Postman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AT" dirty="0"/>
              <a:t>GitHub: https://</a:t>
            </a:r>
            <a:r>
              <a:rPr lang="de-AT" dirty="0" err="1"/>
              <a:t>github.com</a:t>
            </a:r>
            <a:r>
              <a:rPr lang="de-AT" dirty="0"/>
              <a:t>/</a:t>
            </a:r>
            <a:r>
              <a:rPr lang="de-AT" dirty="0" err="1"/>
              <a:t>emanuelneziraj</a:t>
            </a:r>
            <a:r>
              <a:rPr lang="de-AT" dirty="0"/>
              <a:t>/</a:t>
            </a:r>
            <a:r>
              <a:rPr lang="de-AT" dirty="0" err="1"/>
              <a:t>techdemo-restapi.git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D529-A0BC-460C-2B3D-1E3FA1573A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41AC-D7FC-D98F-72C2-12F0D4407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4122-0F99-F506-8793-C17B322E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5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BF1C-4C20-84C7-51BB-E6853456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3E08-BDF2-9165-3D72-ADC57859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Konsistente</a:t>
            </a:r>
            <a:r>
              <a:rPr lang="en-US" b="1" dirty="0"/>
              <a:t> </a:t>
            </a:r>
            <a:r>
              <a:rPr lang="en-US" b="1" dirty="0" err="1"/>
              <a:t>Namensgebung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klare</a:t>
            </a:r>
            <a:r>
              <a:rPr lang="en-US" dirty="0"/>
              <a:t> und </a:t>
            </a:r>
            <a:r>
              <a:rPr lang="en-US" dirty="0" err="1"/>
              <a:t>konsistente</a:t>
            </a:r>
            <a:r>
              <a:rPr lang="en-US" dirty="0"/>
              <a:t> URI-</a:t>
            </a:r>
            <a:r>
              <a:rPr lang="en-US" dirty="0" err="1"/>
              <a:t>Strukturen</a:t>
            </a:r>
            <a:endParaRPr lang="en-US" dirty="0"/>
          </a:p>
          <a:p>
            <a:r>
              <a:rPr lang="en-US" b="1" dirty="0" err="1"/>
              <a:t>Versionierung</a:t>
            </a:r>
            <a:r>
              <a:rPr lang="en-US" b="1" dirty="0"/>
              <a:t>:</a:t>
            </a:r>
            <a:r>
              <a:rPr lang="en-US" dirty="0"/>
              <a:t> API-</a:t>
            </a:r>
            <a:r>
              <a:rPr lang="en-US" dirty="0" err="1"/>
              <a:t>Versionen</a:t>
            </a:r>
            <a:r>
              <a:rPr lang="en-US" dirty="0"/>
              <a:t>, um </a:t>
            </a:r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verwalten</a:t>
            </a:r>
            <a:endParaRPr lang="en-US" dirty="0"/>
          </a:p>
          <a:p>
            <a:r>
              <a:rPr lang="en-US" b="1" dirty="0" err="1"/>
              <a:t>Fehlerbehandlung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aussagekräftige</a:t>
            </a:r>
            <a:r>
              <a:rPr lang="en-US" dirty="0"/>
              <a:t> HTTP-</a:t>
            </a:r>
            <a:r>
              <a:rPr lang="en-US" dirty="0" err="1"/>
              <a:t>Statuscodes</a:t>
            </a:r>
            <a:r>
              <a:rPr lang="en-US" dirty="0"/>
              <a:t> und </a:t>
            </a:r>
            <a:r>
              <a:rPr lang="en-US" dirty="0" err="1"/>
              <a:t>Fehlermeldungen</a:t>
            </a:r>
            <a:endParaRPr lang="en-US" dirty="0"/>
          </a:p>
          <a:p>
            <a:r>
              <a:rPr lang="en-US" b="1" dirty="0"/>
              <a:t>Sicherheit:</a:t>
            </a:r>
            <a:r>
              <a:rPr lang="en-US" dirty="0"/>
              <a:t> </a:t>
            </a:r>
            <a:r>
              <a:rPr lang="en-US" dirty="0" err="1"/>
              <a:t>Authentifizierung</a:t>
            </a:r>
            <a:r>
              <a:rPr lang="en-US" dirty="0"/>
              <a:t> und </a:t>
            </a:r>
            <a:r>
              <a:rPr lang="en-US" dirty="0" err="1"/>
              <a:t>Autorisierung</a:t>
            </a:r>
            <a:endParaRPr lang="en-US" dirty="0"/>
          </a:p>
          <a:p>
            <a:r>
              <a:rPr lang="en-US" b="1" dirty="0" err="1"/>
              <a:t>Dokumentation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umfassende</a:t>
            </a:r>
            <a:r>
              <a:rPr lang="en-US" dirty="0"/>
              <a:t> API-</a:t>
            </a:r>
            <a:r>
              <a:rPr lang="en-US" dirty="0" err="1"/>
              <a:t>Dokumentation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3C7F-0363-8A3E-7BDA-680F6B2E88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10-12-2024 / Master JG 2024 / 1. Semester / WS 2024/25; V 5.0</a:t>
            </a:r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BCA1-25C3-9AEC-DE7C-11B987909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AT"/>
              <a:t>Emanuel Neziraj; Einführung in REST APIs mit .NET und Postman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83C3-7E77-4C57-2040-F98853BE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Folie </a:t>
            </a:r>
            <a:fld id="{E68C68F6-CEB4-C040-B3A3-CADDD499EB7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59229"/>
      </p:ext>
    </p:extLst>
  </p:cSld>
  <p:clrMapOvr>
    <a:masterClrMapping/>
  </p:clrMapOvr>
</p:sld>
</file>

<file path=ppt/theme/theme1.xml><?xml version="1.0" encoding="utf-8"?>
<a:theme xmlns:a="http://schemas.openxmlformats.org/drawingml/2006/main" name="FH grün">
  <a:themeElements>
    <a:clrScheme name="FH grü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Vorlage_AppliedComputerSciences_grün.potx" id="{6E5DD40A-D9BA-4F04-AFFB-8597A1904D9E}" vid="{0BD9E91C-1A2F-46C0-A2E3-783F71C33EB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8CF8302EFB5B4ABAF82183D8DF2E05" ma:contentTypeVersion="4" ma:contentTypeDescription="Ein neues Dokument erstellen." ma:contentTypeScope="" ma:versionID="d65cefc5262aa87446e98c5e594ce5ec">
  <xsd:schema xmlns:xsd="http://www.w3.org/2001/XMLSchema" xmlns:xs="http://www.w3.org/2001/XMLSchema" xmlns:p="http://schemas.microsoft.com/office/2006/metadata/properties" xmlns:ns2="89d83e3e-6c1f-47f0-9e50-3bc665413722" targetNamespace="http://schemas.microsoft.com/office/2006/metadata/properties" ma:root="true" ma:fieldsID="5d784b04e1a3663c49fc893791e5cebc" ns2:_="">
    <xsd:import namespace="89d83e3e-6c1f-47f0-9e50-3bc665413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d83e3e-6c1f-47f0-9e50-3bc6654137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15C6FA-C103-4927-8CD3-9C2FC1D30269}">
  <ds:schemaRefs>
    <ds:schemaRef ds:uri="89d83e3e-6c1f-47f0-9e50-3bc6654137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C42F6A-13C6-4396-B6F6-6B1B46AD96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8AF865-7119-4FBB-BB7B-315DE505738E}">
  <ds:schemaRefs>
    <ds:schemaRef ds:uri="89d83e3e-6c1f-47f0-9e50-3bc66541372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1184</Words>
  <Application>Microsoft Macintosh PowerPoint</Application>
  <PresentationFormat>On-screen Show (4:3)</PresentationFormat>
  <Paragraphs>150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-webkit-standard</vt:lpstr>
      <vt:lpstr>Arial</vt:lpstr>
      <vt:lpstr>Calibri</vt:lpstr>
      <vt:lpstr>Wingdings</vt:lpstr>
      <vt:lpstr>FH grün</vt:lpstr>
      <vt:lpstr>Einführung in REST APIs mit .NET und Postman</vt:lpstr>
      <vt:lpstr>Agenda</vt:lpstr>
      <vt:lpstr>Was ist eine API?</vt:lpstr>
      <vt:lpstr>Einführung in REST</vt:lpstr>
      <vt:lpstr>HTTP-Methoden in REST</vt:lpstr>
      <vt:lpstr>Prinzipien von RESTful APIs</vt:lpstr>
      <vt:lpstr>Implementierung einer RESTful API mit C# und .NET</vt:lpstr>
      <vt:lpstr>Live-Demo</vt:lpstr>
      <vt:lpstr>Best Practices</vt:lpstr>
      <vt:lpstr>Zusammenfassung</vt:lpstr>
      <vt:lpstr>Q&amp;A</vt:lpstr>
      <vt:lpstr>Kahoot</vt:lpstr>
    </vt:vector>
  </TitlesOfParts>
  <Company>Klemens Franz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Klemens Franz</dc:creator>
  <cp:lastModifiedBy>Emanuel Neziraj</cp:lastModifiedBy>
  <cp:revision>27</cp:revision>
  <dcterms:created xsi:type="dcterms:W3CDTF">2007-10-02T12:05:43Z</dcterms:created>
  <dcterms:modified xsi:type="dcterms:W3CDTF">2024-12-11T09:08:40Z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0x010100F78CF8302EFB5B4ABAF82183D8DF2E05</vt:lpwstr>
  </property>
</Properties>
</file>