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675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00"/>
    <a:srgbClr val="8FB521"/>
    <a:srgbClr val="0D69A7"/>
    <a:srgbClr val="E9B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115" d="100"/>
          <a:sy n="115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10213" y="0"/>
            <a:ext cx="15875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5737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3425" y="9720263"/>
            <a:ext cx="12842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0122AE4-C599-46CB-B36B-FD2DB26283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190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3588"/>
            <a:ext cx="5121275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2AB231-0CC3-4271-BA74-AEFB614755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366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772816"/>
            <a:ext cx="8596539" cy="237626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581128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103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4178">
          <p15:clr>
            <a:srgbClr val="FBAE40"/>
          </p15:clr>
        </p15:guide>
        <p15:guide id="8" pos="170">
          <p15:clr>
            <a:srgbClr val="FBAE40"/>
          </p15:clr>
        </p15:guide>
        <p15:guide id="9" pos="55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5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75401" y="6356350"/>
            <a:ext cx="3265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12842" y="6356350"/>
            <a:ext cx="4559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988840"/>
            <a:ext cx="7878638" cy="1143000"/>
          </a:xfrm>
        </p:spPr>
        <p:txBody>
          <a:bodyPr lIns="92075" tIns="46038" rIns="92075" bIns="46038">
            <a:normAutofit/>
          </a:bodyPr>
          <a:lstStyle>
            <a:lvl1pPr>
              <a:defRPr sz="3600"/>
            </a:lvl1pPr>
          </a:lstStyle>
          <a:p>
            <a:pPr algn="ctr" eaLnBrk="1" hangingPunct="1"/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3568" y="3645024"/>
            <a:ext cx="7878637" cy="1557338"/>
          </a:xfrm>
        </p:spPr>
        <p:txBody>
          <a:bodyPr lIns="92075" tIns="46038" rIns="92075" bIns="46038"/>
          <a:lstStyle/>
          <a:p>
            <a:pPr marL="0" indent="0" algn="ctr" defTabSz="762000" eaLnBrk="1" hangingPunct="1">
              <a:spcAft>
                <a:spcPts val="600"/>
              </a:spcAft>
              <a:buFont typeface="Wingdings" pitchFamily="2" charset="2"/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95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310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5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3133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07904" y="6356350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79" y="1340768"/>
            <a:ext cx="8602280" cy="1224136"/>
          </a:xfrm>
        </p:spPr>
        <p:txBody>
          <a:bodyPr anchor="t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4979" y="2852936"/>
            <a:ext cx="8604250" cy="3384376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800100" indent="-342900">
              <a:buFont typeface="Wingdings" panose="05000000000000000000" pitchFamily="2" charset="2"/>
              <a:buChar char="§"/>
              <a:defRPr sz="2400"/>
            </a:lvl2pPr>
            <a:lvl3pPr marL="1257300" indent="-342900">
              <a:buFont typeface="Wingdings" panose="05000000000000000000" pitchFamily="2" charset="2"/>
              <a:buChar char="§"/>
              <a:defRPr sz="2000"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86306" y="6356350"/>
            <a:ext cx="3205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089025"/>
            <a:ext cx="9144000" cy="563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650249"/>
            <a:ext cx="8604250" cy="15055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4979" y="3586969"/>
            <a:ext cx="8604251" cy="562111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30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95221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124744"/>
            <a:ext cx="9144000" cy="4968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2051107"/>
            <a:ext cx="8604250" cy="1362075"/>
          </a:xfrm>
        </p:spPr>
        <p:txBody>
          <a:bodyPr anchor="b"/>
          <a:lstStyle>
            <a:lvl1pPr algn="ctr">
              <a:defRPr sz="4000" b="1" i="0" cap="none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6825" y="4149080"/>
            <a:ext cx="8604251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269875" y="6356350"/>
            <a:ext cx="3294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>
          <a:xfrm>
            <a:off x="408995" y="6347890"/>
            <a:ext cx="3154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3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2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MARS\Gaste$\SYSTEM\Desktop\PowerPoints_neu\Kopfleisten\kopfleiste_green_ppt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48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9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3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170">
          <p15:clr>
            <a:srgbClr val="F26B43"/>
          </p15:clr>
        </p15:guide>
        <p15:guide id="5" pos="5534">
          <p15:clr>
            <a:srgbClr val="F26B43"/>
          </p15:clr>
        </p15:guide>
        <p15:guide id="6" pos="5590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686">
          <p15:clr>
            <a:srgbClr val="F26B43"/>
          </p15:clr>
        </p15:guide>
        <p15:guide id="9" orient="horz" pos="4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ahoot.it/?pin=36413&amp;refer_method=lin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noProof="0" dirty="0"/>
              <a:t>Einführung in REST APIs mit .NET und Postman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>
              <a:spcAft>
                <a:spcPts val="600"/>
              </a:spcAft>
            </a:pPr>
            <a:r>
              <a:rPr lang="de-AT" dirty="0"/>
              <a:t>Grundlagen, Prinzipien, Implementierung</a:t>
            </a:r>
          </a:p>
          <a:p>
            <a:r>
              <a:rPr lang="de-AT" sz="2400" dirty="0"/>
              <a:t>Emanuel Neziraj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 dirty="0"/>
              <a:t>Emanuel Neziraj; Einführung in REST APIs mit .NET und Postman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E7C-486E-E913-DC60-8A3122C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1DCC-EADA-A57B-F38E-EE85866F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RESTful APIs:</a:t>
            </a:r>
            <a:r>
              <a:rPr lang="en-US" dirty="0"/>
              <a:t> </a:t>
            </a: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.</a:t>
            </a:r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 </a:t>
            </a:r>
            <a:r>
              <a:rPr lang="en-US" dirty="0" err="1"/>
              <a:t>bereit</a:t>
            </a:r>
            <a:r>
              <a:rPr lang="en-US" dirty="0"/>
              <a:t>.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Beachten</a:t>
            </a:r>
            <a:r>
              <a:rPr lang="en-US" dirty="0"/>
              <a:t> Sie 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r>
              <a:rPr lang="en-US" dirty="0"/>
              <a:t>.</a:t>
            </a:r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F4C5-B94C-A3BF-EFA6-E1E2FD1942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881E-B869-C37B-9DD0-C7A0115B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D671-0788-5003-6666-C6A02047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6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8FA-9958-F118-BC6D-47B8362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2205-ACD5-17EA-B390-8D9A2E07BF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8B68-9A92-D58C-BDDB-6B528B37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5FA2-F6B5-3C0C-9F84-81C8015D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B49-4DEB-9AD2-D55E-88F740BF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 err="1"/>
              <a:t>Kahoot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A599-4A99-1D22-6D4F-0FE27A55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https://kahoot.it/?pin=36413&amp;refer_method=link</a:t>
            </a:r>
            <a:endParaRPr lang="de-AT" dirty="0"/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BF0308-249B-730F-2D77-E92AE5D9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09" y="2233515"/>
            <a:ext cx="3878704" cy="385931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8377-B2FF-5BA5-DB55-81C53258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B0E-961A-DEA8-7D69-B4015B5F4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A92-C45F-0C7F-E1C0-B01BCC70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097-4B96-5AC6-2334-F9D379B4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0872-B9F7-E9D2-CF3B-C6473602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API?</a:t>
            </a:r>
          </a:p>
          <a:p>
            <a:r>
              <a:rPr lang="en-US" dirty="0" err="1"/>
              <a:t>Einführung</a:t>
            </a:r>
            <a:r>
              <a:rPr lang="en-US" dirty="0"/>
              <a:t> in RESTREST vs. SOAP</a:t>
            </a:r>
          </a:p>
          <a:p>
            <a:r>
              <a:rPr lang="en-US" dirty="0"/>
              <a:t>HTTP-</a:t>
            </a:r>
            <a:r>
              <a:rPr lang="en-US" dirty="0" err="1"/>
              <a:t>Methoden</a:t>
            </a:r>
            <a:r>
              <a:rPr lang="en-US" dirty="0"/>
              <a:t> in REST</a:t>
            </a:r>
          </a:p>
          <a:p>
            <a:r>
              <a:rPr lang="en-US" dirty="0" err="1"/>
              <a:t>Prinzipien</a:t>
            </a:r>
            <a:r>
              <a:rPr lang="en-US" dirty="0"/>
              <a:t> von RESTful APIs</a:t>
            </a:r>
          </a:p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RESTful API </a:t>
            </a:r>
            <a:r>
              <a:rPr lang="en-US" dirty="0" err="1"/>
              <a:t>mit</a:t>
            </a:r>
            <a:r>
              <a:rPr lang="en-US" dirty="0"/>
              <a:t> C# und .NET</a:t>
            </a:r>
          </a:p>
          <a:p>
            <a:r>
              <a:rPr lang="en-US" dirty="0"/>
              <a:t>Best Practices</a:t>
            </a:r>
          </a:p>
          <a:p>
            <a:r>
              <a:rPr lang="en-US" dirty="0" err="1"/>
              <a:t>Zusammenfassung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34D3-E9A5-643F-F7A8-F27977C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9262-88AF-CA5A-95FD-4B56087A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AED5-3C10-B51A-4272-AE17DDB5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465D-8933-72FE-50A3-24B2ADFC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Was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API?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421-9DF3-AB68-8B05-3F6B1CAA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API (Application Programming Interface)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die 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Softwareanwendungen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miteinander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kommunizieren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Wetter-App, die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Daten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Wetterdienst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die 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64E8-3C24-429E-79DC-4E28C03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AEC9-C844-3826-909F-CC493656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52F7-7E7B-E744-60BD-58567BA1E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B6A-0CE6-B997-EB56-E928ED8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A287-4FC9-1AC3-D0B9-E5723806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 REST (Representational State Transfer)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Architekturstil</a:t>
            </a:r>
            <a:r>
              <a:rPr lang="en-US" dirty="0"/>
              <a:t> für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, der auf den </a:t>
            </a:r>
            <a:r>
              <a:rPr lang="en-US" dirty="0" err="1"/>
              <a:t>Prinzipien</a:t>
            </a:r>
            <a:r>
              <a:rPr lang="en-US" dirty="0"/>
              <a:t> des Webs </a:t>
            </a:r>
            <a:r>
              <a:rPr lang="en-US" dirty="0" err="1"/>
              <a:t>basiert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Eigenschaften</a:t>
            </a:r>
            <a:r>
              <a:rPr lang="en-US" b="1" dirty="0"/>
              <a:t>: </a:t>
            </a:r>
            <a:r>
              <a:rPr lang="en-US" dirty="0" err="1"/>
              <a:t>Zustandslosigkeit</a:t>
            </a:r>
            <a:r>
              <a:rPr lang="en-US" dirty="0"/>
              <a:t>: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enthält</a:t>
            </a:r>
            <a:r>
              <a:rPr lang="en-US" dirty="0"/>
              <a:t> alle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Client-Server-</a:t>
            </a:r>
            <a:r>
              <a:rPr lang="en-US" dirty="0" err="1"/>
              <a:t>Architektur</a:t>
            </a:r>
            <a:r>
              <a:rPr lang="en-US" dirty="0"/>
              <a:t>: </a:t>
            </a:r>
            <a:r>
              <a:rPr lang="en-US" dirty="0" err="1"/>
              <a:t>Trennung</a:t>
            </a:r>
            <a:r>
              <a:rPr lang="en-US" dirty="0"/>
              <a:t> von Client und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: 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r>
              <a:rPr lang="en-US" b="1" dirty="0" err="1"/>
              <a:t>Vorteile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Skalierbarkeit</a:t>
            </a:r>
            <a:r>
              <a:rPr lang="en-US" dirty="0"/>
              <a:t>, </a:t>
            </a:r>
            <a:r>
              <a:rPr lang="en-US" dirty="0" err="1"/>
              <a:t>Flexibilität</a:t>
            </a:r>
            <a:r>
              <a:rPr lang="en-US" dirty="0"/>
              <a:t> und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F0F2-2ED2-9207-65FF-EDFE5D010A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5F5B-1211-A7F7-11E7-68BE88F86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874C-0FAA-8680-9429-31280DF7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559E-F4E1-7691-00C1-CBD8EBC3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HTTP-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Methoden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in REST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2DF6-C943-94C1-D85C-4BD7B2CC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Erstellen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PUT: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Aktualisieren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vorhandener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DELETE: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Löschen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GET 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ab.</a:t>
            </a: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FE9C-9D05-9CF1-D5AA-39026573FD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9517-EED8-2D21-5B19-140958E1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A0BD-7827-600D-B00E-76A00C68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F9AF-C287-D368-5BF8-E3DA9D1A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Prinzipien von </a:t>
            </a:r>
            <a:r>
              <a:rPr lang="de-AT" dirty="0" err="1"/>
              <a:t>RESTful</a:t>
            </a:r>
            <a:r>
              <a:rPr lang="de-AT" dirty="0"/>
              <a:t>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F35B-42B4-2F6F-1E94-B560EC76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Zustandslosigkeit</a:t>
            </a:r>
            <a:r>
              <a:rPr lang="en-US" b="1" dirty="0"/>
              <a:t>:</a:t>
            </a:r>
            <a:r>
              <a:rPr lang="en-US" dirty="0"/>
              <a:t> Server </a:t>
            </a:r>
            <a:r>
              <a:rPr lang="en-US" dirty="0" err="1"/>
              <a:t>speichert</a:t>
            </a:r>
            <a:r>
              <a:rPr lang="en-US" dirty="0"/>
              <a:t> </a:t>
            </a:r>
            <a:r>
              <a:rPr lang="en-US" dirty="0" err="1"/>
              <a:t>keinen</a:t>
            </a:r>
            <a:r>
              <a:rPr lang="en-US" dirty="0"/>
              <a:t> Client-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.</a:t>
            </a:r>
          </a:p>
          <a:p>
            <a:r>
              <a:rPr lang="en-US" b="1" dirty="0" err="1"/>
              <a:t>Einheitliche</a:t>
            </a:r>
            <a:r>
              <a:rPr lang="en-US" b="1" dirty="0"/>
              <a:t> </a:t>
            </a:r>
            <a:r>
              <a:rPr lang="en-US" b="1" dirty="0" err="1"/>
              <a:t>Schnittstelle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r>
              <a:rPr lang="en-US" b="1" dirty="0" err="1"/>
              <a:t>Cachebarkeit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Antworten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Client </a:t>
            </a:r>
            <a:r>
              <a:rPr lang="en-US" dirty="0" err="1"/>
              <a:t>zwischengespeichert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b="1" dirty="0" err="1"/>
              <a:t>Mehrschichtige</a:t>
            </a:r>
            <a:r>
              <a:rPr lang="en-US" b="1" dirty="0"/>
              <a:t> </a:t>
            </a:r>
            <a:r>
              <a:rPr lang="en-US" b="1" dirty="0" err="1"/>
              <a:t>Architektur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Unterstützung</a:t>
            </a:r>
            <a:r>
              <a:rPr lang="en-US" dirty="0"/>
              <a:t> von </a:t>
            </a:r>
            <a:r>
              <a:rPr lang="en-US" dirty="0" err="1"/>
              <a:t>Skalierbarkeit</a:t>
            </a:r>
            <a:r>
              <a:rPr lang="en-US" dirty="0"/>
              <a:t> und </a:t>
            </a:r>
            <a:r>
              <a:rPr lang="en-US" dirty="0" err="1"/>
              <a:t>Flexibilität</a:t>
            </a:r>
            <a:r>
              <a:rPr lang="en-US" dirty="0"/>
              <a:t>.</a:t>
            </a:r>
          </a:p>
          <a:p>
            <a:r>
              <a:rPr lang="en-US" b="1" dirty="0"/>
              <a:t>Code-on-Demand (optional):</a:t>
            </a:r>
            <a:r>
              <a:rPr lang="en-US" dirty="0"/>
              <a:t> Server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ausführbaren</a:t>
            </a:r>
            <a:r>
              <a:rPr lang="en-US" dirty="0"/>
              <a:t> Code an den Client </a:t>
            </a:r>
            <a:r>
              <a:rPr lang="en-US" dirty="0" err="1"/>
              <a:t>senden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870D-3494-0395-5845-70BB091512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D350-C931-8ED5-44C2-F53FEBEE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8425-44B8-E42D-D151-18ACAF790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F04-FC6D-A544-11EA-523F534F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Implementierung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einer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RESTful API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mit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C# und .NET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82C-31BA-7DEA-CB8D-B1CBA4B6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ASP.NET Core Web API-</a:t>
            </a:r>
            <a:r>
              <a:rPr lang="en-US" dirty="0" err="1"/>
              <a:t>Projekts</a:t>
            </a:r>
            <a:r>
              <a:rPr lang="en-US" dirty="0"/>
              <a:t>.</a:t>
            </a:r>
          </a:p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für die </a:t>
            </a:r>
            <a:r>
              <a:rPr lang="en-US" dirty="0" err="1"/>
              <a:t>Datenstruktur</a:t>
            </a:r>
            <a:r>
              <a:rPr lang="en-US" dirty="0"/>
              <a:t>.</a:t>
            </a:r>
          </a:p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Controllern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Endpunkten</a:t>
            </a:r>
            <a:r>
              <a:rPr lang="en-US" dirty="0"/>
              <a:t>.</a:t>
            </a:r>
          </a:p>
          <a:p>
            <a:r>
              <a:rPr lang="en-US" dirty="0" err="1"/>
              <a:t>Konfigurieren</a:t>
            </a:r>
            <a:r>
              <a:rPr lang="en-US" dirty="0"/>
              <a:t> von Routen und Middleware.</a:t>
            </a:r>
          </a:p>
          <a:p>
            <a:r>
              <a:rPr lang="en-US" dirty="0" err="1"/>
              <a:t>Testen</a:t>
            </a:r>
            <a:r>
              <a:rPr lang="en-US" dirty="0"/>
              <a:t> der API </a:t>
            </a:r>
            <a:r>
              <a:rPr lang="en-US" dirty="0" err="1"/>
              <a:t>mit</a:t>
            </a:r>
            <a:r>
              <a:rPr lang="en-US" dirty="0"/>
              <a:t> Tools </a:t>
            </a:r>
            <a:r>
              <a:rPr lang="en-US" dirty="0" err="1"/>
              <a:t>wie</a:t>
            </a:r>
            <a:r>
              <a:rPr lang="en-US" dirty="0"/>
              <a:t> Postman.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7000-1185-26E9-A788-6E18ED1A6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8697-6E75-39BC-D570-AE47AABD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28A6-5643-15A6-F3EE-52C37C57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0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E43-F07A-DDA5-B595-DED72F85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E0F7-A9E8-DD49-565D-1E718933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79" y="4149080"/>
            <a:ext cx="8636097" cy="150018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AT" dirty="0"/>
              <a:t>Benötigte Tools: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.NET 8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Visual Studio oder Visual Studio Code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Postman</a:t>
            </a:r>
          </a:p>
          <a:p>
            <a:pPr algn="l"/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529-A0BC-460C-2B3D-1E3FA1573A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41AC-D7FC-D98F-72C2-12F0D440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4122-0F99-F506-8793-C17B322E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F1C-4C20-84C7-51BB-E6853456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3E08-BDF2-9165-3D72-ADC57859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Verwenden</a:t>
            </a:r>
            <a:r>
              <a:rPr lang="en-US" dirty="0"/>
              <a:t> Sie 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r>
              <a:rPr lang="en-US" dirty="0"/>
              <a:t>.</a:t>
            </a:r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.</a:t>
            </a:r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r>
              <a:rPr lang="en-US" dirty="0"/>
              <a:t>.</a:t>
            </a:r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r>
              <a:rPr lang="en-US" dirty="0"/>
              <a:t>.</a:t>
            </a:r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Sie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bereit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3C7F-0363-8A3E-7BDA-680F6B2E88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BCA1-25C3-9AEC-DE7C-11B987909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83C3-7E77-4C57-2040-F98853BE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59229"/>
      </p:ext>
    </p:extLst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AppliedComputerSciences_grün.potx" id="{6E5DD40A-D9BA-4F04-AFFB-8597A1904D9E}" vid="{0BD9E91C-1A2F-46C0-A2E3-783F71C33EB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8CF8302EFB5B4ABAF82183D8DF2E05" ma:contentTypeVersion="4" ma:contentTypeDescription="Ein neues Dokument erstellen." ma:contentTypeScope="" ma:versionID="d65cefc5262aa87446e98c5e594ce5ec">
  <xsd:schema xmlns:xsd="http://www.w3.org/2001/XMLSchema" xmlns:xs="http://www.w3.org/2001/XMLSchema" xmlns:p="http://schemas.microsoft.com/office/2006/metadata/properties" xmlns:ns2="89d83e3e-6c1f-47f0-9e50-3bc665413722" targetNamespace="http://schemas.microsoft.com/office/2006/metadata/properties" ma:root="true" ma:fieldsID="5d784b04e1a3663c49fc893791e5cebc" ns2:_="">
    <xsd:import namespace="89d83e3e-6c1f-47f0-9e50-3bc665413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83e3e-6c1f-47f0-9e50-3bc665413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C42F6A-13C6-4396-B6F6-6B1B46AD96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15C6FA-C103-4927-8CD3-9C2FC1D30269}">
  <ds:schemaRefs>
    <ds:schemaRef ds:uri="89d83e3e-6c1f-47f0-9e50-3bc6654137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48AF865-7119-4FBB-BB7B-315DE505738E}">
  <ds:schemaRefs>
    <ds:schemaRef ds:uri="89d83e3e-6c1f-47f0-9e50-3bc6654137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797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Arial</vt:lpstr>
      <vt:lpstr>Calibri</vt:lpstr>
      <vt:lpstr>Wingdings</vt:lpstr>
      <vt:lpstr>FH grün</vt:lpstr>
      <vt:lpstr>Einführung in REST APIs mit .NET und Postman</vt:lpstr>
      <vt:lpstr>Agenda</vt:lpstr>
      <vt:lpstr>Was ist eine API?</vt:lpstr>
      <vt:lpstr>Einführung in REST</vt:lpstr>
      <vt:lpstr>HTTP-Methoden in REST</vt:lpstr>
      <vt:lpstr>Prinzipien von RESTful APIs</vt:lpstr>
      <vt:lpstr>Implementierung einer RESTful API mit C# und .NET</vt:lpstr>
      <vt:lpstr>Live-Demo</vt:lpstr>
      <vt:lpstr>Best Practices</vt:lpstr>
      <vt:lpstr>Zusammenfassung</vt:lpstr>
      <vt:lpstr>Q&amp;A</vt:lpstr>
      <vt:lpstr>Kahoot</vt:lpstr>
    </vt:vector>
  </TitlesOfParts>
  <Company>Klemens Franz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Klemens Franz</dc:creator>
  <cp:lastModifiedBy>Emanuel Neziraj</cp:lastModifiedBy>
  <cp:revision>7</cp:revision>
  <dcterms:created xsi:type="dcterms:W3CDTF">2007-10-02T12:05:43Z</dcterms:created>
  <dcterms:modified xsi:type="dcterms:W3CDTF">2024-12-10T09:55:49Z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0x010100F78CF8302EFB5B4ABAF82183D8DF2E05</vt:lpwstr>
  </property>
</Properties>
</file>