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2.png" ContentType="image/png"/>
  <Override PartName="/ppt/media/image10.gif" ContentType="image/gif"/>
  <Override PartName="/ppt/media/image11.png" ContentType="image/png"/>
  <Override PartName="/ppt/media/image7.jpeg" ContentType="image/jpeg"/>
  <Override PartName="/ppt/media/image18.png" ContentType="image/png"/>
  <Override PartName="/ppt/media/image6.jpeg" ContentType="image/jpeg"/>
  <Override PartName="/ppt/media/image19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1.jpeg" ContentType="image/jpeg"/>
  <Override PartName="/ppt/media/image2.png" ContentType="image/png"/>
  <Override PartName="/ppt/media/image9.jpeg" ContentType="image/jpeg"/>
  <Override PartName="/ppt/media/image3.jpeg" ContentType="image/jpeg"/>
  <Override PartName="/ppt/media/image15.png" ContentType="image/png"/>
  <Override PartName="/ppt/media/image5.jpeg" ContentType="image/jpeg"/>
  <Override PartName="/ppt/media/image4.png" ContentType="image/png"/>
  <Override PartName="/ppt/media/image8.jpeg" ContentType="image/jpeg"/>
  <Override PartName="/ppt/media/image13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para desplazar la </a:t>
            </a:r>
            <a:r>
              <a:rPr b="0" lang="es-AR" sz="4400" spc="-1" strike="noStrike">
                <a:latin typeface="Arial"/>
              </a:rPr>
              <a:t>diapositiva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AR" sz="2000" spc="-1" strike="noStrike">
                <a:latin typeface="Arial"/>
              </a:rPr>
              <a:t>Pulse para editar el formato de las notas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AR" sz="1400" spc="-1" strike="noStrike">
                <a:latin typeface="Times New Roman"/>
              </a:rPr>
              <a:t>&lt;cabecera&gt;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0778EBB-0F9C-43E6-8F82-44158D01F42F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419760" y="801720"/>
            <a:ext cx="6719040" cy="400860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Christopher Alexander (1era foto)</a:t>
            </a:r>
            <a:endParaRPr b="0" lang="es-A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Arquitecto y profesor.</a:t>
            </a:r>
            <a:endParaRPr b="0" lang="es-A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Publica una serie de libros (‘77 y ‘79) que hablan sobre patrones de construcción para espacios de viviendas que contenian unos 253 patrones</a:t>
            </a:r>
            <a:endParaRPr b="0" lang="es-A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Ejemplo de patrones de Alexander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Luz a cada lado de una habitación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Colores cálidos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Buenos materiales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El fuego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Su idea: “Los ocupantes de la vivienda, deberían diseñarla” (no le fue muy bien)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Ward &amp; Kent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Les llega ese libro a Ward, y luego se lo pasa a Kent, empiezan a estudiarlo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‘</a:t>
            </a: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87 ’88 publican una serie de Patrones para ayudar a disenar Uis a gente no del sw.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Hacen un experimento en Tektronix (fabricaban osciloscopios) y les sale bien, los Ing terminan disenando una UI bien minimalista pero util.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Algunos de los patterns de W&amp;K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WindowPerTask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ShortMenues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FewPanes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StandartPanes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Se empieza a desperdigar toda esta idea de los patrones aplicados al sw (gracias a W&amp;K que fueron los que lo trajeron a este campo) en la comunidad de smalltalk y posteriormente en la de Objetos (en esa época el mainstream era C++).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Ppios 90’ Gamma esta laburando en su tesis de doctorado, donde en una parte de la misma estaba estudiando “estructuras de diseño” que se repetían una y otra vez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en el 91 en un ECOOP en zurich se junta con Helm y empiezan a pensar en estas cosas recurrentes.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Muchos otros en paralelo comienzan a aplicar y estudiar el tema de patrones en el sw (Ej Peter Coad)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En OOPSLA 91, se juntan todos los de GOF y también hacen workshoops, empieza a nacer un grupo de varias personas que estan en el tema.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92’ Jim Coplien publica un libro de Idioms en c++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92 93 se reúnen los de GOF (Jhonson (el smalltalker), Gamma, Helm, Vlissides) y empiezan a armar paper para OPPSLA 93, les queda largo, y deciden hacerlo libro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En 94 aparece el libro de GOF, record de ventas de libro informático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A partir de acá, la idea de patrones de SW llega al mainstream (los desarrolladores fuera de ese mundillo).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000000"/>
                </a:solidFill>
                <a:latin typeface="Calibri"/>
                <a:ea typeface="Calibri"/>
              </a:rPr>
              <a:t>Empiezan las PLOPs anuales (reuniones exclusivas sobre patterns) a partir del 95</a:t>
            </a:r>
            <a:endParaRPr b="0" lang="es-AR" sz="12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endParaRPr b="0" lang="es-AR" sz="1200" spc="-1" strike="noStrike">
              <a:latin typeface="Arial"/>
            </a:endParaRPr>
          </a:p>
        </p:txBody>
      </p:sp>
      <p:sp>
        <p:nvSpPr>
          <p:cNvPr id="233" name="TextShape 3"/>
          <p:cNvSpPr/>
          <p:nvPr/>
        </p:nvSpPr>
        <p:spPr>
          <a:xfrm>
            <a:off x="4282200" y="10155600"/>
            <a:ext cx="327528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5821FDFE-B655-4430-84BC-6D6C6A2FD5D5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</a:t>
            </a:r>
            <a:r>
              <a:rPr b="0" lang="es-AR" sz="4400" spc="-1" strike="noStrike">
                <a:latin typeface="Arial"/>
              </a:rPr>
              <a:t>para </a:t>
            </a:r>
            <a:r>
              <a:rPr b="0" lang="es-AR" sz="4400" spc="-1" strike="noStrike">
                <a:latin typeface="Arial"/>
              </a:rPr>
              <a:t>editar el </a:t>
            </a:r>
            <a:r>
              <a:rPr b="0" lang="es-AR" sz="4400" spc="-1" strike="noStrike">
                <a:latin typeface="Arial"/>
              </a:rPr>
              <a:t>formato </a:t>
            </a:r>
            <a:r>
              <a:rPr b="0" lang="es-AR" sz="4400" spc="-1" strike="noStrike">
                <a:latin typeface="Arial"/>
              </a:rPr>
              <a:t>del texto </a:t>
            </a:r>
            <a:r>
              <a:rPr b="0" lang="es-AR" sz="4400" spc="-1" strike="noStrike">
                <a:latin typeface="Arial"/>
              </a:rPr>
              <a:t>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128;p41" descr=""/>
          <p:cNvPicPr/>
          <p:nvPr/>
        </p:nvPicPr>
        <p:blipFill>
          <a:blip r:embed="rId3"/>
          <a:stretch/>
        </p:blipFill>
        <p:spPr>
          <a:xfrm>
            <a:off x="10661400" y="6309360"/>
            <a:ext cx="1335240" cy="324720"/>
          </a:xfrm>
          <a:prstGeom prst="rect">
            <a:avLst/>
          </a:prstGeom>
          <a:ln w="0"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0" y="6737760"/>
            <a:ext cx="12200040" cy="122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</a:t>
            </a:r>
            <a:r>
              <a:rPr b="0" lang="es-AR" sz="4400" spc="-1" strike="noStrike">
                <a:latin typeface="Arial"/>
              </a:rPr>
              <a:t>u</a:t>
            </a:r>
            <a:r>
              <a:rPr b="0" lang="es-AR" sz="4400" spc="-1" strike="noStrike">
                <a:latin typeface="Arial"/>
              </a:rPr>
              <a:t>l</a:t>
            </a:r>
            <a:r>
              <a:rPr b="0" lang="es-AR" sz="4400" spc="-1" strike="noStrike">
                <a:latin typeface="Arial"/>
              </a:rPr>
              <a:t>s</a:t>
            </a:r>
            <a:r>
              <a:rPr b="0" lang="es-AR" sz="4400" spc="-1" strike="noStrike">
                <a:latin typeface="Arial"/>
              </a:rPr>
              <a:t>e </a:t>
            </a:r>
            <a:r>
              <a:rPr b="0" lang="es-AR" sz="4400" spc="-1" strike="noStrike">
                <a:latin typeface="Arial"/>
              </a:rPr>
              <a:t>p</a:t>
            </a:r>
            <a:r>
              <a:rPr b="0" lang="es-AR" sz="4400" spc="-1" strike="noStrike">
                <a:latin typeface="Arial"/>
              </a:rPr>
              <a:t>a</a:t>
            </a:r>
            <a:r>
              <a:rPr b="0" lang="es-AR" sz="4400" spc="-1" strike="noStrike">
                <a:latin typeface="Arial"/>
              </a:rPr>
              <a:t>r</a:t>
            </a:r>
            <a:r>
              <a:rPr b="0" lang="es-AR" sz="4400" spc="-1" strike="noStrike">
                <a:latin typeface="Arial"/>
              </a:rPr>
              <a:t>a </a:t>
            </a:r>
            <a:r>
              <a:rPr b="0" lang="es-AR" sz="4400" spc="-1" strike="noStrike">
                <a:latin typeface="Arial"/>
              </a:rPr>
              <a:t>e</a:t>
            </a:r>
            <a:r>
              <a:rPr b="0" lang="es-AR" sz="4400" spc="-1" strike="noStrike">
                <a:latin typeface="Arial"/>
              </a:rPr>
              <a:t>d</a:t>
            </a:r>
            <a:r>
              <a:rPr b="0" lang="es-AR" sz="4400" spc="-1" strike="noStrike">
                <a:latin typeface="Arial"/>
              </a:rPr>
              <a:t>it</a:t>
            </a:r>
            <a:r>
              <a:rPr b="0" lang="es-AR" sz="4400" spc="-1" strike="noStrike">
                <a:latin typeface="Arial"/>
              </a:rPr>
              <a:t>a</a:t>
            </a:r>
            <a:r>
              <a:rPr b="0" lang="es-AR" sz="4400" spc="-1" strike="noStrike">
                <a:latin typeface="Arial"/>
              </a:rPr>
              <a:t>r </a:t>
            </a:r>
            <a:r>
              <a:rPr b="0" lang="es-AR" sz="4400" spc="-1" strike="noStrike">
                <a:latin typeface="Arial"/>
              </a:rPr>
              <a:t>e</a:t>
            </a:r>
            <a:r>
              <a:rPr b="0" lang="es-AR" sz="4400" spc="-1" strike="noStrike">
                <a:latin typeface="Arial"/>
              </a:rPr>
              <a:t>l </a:t>
            </a:r>
            <a:r>
              <a:rPr b="0" lang="es-AR" sz="4400" spc="-1" strike="noStrike">
                <a:latin typeface="Arial"/>
              </a:rPr>
              <a:t>f</a:t>
            </a:r>
            <a:r>
              <a:rPr b="0" lang="es-AR" sz="4400" spc="-1" strike="noStrike">
                <a:latin typeface="Arial"/>
              </a:rPr>
              <a:t>o</a:t>
            </a:r>
            <a:r>
              <a:rPr b="0" lang="es-AR" sz="4400" spc="-1" strike="noStrike">
                <a:latin typeface="Arial"/>
              </a:rPr>
              <a:t>r</a:t>
            </a:r>
            <a:r>
              <a:rPr b="0" lang="es-AR" sz="4400" spc="-1" strike="noStrike">
                <a:latin typeface="Arial"/>
              </a:rPr>
              <a:t>m</a:t>
            </a:r>
            <a:r>
              <a:rPr b="0" lang="es-AR" sz="4400" spc="-1" strike="noStrike">
                <a:latin typeface="Arial"/>
              </a:rPr>
              <a:t>a</a:t>
            </a:r>
            <a:r>
              <a:rPr b="0" lang="es-AR" sz="4400" spc="-1" strike="noStrike">
                <a:latin typeface="Arial"/>
              </a:rPr>
              <a:t>t</a:t>
            </a:r>
            <a:r>
              <a:rPr b="0" lang="es-AR" sz="4400" spc="-1" strike="noStrike">
                <a:latin typeface="Arial"/>
              </a:rPr>
              <a:t>o </a:t>
            </a:r>
            <a:r>
              <a:rPr b="0" lang="es-AR" sz="4400" spc="-1" strike="noStrike">
                <a:latin typeface="Arial"/>
              </a:rPr>
              <a:t>d</a:t>
            </a:r>
            <a:r>
              <a:rPr b="0" lang="es-AR" sz="4400" spc="-1" strike="noStrike">
                <a:latin typeface="Arial"/>
              </a:rPr>
              <a:t>e</a:t>
            </a:r>
            <a:r>
              <a:rPr b="0" lang="es-AR" sz="4400" spc="-1" strike="noStrike">
                <a:latin typeface="Arial"/>
              </a:rPr>
              <a:t>l </a:t>
            </a:r>
            <a:r>
              <a:rPr b="0" lang="es-AR" sz="4400" spc="-1" strike="noStrike">
                <a:latin typeface="Arial"/>
              </a:rPr>
              <a:t>t</a:t>
            </a:r>
            <a:r>
              <a:rPr b="0" lang="es-AR" sz="4400" spc="-1" strike="noStrike">
                <a:latin typeface="Arial"/>
              </a:rPr>
              <a:t>e</a:t>
            </a:r>
            <a:r>
              <a:rPr b="0" lang="es-AR" sz="4400" spc="-1" strike="noStrike">
                <a:latin typeface="Arial"/>
              </a:rPr>
              <a:t>x</a:t>
            </a:r>
            <a:r>
              <a:rPr b="0" lang="es-AR" sz="4400" spc="-1" strike="noStrike">
                <a:latin typeface="Arial"/>
              </a:rPr>
              <a:t>t</a:t>
            </a:r>
            <a:r>
              <a:rPr b="0" lang="es-AR" sz="4400" spc="-1" strike="noStrike">
                <a:latin typeface="Arial"/>
              </a:rPr>
              <a:t>o </a:t>
            </a:r>
            <a:r>
              <a:rPr b="0" lang="es-AR" sz="4400" spc="-1" strike="noStrike">
                <a:latin typeface="Arial"/>
              </a:rPr>
              <a:t>d</a:t>
            </a:r>
            <a:r>
              <a:rPr b="0" lang="es-AR" sz="4400" spc="-1" strike="noStrike">
                <a:latin typeface="Arial"/>
              </a:rPr>
              <a:t>e </a:t>
            </a:r>
            <a:r>
              <a:rPr b="0" lang="es-AR" sz="4400" spc="-1" strike="noStrike">
                <a:latin typeface="Arial"/>
              </a:rPr>
              <a:t>tí</a:t>
            </a:r>
            <a:r>
              <a:rPr b="0" lang="es-AR" sz="4400" spc="-1" strike="noStrike">
                <a:latin typeface="Arial"/>
              </a:rPr>
              <a:t>t</a:t>
            </a:r>
            <a:r>
              <a:rPr b="0" lang="es-AR" sz="4400" spc="-1" strike="noStrike">
                <a:latin typeface="Arial"/>
              </a:rPr>
              <a:t>u</a:t>
            </a:r>
            <a:r>
              <a:rPr b="0" lang="es-AR" sz="4400" spc="-1" strike="noStrike">
                <a:latin typeface="Arial"/>
              </a:rPr>
              <a:t>l</a:t>
            </a:r>
            <a:r>
              <a:rPr b="0" lang="es-AR" sz="4400" spc="-1" strike="noStrike">
                <a:latin typeface="Arial"/>
              </a:rPr>
              <a:t>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9;p3" descr=""/>
          <p:cNvPicPr/>
          <p:nvPr/>
        </p:nvPicPr>
        <p:blipFill>
          <a:blip r:embed="rId3"/>
          <a:srcRect l="252" t="0" r="145" b="0"/>
          <a:stretch/>
        </p:blipFill>
        <p:spPr>
          <a:xfrm>
            <a:off x="0" y="6386400"/>
            <a:ext cx="9143640" cy="474840"/>
          </a:xfrm>
          <a:prstGeom prst="rect">
            <a:avLst/>
          </a:prstGeom>
          <a:ln w="0">
            <a:noFill/>
          </a:ln>
        </p:spPr>
      </p:pic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5140" spc="-1" strike="noStrike">
                <a:latin typeface="Arial"/>
              </a:rPr>
              <a:t>Pul</a:t>
            </a:r>
            <a:r>
              <a:rPr b="0" lang="es-AR" sz="5140" spc="-1" strike="noStrike">
                <a:latin typeface="Arial"/>
              </a:rPr>
              <a:t>se </a:t>
            </a:r>
            <a:r>
              <a:rPr b="0" lang="es-AR" sz="5140" spc="-1" strike="noStrike">
                <a:latin typeface="Arial"/>
              </a:rPr>
              <a:t>par</a:t>
            </a:r>
            <a:r>
              <a:rPr b="0" lang="es-AR" sz="5140" spc="-1" strike="noStrike">
                <a:latin typeface="Arial"/>
              </a:rPr>
              <a:t>a </a:t>
            </a:r>
            <a:r>
              <a:rPr b="0" lang="es-AR" sz="5140" spc="-1" strike="noStrike">
                <a:latin typeface="Arial"/>
              </a:rPr>
              <a:t>edi</a:t>
            </a:r>
            <a:r>
              <a:rPr b="0" lang="es-AR" sz="5140" spc="-1" strike="noStrike">
                <a:latin typeface="Arial"/>
              </a:rPr>
              <a:t>tar </a:t>
            </a:r>
            <a:r>
              <a:rPr b="0" lang="es-AR" sz="5140" spc="-1" strike="noStrike">
                <a:latin typeface="Arial"/>
              </a:rPr>
              <a:t>el </a:t>
            </a:r>
            <a:r>
              <a:rPr b="0" lang="es-AR" sz="5140" spc="-1" strike="noStrike">
                <a:latin typeface="Arial"/>
              </a:rPr>
              <a:t>for</a:t>
            </a:r>
            <a:r>
              <a:rPr b="0" lang="es-AR" sz="5140" spc="-1" strike="noStrike">
                <a:latin typeface="Arial"/>
              </a:rPr>
              <a:t>ma</a:t>
            </a:r>
            <a:r>
              <a:rPr b="0" lang="es-AR" sz="5140" spc="-1" strike="noStrike">
                <a:latin typeface="Arial"/>
              </a:rPr>
              <a:t>to </a:t>
            </a:r>
            <a:r>
              <a:rPr b="0" lang="es-AR" sz="5140" spc="-1" strike="noStrike">
                <a:latin typeface="Arial"/>
              </a:rPr>
              <a:t>del </a:t>
            </a:r>
            <a:r>
              <a:rPr b="0" lang="es-AR" sz="5140" spc="-1" strike="noStrike">
                <a:latin typeface="Arial"/>
              </a:rPr>
              <a:t>tex</a:t>
            </a:r>
            <a:r>
              <a:rPr b="0" lang="es-AR" sz="5140" spc="-1" strike="noStrike">
                <a:latin typeface="Arial"/>
              </a:rPr>
              <a:t>to </a:t>
            </a:r>
            <a:r>
              <a:rPr b="0" lang="es-AR" sz="5140" spc="-1" strike="noStrike">
                <a:latin typeface="Arial"/>
              </a:rPr>
              <a:t>de </a:t>
            </a:r>
            <a:r>
              <a:rPr b="0" lang="es-AR" sz="5140" spc="-1" strike="noStrike">
                <a:latin typeface="Arial"/>
              </a:rPr>
              <a:t>títu</a:t>
            </a:r>
            <a:r>
              <a:rPr b="0" lang="es-AR" sz="5140" spc="-1" strike="noStrike">
                <a:latin typeface="Arial"/>
              </a:rPr>
              <a:t>lo</a:t>
            </a:r>
            <a:endParaRPr b="0" lang="es-AR" sz="514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gif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85800" y="1159560"/>
            <a:ext cx="776772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4860" spc="-1" strike="noStrike">
                <a:solidFill>
                  <a:srgbClr val="3d0e62"/>
                </a:solidFill>
                <a:latin typeface="Bitter"/>
                <a:ea typeface="Bitter"/>
              </a:rPr>
              <a:t>Patrones de Diseño</a:t>
            </a:r>
            <a:endParaRPr b="0" lang="es-AR" sz="486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85800" y="3624480"/>
            <a:ext cx="63961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8000"/>
              </a:lnSpc>
              <a:buNone/>
            </a:pPr>
            <a:r>
              <a:rPr b="0" lang="es-AR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 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8000"/>
              </a:lnSpc>
              <a:buNone/>
            </a:pP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"/>
          <p:cNvSpPr/>
          <p:nvPr/>
        </p:nvSpPr>
        <p:spPr>
          <a:xfrm>
            <a:off x="164880" y="567720"/>
            <a:ext cx="881712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AR" sz="2600" spc="-1" strike="noStrike">
                <a:latin typeface="DejaVu Sans Condensed"/>
              </a:rPr>
              <a:t>Facade</a:t>
            </a:r>
            <a:endParaRPr b="0" lang="es-AR" sz="26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0" y="1260000"/>
            <a:ext cx="9143640" cy="16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DejaVu Serif Condensed"/>
              </a:rPr>
              <a:t> </a:t>
            </a:r>
            <a:r>
              <a:rPr b="0" lang="es-AR" sz="1800" spc="-1" strike="noStrike">
                <a:latin typeface="DejaVu Serif Condensed"/>
              </a:rPr>
              <a:t>Brinda una interface de fácil acceso.</a:t>
            </a:r>
            <a:endParaRPr b="0" lang="es-A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DejaVu Serif Condensed"/>
              </a:rPr>
              <a:t> </a:t>
            </a:r>
            <a:endParaRPr b="0" lang="es-A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DejaVu Serif Condensed"/>
              </a:rPr>
              <a:t> </a:t>
            </a:r>
            <a:r>
              <a:rPr b="0" lang="es-AR" sz="1800" spc="-1" strike="noStrike">
                <a:latin typeface="DejaVu Serif Condensed"/>
              </a:rPr>
              <a:t>Oculta la implementación de un comportamiento por un único punto de entrada.</a:t>
            </a:r>
            <a:endParaRPr b="0" lang="es-A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DejaVu Serif Condensed"/>
              </a:rPr>
              <a:t> </a:t>
            </a:r>
            <a:endParaRPr b="0" lang="es-A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DejaVu Serif Condensed"/>
              </a:rPr>
              <a:t> </a:t>
            </a:r>
            <a:r>
              <a:rPr b="0" lang="es-AR" sz="1800" spc="-1" strike="noStrike">
                <a:latin typeface="DejaVu Serif Condensed"/>
              </a:rPr>
              <a:t>Se utiliza cuando queremos incorporar una interface simple a una lógica de negocio                 compleja, ocultando la misma.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2939040" y="3022200"/>
            <a:ext cx="3265200" cy="285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wipe dir="d"/>
      </p:transition>
    </mc:Choice>
    <mc:Fallback>
      <p:transition spd="slow">
        <p:wipe dir="d"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"/>
          <p:cNvSpPr/>
          <p:nvPr/>
        </p:nvSpPr>
        <p:spPr>
          <a:xfrm>
            <a:off x="164880" y="532080"/>
            <a:ext cx="881712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AR" sz="2600" spc="-1" strike="noStrike">
                <a:latin typeface="DejaVu Sans Condensed"/>
              </a:rPr>
              <a:t>Facade</a:t>
            </a:r>
            <a:endParaRPr b="0" lang="es-AR" sz="26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2122560" y="1222560"/>
            <a:ext cx="5224680" cy="408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wipe dir="d"/>
      </p:transition>
    </mc:Choice>
    <mc:Fallback>
      <p:transition spd="slow">
        <p:wipe dir="d"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"/>
          <p:cNvSpPr/>
          <p:nvPr/>
        </p:nvSpPr>
        <p:spPr>
          <a:xfrm>
            <a:off x="164880" y="748080"/>
            <a:ext cx="881712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AR" sz="2600" spc="-1" strike="noStrike">
                <a:latin typeface="DejaVu Sans Condensed"/>
              </a:rPr>
              <a:t>Facade</a:t>
            </a:r>
            <a:endParaRPr b="0" lang="es-AR" sz="2600" spc="-1" strike="noStrike"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3102120" y="2091600"/>
            <a:ext cx="3282840" cy="2280240"/>
          </a:xfrm>
          <a:prstGeom prst="rect">
            <a:avLst/>
          </a:prstGeom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6858000" y="796680"/>
            <a:ext cx="2220120" cy="1131120"/>
          </a:xfrm>
          <a:prstGeom prst="rect">
            <a:avLst/>
          </a:prstGeom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3"/>
          <a:stretch/>
        </p:blipFill>
        <p:spPr>
          <a:xfrm>
            <a:off x="6858000" y="2575800"/>
            <a:ext cx="2055600" cy="1148400"/>
          </a:xfrm>
          <a:prstGeom prst="rect">
            <a:avLst/>
          </a:prstGeom>
          <a:ln w="0">
            <a:noFill/>
          </a:ln>
        </p:spPr>
      </p:pic>
      <p:pic>
        <p:nvPicPr>
          <p:cNvPr id="224" name="" descr=""/>
          <p:cNvPicPr/>
          <p:nvPr/>
        </p:nvPicPr>
        <p:blipFill>
          <a:blip r:embed="rId4"/>
          <a:stretch/>
        </p:blipFill>
        <p:spPr>
          <a:xfrm>
            <a:off x="6898680" y="4354560"/>
            <a:ext cx="2081520" cy="1165680"/>
          </a:xfrm>
          <a:prstGeom prst="rect">
            <a:avLst/>
          </a:prstGeom>
          <a:ln w="0">
            <a:noFill/>
          </a:ln>
        </p:spPr>
      </p:pic>
      <p:pic>
        <p:nvPicPr>
          <p:cNvPr id="225" name="" descr=""/>
          <p:cNvPicPr/>
          <p:nvPr/>
        </p:nvPicPr>
        <p:blipFill>
          <a:blip r:embed="rId5"/>
          <a:stretch/>
        </p:blipFill>
        <p:spPr>
          <a:xfrm>
            <a:off x="123120" y="2153160"/>
            <a:ext cx="2652120" cy="1407960"/>
          </a:xfrm>
          <a:prstGeom prst="rect">
            <a:avLst/>
          </a:prstGeom>
          <a:ln w="0">
            <a:noFill/>
          </a:ln>
        </p:spPr>
      </p:pic>
      <p:sp>
        <p:nvSpPr>
          <p:cNvPr id="226" name=""/>
          <p:cNvSpPr/>
          <p:nvPr/>
        </p:nvSpPr>
        <p:spPr>
          <a:xfrm rot="4800">
            <a:off x="2122560" y="2908080"/>
            <a:ext cx="815760" cy="37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9999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"/>
          <p:cNvSpPr/>
          <p:nvPr/>
        </p:nvSpPr>
        <p:spPr>
          <a:xfrm rot="19245600">
            <a:off x="5740560" y="1503000"/>
            <a:ext cx="815760" cy="37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9999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"/>
          <p:cNvSpPr/>
          <p:nvPr/>
        </p:nvSpPr>
        <p:spPr>
          <a:xfrm rot="2886600">
            <a:off x="5391360" y="4292280"/>
            <a:ext cx="815760" cy="37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9999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"/>
          <p:cNvSpPr/>
          <p:nvPr/>
        </p:nvSpPr>
        <p:spPr>
          <a:xfrm rot="4800">
            <a:off x="5388120" y="2861280"/>
            <a:ext cx="815760" cy="37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9999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"/>
          <p:cNvSpPr/>
          <p:nvPr/>
        </p:nvSpPr>
        <p:spPr>
          <a:xfrm>
            <a:off x="293760" y="5684040"/>
            <a:ext cx="849060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2000" spc="-1" strike="noStrike">
                <a:latin typeface="DejaVu Serif Condensed"/>
              </a:rPr>
              <a:t>Solamente accedemos a la clase o interface Facade</a:t>
            </a:r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ipe dir="d"/>
      </p:transition>
    </mc:Choice>
    <mc:Fallback>
      <p:transition spd="slow">
        <p:wipe dir="d"/>
      </p:transition>
    </mc:Fallback>
  </mc:AlternateContent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5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6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6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6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7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7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7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8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8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91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/>
          <p:nvPr/>
        </p:nvSpPr>
        <p:spPr>
          <a:xfrm>
            <a:off x="178920" y="1219680"/>
            <a:ext cx="8784720" cy="49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TextShape 2"/>
          <p:cNvSpPr/>
          <p:nvPr/>
        </p:nvSpPr>
        <p:spPr>
          <a:xfrm>
            <a:off x="179280" y="267840"/>
            <a:ext cx="878436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AR" sz="2270" spc="-1" strike="noStrike">
                <a:solidFill>
                  <a:srgbClr val="1ea89b"/>
                </a:solidFill>
                <a:latin typeface="Quattrocento Sans"/>
                <a:ea typeface="Quattrocento Sans"/>
              </a:rPr>
              <a:t>Historia</a:t>
            </a:r>
            <a:endParaRPr b="0" lang="es-AR" sz="2270" spc="-1" strike="noStrike">
              <a:latin typeface="Arial"/>
            </a:endParaRPr>
          </a:p>
        </p:txBody>
      </p:sp>
      <p:pic>
        <p:nvPicPr>
          <p:cNvPr id="163" name="Google Shape;134;p 2" descr=""/>
          <p:cNvPicPr/>
          <p:nvPr/>
        </p:nvPicPr>
        <p:blipFill>
          <a:blip r:embed="rId1"/>
          <a:stretch/>
        </p:blipFill>
        <p:spPr>
          <a:xfrm rot="20844600">
            <a:off x="946080" y="1044000"/>
            <a:ext cx="2539440" cy="496800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dir="5400000" dist="18000">
              <a:srgbClr val="000000">
                <a:alpha val="40000"/>
              </a:srgbClr>
            </a:outerShdw>
          </a:effectLst>
        </p:spPr>
      </p:pic>
      <p:pic>
        <p:nvPicPr>
          <p:cNvPr id="164" name="Google Shape;135;p 2" descr=""/>
          <p:cNvPicPr/>
          <p:nvPr/>
        </p:nvPicPr>
        <p:blipFill>
          <a:blip r:embed="rId2"/>
          <a:stretch/>
        </p:blipFill>
        <p:spPr>
          <a:xfrm rot="655800">
            <a:off x="3138120" y="740520"/>
            <a:ext cx="3266640" cy="294336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dir="5400000" dist="18000">
              <a:srgbClr val="000000">
                <a:alpha val="40000"/>
              </a:srgbClr>
            </a:outerShdw>
          </a:effectLst>
        </p:spPr>
      </p:pic>
      <p:pic>
        <p:nvPicPr>
          <p:cNvPr id="165" name="Google Shape;136;p 2" descr=""/>
          <p:cNvPicPr/>
          <p:nvPr/>
        </p:nvPicPr>
        <p:blipFill>
          <a:blip r:embed="rId3"/>
          <a:stretch/>
        </p:blipFill>
        <p:spPr>
          <a:xfrm rot="21319200">
            <a:off x="5474880" y="3291840"/>
            <a:ext cx="3275280" cy="290232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dir="5400000" dist="1800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5"/>
          <p:cNvSpPr/>
          <p:nvPr/>
        </p:nvSpPr>
        <p:spPr>
          <a:xfrm>
            <a:off x="178920" y="767880"/>
            <a:ext cx="8784720" cy="49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40120" indent="-300240">
              <a:lnSpc>
                <a:spcPct val="100000"/>
              </a:lnSpc>
              <a:buClr>
                <a:srgbClr val="1ea89b"/>
              </a:buClr>
              <a:buFont typeface="Quattrocento Sans"/>
              <a:buChar char="&gt;"/>
            </a:pPr>
            <a:r>
              <a:rPr b="0" lang="es-AR" sz="24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Los patrones de diseño son el esqueleto de las soluciones a problemas comunes en el desarrollo de software.</a:t>
            </a:r>
            <a:endParaRPr b="0" lang="es-AR" sz="2400" spc="-1" strike="noStrike">
              <a:latin typeface="Arial"/>
            </a:endParaRPr>
          </a:p>
          <a:p>
            <a:pPr marL="240120" indent="-300240">
              <a:lnSpc>
                <a:spcPct val="100000"/>
              </a:lnSpc>
              <a:spcBef>
                <a:spcPts val="933"/>
              </a:spcBef>
              <a:buClr>
                <a:srgbClr val="1ea89b"/>
              </a:buClr>
              <a:buFont typeface="Quattrocento Sans"/>
              <a:buChar char="&gt;"/>
            </a:pPr>
            <a:r>
              <a:rPr b="0" lang="es-AR" sz="24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Brindan una solución ya probada y documentada a problemas de desarrollo de software que están sujetos a contextos similares. </a:t>
            </a:r>
            <a:endParaRPr b="0" lang="es-AR" sz="2400" spc="-1" strike="noStrike">
              <a:latin typeface="Arial"/>
            </a:endParaRPr>
          </a:p>
          <a:p>
            <a:pPr marL="240120" indent="-300240">
              <a:lnSpc>
                <a:spcPct val="100000"/>
              </a:lnSpc>
              <a:spcBef>
                <a:spcPts val="933"/>
              </a:spcBef>
              <a:buClr>
                <a:srgbClr val="1ea89b"/>
              </a:buClr>
              <a:buFont typeface="Quattrocento Sans"/>
              <a:buChar char="&gt;"/>
            </a:pPr>
            <a:r>
              <a:rPr b="0" lang="es-AR" sz="24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Los patrones facilitan el reuso de arquitecturas y diseño exitosos. </a:t>
            </a:r>
            <a:endParaRPr b="0" lang="es-AR" sz="2400" spc="-1" strike="noStrike">
              <a:latin typeface="Arial"/>
            </a:endParaRPr>
          </a:p>
          <a:p>
            <a:pPr marL="240120" indent="-300240">
              <a:lnSpc>
                <a:spcPct val="100000"/>
              </a:lnSpc>
              <a:spcBef>
                <a:spcPts val="933"/>
              </a:spcBef>
              <a:buClr>
                <a:srgbClr val="1ea89b"/>
              </a:buClr>
              <a:buFont typeface="Quattrocento Sans"/>
              <a:buChar char="&gt;"/>
            </a:pPr>
            <a:r>
              <a:rPr b="0" lang="es-AR" sz="24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No reuso de código</a:t>
            </a:r>
            <a:endParaRPr b="0" lang="es-AR" sz="2400" spc="-1" strike="noStrike">
              <a:latin typeface="Arial"/>
            </a:endParaRPr>
          </a:p>
          <a:p>
            <a:pPr lvl="1" marL="240120" indent="-300240">
              <a:lnSpc>
                <a:spcPct val="100000"/>
              </a:lnSpc>
              <a:spcBef>
                <a:spcPts val="933"/>
              </a:spcBef>
              <a:buClr>
                <a:srgbClr val="1ea89b"/>
              </a:buClr>
              <a:buFont typeface="Quattrocento Sans"/>
              <a:buChar char="&gt;"/>
            </a:pPr>
            <a:r>
              <a:rPr b="0" lang="es-AR" sz="24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En cambio se reusa  solución/estrategia</a:t>
            </a:r>
            <a:endParaRPr b="0" lang="es-AR" sz="2400" spc="-1" strike="noStrike">
              <a:latin typeface="Arial"/>
            </a:endParaRPr>
          </a:p>
          <a:p>
            <a:pPr marL="240120" indent="-300240">
              <a:lnSpc>
                <a:spcPct val="100000"/>
              </a:lnSpc>
              <a:spcBef>
                <a:spcPts val="933"/>
              </a:spcBef>
              <a:buClr>
                <a:srgbClr val="1ea89b"/>
              </a:buClr>
              <a:buFont typeface="Quattrocento Sans"/>
              <a:buChar char="&gt;"/>
            </a:pPr>
            <a:r>
              <a:rPr b="0" lang="es-AR" sz="24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Best practices</a:t>
            </a:r>
            <a:endParaRPr b="0" lang="es-AR" sz="2400" spc="-1" strike="noStrike">
              <a:latin typeface="Arial"/>
            </a:endParaRPr>
          </a:p>
          <a:p>
            <a:pPr marL="240120" indent="-300240">
              <a:lnSpc>
                <a:spcPct val="100000"/>
              </a:lnSpc>
              <a:spcBef>
                <a:spcPts val="933"/>
              </a:spcBef>
              <a:buClr>
                <a:srgbClr val="1ea89b"/>
              </a:buClr>
              <a:buFont typeface="Quattrocento Sans"/>
              <a:buChar char="&gt;"/>
            </a:pPr>
            <a:r>
              <a:rPr b="0" lang="es-AR" sz="24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“</a:t>
            </a:r>
            <a:r>
              <a:rPr b="0" lang="es-AR" sz="24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Patterns are discovered, not invented” - Richard Helm</a:t>
            </a:r>
            <a:endParaRPr b="0" lang="es-AR" sz="2400" spc="-1" strike="noStrike">
              <a:latin typeface="Arial"/>
            </a:endParaRPr>
          </a:p>
          <a:p>
            <a:pPr marL="240120" indent="-146160">
              <a:lnSpc>
                <a:spcPct val="10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s-AR" sz="2400" spc="-1" strike="noStrike">
              <a:latin typeface="Arial"/>
            </a:endParaRPr>
          </a:p>
        </p:txBody>
      </p:sp>
      <p:sp>
        <p:nvSpPr>
          <p:cNvPr id="167" name="TextShape 7"/>
          <p:cNvSpPr/>
          <p:nvPr/>
        </p:nvSpPr>
        <p:spPr>
          <a:xfrm>
            <a:off x="179280" y="267840"/>
            <a:ext cx="878436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AR" sz="2270" spc="-1" strike="noStrike">
                <a:solidFill>
                  <a:srgbClr val="1ea89b"/>
                </a:solidFill>
                <a:latin typeface="Quattrocento Sans"/>
                <a:ea typeface="Quattrocento Sans"/>
              </a:rPr>
              <a:t>Que es un patrón?</a:t>
            </a:r>
            <a:endParaRPr b="0" lang="es-AR" sz="2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6"/>
          <p:cNvSpPr/>
          <p:nvPr/>
        </p:nvSpPr>
        <p:spPr>
          <a:xfrm>
            <a:off x="178920" y="1219680"/>
            <a:ext cx="8784720" cy="49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40120" indent="-300240">
              <a:lnSpc>
                <a:spcPct val="100000"/>
              </a:lnSpc>
              <a:buClr>
                <a:srgbClr val="1ea89b"/>
              </a:buClr>
              <a:buFont typeface="Quattrocento Sans"/>
              <a:buChar char="&gt;"/>
            </a:pPr>
            <a:r>
              <a:rPr b="1" lang="es-AR" sz="24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Nombre</a:t>
            </a:r>
            <a:r>
              <a:rPr b="0" lang="es-AR" sz="24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, </a:t>
            </a:r>
            <a:r>
              <a:rPr b="1" lang="es-AR" sz="24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el problema </a:t>
            </a:r>
            <a:r>
              <a:rPr b="0" lang="es-AR" sz="24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(cuando aplicar un patrón), </a:t>
            </a:r>
            <a:r>
              <a:rPr b="1" lang="es-AR" sz="24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la solución </a:t>
            </a:r>
            <a:r>
              <a:rPr b="0" lang="es-AR" sz="24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(descripción abstracta del problema) y </a:t>
            </a:r>
            <a:r>
              <a:rPr b="1" lang="es-AR" sz="24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las consecuencias </a:t>
            </a:r>
            <a:r>
              <a:rPr b="0" lang="es-AR" sz="24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(costos y beneficios)</a:t>
            </a:r>
            <a:endParaRPr b="0" lang="es-AR" sz="2400" spc="-1" strike="noStrike">
              <a:latin typeface="Arial"/>
            </a:endParaRPr>
          </a:p>
          <a:p>
            <a:pPr marL="240120" indent="-300240">
              <a:lnSpc>
                <a:spcPct val="100000"/>
              </a:lnSpc>
              <a:spcBef>
                <a:spcPts val="933"/>
              </a:spcBef>
              <a:buClr>
                <a:srgbClr val="1ea89b"/>
              </a:buClr>
              <a:buFont typeface="Quattrocento Sans"/>
              <a:buChar char="&gt;"/>
            </a:pPr>
            <a:r>
              <a:rPr b="0" lang="es-AR" sz="24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Ante un problema hacemos un “pattern matching” inconsciente de los problemas que ya tuvimos y vemos si alguno se le parece, luego vemos como resolvimos eso.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69" name="TextShape 9"/>
          <p:cNvSpPr/>
          <p:nvPr/>
        </p:nvSpPr>
        <p:spPr>
          <a:xfrm>
            <a:off x="179280" y="267840"/>
            <a:ext cx="878436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AR" sz="2270" spc="-1" strike="noStrike">
                <a:solidFill>
                  <a:srgbClr val="1ea89b"/>
                </a:solidFill>
                <a:latin typeface="Quattrocento Sans"/>
                <a:ea typeface="Quattrocento Sans"/>
              </a:rPr>
              <a:t>Elementos de un patrón</a:t>
            </a:r>
            <a:endParaRPr b="0" lang="es-AR" sz="2270" spc="-1" strike="noStrike">
              <a:latin typeface="Arial"/>
            </a:endParaRPr>
          </a:p>
        </p:txBody>
      </p:sp>
      <p:grpSp>
        <p:nvGrpSpPr>
          <p:cNvPr id="170" name="Group 2"/>
          <p:cNvGrpSpPr/>
          <p:nvPr/>
        </p:nvGrpSpPr>
        <p:grpSpPr>
          <a:xfrm>
            <a:off x="108000" y="4127040"/>
            <a:ext cx="8820000" cy="2185200"/>
            <a:chOff x="108000" y="4127040"/>
            <a:chExt cx="8820000" cy="2185200"/>
          </a:xfrm>
        </p:grpSpPr>
        <p:sp>
          <p:nvSpPr>
            <p:cNvPr id="171" name="CustomShape 4"/>
            <p:cNvSpPr/>
            <p:nvPr/>
          </p:nvSpPr>
          <p:spPr>
            <a:xfrm rot="21595200">
              <a:off x="109440" y="4138200"/>
              <a:ext cx="1965960" cy="2172600"/>
            </a:xfrm>
            <a:prstGeom prst="ellipse">
              <a:avLst/>
            </a:prstGeom>
            <a:solidFill>
              <a:srgbClr val="1ba898"/>
            </a:solidFill>
            <a:ln w="255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5"/>
            <p:cNvSpPr/>
            <p:nvPr/>
          </p:nvSpPr>
          <p:spPr>
            <a:xfrm rot="21594600">
              <a:off x="396720" y="4456080"/>
              <a:ext cx="1390320" cy="153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8080" rIns="28080" tIns="28080" bIns="28080" anchor="ctr">
              <a:noAutofit/>
            </a:bodyPr>
            <a:p>
              <a:pPr algn="ctr">
                <a:lnSpc>
                  <a:spcPct val="90000"/>
                </a:lnSpc>
                <a:buNone/>
              </a:pPr>
              <a:r>
                <a:rPr b="0" lang="es-AR" sz="2200" spc="-1" strike="noStrike">
                  <a:solidFill>
                    <a:srgbClr val="ffffff"/>
                  </a:solidFill>
                  <a:latin typeface="Quattrocento Sans"/>
                  <a:ea typeface="Quattrocento Sans"/>
                </a:rPr>
                <a:t>Problema</a:t>
              </a:r>
              <a:endParaRPr b="0" lang="es-AR" sz="2200" spc="-1" strike="noStrike">
                <a:latin typeface="Arial"/>
              </a:endParaRPr>
            </a:p>
          </p:txBody>
        </p:sp>
        <p:sp>
          <p:nvSpPr>
            <p:cNvPr id="173" name="CustomShape 6"/>
            <p:cNvSpPr/>
            <p:nvPr/>
          </p:nvSpPr>
          <p:spPr>
            <a:xfrm rot="21594600">
              <a:off x="2234880" y="4592160"/>
              <a:ext cx="1140120" cy="1259280"/>
            </a:xfrm>
            <a:prstGeom prst="mathPlus">
              <a:avLst>
                <a:gd name="adj1" fmla="val 23520"/>
              </a:avLst>
            </a:prstGeom>
            <a:solidFill>
              <a:srgbClr val="a9d0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7"/>
            <p:cNvSpPr/>
            <p:nvPr/>
          </p:nvSpPr>
          <p:spPr>
            <a:xfrm rot="21594000">
              <a:off x="2385720" y="5073480"/>
              <a:ext cx="837360" cy="29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8"/>
            <p:cNvSpPr/>
            <p:nvPr/>
          </p:nvSpPr>
          <p:spPr>
            <a:xfrm rot="21595800">
              <a:off x="3535920" y="4133160"/>
              <a:ext cx="1965960" cy="2172240"/>
            </a:xfrm>
            <a:prstGeom prst="ellipse">
              <a:avLst/>
            </a:prstGeom>
            <a:solidFill>
              <a:srgbClr val="1ba898"/>
            </a:solidFill>
            <a:ln w="255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9"/>
            <p:cNvSpPr/>
            <p:nvPr/>
          </p:nvSpPr>
          <p:spPr>
            <a:xfrm rot="21594600">
              <a:off x="3823560" y="4451400"/>
              <a:ext cx="1390320" cy="153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8080" rIns="28080" tIns="28080" bIns="28080" anchor="ctr">
              <a:noAutofit/>
            </a:bodyPr>
            <a:p>
              <a:pPr algn="ctr">
                <a:lnSpc>
                  <a:spcPct val="90000"/>
                </a:lnSpc>
                <a:buNone/>
              </a:pPr>
              <a:r>
                <a:rPr b="0" lang="es-AR" sz="2200" spc="-1" strike="noStrike">
                  <a:solidFill>
                    <a:srgbClr val="ffffff"/>
                  </a:solidFill>
                  <a:latin typeface="Quattrocento Sans"/>
                  <a:ea typeface="Quattrocento Sans"/>
                </a:rPr>
                <a:t>contexto</a:t>
              </a:r>
              <a:endParaRPr b="0" lang="es-AR" sz="2200" spc="-1" strike="noStrike">
                <a:latin typeface="Arial"/>
              </a:endParaRPr>
            </a:p>
          </p:txBody>
        </p:sp>
        <p:sp>
          <p:nvSpPr>
            <p:cNvPr id="177" name="CustomShape 10"/>
            <p:cNvSpPr/>
            <p:nvPr/>
          </p:nvSpPr>
          <p:spPr>
            <a:xfrm rot="21595800">
              <a:off x="5662080" y="4587480"/>
              <a:ext cx="1140120" cy="1259640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rgbClr val="a9d0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11"/>
            <p:cNvSpPr/>
            <p:nvPr/>
          </p:nvSpPr>
          <p:spPr>
            <a:xfrm rot="21594000">
              <a:off x="5812920" y="4846320"/>
              <a:ext cx="837720" cy="740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12"/>
            <p:cNvSpPr/>
            <p:nvPr/>
          </p:nvSpPr>
          <p:spPr>
            <a:xfrm rot="21595200">
              <a:off x="6963120" y="4128480"/>
              <a:ext cx="1966320" cy="2172240"/>
            </a:xfrm>
            <a:prstGeom prst="ellipse">
              <a:avLst/>
            </a:prstGeom>
            <a:solidFill>
              <a:srgbClr val="1ba898"/>
            </a:solidFill>
            <a:ln w="255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13"/>
            <p:cNvSpPr/>
            <p:nvPr/>
          </p:nvSpPr>
          <p:spPr>
            <a:xfrm rot="21596400">
              <a:off x="7250400" y="4446360"/>
              <a:ext cx="1390320" cy="153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8080" rIns="28080" tIns="28080" bIns="28080" anchor="ctr">
              <a:noAutofit/>
            </a:bodyPr>
            <a:p>
              <a:pPr algn="ctr">
                <a:lnSpc>
                  <a:spcPct val="90000"/>
                </a:lnSpc>
                <a:buNone/>
              </a:pPr>
              <a:r>
                <a:rPr b="0" lang="es-AR" sz="2200" spc="-1" strike="noStrike">
                  <a:solidFill>
                    <a:srgbClr val="ffffff"/>
                  </a:solidFill>
                  <a:latin typeface="Quattrocento Sans"/>
                  <a:ea typeface="Quattrocento Sans"/>
                </a:rPr>
                <a:t>Solución</a:t>
              </a:r>
              <a:endParaRPr b="0" lang="es-AR" sz="2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8"/>
          <p:cNvSpPr/>
          <p:nvPr/>
        </p:nvSpPr>
        <p:spPr>
          <a:xfrm>
            <a:off x="178920" y="823680"/>
            <a:ext cx="8784720" cy="49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40120" indent="-338400">
              <a:lnSpc>
                <a:spcPct val="100000"/>
              </a:lnSpc>
              <a:buClr>
                <a:srgbClr val="1ea89b"/>
              </a:buClr>
              <a:buFont typeface="Quattrocento Sans"/>
              <a:buChar char="&gt;"/>
            </a:pP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P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r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p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r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c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i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r 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c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t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á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l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g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d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l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m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t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r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u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b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l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l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d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i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ñ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d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i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t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m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f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t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w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r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.</a:t>
            </a:r>
            <a:endParaRPr b="0" lang="es-AR" sz="2200" spc="-1" strike="noStrike">
              <a:latin typeface="Arial"/>
            </a:endParaRPr>
          </a:p>
          <a:p>
            <a:pPr marL="240120" indent="-338400">
              <a:lnSpc>
                <a:spcPct val="100000"/>
              </a:lnSpc>
              <a:spcBef>
                <a:spcPts val="933"/>
              </a:spcBef>
              <a:buClr>
                <a:srgbClr val="1ea89b"/>
              </a:buClr>
              <a:buFont typeface="Quattrocento Sans"/>
              <a:buChar char="&gt;"/>
            </a:pP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v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i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t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r 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l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r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i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t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r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c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i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ó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l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b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ú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q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u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d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d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l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u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c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i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p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r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b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l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m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y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c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c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i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d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y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l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u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c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i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d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t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r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i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r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m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t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.</a:t>
            </a:r>
            <a:endParaRPr b="0" lang="es-AR" sz="2200" spc="-1" strike="noStrike">
              <a:latin typeface="Arial"/>
            </a:endParaRPr>
          </a:p>
          <a:p>
            <a:pPr marL="240120" indent="-338400">
              <a:lnSpc>
                <a:spcPct val="100000"/>
              </a:lnSpc>
              <a:spcBef>
                <a:spcPts val="933"/>
              </a:spcBef>
              <a:buClr>
                <a:srgbClr val="1ea89b"/>
              </a:buClr>
              <a:buFont typeface="Quattrocento Sans"/>
              <a:buChar char="&gt;"/>
            </a:pP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F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r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m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li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z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r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u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v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c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b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u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l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r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i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c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m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ú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t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r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d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i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ñ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d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r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.</a:t>
            </a:r>
            <a:endParaRPr b="0" lang="es-AR" sz="2200" spc="-1" strike="noStrike">
              <a:latin typeface="Arial"/>
            </a:endParaRPr>
          </a:p>
          <a:p>
            <a:pPr marL="240120" indent="-338400">
              <a:lnSpc>
                <a:spcPct val="100000"/>
              </a:lnSpc>
              <a:spcBef>
                <a:spcPts val="933"/>
              </a:spcBef>
              <a:buClr>
                <a:srgbClr val="1ea89b"/>
              </a:buClr>
              <a:buFont typeface="Quattrocento Sans"/>
              <a:buChar char="&gt;"/>
            </a:pP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t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d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r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i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z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r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l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m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d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q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u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r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li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z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l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d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i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ñ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.</a:t>
            </a:r>
            <a:endParaRPr b="0" lang="es-AR" sz="2200" spc="-1" strike="noStrike">
              <a:latin typeface="Arial"/>
            </a:endParaRPr>
          </a:p>
          <a:p>
            <a:pPr marL="240120" indent="-338400">
              <a:lnSpc>
                <a:spcPct val="100000"/>
              </a:lnSpc>
              <a:spcBef>
                <a:spcPts val="933"/>
              </a:spcBef>
              <a:buClr>
                <a:srgbClr val="1ea89b"/>
              </a:buClr>
              <a:buFont typeface="Quattrocento Sans"/>
              <a:buChar char="&gt;"/>
            </a:pP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F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c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i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l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i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t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r 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l 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p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r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d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i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z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j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1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d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l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u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v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g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r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c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i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d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d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i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ñ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d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r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c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d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d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c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c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i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m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i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t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o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y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a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 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x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i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s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t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n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t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e</a:t>
            </a:r>
            <a:r>
              <a:rPr b="0" lang="es-AR" sz="2200" spc="-1" strike="noStrike">
                <a:solidFill>
                  <a:srgbClr val="393939"/>
                </a:solidFill>
                <a:latin typeface="Quattrocento Sans"/>
                <a:ea typeface="Quattrocento Sans"/>
              </a:rPr>
              <a:t>.</a:t>
            </a:r>
            <a:endParaRPr b="0" lang="es-AR" sz="2200" spc="-1" strike="noStrike">
              <a:latin typeface="Arial"/>
            </a:endParaRPr>
          </a:p>
        </p:txBody>
      </p:sp>
      <p:sp>
        <p:nvSpPr>
          <p:cNvPr id="182" name="TextShape 11"/>
          <p:cNvSpPr/>
          <p:nvPr/>
        </p:nvSpPr>
        <p:spPr>
          <a:xfrm>
            <a:off x="179280" y="267840"/>
            <a:ext cx="878436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AR" sz="2270" spc="-1" strike="noStrike">
                <a:solidFill>
                  <a:srgbClr val="1ea89b"/>
                </a:solidFill>
                <a:latin typeface="Quattrocento Sans"/>
                <a:ea typeface="Quattrocento Sans"/>
              </a:rPr>
              <a:t>Ventajas</a:t>
            </a:r>
            <a:endParaRPr b="0" lang="es-AR" sz="2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2"/>
          <p:cNvSpPr/>
          <p:nvPr/>
        </p:nvSpPr>
        <p:spPr>
          <a:xfrm>
            <a:off x="179280" y="267840"/>
            <a:ext cx="878436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AR" sz="2270" spc="-1" strike="noStrike">
                <a:solidFill>
                  <a:srgbClr val="1ea89b"/>
                </a:solidFill>
                <a:latin typeface="Quattrocento Sans"/>
                <a:ea typeface="Quattrocento Sans"/>
              </a:rPr>
              <a:t>Granularidad</a:t>
            </a:r>
            <a:endParaRPr b="0" lang="es-AR" sz="2270" spc="-1" strike="noStrike">
              <a:latin typeface="Arial"/>
            </a:endParaRPr>
          </a:p>
        </p:txBody>
      </p:sp>
      <p:grpSp>
        <p:nvGrpSpPr>
          <p:cNvPr id="184" name="Group 1"/>
          <p:cNvGrpSpPr/>
          <p:nvPr/>
        </p:nvGrpSpPr>
        <p:grpSpPr>
          <a:xfrm>
            <a:off x="178200" y="1064160"/>
            <a:ext cx="8784720" cy="4992120"/>
            <a:chOff x="178200" y="1064160"/>
            <a:chExt cx="8784720" cy="4992120"/>
          </a:xfrm>
        </p:grpSpPr>
        <p:sp>
          <p:nvSpPr>
            <p:cNvPr id="185" name="CustomShape 3"/>
            <p:cNvSpPr/>
            <p:nvPr/>
          </p:nvSpPr>
          <p:spPr>
            <a:xfrm>
              <a:off x="3692520" y="1064160"/>
              <a:ext cx="1756440" cy="997920"/>
            </a:xfrm>
            <a:prstGeom prst="trapezoid">
              <a:avLst>
                <a:gd name="adj" fmla="val 117313"/>
              </a:avLst>
            </a:prstGeom>
            <a:solidFill>
              <a:srgbClr val="1ba898"/>
            </a:solidFill>
            <a:ln w="255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14"/>
            <p:cNvSpPr/>
            <p:nvPr/>
          </p:nvSpPr>
          <p:spPr>
            <a:xfrm>
              <a:off x="3692520" y="1064160"/>
              <a:ext cx="1756440" cy="99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6800" rIns="46800" tIns="46800" bIns="46800" anchor="ctr">
              <a:noAutofit/>
            </a:bodyPr>
            <a:p>
              <a:pPr algn="ctr">
                <a:lnSpc>
                  <a:spcPct val="90000"/>
                </a:lnSpc>
                <a:buNone/>
              </a:pPr>
              <a:r>
                <a:rPr b="0" lang="es-AR" sz="1400" spc="-1" strike="noStrike">
                  <a:solidFill>
                    <a:srgbClr val="ffffff"/>
                  </a:solidFill>
                  <a:latin typeface="Quattrocento Sans"/>
                  <a:ea typeface="Quattrocento Sans"/>
                </a:rPr>
                <a:t>De Código</a:t>
              </a:r>
              <a:endParaRPr b="0" lang="es-AR" sz="1400" spc="-1" strike="noStrike">
                <a:latin typeface="Arial"/>
              </a:endParaRPr>
            </a:p>
          </p:txBody>
        </p:sp>
        <p:sp>
          <p:nvSpPr>
            <p:cNvPr id="187" name="CustomShape 15"/>
            <p:cNvSpPr/>
            <p:nvPr/>
          </p:nvSpPr>
          <p:spPr>
            <a:xfrm>
              <a:off x="2813760" y="2062800"/>
              <a:ext cx="3513960" cy="997920"/>
            </a:xfrm>
            <a:prstGeom prst="trapezoid">
              <a:avLst>
                <a:gd name="adj" fmla="val 117313"/>
              </a:avLst>
            </a:prstGeom>
            <a:solidFill>
              <a:srgbClr val="1ba898"/>
            </a:solidFill>
            <a:ln w="255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6"/>
            <p:cNvSpPr/>
            <p:nvPr/>
          </p:nvSpPr>
          <p:spPr>
            <a:xfrm>
              <a:off x="3429000" y="2062800"/>
              <a:ext cx="2283480" cy="99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6800" rIns="46800" tIns="46800" bIns="46800" anchor="ctr">
              <a:noAutofit/>
            </a:bodyPr>
            <a:p>
              <a:pPr algn="ctr">
                <a:lnSpc>
                  <a:spcPct val="90000"/>
                </a:lnSpc>
                <a:buNone/>
              </a:pPr>
              <a:r>
                <a:rPr b="0" lang="es-AR" sz="3700" spc="-1" strike="noStrike">
                  <a:solidFill>
                    <a:srgbClr val="ffffff"/>
                  </a:solidFill>
                  <a:latin typeface="Quattrocento Sans"/>
                  <a:ea typeface="Quattrocento Sans"/>
                </a:rPr>
                <a:t>…</a:t>
              </a:r>
              <a:endParaRPr b="0" lang="es-AR" sz="3700" spc="-1" strike="noStrike">
                <a:latin typeface="Arial"/>
              </a:endParaRPr>
            </a:p>
          </p:txBody>
        </p:sp>
        <p:sp>
          <p:nvSpPr>
            <p:cNvPr id="189" name="CustomShape 17"/>
            <p:cNvSpPr/>
            <p:nvPr/>
          </p:nvSpPr>
          <p:spPr>
            <a:xfrm>
              <a:off x="1935360" y="3061080"/>
              <a:ext cx="5270760" cy="997920"/>
            </a:xfrm>
            <a:prstGeom prst="trapezoid">
              <a:avLst>
                <a:gd name="adj" fmla="val 117313"/>
              </a:avLst>
            </a:prstGeom>
            <a:solidFill>
              <a:srgbClr val="1ba898"/>
            </a:solidFill>
            <a:ln w="255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18"/>
            <p:cNvSpPr/>
            <p:nvPr/>
          </p:nvSpPr>
          <p:spPr>
            <a:xfrm>
              <a:off x="2857680" y="3061080"/>
              <a:ext cx="3425760" cy="99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6800" rIns="46800" tIns="46800" bIns="46800" anchor="ctr">
              <a:noAutofit/>
            </a:bodyPr>
            <a:p>
              <a:pPr algn="ctr">
                <a:lnSpc>
                  <a:spcPct val="90000"/>
                </a:lnSpc>
                <a:buNone/>
              </a:pPr>
              <a:r>
                <a:rPr b="0" lang="es-AR" sz="3700" spc="-1" strike="noStrike">
                  <a:solidFill>
                    <a:srgbClr val="ffffff"/>
                  </a:solidFill>
                  <a:latin typeface="Quattrocento Sans"/>
                  <a:ea typeface="Quattrocento Sans"/>
                </a:rPr>
                <a:t>De Diseño</a:t>
              </a:r>
              <a:endParaRPr b="0" lang="es-AR" sz="3700" spc="-1" strike="noStrike">
                <a:latin typeface="Arial"/>
              </a:endParaRPr>
            </a:p>
          </p:txBody>
        </p:sp>
        <p:sp>
          <p:nvSpPr>
            <p:cNvPr id="191" name="CustomShape 19"/>
            <p:cNvSpPr/>
            <p:nvPr/>
          </p:nvSpPr>
          <p:spPr>
            <a:xfrm>
              <a:off x="1056600" y="4059720"/>
              <a:ext cx="7027920" cy="997920"/>
            </a:xfrm>
            <a:prstGeom prst="trapezoid">
              <a:avLst>
                <a:gd name="adj" fmla="val 117313"/>
              </a:avLst>
            </a:prstGeom>
            <a:solidFill>
              <a:srgbClr val="1ba898"/>
            </a:solidFill>
            <a:ln w="255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20"/>
            <p:cNvSpPr/>
            <p:nvPr/>
          </p:nvSpPr>
          <p:spPr>
            <a:xfrm>
              <a:off x="2286720" y="4059720"/>
              <a:ext cx="4568040" cy="99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6800" rIns="46800" tIns="46800" bIns="46800" anchor="ctr">
              <a:noAutofit/>
            </a:bodyPr>
            <a:p>
              <a:pPr algn="ctr">
                <a:lnSpc>
                  <a:spcPct val="90000"/>
                </a:lnSpc>
                <a:buNone/>
              </a:pPr>
              <a:r>
                <a:rPr b="0" lang="es-AR" sz="3700" spc="-1" strike="noStrike">
                  <a:solidFill>
                    <a:srgbClr val="ffffff"/>
                  </a:solidFill>
                  <a:latin typeface="Quattrocento Sans"/>
                  <a:ea typeface="Quattrocento Sans"/>
                </a:rPr>
                <a:t>…</a:t>
              </a:r>
              <a:endParaRPr b="0" lang="es-AR" sz="3700" spc="-1" strike="noStrike">
                <a:latin typeface="Arial"/>
              </a:endParaRPr>
            </a:p>
          </p:txBody>
        </p:sp>
        <p:sp>
          <p:nvSpPr>
            <p:cNvPr id="193" name="CustomShape 30"/>
            <p:cNvSpPr/>
            <p:nvPr/>
          </p:nvSpPr>
          <p:spPr>
            <a:xfrm>
              <a:off x="178200" y="5058360"/>
              <a:ext cx="8784720" cy="997920"/>
            </a:xfrm>
            <a:prstGeom prst="trapezoid">
              <a:avLst>
                <a:gd name="adj" fmla="val 117313"/>
              </a:avLst>
            </a:prstGeom>
            <a:solidFill>
              <a:srgbClr val="1ba898"/>
            </a:solidFill>
            <a:ln w="255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31"/>
            <p:cNvSpPr/>
            <p:nvPr/>
          </p:nvSpPr>
          <p:spPr>
            <a:xfrm>
              <a:off x="1715760" y="5058360"/>
              <a:ext cx="5710320" cy="99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6800" rIns="46800" tIns="46800" bIns="46800" anchor="ctr">
              <a:noAutofit/>
            </a:bodyPr>
            <a:p>
              <a:pPr algn="ctr">
                <a:lnSpc>
                  <a:spcPct val="90000"/>
                </a:lnSpc>
                <a:buNone/>
              </a:pPr>
              <a:r>
                <a:rPr b="0" lang="es-AR" sz="3700" spc="-1" strike="noStrike">
                  <a:solidFill>
                    <a:srgbClr val="ffffff"/>
                  </a:solidFill>
                  <a:latin typeface="Quattrocento Sans"/>
                  <a:ea typeface="Quattrocento Sans"/>
                </a:rPr>
                <a:t>De Arquitectura</a:t>
              </a:r>
              <a:endParaRPr b="0" lang="es-AR" sz="37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"/>
          <p:cNvSpPr/>
          <p:nvPr/>
        </p:nvSpPr>
        <p:spPr>
          <a:xfrm>
            <a:off x="2520" y="949680"/>
            <a:ext cx="9144360" cy="37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164880" y="387720"/>
            <a:ext cx="881712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AR" sz="2600" spc="-1" strike="noStrike">
                <a:latin typeface="DejaVu Sans Condensed"/>
              </a:rPr>
              <a:t>Data Access Object - DAO</a:t>
            </a:r>
            <a:endParaRPr b="0" lang="es-AR" sz="26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0" y="1260000"/>
            <a:ext cx="9143640" cy="22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DejaVu Serif Condensed"/>
              </a:rPr>
              <a:t> </a:t>
            </a:r>
            <a:r>
              <a:rPr b="0" lang="es-AR" sz="1800" spc="-1" strike="noStrike">
                <a:latin typeface="DejaVu Serif Condensed"/>
              </a:rPr>
              <a:t>Nos permite simplificar el acceso a datos.</a:t>
            </a:r>
            <a:endParaRPr b="0" lang="es-A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DejaVu Serif Condensed"/>
              </a:rPr>
              <a:t> </a:t>
            </a:r>
            <a:endParaRPr b="0" lang="es-A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DejaVu Serif Condensed"/>
              </a:rPr>
              <a:t> </a:t>
            </a:r>
            <a:r>
              <a:rPr b="0" lang="es-AR" sz="1800" spc="-1" strike="noStrike">
                <a:latin typeface="DejaVu Serif Condensed"/>
              </a:rPr>
              <a:t>Consiste en desarrollar clases “DAO” para acceder a los datos, las cuales nos brindarán           métodos para realizar operaciones (SELECT, INSERT, UPDATE, DELETE).</a:t>
            </a:r>
            <a:endParaRPr b="0" lang="es-A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DejaVu Serif Condensed"/>
              </a:rPr>
              <a:t> </a:t>
            </a:r>
            <a:endParaRPr b="0" lang="es-A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DejaVu Serif Condensed"/>
              </a:rPr>
              <a:t> </a:t>
            </a:r>
            <a:r>
              <a:rPr b="0" lang="es-AR" sz="1800" spc="-1" strike="noStrike">
                <a:latin typeface="DejaVu Serif Condensed"/>
              </a:rPr>
              <a:t>Permite separa la lógica de la aplicación del acceso a los datos que la misma requiere.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2122560" y="3254040"/>
            <a:ext cx="4245120" cy="2612160"/>
          </a:xfrm>
          <a:prstGeom prst="rect">
            <a:avLst/>
          </a:prstGeom>
          <a:ln w="0">
            <a:noFill/>
          </a:ln>
        </p:spPr>
      </p:pic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6897960" y="3218040"/>
            <a:ext cx="1102320" cy="803880"/>
          </a:xfrm>
          <a:prstGeom prst="rect">
            <a:avLst/>
          </a:prstGeom>
          <a:ln w="0">
            <a:noFill/>
          </a:ln>
        </p:spPr>
      </p:pic>
      <p:pic>
        <p:nvPicPr>
          <p:cNvPr id="200" name="" descr=""/>
          <p:cNvPicPr/>
          <p:nvPr/>
        </p:nvPicPr>
        <p:blipFill>
          <a:blip r:embed="rId3"/>
          <a:stretch/>
        </p:blipFill>
        <p:spPr>
          <a:xfrm>
            <a:off x="6851880" y="4197600"/>
            <a:ext cx="1148400" cy="906120"/>
          </a:xfrm>
          <a:prstGeom prst="rect">
            <a:avLst/>
          </a:prstGeom>
          <a:ln w="0">
            <a:noFill/>
          </a:ln>
        </p:spPr>
      </p:pic>
      <p:sp>
        <p:nvSpPr>
          <p:cNvPr id="201" name=""/>
          <p:cNvSpPr/>
          <p:nvPr/>
        </p:nvSpPr>
        <p:spPr>
          <a:xfrm>
            <a:off x="6858000" y="5340600"/>
            <a:ext cx="1190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latin typeface="DejaVu Serif Condensed"/>
              </a:rPr>
              <a:t>etc...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ipe dir="d"/>
      </p:transition>
    </mc:Choice>
    <mc:Fallback>
      <p:transition spd="slow">
        <p:wipe dir="d"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"/>
          <p:cNvSpPr/>
          <p:nvPr/>
        </p:nvSpPr>
        <p:spPr>
          <a:xfrm>
            <a:off x="164880" y="640440"/>
            <a:ext cx="881712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AR" sz="2600" spc="-1" strike="noStrike">
                <a:latin typeface="DejaVu Sans Condensed"/>
              </a:rPr>
              <a:t>Data Access Object - DAO</a:t>
            </a:r>
            <a:endParaRPr b="0" lang="es-AR" sz="26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1425240" y="1381320"/>
            <a:ext cx="5758560" cy="403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wipe dir="d"/>
      </p:transition>
    </mc:Choice>
    <mc:Fallback>
      <p:transition spd="slow">
        <p:wipe dir="d"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"/>
          <p:cNvSpPr/>
          <p:nvPr/>
        </p:nvSpPr>
        <p:spPr>
          <a:xfrm>
            <a:off x="164880" y="604080"/>
            <a:ext cx="881712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AR" sz="2600" spc="-1" strike="noStrike">
                <a:latin typeface="DejaVu Sans Condensed"/>
              </a:rPr>
              <a:t>Data Access Object - DAO</a:t>
            </a:r>
            <a:endParaRPr b="0" lang="es-AR" sz="26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489600" y="1458000"/>
            <a:ext cx="4081680" cy="3605760"/>
          </a:xfrm>
          <a:prstGeom prst="rect">
            <a:avLst/>
          </a:prstGeom>
          <a:ln w="0">
            <a:noFill/>
          </a:ln>
        </p:spPr>
      </p:pic>
      <p:sp>
        <p:nvSpPr>
          <p:cNvPr id="206" name=""/>
          <p:cNvSpPr/>
          <p:nvPr/>
        </p:nvSpPr>
        <p:spPr>
          <a:xfrm>
            <a:off x="5634720" y="1788840"/>
            <a:ext cx="2398320" cy="6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latin typeface="DejaVu Serif Condensed"/>
              </a:rPr>
              <a:t>Método para guardar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 rot="4800">
            <a:off x="4572000" y="1737720"/>
            <a:ext cx="815760" cy="37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5634720" y="2539800"/>
            <a:ext cx="2398320" cy="6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latin typeface="DejaVu Serif Condensed"/>
              </a:rPr>
              <a:t>Método para modificar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 rot="4800">
            <a:off x="4655160" y="2502360"/>
            <a:ext cx="815760" cy="37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>
            <a:off x="5634720" y="3258360"/>
            <a:ext cx="2398320" cy="6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latin typeface="DejaVu Serif Condensed"/>
              </a:rPr>
              <a:t>Método para eliminar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 rot="4800">
            <a:off x="4655160" y="3220920"/>
            <a:ext cx="815760" cy="37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"/>
          <p:cNvSpPr/>
          <p:nvPr/>
        </p:nvSpPr>
        <p:spPr>
          <a:xfrm>
            <a:off x="5634720" y="4042080"/>
            <a:ext cx="23983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latin typeface="DejaVu Serif Condensed"/>
              </a:rPr>
              <a:t>Método para listar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 rot="4800">
            <a:off x="4655160" y="4004640"/>
            <a:ext cx="815760" cy="37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"/>
          <p:cNvSpPr/>
          <p:nvPr/>
        </p:nvSpPr>
        <p:spPr>
          <a:xfrm>
            <a:off x="653040" y="5213520"/>
            <a:ext cx="849060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2000" spc="-1" strike="noStrike">
                <a:latin typeface="DejaVu Serif Condensed"/>
              </a:rPr>
              <a:t>Generalmente desarrollamos una clase DAO por tabla o entidad en el sistema</a:t>
            </a:r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ipe dir="d"/>
      </p:transition>
    </mc:Choice>
    <mc:Fallback>
      <p:transition spd="slow">
        <p:wipe dir="d"/>
      </p:transition>
    </mc:Fallback>
  </mc:AlternateContent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3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4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4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4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5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</Template>
  <TotalTime>8757</TotalTime>
  <Application>LibreOffice/7.3.7.2$Linux_X86_64 LibreOffice_project/30$Build-2</Application>
  <AppVersion>15.0000</AppVersion>
  <Company>Hexacta S.A.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2014-06-03T17:04:24Z</dcterms:created>
  <dc:creator>lacosta</dc:creator>
  <dc:description/>
  <dc:language>es-AR</dc:language>
  <cp:lastModifiedBy/>
  <dcterms:modified xsi:type="dcterms:W3CDTF">2024-09-29T23:28:05Z</dcterms:modified>
  <cp:revision>295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23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44</vt:i4>
  </property>
</Properties>
</file>