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4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s-AR" sz="4400" b="0" strike="noStrike" spc="-1">
                <a:latin typeface="Arial"/>
              </a:rPr>
              <a:t>Pulse para desplazar la diapositiva</a:t>
            </a:r>
          </a:p>
        </p:txBody>
      </p:sp>
      <p:sp>
        <p:nvSpPr>
          <p:cNvPr id="11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s-AR" sz="2000" b="0" strike="noStrike" spc="-1">
                <a:latin typeface="Arial"/>
              </a:rPr>
              <a:t>Pulse para editar el formato de las notas</a:t>
            </a:r>
          </a:p>
        </p:txBody>
      </p:sp>
      <p:sp>
        <p:nvSpPr>
          <p:cNvPr id="11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s-AR" sz="1400" b="0" strike="noStrike" spc="-1">
                <a:latin typeface="Times New Roman"/>
              </a:rPr>
              <a:t>&lt;cabecera&gt;</a:t>
            </a:r>
          </a:p>
        </p:txBody>
      </p:sp>
      <p:sp>
        <p:nvSpPr>
          <p:cNvPr id="117"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s-AR" sz="1400" b="0" strike="noStrike" spc="-1">
                <a:latin typeface="Times New Roman"/>
              </a:defRPr>
            </a:lvl1pPr>
          </a:lstStyle>
          <a:p>
            <a:pPr algn="r">
              <a:buNone/>
            </a:pPr>
            <a:r>
              <a:rPr lang="es-AR" sz="1400" b="0" strike="noStrike" spc="-1">
                <a:latin typeface="Times New Roman"/>
              </a:rPr>
              <a:t>&lt;fecha/hora&gt;</a:t>
            </a:r>
          </a:p>
        </p:txBody>
      </p:sp>
      <p:sp>
        <p:nvSpPr>
          <p:cNvPr id="118"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s-AR" sz="1400" b="0" strike="noStrike" spc="-1">
                <a:latin typeface="Times New Roman"/>
              </a:defRPr>
            </a:lvl1pPr>
          </a:lstStyle>
          <a:p>
            <a:r>
              <a:rPr lang="es-AR" sz="1400" b="0" strike="noStrike" spc="-1">
                <a:latin typeface="Times New Roman"/>
              </a:rPr>
              <a:t>&lt;pie de página&gt;</a:t>
            </a:r>
          </a:p>
        </p:txBody>
      </p:sp>
      <p:sp>
        <p:nvSpPr>
          <p:cNvPr id="119"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s-AR" sz="1400" b="0" strike="noStrike" spc="-1">
                <a:latin typeface="Times New Roman"/>
              </a:defRPr>
            </a:lvl1pPr>
          </a:lstStyle>
          <a:p>
            <a:pPr algn="r">
              <a:buNone/>
            </a:pPr>
            <a:fld id="{B15E4EAF-4B4B-4540-BFE9-A0C930CD5F24}" type="slidenum">
              <a:rPr lang="es-AR" sz="1400" b="0" strike="noStrike" spc="-1">
                <a:latin typeface="Times New Roman"/>
              </a:rPr>
              <a:t>‹Nº›</a:t>
            </a:fld>
            <a:endParaRPr lang="es-AR"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noRot="1" noChangeAspect="1"/>
          </p:cNvSpPr>
          <p:nvPr>
            <p:ph type="sldImg"/>
          </p:nvPr>
        </p:nvSpPr>
        <p:spPr>
          <a:xfrm>
            <a:off x="381240" y="685800"/>
            <a:ext cx="6094080" cy="3427200"/>
          </a:xfrm>
          <a:prstGeom prst="rect">
            <a:avLst/>
          </a:prstGeom>
          <a:ln w="0">
            <a:noFill/>
          </a:ln>
        </p:spPr>
      </p:sp>
      <p:sp>
        <p:nvSpPr>
          <p:cNvPr id="248" name="PlaceHolder 2"/>
          <p:cNvSpPr>
            <a:spLocks noGrp="1"/>
          </p:cNvSpPr>
          <p:nvPr>
            <p:ph type="body"/>
          </p:nvPr>
        </p:nvSpPr>
        <p:spPr>
          <a:xfrm>
            <a:off x="685800" y="4343400"/>
            <a:ext cx="5484600" cy="4113000"/>
          </a:xfrm>
          <a:prstGeom prst="rect">
            <a:avLst/>
          </a:prstGeom>
          <a:noFill/>
          <a:ln w="0">
            <a:noFill/>
          </a:ln>
        </p:spPr>
        <p:txBody>
          <a:bodyPr lIns="0" tIns="91440" rIns="0" bIns="91440" anchor="t">
            <a:noAutofit/>
          </a:bodyPr>
          <a:lstStyle/>
          <a:p>
            <a:pPr marL="216000" indent="-216000">
              <a:lnSpc>
                <a:spcPct val="100000"/>
              </a:lnSpc>
              <a:buNone/>
              <a:tabLst>
                <a:tab pos="0" algn="l"/>
              </a:tabLst>
            </a:pPr>
            <a:r>
              <a:rPr lang="es-AR" sz="1200" b="0" strike="noStrike" spc="-1">
                <a:solidFill>
                  <a:srgbClr val="000000"/>
                </a:solidFill>
                <a:latin typeface="Calibri"/>
                <a:ea typeface="Calibri"/>
              </a:rPr>
              <a:t>El cálculo lambda es un sistema formal diseñado para investigar la definición de función, la noción de aplicación de funciones y la recursión. Fue introducido por Alonzo Church y Stephen Kleene en la década de 1930; Church usó el cálculo lambda en 1936 para resolver el Entscheidungsproblem. Puede ser usado para definir de manera limpia y precisa qué es una "función computable".</a:t>
            </a:r>
            <a:endParaRPr lang="es-AR" sz="1200" b="0" strike="noStrike" spc="-1">
              <a:latin typeface="Arial"/>
            </a:endParaRPr>
          </a:p>
          <a:p>
            <a:pPr marL="216000" indent="-216000">
              <a:lnSpc>
                <a:spcPct val="100000"/>
              </a:lnSpc>
              <a:buNone/>
              <a:tabLst>
                <a:tab pos="0" algn="l"/>
              </a:tabLst>
            </a:pPr>
            <a:endParaRPr lang="es-AR" sz="1200" b="0" strike="noStrike" spc="-1">
              <a:latin typeface="Arial"/>
            </a:endParaRPr>
          </a:p>
          <a:p>
            <a:pPr marL="216000" indent="-216000">
              <a:lnSpc>
                <a:spcPct val="100000"/>
              </a:lnSpc>
              <a:buNone/>
              <a:tabLst>
                <a:tab pos="0" algn="l"/>
              </a:tabLst>
            </a:pPr>
            <a:r>
              <a:rPr lang="es-AR" sz="1200" b="0" strike="noStrike" spc="-1">
                <a:solidFill>
                  <a:srgbClr val="000000"/>
                </a:solidFill>
                <a:latin typeface="Calibri"/>
                <a:ea typeface="Calibri"/>
              </a:rPr>
              <a:t>El interrogante de si dos expresiones del cálculo lambda son equivalentes no puede ser resuelto por un algoritmo general. Esta fue la primera pregunta, incluso antes que el problema de la parada, cuya indecidibilidad fue probada. El cálculo lambda tiene una gran influencia sobre los lenguajes funcionales, como Lisp, ML y Haskell.</a:t>
            </a:r>
            <a:endParaRPr lang="es-AR" sz="1200" b="0" strike="noStrike" spc="-1">
              <a:latin typeface="Arial"/>
            </a:endParaRPr>
          </a:p>
          <a:p>
            <a:pPr marL="216000" indent="-216000">
              <a:lnSpc>
                <a:spcPct val="100000"/>
              </a:lnSpc>
              <a:buNone/>
              <a:tabLst>
                <a:tab pos="0" algn="l"/>
              </a:tabLst>
            </a:pPr>
            <a:endParaRPr lang="es-AR" sz="1200" b="0" strike="noStrike" spc="-1">
              <a:latin typeface="Arial"/>
            </a:endParaRPr>
          </a:p>
          <a:p>
            <a:pPr marL="216000" indent="-216000">
              <a:lnSpc>
                <a:spcPct val="100000"/>
              </a:lnSpc>
              <a:buNone/>
              <a:tabLst>
                <a:tab pos="0" algn="l"/>
              </a:tabLst>
            </a:pPr>
            <a:r>
              <a:rPr lang="es-AR" sz="1200" b="0" strike="noStrike" spc="-1">
                <a:solidFill>
                  <a:srgbClr val="000000"/>
                </a:solidFill>
                <a:latin typeface="Calibri"/>
                <a:ea typeface="Calibri"/>
              </a:rPr>
              <a:t>Se puede considerar al cálculo lambda como el lenguaje universal de programación más pequeño. Consiste en una regla de transformación simple (sustitución de variables) y un esquema simple para definir funciones.</a:t>
            </a:r>
            <a:endParaRPr lang="es-AR" sz="1200" b="0" strike="noStrike" spc="-1">
              <a:latin typeface="Arial"/>
            </a:endParaRPr>
          </a:p>
          <a:p>
            <a:pPr marL="216000" indent="-216000">
              <a:lnSpc>
                <a:spcPct val="100000"/>
              </a:lnSpc>
              <a:buNone/>
              <a:tabLst>
                <a:tab pos="0" algn="l"/>
              </a:tabLst>
            </a:pPr>
            <a:endParaRPr lang="es-AR" sz="1200" b="0" strike="noStrike" spc="-1">
              <a:latin typeface="Arial"/>
            </a:endParaRPr>
          </a:p>
          <a:p>
            <a:pPr marL="216000" indent="-216000">
              <a:lnSpc>
                <a:spcPct val="100000"/>
              </a:lnSpc>
              <a:buNone/>
              <a:tabLst>
                <a:tab pos="0" algn="l"/>
              </a:tabLst>
            </a:pPr>
            <a:r>
              <a:rPr lang="es-AR" sz="1200" b="0" strike="noStrike" spc="-1">
                <a:solidFill>
                  <a:srgbClr val="000000"/>
                </a:solidFill>
                <a:latin typeface="Calibri"/>
                <a:ea typeface="Calibri"/>
              </a:rPr>
              <a:t>El cálculo lambda es universal porque cualquier función computable puede ser expresada y evaluada a través de él. Por lo tanto, es equivalente a las máquinas de Turing. Sin embargo, el cálculo lambda no hace énfasis en el uso de reglas de transformación y no considera las máquinas reales que pueden implementarlo. Se trata de una propuesta más cercana al software que al hardware.</a:t>
            </a:r>
            <a:endParaRPr lang="es-AR" sz="1200" b="0" strike="noStrike" spc="-1">
              <a:latin typeface="Arial"/>
            </a:endParaRPr>
          </a:p>
          <a:p>
            <a:pPr marL="216000" indent="-216000">
              <a:lnSpc>
                <a:spcPct val="100000"/>
              </a:lnSpc>
              <a:buNone/>
              <a:tabLst>
                <a:tab pos="0" algn="l"/>
              </a:tabLst>
            </a:pPr>
            <a:endParaRPr lang="es-AR" sz="1200" b="0" strike="noStrike" spc="-1">
              <a:latin typeface="Arial"/>
            </a:endParaRPr>
          </a:p>
          <a:p>
            <a:pPr marL="216000" indent="-216000">
              <a:lnSpc>
                <a:spcPct val="100000"/>
              </a:lnSpc>
              <a:buNone/>
              <a:tabLst>
                <a:tab pos="0" algn="l"/>
              </a:tabLst>
            </a:pPr>
            <a:r>
              <a:rPr lang="es-AR" sz="1200" b="0" strike="noStrike" spc="-1">
                <a:solidFill>
                  <a:srgbClr val="000000"/>
                </a:solidFill>
                <a:latin typeface="Calibri"/>
                <a:ea typeface="Calibri"/>
              </a:rPr>
              <a:t>Este artículo se enfocará sobre el cálculo lambda sin tipos, como fue diseñado originalmente por Church. Desde entonces, algunos cálculo lambda tipados fueron creados.</a:t>
            </a:r>
            <a:endParaRPr lang="es-AR"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4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s-A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4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4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4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s-A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5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5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5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s-A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5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5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5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5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5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6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6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6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6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6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6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6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7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7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7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7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7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7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7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s-AR"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8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8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8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s-AR"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8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8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9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9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9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9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9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9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10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0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0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0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10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0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1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1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1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1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s-A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s-AR" sz="4400" b="0" strike="noStrike" spc="-1">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s-AR" sz="3200" b="0" strike="noStrike" spc="-1">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s-A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s-AR" sz="4400" b="0" strike="noStrike" spc="-1">
                <a:latin typeface="Arial"/>
              </a:rPr>
              <a:t>Pulse para editar el formato del texto de título</a:t>
            </a:r>
          </a:p>
        </p:txBody>
      </p:sp>
      <p:sp>
        <p:nvSpPr>
          <p:cNvPr id="3"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s-AR" sz="4400" b="0" strike="noStrike" spc="-1">
                <a:latin typeface="Arial"/>
              </a:rPr>
              <a:t>Pulse para editar el formato del texto de título</a:t>
            </a:r>
          </a:p>
        </p:txBody>
      </p:sp>
      <p:sp>
        <p:nvSpPr>
          <p:cNvPr id="39"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s-AR" sz="4400" b="0" strike="noStrike" spc="-1">
                <a:latin typeface="Arial"/>
              </a:rPr>
              <a:t>Pulse para editar el formato del texto de título</a:t>
            </a:r>
          </a:p>
        </p:txBody>
      </p:sp>
      <p:sp>
        <p:nvSpPr>
          <p:cNvPr id="77"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AR" sz="3200" b="0" strike="noStrike" spc="-1">
                <a:latin typeface="Arial"/>
              </a:rPr>
              <a:t>Pulse para editar el formato de texto del esquema</a:t>
            </a:r>
          </a:p>
          <a:p>
            <a:pPr marL="864000" lvl="1" indent="-324000">
              <a:spcBef>
                <a:spcPts val="1134"/>
              </a:spcBef>
              <a:buClr>
                <a:srgbClr val="000000"/>
              </a:buClr>
              <a:buSzPct val="75000"/>
              <a:buFont typeface="Symbol" charset="2"/>
              <a:buChar char=""/>
            </a:pPr>
            <a:r>
              <a:rPr lang="es-AR" sz="2800" b="0" strike="noStrike" spc="-1">
                <a:latin typeface="Arial"/>
              </a:rPr>
              <a:t>Segundo nivel del esquema</a:t>
            </a:r>
          </a:p>
          <a:p>
            <a:pPr marL="1296000" lvl="2" indent="-288000">
              <a:spcBef>
                <a:spcPts val="850"/>
              </a:spcBef>
              <a:buClr>
                <a:srgbClr val="000000"/>
              </a:buClr>
              <a:buSzPct val="45000"/>
              <a:buFont typeface="Wingdings" charset="2"/>
              <a:buChar char=""/>
            </a:pPr>
            <a:r>
              <a:rPr lang="es-AR" sz="2400" b="0" strike="noStrike" spc="-1">
                <a:latin typeface="Arial"/>
              </a:rPr>
              <a:t>Tercer nivel del esquema</a:t>
            </a:r>
          </a:p>
          <a:p>
            <a:pPr marL="1728000" lvl="3" indent="-216000">
              <a:spcBef>
                <a:spcPts val="567"/>
              </a:spcBef>
              <a:buClr>
                <a:srgbClr val="000000"/>
              </a:buClr>
              <a:buSzPct val="75000"/>
              <a:buFont typeface="Symbol" charset="2"/>
              <a:buChar char=""/>
            </a:pPr>
            <a:r>
              <a:rPr lang="es-AR" sz="2000" b="0" strike="noStrike" spc="-1">
                <a:latin typeface="Arial"/>
              </a:rPr>
              <a:t>Cuarto nivel del esquema</a:t>
            </a:r>
          </a:p>
          <a:p>
            <a:pPr marL="2160000" lvl="4" indent="-216000">
              <a:spcBef>
                <a:spcPts val="283"/>
              </a:spcBef>
              <a:buClr>
                <a:srgbClr val="000000"/>
              </a:buClr>
              <a:buSzPct val="45000"/>
              <a:buFont typeface="Wingdings" charset="2"/>
              <a:buChar char=""/>
            </a:pPr>
            <a:r>
              <a:rPr lang="es-AR" sz="2000" b="0" strike="noStrike" spc="-1">
                <a:latin typeface="Arial"/>
              </a:rPr>
              <a:t>Quinto nivel del esquema</a:t>
            </a:r>
          </a:p>
          <a:p>
            <a:pPr marL="2592000" lvl="5" indent="-216000">
              <a:spcBef>
                <a:spcPts val="283"/>
              </a:spcBef>
              <a:buClr>
                <a:srgbClr val="000000"/>
              </a:buClr>
              <a:buSzPct val="45000"/>
              <a:buFont typeface="Wingdings" charset="2"/>
              <a:buChar char=""/>
            </a:pPr>
            <a:r>
              <a:rPr lang="es-AR" sz="2000" b="0" strike="noStrike" spc="-1">
                <a:latin typeface="Arial"/>
              </a:rPr>
              <a:t>Sexto nivel del esquema</a:t>
            </a:r>
          </a:p>
          <a:p>
            <a:pPr marL="3024000" lvl="6" indent="-216000">
              <a:spcBef>
                <a:spcPts val="283"/>
              </a:spcBef>
              <a:buClr>
                <a:srgbClr val="000000"/>
              </a:buClr>
              <a:buSzPct val="45000"/>
              <a:buFont typeface="Wingdings" charset="2"/>
              <a:buChar char=""/>
            </a:pPr>
            <a:r>
              <a:rPr lang="es-AR" sz="20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Google Shape;88;p13"/>
          <p:cNvPicPr/>
          <p:nvPr/>
        </p:nvPicPr>
        <p:blipFill>
          <a:blip r:embed="rId2"/>
          <a:stretch/>
        </p:blipFill>
        <p:spPr>
          <a:xfrm>
            <a:off x="0" y="0"/>
            <a:ext cx="9142200" cy="6856200"/>
          </a:xfrm>
          <a:prstGeom prst="rect">
            <a:avLst/>
          </a:prstGeom>
          <a:ln w="0">
            <a:noFill/>
          </a:ln>
        </p:spPr>
      </p:pic>
      <p:sp>
        <p:nvSpPr>
          <p:cNvPr id="121" name="CustomShape 1"/>
          <p:cNvSpPr/>
          <p:nvPr/>
        </p:nvSpPr>
        <p:spPr>
          <a:xfrm>
            <a:off x="685800" y="1159560"/>
            <a:ext cx="7770600" cy="1468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buNone/>
            </a:pPr>
            <a:r>
              <a:rPr lang="es-AR" sz="4860" b="0" strike="noStrike" spc="-1">
                <a:solidFill>
                  <a:srgbClr val="3D0E62"/>
                </a:solidFill>
                <a:latin typeface="Bitter"/>
                <a:ea typeface="Bitter"/>
              </a:rPr>
              <a:t>Programación IV</a:t>
            </a:r>
            <a:endParaRPr lang="es-AR" sz="4860" b="1" strike="noStrike" spc="-1">
              <a:latin typeface="Arial"/>
            </a:endParaRPr>
          </a:p>
        </p:txBody>
      </p:sp>
      <p:sp>
        <p:nvSpPr>
          <p:cNvPr id="122" name="CustomShape 2"/>
          <p:cNvSpPr/>
          <p:nvPr/>
        </p:nvSpPr>
        <p:spPr>
          <a:xfrm>
            <a:off x="685800" y="3624480"/>
            <a:ext cx="6399000" cy="823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8000"/>
              </a:lnSpc>
              <a:buNone/>
            </a:pPr>
            <a:r>
              <a:rPr lang="es-AR" sz="2400" b="0" strike="noStrike" spc="-1">
                <a:solidFill>
                  <a:srgbClr val="FFFFFF"/>
                </a:solidFill>
                <a:latin typeface="Open Sans"/>
                <a:ea typeface="Open Sans"/>
              </a:rPr>
              <a:t>Programación Funcional.</a:t>
            </a:r>
            <a:endParaRPr lang="es-AR" sz="2400" b="1"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73480" y="29016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Variables en la programación funcional</a:t>
            </a:r>
            <a:endParaRPr lang="es-AR" sz="4400" b="1" strike="noStrike" spc="-1">
              <a:latin typeface="Arial"/>
            </a:endParaRPr>
          </a:p>
        </p:txBody>
      </p:sp>
      <p:sp>
        <p:nvSpPr>
          <p:cNvPr id="170" name="CustomShape 2"/>
          <p:cNvSpPr/>
          <p:nvPr/>
        </p:nvSpPr>
        <p:spPr>
          <a:xfrm>
            <a:off x="311760" y="2009880"/>
            <a:ext cx="8518680" cy="3800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2400" b="0" strike="noStrike" spc="-1">
                <a:solidFill>
                  <a:srgbClr val="000000"/>
                </a:solidFill>
                <a:latin typeface="Calibri"/>
                <a:ea typeface="Calibri"/>
              </a:rPr>
              <a:t>“Es dónde va el valor de input dentro de una expresión.” </a:t>
            </a:r>
            <a:endParaRPr lang="es-AR" sz="2400" b="1" strike="noStrike" spc="-1">
              <a:latin typeface="Arial"/>
            </a:endParaRPr>
          </a:p>
          <a:p>
            <a:pPr algn="ctr">
              <a:lnSpc>
                <a:spcPct val="100000"/>
              </a:lnSpc>
              <a:spcBef>
                <a:spcPts val="1599"/>
              </a:spcBef>
              <a:buNone/>
            </a:pPr>
            <a:r>
              <a:rPr lang="es-AR" sz="3000" b="0" strike="noStrike" spc="-1">
                <a:solidFill>
                  <a:srgbClr val="FFFFFF"/>
                </a:solidFill>
                <a:latin typeface="Calibri"/>
                <a:ea typeface="Calibri"/>
              </a:rPr>
              <a:t>Nada más.</a:t>
            </a:r>
            <a:endParaRPr lang="es-AR" sz="3000" b="1" strike="noStrike" spc="-1">
              <a:latin typeface="Arial"/>
            </a:endParaRPr>
          </a:p>
          <a:p>
            <a:pPr algn="ctr">
              <a:lnSpc>
                <a:spcPct val="100000"/>
              </a:lnSpc>
              <a:spcBef>
                <a:spcPts val="1599"/>
              </a:spcBef>
              <a:buNone/>
            </a:pPr>
            <a:r>
              <a:rPr lang="es-AR" sz="2400" b="0" strike="noStrike" spc="-1">
                <a:solidFill>
                  <a:srgbClr val="000000"/>
                </a:solidFill>
                <a:latin typeface="Calibri"/>
                <a:ea typeface="Calibri"/>
              </a:rPr>
              <a:t>SÍ tiene que ver con:</a:t>
            </a:r>
            <a:endParaRPr lang="es-AR" sz="2400" b="1" strike="noStrike" spc="-1">
              <a:latin typeface="Arial"/>
            </a:endParaRPr>
          </a:p>
          <a:p>
            <a:pPr marL="457200" indent="-380160">
              <a:lnSpc>
                <a:spcPct val="100000"/>
              </a:lnSpc>
              <a:spcBef>
                <a:spcPts val="1599"/>
              </a:spcBef>
              <a:buClr>
                <a:srgbClr val="000000"/>
              </a:buClr>
              <a:buFont typeface="Arial"/>
              <a:buChar char="●"/>
            </a:pPr>
            <a:r>
              <a:rPr lang="es-AR" sz="2400" b="0" strike="noStrike" spc="-1">
                <a:solidFill>
                  <a:srgbClr val="000000"/>
                </a:solidFill>
                <a:latin typeface="Calibri"/>
                <a:ea typeface="Calibri"/>
              </a:rPr>
              <a:t>Abstracción</a:t>
            </a:r>
            <a:endParaRPr lang="es-AR" sz="2400" b="1" strike="noStrike" spc="-1">
              <a:latin typeface="Arial"/>
            </a:endParaRPr>
          </a:p>
          <a:p>
            <a:pPr marL="457200" indent="-380160">
              <a:lnSpc>
                <a:spcPct val="100000"/>
              </a:lnSpc>
              <a:buClr>
                <a:srgbClr val="000000"/>
              </a:buClr>
              <a:buFont typeface="Arial"/>
              <a:buChar char="●"/>
            </a:pPr>
            <a:r>
              <a:rPr lang="es-AR" sz="2400" b="0" strike="noStrike" spc="-1">
                <a:solidFill>
                  <a:srgbClr val="000000"/>
                </a:solidFill>
                <a:latin typeface="Calibri"/>
                <a:ea typeface="Calibri"/>
              </a:rPr>
              <a:t>Reutilización</a:t>
            </a:r>
            <a:endParaRPr lang="es-AR" sz="2400" b="1" strike="noStrike" spc="-1">
              <a:latin typeface="Arial"/>
            </a:endParaRPr>
          </a:p>
          <a:p>
            <a:pPr marL="457200" indent="-380160">
              <a:lnSpc>
                <a:spcPct val="100000"/>
              </a:lnSpc>
              <a:buClr>
                <a:srgbClr val="000000"/>
              </a:buClr>
              <a:buFont typeface="Arial"/>
              <a:buChar char="●"/>
            </a:pPr>
            <a:r>
              <a:rPr lang="es-AR" sz="2400" b="0" strike="noStrike" spc="-1">
                <a:solidFill>
                  <a:srgbClr val="000000"/>
                </a:solidFill>
                <a:latin typeface="Calibri"/>
                <a:ea typeface="Calibri"/>
              </a:rPr>
              <a:t>Razonamiento ecuacional, y universalidad de patrones</a:t>
            </a:r>
            <a:endParaRPr lang="es-AR" sz="2400" b="1"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410040" y="2894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Variables en la programación funcional</a:t>
            </a:r>
            <a:endParaRPr lang="es-AR" sz="4400" b="1" strike="noStrike" spc="-1">
              <a:latin typeface="Arial"/>
            </a:endParaRPr>
          </a:p>
        </p:txBody>
      </p:sp>
      <p:sp>
        <p:nvSpPr>
          <p:cNvPr id="172" name="CustomShape 2"/>
          <p:cNvSpPr/>
          <p:nvPr/>
        </p:nvSpPr>
        <p:spPr>
          <a:xfrm>
            <a:off x="311760" y="307152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1 * 2</a:t>
            </a:r>
            <a:endParaRPr lang="es-AR" sz="3000" b="1" strike="noStrike" spc="-1">
              <a:latin typeface="Arial"/>
            </a:endParaRPr>
          </a:p>
        </p:txBody>
      </p:sp>
      <p:sp>
        <p:nvSpPr>
          <p:cNvPr id="173" name="CustomShape 3"/>
          <p:cNvSpPr/>
          <p:nvPr/>
        </p:nvSpPr>
        <p:spPr>
          <a:xfrm>
            <a:off x="3973320" y="307152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5 * 2</a:t>
            </a:r>
            <a:endParaRPr lang="es-AR" sz="3000" b="1" strike="noStrike" spc="-1">
              <a:latin typeface="Arial"/>
            </a:endParaRPr>
          </a:p>
        </p:txBody>
      </p:sp>
      <p:sp>
        <p:nvSpPr>
          <p:cNvPr id="174" name="CustomShape 4"/>
          <p:cNvSpPr/>
          <p:nvPr/>
        </p:nvSpPr>
        <p:spPr>
          <a:xfrm>
            <a:off x="7634880" y="307152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9 * 2</a:t>
            </a:r>
            <a:endParaRPr lang="es-AR" sz="3000" b="1" strike="noStrike" spc="-1">
              <a:latin typeface="Arial"/>
            </a:endParaRPr>
          </a:p>
        </p:txBody>
      </p:sp>
      <p:sp>
        <p:nvSpPr>
          <p:cNvPr id="175" name="CustomShape 5"/>
          <p:cNvSpPr/>
          <p:nvPr/>
        </p:nvSpPr>
        <p:spPr>
          <a:xfrm>
            <a:off x="2142360" y="307152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3 * 2</a:t>
            </a:r>
            <a:endParaRPr lang="es-AR" sz="3000" b="1" strike="noStrike" spc="-1">
              <a:latin typeface="Arial"/>
            </a:endParaRPr>
          </a:p>
        </p:txBody>
      </p:sp>
      <p:sp>
        <p:nvSpPr>
          <p:cNvPr id="176" name="CustomShape 6"/>
          <p:cNvSpPr/>
          <p:nvPr/>
        </p:nvSpPr>
        <p:spPr>
          <a:xfrm>
            <a:off x="5804280" y="307152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7 * 2</a:t>
            </a:r>
            <a:endParaRPr lang="es-AR" sz="3000" b="1" strike="noStrike" spc="-1">
              <a:latin typeface="Arial"/>
            </a:endParaRPr>
          </a:p>
        </p:txBody>
      </p:sp>
      <p:sp>
        <p:nvSpPr>
          <p:cNvPr id="177" name="CustomShape 7"/>
          <p:cNvSpPr/>
          <p:nvPr/>
        </p:nvSpPr>
        <p:spPr>
          <a:xfrm>
            <a:off x="311760" y="3778920"/>
            <a:ext cx="8518680" cy="16470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Muchas expresiones con el mismo patrón o noción.</a:t>
            </a:r>
            <a:endParaRPr lang="es-AR" sz="3000" b="1" strike="noStrike" spc="-1">
              <a:latin typeface="Arial"/>
            </a:endParaRPr>
          </a:p>
          <a:p>
            <a:pPr algn="ctr">
              <a:lnSpc>
                <a:spcPct val="100000"/>
              </a:lnSpc>
              <a:spcBef>
                <a:spcPts val="1599"/>
              </a:spcBef>
              <a:spcAft>
                <a:spcPts val="1599"/>
              </a:spcAft>
              <a:buNone/>
            </a:pPr>
            <a:r>
              <a:rPr lang="es-AR" sz="3000" b="0" strike="noStrike" spc="-1">
                <a:solidFill>
                  <a:srgbClr val="000000"/>
                </a:solidFill>
                <a:latin typeface="Calibri"/>
                <a:ea typeface="Calibri"/>
              </a:rPr>
              <a:t>Buscamos una expresión que lo abstraiga.</a:t>
            </a:r>
            <a:endParaRPr lang="es-AR" sz="3000" b="1"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CustomShape 1"/>
          <p:cNvSpPr/>
          <p:nvPr/>
        </p:nvSpPr>
        <p:spPr>
          <a:xfrm>
            <a:off x="3678840" y="3521880"/>
            <a:ext cx="1784880" cy="8449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600" b="0" strike="noStrike" spc="-1">
                <a:solidFill>
                  <a:srgbClr val="002060"/>
                </a:solidFill>
                <a:latin typeface="Calibri"/>
                <a:ea typeface="Calibri"/>
              </a:rPr>
              <a:t>x</a:t>
            </a:r>
            <a:r>
              <a:rPr lang="es-AR" sz="3600" b="0" strike="noStrike" spc="-1">
                <a:solidFill>
                  <a:srgbClr val="000000"/>
                </a:solidFill>
                <a:latin typeface="Calibri"/>
                <a:ea typeface="Calibri"/>
              </a:rPr>
              <a:t> * 2</a:t>
            </a:r>
            <a:endParaRPr lang="es-AR" sz="3600" b="1" strike="noStrike" spc="-1">
              <a:latin typeface="Arial"/>
            </a:endParaRPr>
          </a:p>
        </p:txBody>
      </p:sp>
      <p:sp>
        <p:nvSpPr>
          <p:cNvPr id="179" name="CustomShape 2"/>
          <p:cNvSpPr/>
          <p:nvPr/>
        </p:nvSpPr>
        <p:spPr>
          <a:xfrm>
            <a:off x="312480" y="63288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Variables en la programación funcional</a:t>
            </a:r>
            <a:endParaRPr lang="es-AR" sz="4400" b="1" strike="noStrike" spc="-1">
              <a:latin typeface="Arial"/>
            </a:endParaRPr>
          </a:p>
        </p:txBody>
      </p:sp>
      <p:sp>
        <p:nvSpPr>
          <p:cNvPr id="180" name="CustomShape 3"/>
          <p:cNvSpPr/>
          <p:nvPr/>
        </p:nvSpPr>
        <p:spPr>
          <a:xfrm>
            <a:off x="311760" y="251568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1 * 2</a:t>
            </a:r>
            <a:endParaRPr lang="es-AR" sz="3000" b="1" strike="noStrike" spc="-1">
              <a:latin typeface="Arial"/>
            </a:endParaRPr>
          </a:p>
        </p:txBody>
      </p:sp>
      <p:sp>
        <p:nvSpPr>
          <p:cNvPr id="181" name="CustomShape 4"/>
          <p:cNvSpPr/>
          <p:nvPr/>
        </p:nvSpPr>
        <p:spPr>
          <a:xfrm>
            <a:off x="3973320" y="251568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5 * 2</a:t>
            </a:r>
            <a:endParaRPr lang="es-AR" sz="3000" b="1" strike="noStrike" spc="-1">
              <a:latin typeface="Arial"/>
            </a:endParaRPr>
          </a:p>
        </p:txBody>
      </p:sp>
      <p:sp>
        <p:nvSpPr>
          <p:cNvPr id="182" name="CustomShape 5"/>
          <p:cNvSpPr/>
          <p:nvPr/>
        </p:nvSpPr>
        <p:spPr>
          <a:xfrm>
            <a:off x="7634880" y="251568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9 * 2</a:t>
            </a:r>
            <a:endParaRPr lang="es-AR" sz="3000" b="1" strike="noStrike" spc="-1">
              <a:latin typeface="Arial"/>
            </a:endParaRPr>
          </a:p>
        </p:txBody>
      </p:sp>
      <p:sp>
        <p:nvSpPr>
          <p:cNvPr id="183" name="CustomShape 6"/>
          <p:cNvSpPr/>
          <p:nvPr/>
        </p:nvSpPr>
        <p:spPr>
          <a:xfrm>
            <a:off x="4025520" y="3683160"/>
            <a:ext cx="402480" cy="433800"/>
          </a:xfrm>
          <a:prstGeom prst="flowChartConnector">
            <a:avLst/>
          </a:prstGeom>
          <a:noFill/>
          <a:ln w="0">
            <a:noFill/>
          </a:ln>
        </p:spPr>
        <p:style>
          <a:lnRef idx="0">
            <a:scrgbClr r="0" g="0" b="0"/>
          </a:lnRef>
          <a:fillRef idx="0">
            <a:scrgbClr r="0" g="0" b="0"/>
          </a:fillRef>
          <a:effectRef idx="0">
            <a:scrgbClr r="0" g="0" b="0"/>
          </a:effectRef>
          <a:fontRef idx="minor"/>
        </p:style>
        <p:txBody>
          <a:bodyPr/>
          <a:lstStyle/>
          <a:p>
            <a:endParaRPr lang="es-AR"/>
          </a:p>
        </p:txBody>
      </p:sp>
      <p:sp>
        <p:nvSpPr>
          <p:cNvPr id="184" name="CustomShape 7"/>
          <p:cNvSpPr/>
          <p:nvPr/>
        </p:nvSpPr>
        <p:spPr>
          <a:xfrm>
            <a:off x="2142360" y="251568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3 * 2</a:t>
            </a:r>
            <a:endParaRPr lang="es-AR" sz="3000" b="1" strike="noStrike" spc="-1">
              <a:latin typeface="Arial"/>
            </a:endParaRPr>
          </a:p>
        </p:txBody>
      </p:sp>
      <p:sp>
        <p:nvSpPr>
          <p:cNvPr id="185" name="CustomShape 8"/>
          <p:cNvSpPr/>
          <p:nvPr/>
        </p:nvSpPr>
        <p:spPr>
          <a:xfrm>
            <a:off x="5804280" y="2515680"/>
            <a:ext cx="119556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spcAft>
                <a:spcPts val="1599"/>
              </a:spcAft>
              <a:buNone/>
            </a:pPr>
            <a:r>
              <a:rPr lang="es-AR" sz="3000" b="0" strike="noStrike" spc="-1">
                <a:solidFill>
                  <a:srgbClr val="000000"/>
                </a:solidFill>
                <a:latin typeface="Calibri"/>
                <a:ea typeface="Calibri"/>
              </a:rPr>
              <a:t>7 * 2</a:t>
            </a:r>
            <a:endParaRPr lang="es-AR" sz="3000" b="1" strike="noStrike" spc="-1">
              <a:latin typeface="Arial"/>
            </a:endParaRPr>
          </a:p>
        </p:txBody>
      </p:sp>
      <p:sp>
        <p:nvSpPr>
          <p:cNvPr id="186" name="CustomShape 9"/>
          <p:cNvSpPr/>
          <p:nvPr/>
        </p:nvSpPr>
        <p:spPr>
          <a:xfrm rot="5400000" flipV="1">
            <a:off x="1874160" y="1749600"/>
            <a:ext cx="876240" cy="3422880"/>
          </a:xfrm>
          <a:prstGeom prst="curvedConnector2">
            <a:avLst/>
          </a:prstGeom>
          <a:noFill/>
          <a:ln w="28440">
            <a:solidFill>
              <a:srgbClr val="1F497D"/>
            </a:solidFill>
            <a:round/>
            <a:tailEnd type="stealth" w="med" len="med"/>
          </a:ln>
        </p:spPr>
        <p:style>
          <a:lnRef idx="0">
            <a:scrgbClr r="0" g="0" b="0"/>
          </a:lnRef>
          <a:fillRef idx="0">
            <a:scrgbClr r="0" g="0" b="0"/>
          </a:fillRef>
          <a:effectRef idx="0">
            <a:scrgbClr r="0" g="0" b="0"/>
          </a:effectRef>
          <a:fontRef idx="minor"/>
        </p:style>
        <p:txBody>
          <a:bodyPr/>
          <a:lstStyle/>
          <a:p>
            <a:endParaRPr lang="es-AR"/>
          </a:p>
        </p:txBody>
      </p:sp>
      <p:sp>
        <p:nvSpPr>
          <p:cNvPr id="187" name="CustomShape 10"/>
          <p:cNvSpPr/>
          <p:nvPr/>
        </p:nvSpPr>
        <p:spPr>
          <a:xfrm rot="5400000" flipV="1">
            <a:off x="2920320" y="2583360"/>
            <a:ext cx="722160" cy="1602360"/>
          </a:xfrm>
          <a:prstGeom prst="curvedConnector3">
            <a:avLst>
              <a:gd name="adj1" fmla="val 45614"/>
            </a:avLst>
          </a:prstGeom>
          <a:noFill/>
          <a:ln w="28440">
            <a:solidFill>
              <a:srgbClr val="1F497D"/>
            </a:solidFill>
            <a:round/>
            <a:tailEnd type="stealth" w="med" len="med"/>
          </a:ln>
        </p:spPr>
        <p:style>
          <a:lnRef idx="0">
            <a:scrgbClr r="0" g="0" b="0"/>
          </a:lnRef>
          <a:fillRef idx="0">
            <a:scrgbClr r="0" g="0" b="0"/>
          </a:fillRef>
          <a:effectRef idx="0">
            <a:scrgbClr r="0" g="0" b="0"/>
          </a:effectRef>
          <a:fontRef idx="minor"/>
        </p:style>
        <p:txBody>
          <a:bodyPr/>
          <a:lstStyle/>
          <a:p>
            <a:endParaRPr lang="es-AR"/>
          </a:p>
        </p:txBody>
      </p:sp>
      <p:sp>
        <p:nvSpPr>
          <p:cNvPr id="188" name="CustomShape 11"/>
          <p:cNvSpPr/>
          <p:nvPr/>
        </p:nvSpPr>
        <p:spPr>
          <a:xfrm rot="5400000">
            <a:off x="3920400" y="3332520"/>
            <a:ext cx="658440" cy="39960"/>
          </a:xfrm>
          <a:prstGeom prst="curvedConnector3">
            <a:avLst>
              <a:gd name="adj1" fmla="val 50000"/>
            </a:avLst>
          </a:prstGeom>
          <a:noFill/>
          <a:ln w="28440">
            <a:solidFill>
              <a:srgbClr val="1F497D"/>
            </a:solidFill>
            <a:round/>
            <a:tailEnd type="stealth" w="med" len="med"/>
          </a:ln>
        </p:spPr>
        <p:style>
          <a:lnRef idx="0">
            <a:scrgbClr r="0" g="0" b="0"/>
          </a:lnRef>
          <a:fillRef idx="0">
            <a:scrgbClr r="0" g="0" b="0"/>
          </a:fillRef>
          <a:effectRef idx="0">
            <a:scrgbClr r="0" g="0" b="0"/>
          </a:effectRef>
          <a:fontRef idx="minor"/>
        </p:style>
        <p:txBody>
          <a:bodyPr/>
          <a:lstStyle/>
          <a:p>
            <a:endParaRPr lang="es-AR"/>
          </a:p>
        </p:txBody>
      </p:sp>
      <p:sp>
        <p:nvSpPr>
          <p:cNvPr id="189" name="CustomShape 12"/>
          <p:cNvSpPr/>
          <p:nvPr/>
        </p:nvSpPr>
        <p:spPr>
          <a:xfrm rot="5400000">
            <a:off x="4884120" y="2511360"/>
            <a:ext cx="722160" cy="1745640"/>
          </a:xfrm>
          <a:prstGeom prst="curvedConnector3">
            <a:avLst>
              <a:gd name="adj1" fmla="val 45614"/>
            </a:avLst>
          </a:prstGeom>
          <a:noFill/>
          <a:ln w="28440">
            <a:solidFill>
              <a:srgbClr val="1F497D"/>
            </a:solidFill>
            <a:round/>
            <a:tailEnd type="stealth" w="med" len="med"/>
          </a:ln>
        </p:spPr>
        <p:style>
          <a:lnRef idx="0">
            <a:scrgbClr r="0" g="0" b="0"/>
          </a:lnRef>
          <a:fillRef idx="0">
            <a:scrgbClr r="0" g="0" b="0"/>
          </a:fillRef>
          <a:effectRef idx="0">
            <a:scrgbClr r="0" g="0" b="0"/>
          </a:effectRef>
          <a:fontRef idx="minor"/>
        </p:style>
        <p:txBody>
          <a:bodyPr/>
          <a:lstStyle/>
          <a:p>
            <a:endParaRPr lang="es-AR"/>
          </a:p>
        </p:txBody>
      </p:sp>
      <p:sp>
        <p:nvSpPr>
          <p:cNvPr id="190" name="CustomShape 13"/>
          <p:cNvSpPr/>
          <p:nvPr/>
        </p:nvSpPr>
        <p:spPr>
          <a:xfrm rot="5400000">
            <a:off x="5551200" y="1699920"/>
            <a:ext cx="1094040" cy="3737160"/>
          </a:xfrm>
          <a:prstGeom prst="curvedConnector3">
            <a:avLst>
              <a:gd name="adj1" fmla="val 121727"/>
            </a:avLst>
          </a:prstGeom>
          <a:noFill/>
          <a:ln w="28440">
            <a:solidFill>
              <a:srgbClr val="1F497D"/>
            </a:solidFill>
            <a:round/>
            <a:tailEnd type="stealth" w="med" len="med"/>
          </a:ln>
        </p:spPr>
        <p:style>
          <a:lnRef idx="0">
            <a:scrgbClr r="0" g="0" b="0"/>
          </a:lnRef>
          <a:fillRef idx="0">
            <a:scrgbClr r="0" g="0" b="0"/>
          </a:fillRef>
          <a:effectRef idx="0">
            <a:scrgbClr r="0" g="0" b="0"/>
          </a:effectRef>
          <a:fontRef idx="minor"/>
        </p:style>
        <p:txBody>
          <a:bodyPr/>
          <a:lstStyle/>
          <a:p>
            <a:endParaRPr lang="es-AR"/>
          </a:p>
        </p:txBody>
      </p:sp>
      <p:sp>
        <p:nvSpPr>
          <p:cNvPr id="191" name="CustomShape 14"/>
          <p:cNvSpPr/>
          <p:nvPr/>
        </p:nvSpPr>
        <p:spPr>
          <a:xfrm>
            <a:off x="440280" y="2646000"/>
            <a:ext cx="318600" cy="375480"/>
          </a:xfrm>
          <a:prstGeom prst="flowChartConnector">
            <a:avLst/>
          </a:prstGeom>
          <a:noFill/>
          <a:ln w="0">
            <a:noFill/>
          </a:ln>
        </p:spPr>
        <p:style>
          <a:lnRef idx="0">
            <a:scrgbClr r="0" g="0" b="0"/>
          </a:lnRef>
          <a:fillRef idx="0">
            <a:scrgbClr r="0" g="0" b="0"/>
          </a:fillRef>
          <a:effectRef idx="0">
            <a:scrgbClr r="0" g="0" b="0"/>
          </a:effectRef>
          <a:fontRef idx="minor"/>
        </p:style>
        <p:txBody>
          <a:bodyPr/>
          <a:lstStyle/>
          <a:p>
            <a:endParaRPr lang="es-AR"/>
          </a:p>
        </p:txBody>
      </p:sp>
      <p:sp>
        <p:nvSpPr>
          <p:cNvPr id="192" name="CustomShape 15"/>
          <p:cNvSpPr/>
          <p:nvPr/>
        </p:nvSpPr>
        <p:spPr>
          <a:xfrm>
            <a:off x="2319840" y="2646000"/>
            <a:ext cx="318600" cy="375480"/>
          </a:xfrm>
          <a:prstGeom prst="flowChartConnector">
            <a:avLst/>
          </a:prstGeom>
          <a:noFill/>
          <a:ln w="0">
            <a:noFill/>
          </a:ln>
        </p:spPr>
        <p:style>
          <a:lnRef idx="0">
            <a:scrgbClr r="0" g="0" b="0"/>
          </a:lnRef>
          <a:fillRef idx="0">
            <a:scrgbClr r="0" g="0" b="0"/>
          </a:fillRef>
          <a:effectRef idx="0">
            <a:scrgbClr r="0" g="0" b="0"/>
          </a:effectRef>
          <a:fontRef idx="minor"/>
        </p:style>
        <p:txBody>
          <a:bodyPr/>
          <a:lstStyle/>
          <a:p>
            <a:endParaRPr lang="es-AR"/>
          </a:p>
        </p:txBody>
      </p:sp>
      <p:sp>
        <p:nvSpPr>
          <p:cNvPr id="193" name="CustomShape 16"/>
          <p:cNvSpPr/>
          <p:nvPr/>
        </p:nvSpPr>
        <p:spPr>
          <a:xfrm>
            <a:off x="4109040" y="2646000"/>
            <a:ext cx="318600" cy="375480"/>
          </a:xfrm>
          <a:prstGeom prst="flowChartConnector">
            <a:avLst/>
          </a:prstGeom>
          <a:noFill/>
          <a:ln w="0">
            <a:noFill/>
          </a:ln>
        </p:spPr>
        <p:style>
          <a:lnRef idx="0">
            <a:scrgbClr r="0" g="0" b="0"/>
          </a:lnRef>
          <a:fillRef idx="0">
            <a:scrgbClr r="0" g="0" b="0"/>
          </a:fillRef>
          <a:effectRef idx="0">
            <a:scrgbClr r="0" g="0" b="0"/>
          </a:effectRef>
          <a:fontRef idx="minor"/>
        </p:style>
        <p:txBody>
          <a:bodyPr/>
          <a:lstStyle/>
          <a:p>
            <a:endParaRPr lang="es-AR"/>
          </a:p>
        </p:txBody>
      </p:sp>
      <p:sp>
        <p:nvSpPr>
          <p:cNvPr id="194" name="CustomShape 17"/>
          <p:cNvSpPr/>
          <p:nvPr/>
        </p:nvSpPr>
        <p:spPr>
          <a:xfrm>
            <a:off x="5957640" y="2646000"/>
            <a:ext cx="318600" cy="375480"/>
          </a:xfrm>
          <a:prstGeom prst="flowChartConnector">
            <a:avLst/>
          </a:prstGeom>
          <a:noFill/>
          <a:ln w="0">
            <a:noFill/>
          </a:ln>
        </p:spPr>
        <p:style>
          <a:lnRef idx="0">
            <a:scrgbClr r="0" g="0" b="0"/>
          </a:lnRef>
          <a:fillRef idx="0">
            <a:scrgbClr r="0" g="0" b="0"/>
          </a:fillRef>
          <a:effectRef idx="0">
            <a:scrgbClr r="0" g="0" b="0"/>
          </a:effectRef>
          <a:fontRef idx="minor"/>
        </p:style>
        <p:txBody>
          <a:bodyPr/>
          <a:lstStyle/>
          <a:p>
            <a:endParaRPr lang="es-AR"/>
          </a:p>
        </p:txBody>
      </p:sp>
      <p:sp>
        <p:nvSpPr>
          <p:cNvPr id="195" name="CustomShape 18"/>
          <p:cNvSpPr/>
          <p:nvPr/>
        </p:nvSpPr>
        <p:spPr>
          <a:xfrm>
            <a:off x="7806240" y="2646000"/>
            <a:ext cx="318600" cy="375480"/>
          </a:xfrm>
          <a:prstGeom prst="flowChartConnector">
            <a:avLst/>
          </a:prstGeom>
          <a:noFill/>
          <a:ln w="0">
            <a:noFill/>
          </a:ln>
        </p:spPr>
        <p:style>
          <a:lnRef idx="0">
            <a:scrgbClr r="0" g="0" b="0"/>
          </a:lnRef>
          <a:fillRef idx="0">
            <a:scrgbClr r="0" g="0" b="0"/>
          </a:fillRef>
          <a:effectRef idx="0">
            <a:scrgbClr r="0" g="0" b="0"/>
          </a:effectRef>
          <a:fontRef idx="minor"/>
        </p:style>
        <p:txBody>
          <a:bodyPr/>
          <a:lstStyle/>
          <a:p>
            <a:endParaRPr lang="es-AR"/>
          </a:p>
        </p:txBody>
      </p:sp>
      <p:sp>
        <p:nvSpPr>
          <p:cNvPr id="196" name="CustomShape 19"/>
          <p:cNvSpPr/>
          <p:nvPr/>
        </p:nvSpPr>
        <p:spPr>
          <a:xfrm>
            <a:off x="312480" y="4713840"/>
            <a:ext cx="8518680" cy="1370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Usamos una variable para abstraer la idea de:</a:t>
            </a:r>
            <a:endParaRPr lang="es-AR" sz="3000" b="1" strike="noStrike" spc="-1">
              <a:latin typeface="Arial"/>
            </a:endParaRPr>
          </a:p>
          <a:p>
            <a:pPr algn="ctr">
              <a:lnSpc>
                <a:spcPct val="100000"/>
              </a:lnSpc>
              <a:spcBef>
                <a:spcPts val="1599"/>
              </a:spcBef>
              <a:spcAft>
                <a:spcPts val="1599"/>
              </a:spcAft>
              <a:buNone/>
            </a:pPr>
            <a:r>
              <a:rPr lang="es-AR" sz="3000" b="0" strike="noStrike" spc="-1">
                <a:solidFill>
                  <a:srgbClr val="000000"/>
                </a:solidFill>
                <a:latin typeface="Calibri"/>
                <a:ea typeface="Calibri"/>
              </a:rPr>
              <a:t>“Multiplicar por dos” / “El doble”</a:t>
            </a:r>
            <a:endParaRPr lang="es-AR" sz="3000" b="1"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CustomShape 1"/>
          <p:cNvSpPr/>
          <p:nvPr/>
        </p:nvSpPr>
        <p:spPr>
          <a:xfrm>
            <a:off x="442440" y="50220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r>
              <a:rPr lang="zh-CN" sz="4400" b="0" strike="noStrike" spc="-1">
                <a:solidFill>
                  <a:srgbClr val="000000"/>
                </a:solidFill>
                <a:latin typeface="Calibri"/>
                <a:ea typeface="Calibri"/>
              </a:rPr>
              <a:t>・</a:t>
            </a:r>
            <a:r>
              <a:rPr lang="es-AR" sz="4400" b="0" strike="noStrike" spc="-1">
                <a:solidFill>
                  <a:srgbClr val="000000"/>
                </a:solidFill>
                <a:latin typeface="Calibri"/>
                <a:ea typeface="Calibri"/>
              </a:rPr>
              <a:t>Abstracción</a:t>
            </a:r>
            <a:endParaRPr lang="es-AR" sz="4400" b="1" strike="noStrike" spc="-1">
              <a:latin typeface="Arial"/>
            </a:endParaRPr>
          </a:p>
        </p:txBody>
      </p:sp>
      <p:sp>
        <p:nvSpPr>
          <p:cNvPr id="198" name="CustomShape 2"/>
          <p:cNvSpPr/>
          <p:nvPr/>
        </p:nvSpPr>
        <p:spPr>
          <a:xfrm>
            <a:off x="311760" y="1422360"/>
            <a:ext cx="8518680" cy="793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Λ = V | Λ Λ | </a:t>
            </a:r>
            <a:r>
              <a:rPr lang="es-AR" sz="3000" b="0" strike="noStrike" spc="-1">
                <a:solidFill>
                  <a:srgbClr val="FFFFFF"/>
                </a:solidFill>
                <a:latin typeface="Calibri"/>
                <a:ea typeface="Calibri"/>
              </a:rPr>
              <a:t>(</a:t>
            </a:r>
            <a:r>
              <a:rPr lang="es-AR" sz="3000" b="0" strike="noStrike" spc="-1">
                <a:solidFill>
                  <a:srgbClr val="93C47D"/>
                </a:solidFill>
                <a:latin typeface="Calibri"/>
                <a:ea typeface="Calibri"/>
              </a:rPr>
              <a:t>λ</a:t>
            </a:r>
            <a:r>
              <a:rPr lang="es-AR" sz="3000" b="0" strike="noStrike" spc="-1">
                <a:solidFill>
                  <a:srgbClr val="FFD966"/>
                </a:solidFill>
                <a:latin typeface="Calibri"/>
                <a:ea typeface="Calibri"/>
              </a:rPr>
              <a:t>V</a:t>
            </a:r>
            <a:r>
              <a:rPr lang="es-AR" sz="3000" b="0" strike="noStrike" spc="-1">
                <a:solidFill>
                  <a:srgbClr val="FFFFFF"/>
                </a:solidFill>
                <a:latin typeface="Calibri"/>
                <a:ea typeface="Calibri"/>
              </a:rPr>
              <a:t>.Λ)</a:t>
            </a:r>
            <a:endParaRPr lang="es-AR" sz="3000" b="1" strike="noStrike" spc="-1">
              <a:latin typeface="Arial"/>
            </a:endParaRPr>
          </a:p>
          <a:p>
            <a:pPr>
              <a:lnSpc>
                <a:spcPct val="100000"/>
              </a:lnSpc>
              <a:spcBef>
                <a:spcPts val="1599"/>
              </a:spcBef>
              <a:spcAft>
                <a:spcPts val="1599"/>
              </a:spcAft>
              <a:buNone/>
            </a:pPr>
            <a:endParaRPr lang="es-AR" sz="3000" b="1" strike="noStrike" spc="-1">
              <a:latin typeface="Arial"/>
            </a:endParaRPr>
          </a:p>
        </p:txBody>
      </p:sp>
      <p:sp>
        <p:nvSpPr>
          <p:cNvPr id="199" name="CustomShape 3"/>
          <p:cNvSpPr/>
          <p:nvPr/>
        </p:nvSpPr>
        <p:spPr>
          <a:xfrm>
            <a:off x="311760" y="2217960"/>
            <a:ext cx="8518680" cy="2782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2400" b="0" strike="noStrike" spc="-1">
                <a:solidFill>
                  <a:srgbClr val="FFFFFF"/>
                </a:solidFill>
                <a:latin typeface="Calibri"/>
                <a:ea typeface="Calibri"/>
              </a:rPr>
              <a:t>El</a:t>
            </a:r>
            <a:endParaRPr lang="es-AR" sz="2400" b="1" strike="noStrike" spc="-1">
              <a:latin typeface="Arial"/>
            </a:endParaRPr>
          </a:p>
          <a:p>
            <a:pPr>
              <a:lnSpc>
                <a:spcPct val="100000"/>
              </a:lnSpc>
              <a:spcBef>
                <a:spcPts val="1599"/>
              </a:spcBef>
              <a:buNone/>
            </a:pPr>
            <a:r>
              <a:rPr lang="es-AR" sz="2400" b="0" strike="noStrike" spc="-1">
                <a:solidFill>
                  <a:srgbClr val="000000"/>
                </a:solidFill>
                <a:latin typeface="Calibri"/>
                <a:ea typeface="Calibri"/>
              </a:rPr>
              <a:t>Varias maneras de describir esta aparente limitación:</a:t>
            </a:r>
            <a:endParaRPr lang="es-AR" sz="2400" b="1" strike="noStrike" spc="-1">
              <a:latin typeface="Arial"/>
            </a:endParaRPr>
          </a:p>
          <a:p>
            <a:pPr marL="457200" indent="-342360">
              <a:lnSpc>
                <a:spcPct val="100000"/>
              </a:lnSpc>
              <a:spcBef>
                <a:spcPts val="1599"/>
              </a:spcBef>
              <a:buClr>
                <a:srgbClr val="000000"/>
              </a:buClr>
              <a:buFont typeface="Arial"/>
              <a:buChar char="●"/>
            </a:pPr>
            <a:r>
              <a:rPr lang="es-AR" sz="2400" b="0" strike="noStrike" spc="-1">
                <a:solidFill>
                  <a:srgbClr val="000000"/>
                </a:solidFill>
                <a:latin typeface="Calibri"/>
                <a:ea typeface="Calibri"/>
              </a:rPr>
              <a:t>La ligadura en una abstracción lambda solo liga una variable</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La abstracción lambda formaliza la noción de función de una variable</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Una lambda es una función anónima que “recibe” un argumento</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La lambda agrega/declara una nueva variable en el “scope”</a:t>
            </a:r>
            <a:endParaRPr lang="es-AR" sz="2400" b="1"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459000" y="50220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r>
              <a:rPr lang="zh-CN" sz="4400" b="0" strike="noStrike" spc="-1">
                <a:solidFill>
                  <a:srgbClr val="000000"/>
                </a:solidFill>
                <a:latin typeface="Calibri"/>
                <a:ea typeface="Calibri"/>
              </a:rPr>
              <a:t>・</a:t>
            </a:r>
            <a:r>
              <a:rPr lang="es-AR" sz="4400" b="0" strike="noStrike" spc="-1">
                <a:solidFill>
                  <a:srgbClr val="000000"/>
                </a:solidFill>
                <a:latin typeface="Calibri"/>
                <a:ea typeface="Calibri"/>
              </a:rPr>
              <a:t>Currying</a:t>
            </a:r>
            <a:endParaRPr lang="es-AR" sz="4400" b="1" strike="noStrike" spc="-1">
              <a:latin typeface="Arial"/>
            </a:endParaRPr>
          </a:p>
        </p:txBody>
      </p:sp>
      <p:sp>
        <p:nvSpPr>
          <p:cNvPr id="201" name="CustomShape 2"/>
          <p:cNvSpPr/>
          <p:nvPr/>
        </p:nvSpPr>
        <p:spPr>
          <a:xfrm>
            <a:off x="311760" y="1356480"/>
            <a:ext cx="8518680" cy="793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Λ = V | Λ Λ | (λV.Λ)</a:t>
            </a:r>
            <a:endParaRPr lang="es-AR" sz="3000" b="1" strike="noStrike" spc="-1">
              <a:latin typeface="Arial"/>
            </a:endParaRPr>
          </a:p>
          <a:p>
            <a:pPr>
              <a:lnSpc>
                <a:spcPct val="100000"/>
              </a:lnSpc>
              <a:spcBef>
                <a:spcPts val="1599"/>
              </a:spcBef>
              <a:spcAft>
                <a:spcPts val="1599"/>
              </a:spcAft>
              <a:buNone/>
            </a:pPr>
            <a:endParaRPr lang="es-AR" sz="3000" b="1" strike="noStrike" spc="-1">
              <a:latin typeface="Arial"/>
            </a:endParaRPr>
          </a:p>
        </p:txBody>
      </p:sp>
      <p:sp>
        <p:nvSpPr>
          <p:cNvPr id="202" name="CustomShape 3"/>
          <p:cNvSpPr/>
          <p:nvPr/>
        </p:nvSpPr>
        <p:spPr>
          <a:xfrm>
            <a:off x="311760" y="1937880"/>
            <a:ext cx="8518680" cy="29800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2400" b="0" strike="noStrike" spc="-1">
                <a:solidFill>
                  <a:srgbClr val="000000"/>
                </a:solidFill>
                <a:latin typeface="Calibri"/>
                <a:ea typeface="Calibri"/>
              </a:rPr>
              <a:t>Una función de 2 o más argumentos se expresa con 2 o más lambdas anidadas:</a:t>
            </a:r>
            <a:endParaRPr lang="es-AR" sz="2400" b="1" strike="noStrike" spc="-1">
              <a:latin typeface="Arial"/>
            </a:endParaRPr>
          </a:p>
          <a:p>
            <a:pPr marL="457200" indent="-342360">
              <a:lnSpc>
                <a:spcPct val="100000"/>
              </a:lnSpc>
              <a:spcBef>
                <a:spcPts val="1599"/>
              </a:spcBef>
              <a:buClr>
                <a:srgbClr val="000000"/>
              </a:buClr>
              <a:buFont typeface="Arial"/>
              <a:buChar char="●"/>
            </a:pPr>
            <a:r>
              <a:rPr lang="es-AR" sz="2400" b="0" strike="noStrike" spc="-1">
                <a:solidFill>
                  <a:srgbClr val="000000"/>
                </a:solidFill>
                <a:latin typeface="Calibri"/>
                <a:ea typeface="Calibri"/>
              </a:rPr>
              <a:t>Ej.: f(a,b) = a+b, se representa con: (λa.(λb.a+b)) </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En general, una función de </a:t>
            </a:r>
            <a:r>
              <a:rPr lang="es-AR" sz="2400" b="0" strike="noStrike" spc="-1">
                <a:solidFill>
                  <a:srgbClr val="000000"/>
                </a:solidFill>
                <a:latin typeface="Courier New"/>
                <a:ea typeface="Courier New"/>
              </a:rPr>
              <a:t>N</a:t>
            </a:r>
            <a:r>
              <a:rPr lang="es-AR" sz="2400" b="0" strike="noStrike" spc="-1">
                <a:solidFill>
                  <a:srgbClr val="000000"/>
                </a:solidFill>
                <a:latin typeface="Calibri"/>
                <a:ea typeface="Calibri"/>
              </a:rPr>
              <a:t> argumentos = un árbol de </a:t>
            </a:r>
            <a:r>
              <a:rPr lang="es-AR" sz="2400" b="0" strike="noStrike" spc="-1">
                <a:solidFill>
                  <a:srgbClr val="000000"/>
                </a:solidFill>
                <a:latin typeface="Courier New"/>
                <a:ea typeface="Courier New"/>
              </a:rPr>
              <a:t>N</a:t>
            </a:r>
            <a:r>
              <a:rPr lang="es-AR" sz="2400" b="0" strike="noStrike" spc="-1">
                <a:solidFill>
                  <a:srgbClr val="000000"/>
                </a:solidFill>
                <a:latin typeface="Calibri"/>
                <a:ea typeface="Calibri"/>
              </a:rPr>
              <a:t> λ’s de 1 argumento</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“Curry” por Haskell B. Curry (la técnica ya la usaba Schönfinkel en 1924)</a:t>
            </a:r>
            <a:endParaRPr lang="es-AR" sz="2400" b="1" strike="noStrike" spc="-1">
              <a:latin typeface="Arial"/>
            </a:endParaRPr>
          </a:p>
          <a:p>
            <a:pPr algn="ctr">
              <a:lnSpc>
                <a:spcPct val="100000"/>
              </a:lnSpc>
              <a:spcBef>
                <a:spcPts val="1599"/>
              </a:spcBef>
              <a:spcAft>
                <a:spcPts val="1599"/>
              </a:spcAft>
              <a:buNone/>
            </a:pPr>
            <a:r>
              <a:rPr lang="es-AR" sz="2400" b="0" strike="noStrike" spc="-1">
                <a:solidFill>
                  <a:srgbClr val="000000"/>
                </a:solidFill>
                <a:latin typeface="Calibri"/>
                <a:ea typeface="Calibri"/>
              </a:rPr>
              <a:t>Entender currying ES CLAVE para entender la motivación y función de abstracciones fundamentales, y saber leer las anotaciones de tipado</a:t>
            </a:r>
            <a:endParaRPr lang="es-AR" sz="2400" b="1"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311760" y="7142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 </a:t>
            </a:r>
            <a:endParaRPr lang="es-AR" sz="4400" b="1" strike="noStrike" spc="-1">
              <a:latin typeface="Arial"/>
            </a:endParaRPr>
          </a:p>
        </p:txBody>
      </p:sp>
      <p:sp>
        <p:nvSpPr>
          <p:cNvPr id="204" name="CustomShape 2"/>
          <p:cNvSpPr/>
          <p:nvPr/>
        </p:nvSpPr>
        <p:spPr>
          <a:xfrm>
            <a:off x="311760" y="1744200"/>
            <a:ext cx="8518680" cy="387252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2000" b="0" strike="noStrike" spc="-1">
                <a:solidFill>
                  <a:srgbClr val="000000"/>
                </a:solidFill>
                <a:latin typeface="Calibri"/>
                <a:ea typeface="Calibri"/>
              </a:rPr>
              <a:t>Inventado por Alonzo Church, para capturar la noción de “computabilidad”, nos da:</a:t>
            </a:r>
            <a:endParaRPr lang="es-AR" sz="2000" b="1" strike="noStrike" spc="-1">
              <a:latin typeface="Arial"/>
            </a:endParaRPr>
          </a:p>
          <a:p>
            <a:pPr marL="457200" indent="-342360">
              <a:lnSpc>
                <a:spcPct val="100000"/>
              </a:lnSpc>
              <a:spcBef>
                <a:spcPts val="1599"/>
              </a:spcBef>
              <a:buClr>
                <a:srgbClr val="000000"/>
              </a:buClr>
              <a:buFont typeface="Arial"/>
              <a:buChar char="●"/>
            </a:pPr>
            <a:r>
              <a:rPr lang="es-AR" sz="2000" b="0" strike="noStrike" spc="-1">
                <a:solidFill>
                  <a:srgbClr val="000000"/>
                </a:solidFill>
                <a:latin typeface="Calibri"/>
                <a:ea typeface="Calibri"/>
              </a:rPr>
              <a:t>Una descripción precisa del comportamiento input-output de las funciones</a:t>
            </a:r>
            <a:endParaRPr lang="es-AR" sz="2000" b="1" strike="noStrike" spc="-1">
              <a:latin typeface="Arial"/>
            </a:endParaRPr>
          </a:p>
          <a:p>
            <a:pPr marL="457200" indent="-342360">
              <a:lnSpc>
                <a:spcPct val="100000"/>
              </a:lnSpc>
              <a:buClr>
                <a:srgbClr val="000000"/>
              </a:buClr>
              <a:buFont typeface="Arial"/>
              <a:buChar char="●"/>
            </a:pPr>
            <a:r>
              <a:rPr lang="es-AR" sz="2000" b="0" strike="noStrike" spc="-1">
                <a:solidFill>
                  <a:srgbClr val="000000"/>
                </a:solidFill>
                <a:latin typeface="Calibri"/>
                <a:ea typeface="Calibri"/>
              </a:rPr>
              <a:t>Una base simple y consistente para razonar sobre “scope” de variables</a:t>
            </a:r>
            <a:endParaRPr lang="es-AR" sz="2000" b="1" strike="noStrike" spc="-1">
              <a:latin typeface="Arial"/>
            </a:endParaRPr>
          </a:p>
          <a:p>
            <a:pPr marL="457200" indent="-342360">
              <a:lnSpc>
                <a:spcPct val="100000"/>
              </a:lnSpc>
              <a:buClr>
                <a:srgbClr val="000000"/>
              </a:buClr>
              <a:buFont typeface="Arial"/>
              <a:buChar char="●"/>
            </a:pPr>
            <a:r>
              <a:rPr lang="es-AR" sz="2000" b="0" strike="noStrike" spc="-1">
                <a:solidFill>
                  <a:srgbClr val="000000"/>
                </a:solidFill>
                <a:latin typeface="Calibri"/>
                <a:ea typeface="Calibri"/>
              </a:rPr>
              <a:t>La idea de “evaluación” como sustitución rigurosa de un término por otro</a:t>
            </a:r>
            <a:endParaRPr lang="es-AR" sz="2000" b="1" strike="noStrike" spc="-1">
              <a:latin typeface="Arial"/>
            </a:endParaRPr>
          </a:p>
          <a:p>
            <a:pPr marL="457200" indent="-342360">
              <a:lnSpc>
                <a:spcPct val="100000"/>
              </a:lnSpc>
              <a:buClr>
                <a:srgbClr val="000000"/>
              </a:buClr>
              <a:buFont typeface="Arial"/>
              <a:buChar char="●"/>
            </a:pPr>
            <a:r>
              <a:rPr lang="es-AR" sz="2000" b="0" strike="noStrike" spc="-1">
                <a:solidFill>
                  <a:srgbClr val="000000"/>
                </a:solidFill>
                <a:latin typeface="Calibri"/>
                <a:ea typeface="Calibri"/>
              </a:rPr>
              <a:t>Paralelismo embebido</a:t>
            </a:r>
            <a:endParaRPr lang="es-AR" sz="2000" b="1" strike="noStrike" spc="-1">
              <a:latin typeface="Arial"/>
            </a:endParaRPr>
          </a:p>
          <a:p>
            <a:pPr marL="114480">
              <a:lnSpc>
                <a:spcPct val="100000"/>
              </a:lnSpc>
              <a:buNone/>
            </a:pPr>
            <a:endParaRPr lang="es-AR" sz="2000" b="1" strike="noStrike" spc="-1">
              <a:latin typeface="Arial"/>
            </a:endParaRPr>
          </a:p>
          <a:p>
            <a:pPr marL="114480">
              <a:lnSpc>
                <a:spcPct val="100000"/>
              </a:lnSpc>
              <a:buNone/>
            </a:pPr>
            <a:r>
              <a:rPr lang="es-AR" sz="2000" b="0" strike="noStrike" spc="-1">
                <a:solidFill>
                  <a:srgbClr val="000000"/>
                </a:solidFill>
                <a:latin typeface="Calibri"/>
                <a:ea typeface="Calibri"/>
              </a:rPr>
              <a:t>Quizás lo más relevante para la programación:</a:t>
            </a:r>
            <a:endParaRPr lang="es-AR" sz="2000" b="1" strike="noStrike" spc="-1">
              <a:latin typeface="Arial"/>
            </a:endParaRPr>
          </a:p>
          <a:p>
            <a:pPr marL="114480" algn="ctr">
              <a:lnSpc>
                <a:spcPct val="100000"/>
              </a:lnSpc>
              <a:spcBef>
                <a:spcPts val="1599"/>
              </a:spcBef>
              <a:spcAft>
                <a:spcPts val="1599"/>
              </a:spcAft>
              <a:buNone/>
            </a:pPr>
            <a:r>
              <a:rPr lang="es-AR" sz="2000" b="0" strike="noStrike" spc="-1">
                <a:solidFill>
                  <a:srgbClr val="000000"/>
                </a:solidFill>
                <a:latin typeface="Calibri"/>
                <a:ea typeface="Calibri"/>
              </a:rPr>
              <a:t>Poder razonar sobre un programa de la misma manera que razonamos sobre ecuaciones y operaciones aritméticas puras.</a:t>
            </a:r>
            <a:endParaRPr lang="es-AR" sz="2000" b="1"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CustomShape 1"/>
          <p:cNvSpPr/>
          <p:nvPr/>
        </p:nvSpPr>
        <p:spPr>
          <a:xfrm>
            <a:off x="311760" y="4532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Variantes</a:t>
            </a:r>
            <a:endParaRPr lang="es-AR" sz="4400" b="1" strike="noStrike" spc="-1">
              <a:latin typeface="Arial"/>
            </a:endParaRPr>
          </a:p>
        </p:txBody>
      </p:sp>
      <p:sp>
        <p:nvSpPr>
          <p:cNvPr id="206" name="CustomShape 2"/>
          <p:cNvSpPr/>
          <p:nvPr/>
        </p:nvSpPr>
        <p:spPr>
          <a:xfrm>
            <a:off x="311760" y="1403640"/>
            <a:ext cx="8518680" cy="40485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2400" b="0" strike="noStrike" spc="-1">
                <a:solidFill>
                  <a:srgbClr val="000000"/>
                </a:solidFill>
                <a:latin typeface="Calibri"/>
                <a:ea typeface="Calibri"/>
              </a:rPr>
              <a:t>El cálculo original, no tipado, tiene limitaciones, que hicieron surgir “variantes” tipadas:</a:t>
            </a:r>
            <a:endParaRPr lang="es-AR" sz="2400" b="1" strike="noStrike" spc="-1">
              <a:latin typeface="Arial"/>
            </a:endParaRPr>
          </a:p>
          <a:p>
            <a:pPr marL="457200" indent="-342360">
              <a:lnSpc>
                <a:spcPct val="100000"/>
              </a:lnSpc>
              <a:spcBef>
                <a:spcPts val="1599"/>
              </a:spcBef>
              <a:buClr>
                <a:srgbClr val="000000"/>
              </a:buClr>
              <a:buFont typeface="Arial"/>
              <a:buChar char="●"/>
            </a:pPr>
            <a:r>
              <a:rPr lang="es-AR" sz="2400" b="0" strike="noStrike" spc="-1">
                <a:solidFill>
                  <a:srgbClr val="000000"/>
                </a:solidFill>
                <a:latin typeface="Calibri"/>
                <a:ea typeface="Calibri"/>
              </a:rPr>
              <a:t>Simplemente tipado (Simply-typed Lambda Calculus)</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Polimórficamente tipado (System-F)</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Dependentemente tipado (Lambda-Pi)</a:t>
            </a:r>
            <a:endParaRPr lang="es-AR" sz="2400" b="1" strike="noStrike" spc="-1">
              <a:latin typeface="Arial"/>
            </a:endParaRPr>
          </a:p>
          <a:p>
            <a:pPr>
              <a:lnSpc>
                <a:spcPct val="100000"/>
              </a:lnSpc>
              <a:spcBef>
                <a:spcPts val="1599"/>
              </a:spcBef>
              <a:buNone/>
            </a:pPr>
            <a:r>
              <a:rPr lang="es-AR" sz="2400" b="0" strike="noStrike" spc="-1">
                <a:solidFill>
                  <a:srgbClr val="000000"/>
                </a:solidFill>
                <a:latin typeface="Calibri"/>
                <a:ea typeface="Calibri"/>
              </a:rPr>
              <a:t>Cada variante del cálculo tipado tiene distintos features en lo que concierne a:</a:t>
            </a:r>
            <a:endParaRPr lang="es-AR" sz="2400" b="1" strike="noStrike" spc="-1">
              <a:latin typeface="Arial"/>
            </a:endParaRPr>
          </a:p>
          <a:p>
            <a:pPr marL="457200" indent="-342360">
              <a:lnSpc>
                <a:spcPct val="100000"/>
              </a:lnSpc>
              <a:spcBef>
                <a:spcPts val="1599"/>
              </a:spcBef>
              <a:buClr>
                <a:srgbClr val="000000"/>
              </a:buClr>
              <a:buFont typeface="Arial"/>
              <a:buChar char="●"/>
            </a:pPr>
            <a:r>
              <a:rPr lang="es-AR" sz="2400" b="0" strike="noStrike" spc="-1">
                <a:solidFill>
                  <a:srgbClr val="000000"/>
                </a:solidFill>
                <a:latin typeface="Calibri"/>
                <a:ea typeface="Calibri"/>
              </a:rPr>
              <a:t>Garantías de terminación</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Habilidad de expresión</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Etc.</a:t>
            </a:r>
            <a:endParaRPr lang="es-AR" sz="2400" b="1"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23"/>
          <p:cNvSpPr/>
          <p:nvPr/>
        </p:nvSpPr>
        <p:spPr>
          <a:xfrm>
            <a:off x="311760" y="3938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endParaRPr lang="es-AR" sz="4400" b="1" strike="noStrike" spc="-1">
              <a:latin typeface="Arial"/>
            </a:endParaRPr>
          </a:p>
        </p:txBody>
      </p:sp>
      <p:sp>
        <p:nvSpPr>
          <p:cNvPr id="208" name="CustomShape 26"/>
          <p:cNvSpPr/>
          <p:nvPr/>
        </p:nvSpPr>
        <p:spPr>
          <a:xfrm>
            <a:off x="311760" y="1260000"/>
            <a:ext cx="8518680" cy="41644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Aft>
                <a:spcPts val="1599"/>
              </a:spcAft>
              <a:buNone/>
            </a:pPr>
            <a:r>
              <a:rPr lang="es-AR" sz="1800" b="0" strike="noStrike" spc="-1">
                <a:solidFill>
                  <a:srgbClr val="000000"/>
                </a:solidFill>
                <a:latin typeface="Arial"/>
              </a:rPr>
              <a:t>El cálculo lambda es un sistema matemático que sirve para entender funciones y computación. Fue creado por el lógico Alonzo Church en la década de 1930, y es la base de muchos lenguajes de programación funcionales como Haskell y Scala.</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Funciones anónimas: En el cálculo lambda, todo gira en torno a funciones. Estas funciones no tienen nombres, solo se definen por lo que hacen. Por ejemplo, una función que suma 1 a su entrada sería así:</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   -λx.x+1</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   - Se lee como: "una función que toma un argumento `x` y devuelve `x + 1`".</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Aplicación de funciones: Para usar una función, simplemente se "aplica" a un valor. Por ejemplo:</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   - Si aplicas la función λx.x+1 al número 2, sería:</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   - (λx.x+1)(2) = 2+1=3.</a:t>
            </a:r>
            <a:endParaRPr lang="es-AR" sz="1800" b="1" strike="noStrike" spc="-1">
              <a:latin typeface="Arial"/>
            </a:endParaRPr>
          </a:p>
          <a:p>
            <a:pPr>
              <a:lnSpc>
                <a:spcPct val="100000"/>
              </a:lnSpc>
              <a:spcAft>
                <a:spcPts val="1599"/>
              </a:spcAft>
              <a:buNone/>
            </a:pPr>
            <a:r>
              <a:rPr lang="es-AR" sz="1800" b="0" strike="noStrike" spc="-1">
                <a:solidFill>
                  <a:srgbClr val="000000"/>
                </a:solidFill>
                <a:latin typeface="Arial"/>
              </a:rPr>
              <a:t>Sustitución: Al aplicar una función, el valor reemplaza al parámetro. En el ejemplo anterior, el 2 sustituye a la `x`, así que `x + 1` se convierte en `2 + 1`.</a:t>
            </a:r>
            <a:endParaRPr lang="es-AR" sz="1800" b="1" strike="noStrike" spc="-1">
              <a:latin typeface="Arial"/>
            </a:endParaRPr>
          </a:p>
          <a:p>
            <a:pPr>
              <a:lnSpc>
                <a:spcPct val="100000"/>
              </a:lnSpc>
              <a:spcAft>
                <a:spcPts val="1599"/>
              </a:spcAft>
              <a:buNone/>
            </a:pPr>
            <a:endParaRPr lang="es-AR" sz="1800" b="1" strike="noStrike" spc="-1">
              <a:latin typeface="Arial"/>
            </a:endParaRPr>
          </a:p>
          <a:p>
            <a:pPr>
              <a:lnSpc>
                <a:spcPct val="100000"/>
              </a:lnSpc>
              <a:spcAft>
                <a:spcPts val="1599"/>
              </a:spcAft>
              <a:buNone/>
            </a:pPr>
            <a:endParaRPr lang="es-AR" sz="1800" b="1"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11760" y="4532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Haskell: λ-calculus extendido</a:t>
            </a:r>
            <a:endParaRPr lang="es-AR" sz="4400" b="1" strike="noStrike" spc="-1">
              <a:latin typeface="Arial"/>
            </a:endParaRPr>
          </a:p>
        </p:txBody>
      </p:sp>
      <p:sp>
        <p:nvSpPr>
          <p:cNvPr id="210" name="CustomShape 2"/>
          <p:cNvSpPr/>
          <p:nvPr/>
        </p:nvSpPr>
        <p:spPr>
          <a:xfrm>
            <a:off x="164520" y="5434200"/>
            <a:ext cx="8518680" cy="161244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λ-calculus con tipos polimórficos.</a:t>
            </a:r>
            <a:endParaRPr lang="es-AR" sz="3000" b="1" strike="noStrike" spc="-1">
              <a:latin typeface="Arial"/>
            </a:endParaRPr>
          </a:p>
        </p:txBody>
      </p:sp>
      <p:sp>
        <p:nvSpPr>
          <p:cNvPr id="211" name="CustomShape 3"/>
          <p:cNvSpPr/>
          <p:nvPr/>
        </p:nvSpPr>
        <p:spPr>
          <a:xfrm>
            <a:off x="311760" y="1287000"/>
            <a:ext cx="8518680" cy="22114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000000"/>
              </a:buClr>
              <a:buFont typeface="Arial"/>
              <a:buChar char="●"/>
            </a:pPr>
            <a:r>
              <a:rPr lang="es-AR" sz="2400" b="0" strike="noStrike" spc="-1">
                <a:solidFill>
                  <a:srgbClr val="000000"/>
                </a:solidFill>
                <a:latin typeface="Calibri"/>
                <a:ea typeface="Calibri"/>
              </a:rPr>
              <a:t>Es el LC extendido con constantes, syntax sugar, y un type system </a:t>
            </a:r>
            <a:r>
              <a:rPr lang="es-AR" sz="2400" b="0" u="sng" strike="noStrike" spc="-1">
                <a:solidFill>
                  <a:srgbClr val="000000"/>
                </a:solidFill>
                <a:uFillTx/>
                <a:latin typeface="Calibri"/>
                <a:ea typeface="Calibri"/>
              </a:rPr>
              <a:t>muy</a:t>
            </a:r>
            <a:r>
              <a:rPr lang="es-AR" sz="2400" b="0" strike="noStrike" spc="-1">
                <a:solidFill>
                  <a:srgbClr val="000000"/>
                </a:solidFill>
                <a:latin typeface="Calibri"/>
                <a:ea typeface="Calibri"/>
              </a:rPr>
              <a:t> expresivo.</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Nació como “unificador” (muchos papers de FP pura / lazy, poca consistencia)</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Diseñado por comité al principio. Luego de volverse robusto, se “liberó”</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(Nota: Ver “Frege”, actualmente (2016) el único lenguaje similar para la JVM)</a:t>
            </a:r>
            <a:endParaRPr lang="es-AR" sz="2400" b="1" strike="noStrike" spc="-1">
              <a:latin typeface="Arial"/>
            </a:endParaRPr>
          </a:p>
          <a:p>
            <a:pPr marL="457200" indent="-342360">
              <a:lnSpc>
                <a:spcPct val="100000"/>
              </a:lnSpc>
              <a:buClr>
                <a:srgbClr val="000000"/>
              </a:buClr>
              <a:buFont typeface="Arial"/>
              <a:buChar char="●"/>
            </a:pPr>
            <a:r>
              <a:rPr lang="es-AR" sz="2400" b="0" strike="noStrike" spc="-1">
                <a:solidFill>
                  <a:srgbClr val="000000"/>
                </a:solidFill>
                <a:latin typeface="Calibri"/>
                <a:ea typeface="Calibri"/>
              </a:rPr>
              <a:t>Tipos: simples, polimórficos, existenciales, dinámicos, fantasmas, líquidos, …</a:t>
            </a:r>
            <a:endParaRPr lang="es-AR" sz="2400" b="1"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CustomShape 1"/>
          <p:cNvSpPr/>
          <p:nvPr/>
        </p:nvSpPr>
        <p:spPr>
          <a:xfrm>
            <a:off x="1109880" y="576000"/>
            <a:ext cx="6592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Haskell: </a:t>
            </a:r>
            <a:endParaRPr lang="es-AR" sz="4400" b="1" strike="noStrike" spc="-1">
              <a:latin typeface="Arial"/>
            </a:endParaRPr>
          </a:p>
        </p:txBody>
      </p:sp>
      <p:sp>
        <p:nvSpPr>
          <p:cNvPr id="213" name="CustomShape 2"/>
          <p:cNvSpPr/>
          <p:nvPr/>
        </p:nvSpPr>
        <p:spPr>
          <a:xfrm>
            <a:off x="335880" y="1523880"/>
            <a:ext cx="8518680" cy="27946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000000"/>
              </a:buClr>
              <a:buFont typeface="Arial"/>
              <a:buChar char="●"/>
            </a:pPr>
            <a:r>
              <a:rPr lang="es-AR" sz="3200" b="0" strike="noStrike" spc="-1">
                <a:solidFill>
                  <a:srgbClr val="000000"/>
                </a:solidFill>
                <a:latin typeface="Calibri"/>
                <a:ea typeface="Calibri"/>
              </a:rPr>
              <a:t>Sistema de tipado super expresivo (y extensiones que lo hacen aún más)</a:t>
            </a:r>
            <a:endParaRPr lang="es-AR" sz="3200" b="1" strike="noStrike" spc="-1">
              <a:latin typeface="Arial"/>
            </a:endParaRPr>
          </a:p>
          <a:p>
            <a:pPr marL="457200" indent="-342360">
              <a:lnSpc>
                <a:spcPct val="100000"/>
              </a:lnSpc>
              <a:buClr>
                <a:srgbClr val="000000"/>
              </a:buClr>
              <a:buFont typeface="Arial"/>
              <a:buChar char="●"/>
            </a:pPr>
            <a:r>
              <a:rPr lang="es-AR" sz="3200" b="0" strike="noStrike" spc="-1">
                <a:solidFill>
                  <a:srgbClr val="000000"/>
                </a:solidFill>
                <a:latin typeface="Calibri"/>
                <a:ea typeface="Calibri"/>
              </a:rPr>
              <a:t>Cercanía sintáctica al cálculo lambda</a:t>
            </a:r>
            <a:endParaRPr lang="es-AR" sz="3200" b="1" strike="noStrike" spc="-1">
              <a:latin typeface="Arial"/>
            </a:endParaRPr>
          </a:p>
          <a:p>
            <a:pPr marL="457200" indent="-342360">
              <a:lnSpc>
                <a:spcPct val="100000"/>
              </a:lnSpc>
              <a:buClr>
                <a:srgbClr val="000000"/>
              </a:buClr>
              <a:buFont typeface="Arial"/>
              <a:buChar char="●"/>
            </a:pPr>
            <a:r>
              <a:rPr lang="es-AR" sz="3200" b="0" strike="noStrike" spc="-1">
                <a:solidFill>
                  <a:srgbClr val="000000"/>
                </a:solidFill>
                <a:latin typeface="Calibri"/>
                <a:ea typeface="Calibri"/>
              </a:rPr>
              <a:t>Librerías diseñadas sobre conceptos matemáticos fundamentales</a:t>
            </a:r>
            <a:endParaRPr lang="es-AR" sz="3200" b="1" strike="noStrike" spc="-1">
              <a:latin typeface="Arial"/>
            </a:endParaRPr>
          </a:p>
          <a:p>
            <a:pPr marL="457200" indent="-342360">
              <a:lnSpc>
                <a:spcPct val="100000"/>
              </a:lnSpc>
              <a:buClr>
                <a:srgbClr val="000000"/>
              </a:buClr>
              <a:buFont typeface="Arial"/>
              <a:buChar char="●"/>
            </a:pPr>
            <a:r>
              <a:rPr lang="es-AR" sz="3200" b="0" strike="noStrike" spc="-1">
                <a:solidFill>
                  <a:srgbClr val="000000"/>
                </a:solidFill>
                <a:latin typeface="Calibri"/>
                <a:ea typeface="Calibri"/>
              </a:rPr>
              <a:t>Décadas de papers, etc. escritos con ejemplos en Haskell o similar</a:t>
            </a:r>
            <a:endParaRPr lang="es-AR" sz="3200" b="1" strike="noStrike" spc="-1">
              <a:latin typeface="Arial"/>
            </a:endParaRPr>
          </a:p>
          <a:p>
            <a:pPr marL="457200" indent="-342360">
              <a:lnSpc>
                <a:spcPct val="100000"/>
              </a:lnSpc>
              <a:buClr>
                <a:srgbClr val="000000"/>
              </a:buClr>
              <a:buFont typeface="Arial"/>
              <a:buChar char="●"/>
            </a:pPr>
            <a:r>
              <a:rPr lang="es-AR" sz="3200" b="0" strike="noStrike" spc="-1">
                <a:solidFill>
                  <a:srgbClr val="000000"/>
                </a:solidFill>
                <a:latin typeface="Calibri"/>
                <a:ea typeface="Calibri"/>
              </a:rPr>
              <a:t>Hoy en día es “industry-proof”. Ya se usa en el Mundo Real</a:t>
            </a:r>
            <a:endParaRPr lang="es-AR" sz="3200" b="1"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399960" y="35820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Funciones</a:t>
            </a:r>
            <a:endParaRPr lang="es-AR" sz="4400" b="1" strike="noStrike" spc="-1">
              <a:latin typeface="Arial"/>
            </a:endParaRPr>
          </a:p>
        </p:txBody>
      </p:sp>
      <p:sp>
        <p:nvSpPr>
          <p:cNvPr id="124" name="CustomShape 2"/>
          <p:cNvSpPr/>
          <p:nvPr/>
        </p:nvSpPr>
        <p:spPr>
          <a:xfrm>
            <a:off x="1179720" y="1996200"/>
            <a:ext cx="2358000" cy="3059280"/>
          </a:xfrm>
          <a:prstGeom prst="ellipse">
            <a:avLst/>
          </a:prstGeom>
          <a:solidFill>
            <a:schemeClr val="lt2"/>
          </a:solidFill>
          <a:ln w="19080">
            <a:solidFill>
              <a:srgbClr val="1F497D"/>
            </a:solidFill>
            <a:round/>
          </a:ln>
        </p:spPr>
        <p:style>
          <a:lnRef idx="0">
            <a:scrgbClr r="0" g="0" b="0"/>
          </a:lnRef>
          <a:fillRef idx="0">
            <a:scrgbClr r="0" g="0" b="0"/>
          </a:fillRef>
          <a:effectRef idx="0">
            <a:scrgbClr r="0" g="0" b="0"/>
          </a:effectRef>
          <a:fontRef idx="minor"/>
        </p:style>
        <p:txBody>
          <a:bodyPr/>
          <a:lstStyle/>
          <a:p>
            <a:endParaRPr lang="es-AR"/>
          </a:p>
        </p:txBody>
      </p:sp>
      <p:grpSp>
        <p:nvGrpSpPr>
          <p:cNvPr id="125" name="Group 3"/>
          <p:cNvGrpSpPr/>
          <p:nvPr/>
        </p:nvGrpSpPr>
        <p:grpSpPr>
          <a:xfrm>
            <a:off x="1930320" y="1996200"/>
            <a:ext cx="936720" cy="635400"/>
            <a:chOff x="1930320" y="1996200"/>
            <a:chExt cx="936720" cy="635400"/>
          </a:xfrm>
        </p:grpSpPr>
        <p:sp>
          <p:nvSpPr>
            <p:cNvPr id="126" name="CustomShape 4"/>
            <p:cNvSpPr/>
            <p:nvPr/>
          </p:nvSpPr>
          <p:spPr>
            <a:xfrm>
              <a:off x="2235600" y="231480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27" name="CustomShape 5"/>
            <p:cNvSpPr/>
            <p:nvPr/>
          </p:nvSpPr>
          <p:spPr>
            <a:xfrm>
              <a:off x="1930320" y="1996200"/>
              <a:ext cx="93672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Haskell</a:t>
              </a:r>
              <a:endParaRPr lang="es-AR" sz="1400" b="1" strike="noStrike" spc="-1">
                <a:latin typeface="Arial"/>
              </a:endParaRPr>
            </a:p>
          </p:txBody>
        </p:sp>
      </p:grpSp>
      <p:grpSp>
        <p:nvGrpSpPr>
          <p:cNvPr id="128" name="Group 6"/>
          <p:cNvGrpSpPr/>
          <p:nvPr/>
        </p:nvGrpSpPr>
        <p:grpSpPr>
          <a:xfrm>
            <a:off x="1489680" y="3699720"/>
            <a:ext cx="741600" cy="635400"/>
            <a:chOff x="1489680" y="3699720"/>
            <a:chExt cx="741600" cy="635400"/>
          </a:xfrm>
        </p:grpSpPr>
        <p:sp>
          <p:nvSpPr>
            <p:cNvPr id="129" name="CustomShape 7"/>
            <p:cNvSpPr/>
            <p:nvPr/>
          </p:nvSpPr>
          <p:spPr>
            <a:xfrm>
              <a:off x="1725840" y="401832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30" name="CustomShape 8"/>
            <p:cNvSpPr/>
            <p:nvPr/>
          </p:nvSpPr>
          <p:spPr>
            <a:xfrm>
              <a:off x="1489680" y="3699720"/>
              <a:ext cx="74160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Java</a:t>
              </a:r>
              <a:endParaRPr lang="es-AR" sz="1400" b="1" strike="noStrike" spc="-1">
                <a:latin typeface="Arial"/>
              </a:endParaRPr>
            </a:p>
          </p:txBody>
        </p:sp>
      </p:grpSp>
      <p:grpSp>
        <p:nvGrpSpPr>
          <p:cNvPr id="131" name="Group 9"/>
          <p:cNvGrpSpPr/>
          <p:nvPr/>
        </p:nvGrpSpPr>
        <p:grpSpPr>
          <a:xfrm>
            <a:off x="2311560" y="4248720"/>
            <a:ext cx="741600" cy="635400"/>
            <a:chOff x="2311560" y="4248720"/>
            <a:chExt cx="741600" cy="635400"/>
          </a:xfrm>
        </p:grpSpPr>
        <p:sp>
          <p:nvSpPr>
            <p:cNvPr id="132" name="CustomShape 10"/>
            <p:cNvSpPr/>
            <p:nvPr/>
          </p:nvSpPr>
          <p:spPr>
            <a:xfrm>
              <a:off x="2547360" y="456732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33" name="CustomShape 11"/>
            <p:cNvSpPr/>
            <p:nvPr/>
          </p:nvSpPr>
          <p:spPr>
            <a:xfrm>
              <a:off x="2311560" y="4248720"/>
              <a:ext cx="74160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PHP</a:t>
              </a:r>
              <a:endParaRPr lang="es-AR" sz="1400" b="1" strike="noStrike" spc="-1">
                <a:latin typeface="Arial"/>
              </a:endParaRPr>
            </a:p>
          </p:txBody>
        </p:sp>
      </p:grpSp>
      <p:sp>
        <p:nvSpPr>
          <p:cNvPr id="134" name="CustomShape 12"/>
          <p:cNvSpPr/>
          <p:nvPr/>
        </p:nvSpPr>
        <p:spPr>
          <a:xfrm>
            <a:off x="5769360" y="1996200"/>
            <a:ext cx="2358000" cy="3059280"/>
          </a:xfrm>
          <a:prstGeom prst="ellipse">
            <a:avLst/>
          </a:prstGeom>
          <a:solidFill>
            <a:schemeClr val="lt2"/>
          </a:solidFill>
          <a:ln w="19080">
            <a:solidFill>
              <a:srgbClr val="1F497D"/>
            </a:solidFill>
            <a:round/>
          </a:ln>
        </p:spPr>
        <p:style>
          <a:lnRef idx="0">
            <a:scrgbClr r="0" g="0" b="0"/>
          </a:lnRef>
          <a:fillRef idx="0">
            <a:scrgbClr r="0" g="0" b="0"/>
          </a:fillRef>
          <a:effectRef idx="0">
            <a:scrgbClr r="0" g="0" b="0"/>
          </a:effectRef>
          <a:fontRef idx="minor"/>
        </p:style>
        <p:txBody>
          <a:bodyPr/>
          <a:lstStyle/>
          <a:p>
            <a:endParaRPr lang="es-AR"/>
          </a:p>
        </p:txBody>
      </p:sp>
      <p:grpSp>
        <p:nvGrpSpPr>
          <p:cNvPr id="135" name="Group 13"/>
          <p:cNvGrpSpPr/>
          <p:nvPr/>
        </p:nvGrpSpPr>
        <p:grpSpPr>
          <a:xfrm>
            <a:off x="6577560" y="2155680"/>
            <a:ext cx="741600" cy="635400"/>
            <a:chOff x="6577560" y="2155680"/>
            <a:chExt cx="741600" cy="635400"/>
          </a:xfrm>
        </p:grpSpPr>
        <p:sp>
          <p:nvSpPr>
            <p:cNvPr id="136" name="CustomShape 14"/>
            <p:cNvSpPr/>
            <p:nvPr/>
          </p:nvSpPr>
          <p:spPr>
            <a:xfrm>
              <a:off x="6813720" y="247428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37" name="CustomShape 15"/>
            <p:cNvSpPr/>
            <p:nvPr/>
          </p:nvSpPr>
          <p:spPr>
            <a:xfrm>
              <a:off x="6577560" y="2155680"/>
              <a:ext cx="74160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1987</a:t>
              </a:r>
              <a:endParaRPr lang="es-AR" sz="1400" b="1" strike="noStrike" spc="-1">
                <a:latin typeface="Arial"/>
              </a:endParaRPr>
            </a:p>
          </p:txBody>
        </p:sp>
      </p:grpSp>
      <p:grpSp>
        <p:nvGrpSpPr>
          <p:cNvPr id="138" name="Group 16"/>
          <p:cNvGrpSpPr/>
          <p:nvPr/>
        </p:nvGrpSpPr>
        <p:grpSpPr>
          <a:xfrm>
            <a:off x="6577560" y="3699720"/>
            <a:ext cx="741600" cy="635400"/>
            <a:chOff x="6577560" y="3699720"/>
            <a:chExt cx="741600" cy="635400"/>
          </a:xfrm>
        </p:grpSpPr>
        <p:sp>
          <p:nvSpPr>
            <p:cNvPr id="139" name="CustomShape 17"/>
            <p:cNvSpPr/>
            <p:nvPr/>
          </p:nvSpPr>
          <p:spPr>
            <a:xfrm>
              <a:off x="6813720" y="401832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40" name="CustomShape 18"/>
            <p:cNvSpPr/>
            <p:nvPr/>
          </p:nvSpPr>
          <p:spPr>
            <a:xfrm>
              <a:off x="6577560" y="3699720"/>
              <a:ext cx="74160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1995</a:t>
              </a:r>
              <a:endParaRPr lang="es-AR" sz="1400" b="1" strike="noStrike" spc="-1">
                <a:latin typeface="Arial"/>
              </a:endParaRPr>
            </a:p>
            <a:p>
              <a:pPr algn="ctr">
                <a:lnSpc>
                  <a:spcPct val="100000"/>
                </a:lnSpc>
                <a:buNone/>
              </a:pPr>
              <a:endParaRPr lang="es-AR" sz="1400" b="1" strike="noStrike" spc="-1">
                <a:latin typeface="Arial"/>
              </a:endParaRPr>
            </a:p>
          </p:txBody>
        </p:sp>
      </p:grpSp>
      <p:sp>
        <p:nvSpPr>
          <p:cNvPr id="141" name="CustomShape 19"/>
          <p:cNvSpPr/>
          <p:nvPr/>
        </p:nvSpPr>
        <p:spPr>
          <a:xfrm>
            <a:off x="2507400" y="2474280"/>
            <a:ext cx="4304880" cy="157680"/>
          </a:xfrm>
          <a:custGeom>
            <a:avLst/>
            <a:gdLst/>
            <a:ahLst/>
            <a:cxnLst/>
            <a:rect l="l" t="t" r="r" b="b"/>
            <a:pathLst>
              <a:path w="21600" h="21600">
                <a:moveTo>
                  <a:pt x="0" y="0"/>
                </a:moveTo>
                <a:lnTo>
                  <a:pt x="21600" y="21600"/>
                </a:lnTo>
              </a:path>
            </a:pathLst>
          </a:custGeom>
          <a:noFill/>
          <a:ln w="28440">
            <a:solidFill>
              <a:srgbClr val="1F497D"/>
            </a:solidFill>
            <a:round/>
            <a:tailEnd type="triangle" w="med" len="med"/>
          </a:ln>
        </p:spPr>
        <p:style>
          <a:lnRef idx="0">
            <a:scrgbClr r="0" g="0" b="0"/>
          </a:lnRef>
          <a:fillRef idx="0">
            <a:scrgbClr r="0" g="0" b="0"/>
          </a:fillRef>
          <a:effectRef idx="0">
            <a:scrgbClr r="0" g="0" b="0"/>
          </a:effectRef>
          <a:fontRef idx="minor"/>
        </p:style>
        <p:txBody>
          <a:bodyPr/>
          <a:lstStyle/>
          <a:p>
            <a:endParaRPr lang="es-AR"/>
          </a:p>
        </p:txBody>
      </p:sp>
      <p:sp>
        <p:nvSpPr>
          <p:cNvPr id="142" name="CustomShape 20"/>
          <p:cNvSpPr/>
          <p:nvPr/>
        </p:nvSpPr>
        <p:spPr>
          <a:xfrm>
            <a:off x="1997280" y="4177800"/>
            <a:ext cx="4814640" cy="360"/>
          </a:xfrm>
          <a:custGeom>
            <a:avLst/>
            <a:gdLst/>
            <a:ahLst/>
            <a:cxnLst/>
            <a:rect l="l" t="t" r="r" b="b"/>
            <a:pathLst>
              <a:path w="21600" h="21600">
                <a:moveTo>
                  <a:pt x="0" y="0"/>
                </a:moveTo>
                <a:lnTo>
                  <a:pt x="21600" y="21600"/>
                </a:lnTo>
              </a:path>
            </a:pathLst>
          </a:custGeom>
          <a:noFill/>
          <a:ln w="28440">
            <a:solidFill>
              <a:srgbClr val="1F497D"/>
            </a:solidFill>
            <a:round/>
            <a:tailEnd type="triangle" w="med" len="med"/>
          </a:ln>
        </p:spPr>
        <p:style>
          <a:lnRef idx="0">
            <a:scrgbClr r="0" g="0" b="0"/>
          </a:lnRef>
          <a:fillRef idx="0">
            <a:scrgbClr r="0" g="0" b="0"/>
          </a:fillRef>
          <a:effectRef idx="0">
            <a:scrgbClr r="0" g="0" b="0"/>
          </a:effectRef>
          <a:fontRef idx="minor"/>
        </p:style>
        <p:txBody>
          <a:bodyPr/>
          <a:lstStyle/>
          <a:p>
            <a:endParaRPr lang="es-AR"/>
          </a:p>
        </p:txBody>
      </p:sp>
      <p:sp>
        <p:nvSpPr>
          <p:cNvPr id="143" name="CustomShape 21"/>
          <p:cNvSpPr/>
          <p:nvPr/>
        </p:nvSpPr>
        <p:spPr>
          <a:xfrm rot="10800000" flipH="1">
            <a:off x="2819160" y="4179600"/>
            <a:ext cx="3993120" cy="547200"/>
          </a:xfrm>
          <a:custGeom>
            <a:avLst/>
            <a:gdLst/>
            <a:ahLst/>
            <a:cxnLst/>
            <a:rect l="l" t="t" r="r" b="b"/>
            <a:pathLst>
              <a:path w="21600" h="21600">
                <a:moveTo>
                  <a:pt x="0" y="0"/>
                </a:moveTo>
                <a:lnTo>
                  <a:pt x="21600" y="21600"/>
                </a:lnTo>
              </a:path>
            </a:pathLst>
          </a:custGeom>
          <a:noFill/>
          <a:ln w="28440">
            <a:solidFill>
              <a:srgbClr val="1F497D"/>
            </a:solidFill>
            <a:round/>
            <a:tailEnd type="triangle" w="med" len="med"/>
          </a:ln>
        </p:spPr>
        <p:style>
          <a:lnRef idx="0">
            <a:scrgbClr r="0" g="0" b="0"/>
          </a:lnRef>
          <a:fillRef idx="0">
            <a:scrgbClr r="0" g="0" b="0"/>
          </a:fillRef>
          <a:effectRef idx="0">
            <a:scrgbClr r="0" g="0" b="0"/>
          </a:effectRef>
          <a:fontRef idx="minor"/>
        </p:style>
        <p:txBody>
          <a:bodyPr/>
          <a:lstStyle/>
          <a:p>
            <a:endParaRPr lang="es-AR"/>
          </a:p>
        </p:txBody>
      </p:sp>
      <p:sp>
        <p:nvSpPr>
          <p:cNvPr id="144" name="CustomShape 22"/>
          <p:cNvSpPr/>
          <p:nvPr/>
        </p:nvSpPr>
        <p:spPr>
          <a:xfrm>
            <a:off x="2625120" y="5115240"/>
            <a:ext cx="3814200" cy="350280"/>
          </a:xfrm>
          <a:prstGeom prst="rect">
            <a:avLst/>
          </a:prstGeom>
          <a:noFill/>
          <a:ln w="0">
            <a:noFill/>
          </a:ln>
        </p:spPr>
        <p:style>
          <a:lnRef idx="0">
            <a:scrgbClr r="0" g="0" b="0"/>
          </a:lnRef>
          <a:fillRef idx="0">
            <a:scrgbClr r="0" g="0" b="0"/>
          </a:fillRef>
          <a:effectRef idx="0">
            <a:scrgbClr r="0" g="0" b="0"/>
          </a:effectRef>
          <a:fontRef idx="minor"/>
        </p:style>
        <p:txBody>
          <a:bodyPr lIns="90000" tIns="350640" rIns="90000" bIns="350640" anchor="t">
            <a:noAutofit/>
          </a:bodyPr>
          <a:lstStyle/>
          <a:p>
            <a:pPr algn="ctr">
              <a:lnSpc>
                <a:spcPct val="100000"/>
              </a:lnSpc>
              <a:buNone/>
            </a:pPr>
            <a:r>
              <a:rPr lang="es-AR" sz="1800" b="0" strike="noStrike" spc="-1">
                <a:solidFill>
                  <a:srgbClr val="FFFFFF"/>
                </a:solidFill>
                <a:latin typeface="Courier New"/>
                <a:ea typeface="Courier New"/>
              </a:rPr>
              <a:t>Lenguaje</a:t>
            </a:r>
            <a:r>
              <a:rPr lang="es-AR" sz="1800" b="0" strike="noStrike" spc="-1">
                <a:solidFill>
                  <a:srgbClr val="F6B26B"/>
                </a:solidFill>
                <a:latin typeface="Courier New"/>
                <a:ea typeface="Courier New"/>
              </a:rPr>
              <a:t> -&gt; </a:t>
            </a:r>
            <a:r>
              <a:rPr lang="es-AR" sz="1800" b="0" strike="noStrike" spc="-1">
                <a:solidFill>
                  <a:srgbClr val="FFFFFF"/>
                </a:solidFill>
                <a:latin typeface="Courier New"/>
                <a:ea typeface="Courier New"/>
              </a:rPr>
              <a:t>Año</a:t>
            </a:r>
            <a:endParaRPr lang="es-AR" sz="1800" b="1" strike="noStrike" spc="-1">
              <a:latin typeface="Arial"/>
            </a:endParaRPr>
          </a:p>
        </p:txBody>
      </p:sp>
      <p:grpSp>
        <p:nvGrpSpPr>
          <p:cNvPr id="145" name="Group 23"/>
          <p:cNvGrpSpPr/>
          <p:nvPr/>
        </p:nvGrpSpPr>
        <p:grpSpPr>
          <a:xfrm>
            <a:off x="6157440" y="3062520"/>
            <a:ext cx="741600" cy="635400"/>
            <a:chOff x="6157440" y="3062520"/>
            <a:chExt cx="741600" cy="635400"/>
          </a:xfrm>
        </p:grpSpPr>
        <p:sp>
          <p:nvSpPr>
            <p:cNvPr id="146" name="CustomShape 24"/>
            <p:cNvSpPr/>
            <p:nvPr/>
          </p:nvSpPr>
          <p:spPr>
            <a:xfrm>
              <a:off x="6393600" y="338112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47" name="CustomShape 25"/>
            <p:cNvSpPr/>
            <p:nvPr/>
          </p:nvSpPr>
          <p:spPr>
            <a:xfrm>
              <a:off x="6157440" y="3062520"/>
              <a:ext cx="74160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2003</a:t>
              </a:r>
              <a:endParaRPr lang="es-AR" sz="1400" b="1" strike="noStrike" spc="-1">
                <a:latin typeface="Arial"/>
              </a:endParaRPr>
            </a:p>
          </p:txBody>
        </p:sp>
      </p:grpSp>
      <p:grpSp>
        <p:nvGrpSpPr>
          <p:cNvPr id="148" name="Group 26"/>
          <p:cNvGrpSpPr/>
          <p:nvPr/>
        </p:nvGrpSpPr>
        <p:grpSpPr>
          <a:xfrm>
            <a:off x="2027880" y="2982960"/>
            <a:ext cx="741600" cy="635400"/>
            <a:chOff x="2027880" y="2982960"/>
            <a:chExt cx="741600" cy="635400"/>
          </a:xfrm>
        </p:grpSpPr>
        <p:sp>
          <p:nvSpPr>
            <p:cNvPr id="149" name="CustomShape 27"/>
            <p:cNvSpPr/>
            <p:nvPr/>
          </p:nvSpPr>
          <p:spPr>
            <a:xfrm>
              <a:off x="2263680" y="3301560"/>
              <a:ext cx="269640" cy="316800"/>
            </a:xfrm>
            <a:prstGeom prst="flowChartConnector">
              <a:avLst/>
            </a:prstGeom>
            <a:solidFill>
              <a:srgbClr val="434343"/>
            </a:solidFill>
            <a:ln w="9360">
              <a:solidFill>
                <a:srgbClr val="FFFFFF"/>
              </a:solidFill>
              <a:round/>
            </a:ln>
          </p:spPr>
          <p:style>
            <a:lnRef idx="0">
              <a:scrgbClr r="0" g="0" b="0"/>
            </a:lnRef>
            <a:fillRef idx="0">
              <a:scrgbClr r="0" g="0" b="0"/>
            </a:fillRef>
            <a:effectRef idx="0">
              <a:scrgbClr r="0" g="0" b="0"/>
            </a:effectRef>
            <a:fontRef idx="minor"/>
          </p:style>
          <p:txBody>
            <a:bodyPr/>
            <a:lstStyle/>
            <a:p>
              <a:endParaRPr lang="es-AR"/>
            </a:p>
          </p:txBody>
        </p:sp>
        <p:sp>
          <p:nvSpPr>
            <p:cNvPr id="150" name="CustomShape 28"/>
            <p:cNvSpPr/>
            <p:nvPr/>
          </p:nvSpPr>
          <p:spPr>
            <a:xfrm>
              <a:off x="2027880" y="2982960"/>
              <a:ext cx="741600" cy="316800"/>
            </a:xfrm>
            <a:prstGeom prst="rect">
              <a:avLst/>
            </a:prstGeom>
            <a:noFill/>
            <a:ln w="0">
              <a:noFill/>
            </a:ln>
          </p:spPr>
          <p:style>
            <a:lnRef idx="0">
              <a:scrgbClr r="0" g="0" b="0"/>
            </a:lnRef>
            <a:fillRef idx="0">
              <a:scrgbClr r="0" g="0" b="0"/>
            </a:fillRef>
            <a:effectRef idx="0">
              <a:scrgbClr r="0" g="0" b="0"/>
            </a:effectRef>
            <a:fontRef idx="minor"/>
          </p:style>
          <p:txBody>
            <a:bodyPr lIns="90000" tIns="317520" rIns="90000" bIns="317520" anchor="t">
              <a:noAutofit/>
            </a:bodyPr>
            <a:lstStyle/>
            <a:p>
              <a:pPr algn="ctr">
                <a:lnSpc>
                  <a:spcPct val="100000"/>
                </a:lnSpc>
                <a:buNone/>
              </a:pPr>
              <a:r>
                <a:rPr lang="es-AR" sz="1400" b="0" strike="noStrike" spc="-1">
                  <a:solidFill>
                    <a:srgbClr val="4F81BD"/>
                  </a:solidFill>
                  <a:latin typeface="Arial"/>
                  <a:ea typeface="Arial"/>
                </a:rPr>
                <a:t>Scala</a:t>
              </a:r>
              <a:endParaRPr lang="es-AR" sz="1400" b="1" strike="noStrike" spc="-1">
                <a:latin typeface="Arial"/>
              </a:endParaRPr>
            </a:p>
          </p:txBody>
        </p:sp>
      </p:grpSp>
      <p:sp>
        <p:nvSpPr>
          <p:cNvPr id="151" name="CustomShape 29"/>
          <p:cNvSpPr/>
          <p:nvPr/>
        </p:nvSpPr>
        <p:spPr>
          <a:xfrm>
            <a:off x="2535120" y="3461040"/>
            <a:ext cx="3856680" cy="77760"/>
          </a:xfrm>
          <a:custGeom>
            <a:avLst/>
            <a:gdLst/>
            <a:ahLst/>
            <a:cxnLst/>
            <a:rect l="l" t="t" r="r" b="b"/>
            <a:pathLst>
              <a:path w="21600" h="21600">
                <a:moveTo>
                  <a:pt x="0" y="0"/>
                </a:moveTo>
                <a:lnTo>
                  <a:pt x="21600" y="21600"/>
                </a:lnTo>
              </a:path>
            </a:pathLst>
          </a:custGeom>
          <a:noFill/>
          <a:ln w="28440">
            <a:solidFill>
              <a:srgbClr val="1F497D"/>
            </a:solidFill>
            <a:round/>
            <a:tailEnd type="triangle" w="med" len="med"/>
          </a:ln>
        </p:spPr>
        <p:style>
          <a:lnRef idx="0">
            <a:scrgbClr r="0" g="0" b="0"/>
          </a:lnRef>
          <a:fillRef idx="0">
            <a:scrgbClr r="0" g="0" b="0"/>
          </a:fillRef>
          <a:effectRef idx="0">
            <a:scrgbClr r="0" g="0" b="0"/>
          </a:effectRef>
          <a:fontRef idx="minor"/>
        </p:style>
        <p:txBody>
          <a:bodyPr/>
          <a:lstStyle/>
          <a:p>
            <a:endParaRPr lang="es-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311760" y="326520"/>
            <a:ext cx="8518680" cy="7617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4400" b="0" strike="noStrike" spc="-1" dirty="0">
                <a:solidFill>
                  <a:srgbClr val="000000"/>
                </a:solidFill>
                <a:latin typeface="Calibri"/>
                <a:ea typeface="Calibri"/>
              </a:rPr>
              <a:t>Funciones de orden superior, Clausuras</a:t>
            </a:r>
            <a:endParaRPr lang="es-AR" sz="4400" b="1" strike="noStrike" spc="-1" dirty="0">
              <a:latin typeface="Arial"/>
            </a:endParaRPr>
          </a:p>
        </p:txBody>
      </p:sp>
      <p:sp>
        <p:nvSpPr>
          <p:cNvPr id="215" name="CustomShape 2"/>
          <p:cNvSpPr/>
          <p:nvPr/>
        </p:nvSpPr>
        <p:spPr>
          <a:xfrm>
            <a:off x="311760" y="1708560"/>
            <a:ext cx="8518680" cy="45532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000000"/>
              </a:buClr>
              <a:buFont typeface="Arial"/>
              <a:buChar char="●"/>
            </a:pPr>
            <a:r>
              <a:rPr lang="es-AR" sz="2000" b="0" strike="noStrike" spc="-1" dirty="0">
                <a:solidFill>
                  <a:srgbClr val="000000"/>
                </a:solidFill>
                <a:latin typeface="Calibri"/>
                <a:ea typeface="Calibri"/>
              </a:rPr>
              <a:t>En Informática, una clausura es una función evaluada en un entorno que contiene una o más variables dependientes de otro entorno. Cuando es llamada, la función puede acceder a estas variables. El uso explícito de clausuras se asocia con la programación funcional y con lenguajes como el ML y el Lisp. Construcciones como los objetos en otros lenguajes pueden también modelarse con clausuras.</a:t>
            </a:r>
            <a:endParaRPr lang="es-AR" sz="2000" b="1"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216000" indent="-215640">
              <a:lnSpc>
                <a:spcPct val="100000"/>
              </a:lnSpc>
              <a:buClr>
                <a:srgbClr val="000000"/>
              </a:buClr>
              <a:buSzPct val="45000"/>
              <a:buFont typeface="Wingdings" charset="2"/>
              <a:buChar char=""/>
            </a:pPr>
            <a:r>
              <a:rPr lang="es-AR" sz="2540" b="0" strike="noStrike" spc="-1">
                <a:solidFill>
                  <a:srgbClr val="000000"/>
                </a:solidFill>
                <a:latin typeface="Arial"/>
                <a:ea typeface="Arial"/>
              </a:rPr>
              <a:t>En la programación funcional, las funciones son el elemento más importante. Y se puede pasar por parámetro a otras funciones. </a:t>
            </a:r>
            <a:endParaRPr lang="es-AR" sz="2540" b="1" strike="noStrike" spc="-1">
              <a:latin typeface="Arial"/>
            </a:endParaRPr>
          </a:p>
          <a:p>
            <a:pPr marL="216000" indent="-215640">
              <a:lnSpc>
                <a:spcPct val="100000"/>
              </a:lnSpc>
              <a:buClr>
                <a:srgbClr val="000000"/>
              </a:buClr>
              <a:buSzPct val="45000"/>
              <a:buFont typeface="Wingdings" charset="2"/>
              <a:buChar char=""/>
            </a:pPr>
            <a:r>
              <a:rPr lang="es-AR" sz="2540" b="0" strike="noStrike" spc="-1">
                <a:solidFill>
                  <a:srgbClr val="000000"/>
                </a:solidFill>
                <a:latin typeface="Arial"/>
                <a:ea typeface="Arial"/>
              </a:rPr>
              <a:t>Muchos lenguajes imperativos copiaron esta característica, por ser muy útil y ayudar a la reutilización de código. Veamos ejemplos:</a:t>
            </a:r>
            <a:endParaRPr lang="es-AR" sz="2540" b="1"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marL="216000" indent="-215640">
              <a:lnSpc>
                <a:spcPct val="100000"/>
              </a:lnSpc>
              <a:buClr>
                <a:srgbClr val="000000"/>
              </a:buClr>
              <a:buSzPct val="45000"/>
              <a:buFont typeface="Wingdings" charset="2"/>
              <a:buChar char=""/>
            </a:pPr>
            <a:r>
              <a:rPr lang="es-AR" sz="2540" b="0" strike="noStrike" spc="-1">
                <a:solidFill>
                  <a:srgbClr val="000000"/>
                </a:solidFill>
                <a:latin typeface="Arial"/>
                <a:ea typeface="Arial"/>
              </a:rPr>
              <a:t> Javascript</a:t>
            </a:r>
            <a:endParaRPr lang="es-AR" sz="2540" b="1" strike="noStrike" spc="-1">
              <a:latin typeface="Arial"/>
            </a:endParaRPr>
          </a:p>
          <a:p>
            <a:pPr>
              <a:lnSpc>
                <a:spcPct val="100000"/>
              </a:lnSpc>
              <a:buNone/>
            </a:pPr>
            <a:endParaRPr lang="es-AR" sz="2540" b="1" strike="noStrike" spc="-1">
              <a:latin typeface="Arial"/>
            </a:endParaRPr>
          </a:p>
          <a:p>
            <a:pPr>
              <a:lnSpc>
                <a:spcPct val="100000"/>
              </a:lnSpc>
              <a:buNone/>
            </a:pPr>
            <a:r>
              <a:rPr lang="es-AR" sz="2540" b="0" strike="noStrike" spc="-1">
                <a:solidFill>
                  <a:srgbClr val="000000"/>
                </a:solidFill>
                <a:latin typeface="Arial"/>
                <a:ea typeface="Arial"/>
              </a:rPr>
              <a:t>var a = function (i) { alert(i) }</a:t>
            </a:r>
            <a:endParaRPr lang="es-AR" sz="2540" b="1" strike="noStrike" spc="-1">
              <a:latin typeface="Arial"/>
            </a:endParaRPr>
          </a:p>
          <a:p>
            <a:pPr>
              <a:lnSpc>
                <a:spcPct val="100000"/>
              </a:lnSpc>
              <a:buNone/>
            </a:pPr>
            <a:r>
              <a:rPr lang="es-AR" sz="2540" b="0" strike="noStrike" spc="-1">
                <a:solidFill>
                  <a:srgbClr val="000000"/>
                </a:solidFill>
                <a:latin typeface="Arial"/>
                <a:ea typeface="Arial"/>
              </a:rPr>
              <a:t>a("hola");</a:t>
            </a:r>
            <a:endParaRPr lang="es-AR" sz="2540" b="1" strike="noStrike" spc="-1">
              <a:latin typeface="Arial"/>
            </a:endParaRPr>
          </a:p>
          <a:p>
            <a:pPr>
              <a:lnSpc>
                <a:spcPct val="100000"/>
              </a:lnSpc>
              <a:buNone/>
            </a:pPr>
            <a:r>
              <a:rPr lang="es-AR" sz="2540" b="0" strike="noStrike" spc="-1">
                <a:solidFill>
                  <a:srgbClr val="000000"/>
                </a:solidFill>
                <a:latin typeface="Arial"/>
                <a:ea typeface="Arial"/>
              </a:rPr>
              <a:t>var a2 = function (arreglo, fx) { </a:t>
            </a:r>
            <a:endParaRPr lang="es-AR" sz="2540" b="1" strike="noStrike" spc="-1">
              <a:latin typeface="Arial"/>
            </a:endParaRPr>
          </a:p>
          <a:p>
            <a:pPr>
              <a:lnSpc>
                <a:spcPct val="100000"/>
              </a:lnSpc>
              <a:buNone/>
            </a:pPr>
            <a:r>
              <a:rPr lang="es-AR" sz="2540" b="0" strike="noStrike" spc="-1">
                <a:solidFill>
                  <a:srgbClr val="000000"/>
                </a:solidFill>
                <a:latin typeface="Arial"/>
                <a:ea typeface="Arial"/>
              </a:rPr>
              <a:t>for(i in arreglo) fx(arreglo[i]) </a:t>
            </a:r>
            <a:endParaRPr lang="es-AR" sz="2540" b="1" strike="noStrike" spc="-1">
              <a:latin typeface="Arial"/>
            </a:endParaRPr>
          </a:p>
          <a:p>
            <a:pPr>
              <a:lnSpc>
                <a:spcPct val="100000"/>
              </a:lnSpc>
              <a:buNone/>
            </a:pPr>
            <a:r>
              <a:rPr lang="es-AR" sz="2540" b="0" strike="noStrike" spc="-1">
                <a:solidFill>
                  <a:srgbClr val="000000"/>
                </a:solidFill>
                <a:latin typeface="Arial"/>
                <a:ea typeface="Arial"/>
              </a:rPr>
              <a:t>}</a:t>
            </a:r>
            <a:endParaRPr lang="es-AR" sz="2540" b="1" strike="noStrike" spc="-1">
              <a:latin typeface="Arial"/>
            </a:endParaRPr>
          </a:p>
          <a:p>
            <a:pPr>
              <a:lnSpc>
                <a:spcPct val="100000"/>
              </a:lnSpc>
              <a:buNone/>
            </a:pPr>
            <a:r>
              <a:rPr lang="es-AR" sz="2540" b="0" strike="noStrike" spc="-1">
                <a:solidFill>
                  <a:srgbClr val="000000"/>
                </a:solidFill>
                <a:latin typeface="Arial"/>
                <a:ea typeface="Arial"/>
              </a:rPr>
              <a:t>a2("hola",a)</a:t>
            </a:r>
            <a:endParaRPr lang="es-AR" sz="2540" b="1" strike="noStrike" spc="-1">
              <a:latin typeface="Arial"/>
            </a:endParaRPr>
          </a:p>
          <a:p>
            <a:pPr>
              <a:lnSpc>
                <a:spcPct val="100000"/>
              </a:lnSpc>
              <a:buNone/>
            </a:pPr>
            <a:endParaRPr lang="es-AR" sz="2540" b="1"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CustomShape 1"/>
          <p:cNvSpPr/>
          <p:nvPr/>
        </p:nvSpPr>
        <p:spPr>
          <a:xfrm>
            <a:off x="457200" y="1268280"/>
            <a:ext cx="8227440" cy="4702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2360" b="0" strike="noStrike" spc="-1">
                <a:solidFill>
                  <a:srgbClr val="000000"/>
                </a:solidFill>
                <a:latin typeface="Arial"/>
                <a:ea typeface="Arial"/>
              </a:rPr>
              <a:t> Python</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&gt;&gt;&gt; def greeter():</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print("Hello")</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&gt;&gt;&gt; #An implementation of a repeat function</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&gt;&gt;&gt; def repeat(fn, times):</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for i in range(times):</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fn()</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&gt;&gt;&gt; repeat(greeter, 3)</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Hello</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Hello</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Hello</a:t>
            </a:r>
            <a:endParaRPr lang="es-AR" sz="2360" b="1"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457200" y="1436400"/>
            <a:ext cx="8227440" cy="436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2360" b="0" strike="noStrike" spc="-1">
                <a:solidFill>
                  <a:srgbClr val="000000"/>
                </a:solidFill>
                <a:latin typeface="Arial"/>
                <a:ea typeface="Arial"/>
              </a:rPr>
              <a:t>Java 8</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 Print Desc</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System.out.println("=== Sorted Desc SurName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Collections.sort(personList, (p1,  p2) -&gt; p2.getSurName().compareTo(p1.getSurName()));</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for(Person p:personList){</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p.printName();</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endParaRPr lang="es-AR" sz="2360" b="1"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50000"/>
              </a:lnSpc>
              <a:buNone/>
            </a:pPr>
            <a:r>
              <a:rPr lang="es-AR" sz="2910" b="1" strike="noStrike" spc="-1">
                <a:solidFill>
                  <a:srgbClr val="000000"/>
                </a:solidFill>
                <a:latin typeface="Arial Narrow"/>
                <a:ea typeface="Arial Narrow"/>
              </a:rPr>
              <a:t>Scala</a:t>
            </a:r>
            <a:endParaRPr lang="es-AR" sz="2910" b="1" strike="noStrike" spc="-1">
              <a:latin typeface="Arial"/>
            </a:endParaRPr>
          </a:p>
        </p:txBody>
      </p:sp>
      <p:sp>
        <p:nvSpPr>
          <p:cNvPr id="221"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80000"/>
          </a:bodyPr>
          <a:lstStyle/>
          <a:p>
            <a:pPr marL="431640" indent="-323280">
              <a:lnSpc>
                <a:spcPct val="100000"/>
              </a:lnSpc>
              <a:spcAft>
                <a:spcPts val="1414"/>
              </a:spcAft>
              <a:buClr>
                <a:srgbClr val="000000"/>
              </a:buClr>
              <a:buSzPct val="45000"/>
              <a:buFont typeface="Wingdings" charset="2"/>
              <a:buChar char=""/>
            </a:pPr>
            <a:r>
              <a:rPr lang="es-AR" sz="2400" b="0" strike="noStrike" spc="-1">
                <a:solidFill>
                  <a:srgbClr val="000000"/>
                </a:solidFill>
                <a:latin typeface="Arial"/>
                <a:ea typeface="Arial"/>
              </a:rPr>
              <a:t>def buscar(lista: List[Int], com:(Int, Int) =&gt; Boolean): Int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if (lista.tail.isEmpty) lista.head</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else if (com(lista.head, buscar(lista.tail, com))) lista.head</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else buscar(lista.tail, com)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def max(lista: List[Int]) : Int = buscar(lista, (a:Int, b:Int) =&gt;  (a &gt; b)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def min(lista: List[Int]) : Int = buscar(lista, (a:Int, b:Int) =&gt;  (a &lt; b)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val lista = List(1,2,3,4,5,6)                  </a:t>
            </a:r>
            <a:endParaRPr lang="es-AR" sz="2400" b="1" strike="noStrike" spc="-1">
              <a:latin typeface="Arial"/>
            </a:endParaRPr>
          </a:p>
          <a:p>
            <a:pPr>
              <a:lnSpc>
                <a:spcPct val="100000"/>
              </a:lnSpc>
              <a:buNone/>
            </a:pPr>
            <a:endParaRPr lang="es-AR" sz="2400" b="1" strike="noStrike" spc="-1">
              <a:latin typeface="Arial"/>
            </a:endParaRPr>
          </a:p>
          <a:p>
            <a:pPr>
              <a:lnSpc>
                <a:spcPct val="100000"/>
              </a:lnSpc>
              <a:buNone/>
            </a:pPr>
            <a:r>
              <a:rPr lang="es-AR" sz="2400" b="0" strike="noStrike" spc="-1">
                <a:solidFill>
                  <a:srgbClr val="000000"/>
                </a:solidFill>
                <a:latin typeface="Arial"/>
                <a:ea typeface="Arial"/>
              </a:rPr>
              <a:t>  min(lista)                                      //&gt; res0: Int = 1</a:t>
            </a:r>
            <a:endParaRPr lang="es-AR" sz="2400" b="1" strike="noStrike" spc="-1">
              <a:latin typeface="Arial"/>
            </a:endParaRPr>
          </a:p>
          <a:p>
            <a:pPr>
              <a:lnSpc>
                <a:spcPct val="100000"/>
              </a:lnSpc>
              <a:buNone/>
            </a:pPr>
            <a:r>
              <a:rPr lang="es-AR" sz="2400" b="0" strike="noStrike" spc="-1">
                <a:solidFill>
                  <a:srgbClr val="000000"/>
                </a:solidFill>
                <a:latin typeface="Arial"/>
                <a:ea typeface="Arial"/>
              </a:rPr>
              <a:t>  max(lista)                                      //&gt; res1: Int = 6</a:t>
            </a:r>
            <a:endParaRPr lang="es-AR" sz="2400" b="1" strike="noStrike" spc="-1">
              <a:latin typeface="Arial"/>
            </a:endParaRPr>
          </a:p>
          <a:p>
            <a:pPr>
              <a:lnSpc>
                <a:spcPct val="100000"/>
              </a:lnSpc>
              <a:spcAft>
                <a:spcPts val="1414"/>
              </a:spcAft>
              <a:buNone/>
            </a:pPr>
            <a:endParaRPr lang="es-AR" sz="2400" b="1"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30"/>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50000"/>
              </a:lnSpc>
              <a:buNone/>
            </a:pPr>
            <a:r>
              <a:rPr lang="es-AR" sz="2910" b="1" strike="noStrike" spc="-1">
                <a:solidFill>
                  <a:srgbClr val="000000"/>
                </a:solidFill>
                <a:latin typeface="Arial Narrow"/>
                <a:ea typeface="Arial Narrow"/>
              </a:rPr>
              <a:t>Typescript</a:t>
            </a:r>
            <a:endParaRPr lang="es-AR" sz="2910" b="1" strike="noStrike" spc="-1">
              <a:latin typeface="Arial"/>
            </a:endParaRPr>
          </a:p>
        </p:txBody>
      </p:sp>
      <p:sp>
        <p:nvSpPr>
          <p:cNvPr id="223" name="CustomShape 31"/>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400" b="0" strike="noStrike" spc="-1">
                <a:solidFill>
                  <a:srgbClr val="000000"/>
                </a:solidFill>
                <a:latin typeface="Arial"/>
                <a:ea typeface="Arial"/>
              </a:rPr>
              <a:t>const addOne = (x: number): number =&gt; x + 1;</a:t>
            </a:r>
            <a:endParaRPr lang="es-AR" sz="2400" b="1" strike="noStrike" spc="-1">
              <a:latin typeface="Arial"/>
            </a:endParaRPr>
          </a:p>
          <a:p>
            <a:pPr marL="431640" indent="-323280">
              <a:lnSpc>
                <a:spcPct val="100000"/>
              </a:lnSpc>
              <a:spcAft>
                <a:spcPts val="1414"/>
              </a:spcAft>
              <a:buClr>
                <a:srgbClr val="000000"/>
              </a:buClr>
              <a:buSzPct val="45000"/>
              <a:buFont typeface="Wingdings" charset="2"/>
              <a:buChar char=""/>
            </a:pPr>
            <a:r>
              <a:rPr lang="es-AR" sz="2400" b="0" strike="noStrike" spc="-1">
                <a:solidFill>
                  <a:srgbClr val="000000"/>
                </a:solidFill>
                <a:latin typeface="Arial"/>
                <a:ea typeface="Arial"/>
              </a:rPr>
              <a:t>console.log(addOne(2)); // 3</a:t>
            </a:r>
            <a:endParaRPr lang="es-AR" sz="2400" b="1" strike="noStrike" spc="-1">
              <a:latin typeface="Arial"/>
            </a:endParaRPr>
          </a:p>
          <a:p>
            <a:pPr marL="431640" indent="-323280">
              <a:lnSpc>
                <a:spcPct val="100000"/>
              </a:lnSpc>
              <a:spcAft>
                <a:spcPts val="1414"/>
              </a:spcAft>
              <a:buClr>
                <a:srgbClr val="000000"/>
              </a:buClr>
              <a:buSzPct val="45000"/>
              <a:buFont typeface="Wingdings" charset="2"/>
              <a:buChar char=""/>
            </a:pPr>
            <a:endParaRPr lang="es-AR" sz="2400" b="1" strike="noStrike" spc="-1">
              <a:latin typeface="Arial"/>
            </a:endParaRPr>
          </a:p>
          <a:p>
            <a:pPr>
              <a:lnSpc>
                <a:spcPct val="100000"/>
              </a:lnSpc>
              <a:spcAft>
                <a:spcPts val="1414"/>
              </a:spcAft>
              <a:buNone/>
            </a:pPr>
            <a:endParaRPr lang="es-AR" sz="2400" b="1"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dirty="0">
                <a:solidFill>
                  <a:srgbClr val="000000"/>
                </a:solidFill>
                <a:latin typeface="Arial"/>
                <a:ea typeface="Arial"/>
              </a:rPr>
              <a:t>Funciones anónimas o lambdas</a:t>
            </a:r>
            <a:endParaRPr lang="es-AR" sz="3270" b="1" strike="noStrike" spc="-1" dirty="0">
              <a:latin typeface="Arial"/>
            </a:endParaRPr>
          </a:p>
        </p:txBody>
      </p:sp>
      <p:sp>
        <p:nvSpPr>
          <p:cNvPr id="225"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360" b="0" strike="noStrike" spc="-1" dirty="0">
                <a:solidFill>
                  <a:srgbClr val="000000"/>
                </a:solidFill>
                <a:latin typeface="Arial"/>
                <a:ea typeface="Arial"/>
              </a:rPr>
              <a:t>Son funciones temporales que se utilizan en el momento y no tiene sentido referenciarlas con un nombre.</a:t>
            </a:r>
            <a:endParaRPr lang="es-AR" sz="2360" b="1" strike="noStrike" spc="-1" dirty="0">
              <a:latin typeface="Arial"/>
            </a:endParaRPr>
          </a:p>
          <a:p>
            <a:pPr marL="431640" indent="-323280">
              <a:lnSpc>
                <a:spcPct val="100000"/>
              </a:lnSpc>
              <a:spcAft>
                <a:spcPts val="1414"/>
              </a:spcAft>
              <a:buClr>
                <a:srgbClr val="000000"/>
              </a:buClr>
              <a:buSzPct val="45000"/>
              <a:buFont typeface="Wingdings" charset="2"/>
              <a:buChar char=""/>
            </a:pPr>
            <a:r>
              <a:rPr lang="es-AR" sz="2360" b="0" strike="noStrike" spc="-1" dirty="0">
                <a:solidFill>
                  <a:srgbClr val="000000"/>
                </a:solidFill>
                <a:latin typeface="Arial"/>
                <a:ea typeface="Arial"/>
              </a:rPr>
              <a:t>En el ejemplo anterior la función que devuelve el mayor de dos valores o el menor de dos valores, tiene un uso efímero: </a:t>
            </a:r>
            <a:endParaRPr lang="es-AR" sz="2360" b="1" strike="noStrike" spc="-1" dirty="0">
              <a:latin typeface="Arial"/>
            </a:endParaRPr>
          </a:p>
          <a:p>
            <a:pPr marL="431640" indent="-323280">
              <a:lnSpc>
                <a:spcPct val="100000"/>
              </a:lnSpc>
              <a:spcAft>
                <a:spcPts val="1414"/>
              </a:spcAft>
              <a:buClr>
                <a:srgbClr val="000000"/>
              </a:buClr>
              <a:buSzPct val="45000"/>
              <a:buFont typeface="Wingdings" charset="2"/>
              <a:buChar char=""/>
            </a:pPr>
            <a:r>
              <a:rPr lang="es-AR" sz="2180" b="0" strike="noStrike" spc="-1" dirty="0">
                <a:solidFill>
                  <a:srgbClr val="000000"/>
                </a:solidFill>
                <a:latin typeface="Arial"/>
                <a:ea typeface="Arial"/>
              </a:rPr>
              <a:t>(</a:t>
            </a:r>
            <a:r>
              <a:rPr lang="es-AR" sz="2180" b="0" strike="noStrike" spc="-1" dirty="0" err="1">
                <a:solidFill>
                  <a:srgbClr val="000000"/>
                </a:solidFill>
                <a:latin typeface="Arial"/>
                <a:ea typeface="Arial"/>
              </a:rPr>
              <a:t>a:Int</a:t>
            </a:r>
            <a:r>
              <a:rPr lang="es-AR" sz="2180" b="0" strike="noStrike" spc="-1" dirty="0">
                <a:solidFill>
                  <a:srgbClr val="000000"/>
                </a:solidFill>
                <a:latin typeface="Arial"/>
                <a:ea typeface="Arial"/>
              </a:rPr>
              <a:t>, b:Int) =&gt;  (a &lt; b)</a:t>
            </a:r>
            <a:endParaRPr lang="es-AR" sz="2180" b="1" strike="noStrike" spc="-1" dirty="0">
              <a:latin typeface="Arial"/>
            </a:endParaRPr>
          </a:p>
          <a:p>
            <a:pPr marL="431640" indent="-323280">
              <a:lnSpc>
                <a:spcPct val="100000"/>
              </a:lnSpc>
              <a:spcAft>
                <a:spcPts val="1414"/>
              </a:spcAft>
              <a:buClr>
                <a:srgbClr val="000000"/>
              </a:buClr>
              <a:buSzPct val="45000"/>
              <a:buFont typeface="Wingdings" charset="2"/>
              <a:buChar char=""/>
            </a:pPr>
            <a:r>
              <a:rPr lang="es-AR" sz="2180" b="0" strike="noStrike" spc="-1" dirty="0">
                <a:solidFill>
                  <a:srgbClr val="000000"/>
                </a:solidFill>
                <a:latin typeface="Arial"/>
                <a:ea typeface="Arial"/>
              </a:rPr>
              <a:t>(</a:t>
            </a:r>
            <a:r>
              <a:rPr lang="es-AR" sz="2180" b="0" strike="noStrike" spc="-1" dirty="0" err="1">
                <a:solidFill>
                  <a:srgbClr val="000000"/>
                </a:solidFill>
                <a:latin typeface="Arial"/>
                <a:ea typeface="Arial"/>
              </a:rPr>
              <a:t>a:Int</a:t>
            </a:r>
            <a:r>
              <a:rPr lang="es-AR" sz="2180" b="0" strike="noStrike" spc="-1" dirty="0">
                <a:solidFill>
                  <a:srgbClr val="000000"/>
                </a:solidFill>
                <a:latin typeface="Arial"/>
                <a:ea typeface="Arial"/>
              </a:rPr>
              <a:t>, b:Int) =&gt;  (a &gt; b)</a:t>
            </a:r>
            <a:endParaRPr lang="es-AR" sz="2180" b="1" strike="noStrike" spc="-1" dirty="0">
              <a:latin typeface="Arial"/>
            </a:endParaRPr>
          </a:p>
          <a:p>
            <a:pPr>
              <a:lnSpc>
                <a:spcPct val="100000"/>
              </a:lnSpc>
              <a:buNone/>
            </a:pPr>
            <a:endParaRPr lang="es-AR" sz="2180" b="1" strike="noStrike" spc="-1" dirty="0">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a:solidFill>
                  <a:srgbClr val="000000"/>
                </a:solidFill>
                <a:latin typeface="Arial"/>
                <a:ea typeface="Arial"/>
              </a:rPr>
              <a:t>Funciones Anónimas</a:t>
            </a:r>
            <a:endParaRPr lang="es-AR" sz="3270" b="1" strike="noStrike" spc="-1">
              <a:latin typeface="Arial"/>
            </a:endParaRPr>
          </a:p>
        </p:txBody>
      </p:sp>
      <p:sp>
        <p:nvSpPr>
          <p:cNvPr id="227"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360" b="0" strike="noStrike" spc="-1">
                <a:solidFill>
                  <a:srgbClr val="000000"/>
                </a:solidFill>
                <a:latin typeface="Arial"/>
                <a:ea typeface="Arial"/>
              </a:rPr>
              <a:t>En javascript es ampliamente utilizado, dado que este lenguaje se utiliza para manejo de eventos o comunicación asíncrona</a:t>
            </a:r>
            <a:endParaRPr lang="es-AR" sz="2360" b="1" strike="noStrike" spc="-1">
              <a:latin typeface="Arial"/>
            </a:endParaRPr>
          </a:p>
          <a:p>
            <a:pPr marL="431640" indent="-323280">
              <a:lnSpc>
                <a:spcPct val="100000"/>
              </a:lnSpc>
              <a:spcAft>
                <a:spcPts val="1414"/>
              </a:spcAft>
              <a:buClr>
                <a:srgbClr val="000000"/>
              </a:buClr>
              <a:buSzPct val="45000"/>
              <a:buFont typeface="Wingdings" charset="2"/>
              <a:buChar char=""/>
            </a:pPr>
            <a:r>
              <a:rPr lang="es-AR" sz="2360" b="0" strike="noStrike" spc="-1">
                <a:solidFill>
                  <a:srgbClr val="000000"/>
                </a:solidFill>
                <a:latin typeface="Arial"/>
                <a:ea typeface="Arial"/>
              </a:rPr>
              <a:t>Veamos un ejemplo de una comunicación simple con un servidor: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$.get( "ajax/test.html", function( data )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alert( data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a:t>
            </a:r>
            <a:endParaRPr lang="es-AR" sz="2360" b="1"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a:solidFill>
                  <a:srgbClr val="000000"/>
                </a:solidFill>
                <a:latin typeface="Arial"/>
                <a:ea typeface="Arial"/>
              </a:rPr>
              <a:t>Funciones Anónimas</a:t>
            </a:r>
            <a:endParaRPr lang="es-AR" sz="3270" b="1" strike="noStrike" spc="-1">
              <a:latin typeface="Arial"/>
            </a:endParaRPr>
          </a:p>
        </p:txBody>
      </p:sp>
      <p:sp>
        <p:nvSpPr>
          <p:cNvPr id="229"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360" b="0" strike="noStrike" spc="-1">
                <a:solidFill>
                  <a:srgbClr val="000000"/>
                </a:solidFill>
                <a:latin typeface="Arial"/>
                <a:ea typeface="Arial"/>
              </a:rPr>
              <a:t>En el ejemplo la función se ejecuta si la comunicación tiene éxito, dado que esta función no se utiliza en otro lugar, no es necesario declararla. </a:t>
            </a:r>
            <a:endParaRPr lang="es-AR" sz="2360" b="1"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311760" y="6404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endParaRPr lang="es-AR" sz="4400" b="1" strike="noStrike" spc="-1">
              <a:latin typeface="Arial"/>
            </a:endParaRPr>
          </a:p>
        </p:txBody>
      </p:sp>
      <p:sp>
        <p:nvSpPr>
          <p:cNvPr id="153" name="CustomShape 2"/>
          <p:cNvSpPr/>
          <p:nvPr/>
        </p:nvSpPr>
        <p:spPr>
          <a:xfrm>
            <a:off x="311760" y="2009880"/>
            <a:ext cx="8518680" cy="3414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000000"/>
              </a:buClr>
              <a:buFont typeface="Arial"/>
              <a:buChar char="•"/>
            </a:pPr>
            <a:r>
              <a:rPr lang="es-AR" sz="3200" b="0" strike="noStrike" spc="-1">
                <a:solidFill>
                  <a:srgbClr val="000000"/>
                </a:solidFill>
                <a:latin typeface="Calibri"/>
                <a:ea typeface="Calibri"/>
              </a:rPr>
              <a:t>Formalización del "comportamiento" (la construcción y uso) de la función</a:t>
            </a:r>
            <a:endParaRPr lang="es-AR" sz="3200" b="1" strike="noStrike" spc="-1">
              <a:latin typeface="Arial"/>
            </a:endParaRPr>
          </a:p>
          <a:p>
            <a:pPr marL="457200" indent="-342360">
              <a:lnSpc>
                <a:spcPct val="100000"/>
              </a:lnSpc>
              <a:buClr>
                <a:srgbClr val="CACACA"/>
              </a:buClr>
              <a:buFont typeface="Arial"/>
              <a:buChar char="•"/>
            </a:pPr>
            <a:r>
              <a:rPr lang="es-AR" sz="3200" b="0" strike="noStrike" spc="-1">
                <a:solidFill>
                  <a:srgbClr val="000000"/>
                </a:solidFill>
                <a:latin typeface="Calibri"/>
                <a:ea typeface="Calibri"/>
              </a:rPr>
              <a:t>Permite razonamiento "mecánico" sobre la computación</a:t>
            </a:r>
            <a:endParaRPr lang="es-AR" sz="3200" b="1" strike="noStrike" spc="-1">
              <a:latin typeface="Arial"/>
            </a:endParaRPr>
          </a:p>
          <a:p>
            <a:pPr marL="457200" indent="-342360">
              <a:lnSpc>
                <a:spcPct val="100000"/>
              </a:lnSpc>
              <a:buClr>
                <a:srgbClr val="CACACA"/>
              </a:buClr>
              <a:buFont typeface="Arial"/>
              <a:buChar char="•"/>
            </a:pPr>
            <a:r>
              <a:rPr lang="es-AR" sz="3200" b="0" strike="noStrike" spc="-1">
                <a:solidFill>
                  <a:srgbClr val="000000"/>
                </a:solidFill>
                <a:latin typeface="Calibri"/>
                <a:ea typeface="Calibri"/>
              </a:rPr>
              <a:t>Es el modelo computacional de los lenguajes funcionales</a:t>
            </a:r>
            <a:endParaRPr lang="es-AR" sz="3200" b="1" strike="noStrike" spc="-1">
              <a:latin typeface="Arial"/>
            </a:endParaRPr>
          </a:p>
          <a:p>
            <a:pPr marL="457200" indent="-342360">
              <a:lnSpc>
                <a:spcPct val="100000"/>
              </a:lnSpc>
              <a:buClr>
                <a:srgbClr val="CACACA"/>
              </a:buClr>
              <a:buFont typeface="Arial"/>
              <a:buChar char="•"/>
            </a:pPr>
            <a:r>
              <a:rPr lang="es-AR" sz="3200" b="0" strike="noStrike" spc="-1">
                <a:solidFill>
                  <a:srgbClr val="000000"/>
                </a:solidFill>
                <a:latin typeface="Calibri"/>
                <a:ea typeface="Calibri"/>
              </a:rPr>
              <a:t>Su razón de existir es describir nociones de computación formalmente</a:t>
            </a:r>
            <a:endParaRPr lang="es-AR" sz="3200" b="1"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457200" y="274680"/>
            <a:ext cx="8227800" cy="63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s-AR" sz="3200" b="1" strike="noStrike" spc="-1">
                <a:solidFill>
                  <a:srgbClr val="7030A0"/>
                </a:solidFill>
                <a:latin typeface="Calibri"/>
                <a:ea typeface="Calibri"/>
              </a:rPr>
              <a:t>¿Cuál es la diferencia entre un closure y una lambda?</a:t>
            </a:r>
            <a:endParaRPr lang="es-AR" sz="3200" b="1" strike="noStrike" spc="-1">
              <a:latin typeface="Arial"/>
            </a:endParaRPr>
          </a:p>
        </p:txBody>
      </p:sp>
      <p:sp>
        <p:nvSpPr>
          <p:cNvPr id="231" name="CustomShape 2"/>
          <p:cNvSpPr/>
          <p:nvPr/>
        </p:nvSpPr>
        <p:spPr>
          <a:xfrm>
            <a:off x="457200" y="1019520"/>
            <a:ext cx="8227800" cy="510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457200" indent="-342360">
              <a:lnSpc>
                <a:spcPct val="100000"/>
              </a:lnSpc>
              <a:spcBef>
                <a:spcPts val="360"/>
              </a:spcBef>
              <a:buClr>
                <a:srgbClr val="000000"/>
              </a:buClr>
              <a:buFont typeface="Arial"/>
              <a:buChar char="•"/>
            </a:pPr>
            <a:r>
              <a:rPr lang="es-AR" sz="2400" b="0" strike="noStrike" spc="-1" dirty="0">
                <a:solidFill>
                  <a:srgbClr val="000000"/>
                </a:solidFill>
                <a:latin typeface="Calibri"/>
                <a:ea typeface="Calibri"/>
              </a:rPr>
              <a:t>Muchas veces he visto que </a:t>
            </a:r>
            <a:r>
              <a:rPr lang="es-AR" sz="2400" b="0" strike="noStrike" spc="-1" dirty="0" err="1">
                <a:solidFill>
                  <a:srgbClr val="000000"/>
                </a:solidFill>
                <a:latin typeface="Calibri"/>
                <a:ea typeface="Calibri"/>
              </a:rPr>
              <a:t>closure</a:t>
            </a:r>
            <a:r>
              <a:rPr lang="es-AR" sz="2400" b="0" strike="noStrike" spc="-1" dirty="0">
                <a:solidFill>
                  <a:srgbClr val="000000"/>
                </a:solidFill>
                <a:latin typeface="Calibri"/>
                <a:ea typeface="Calibri"/>
              </a:rPr>
              <a:t> y lambda se toman como </a:t>
            </a:r>
            <a:r>
              <a:rPr lang="es-AR" sz="2400" b="0" strike="noStrike" spc="-1" dirty="0" err="1">
                <a:solidFill>
                  <a:srgbClr val="000000"/>
                </a:solidFill>
                <a:latin typeface="Calibri"/>
                <a:ea typeface="Calibri"/>
              </a:rPr>
              <a:t>sinonimos</a:t>
            </a:r>
            <a:r>
              <a:rPr lang="es-AR" sz="2400" b="0" strike="noStrike" spc="-1" dirty="0">
                <a:solidFill>
                  <a:srgbClr val="000000"/>
                </a:solidFill>
                <a:latin typeface="Calibri"/>
                <a:ea typeface="Calibri"/>
              </a:rPr>
              <a:t> pero </a:t>
            </a:r>
            <a:r>
              <a:rPr lang="es-AR" sz="2400" b="0" strike="noStrike" spc="-1" dirty="0" err="1">
                <a:solidFill>
                  <a:srgbClr val="000000"/>
                </a:solidFill>
                <a:latin typeface="Calibri"/>
                <a:ea typeface="Calibri"/>
              </a:rPr>
              <a:t>pero</a:t>
            </a:r>
            <a:r>
              <a:rPr lang="es-AR" sz="2400" b="0" strike="noStrike" spc="-1" dirty="0">
                <a:solidFill>
                  <a:srgbClr val="000000"/>
                </a:solidFill>
                <a:latin typeface="Calibri"/>
                <a:ea typeface="Calibri"/>
              </a:rPr>
              <a:t> no lo son. Veamos cuales son las diferencias.</a:t>
            </a:r>
            <a:endParaRPr lang="es-AR" sz="2400" b="1" strike="noStrike" spc="-1" dirty="0">
              <a:latin typeface="Arial"/>
            </a:endParaRPr>
          </a:p>
          <a:p>
            <a:pPr>
              <a:lnSpc>
                <a:spcPct val="100000"/>
              </a:lnSpc>
              <a:spcBef>
                <a:spcPts val="360"/>
              </a:spcBef>
              <a:buNone/>
            </a:pPr>
            <a:endParaRPr lang="es-AR" sz="2400" b="1" strike="noStrike" spc="-1" dirty="0">
              <a:latin typeface="Arial"/>
            </a:endParaRPr>
          </a:p>
          <a:p>
            <a:pPr marL="457200" indent="-342360">
              <a:lnSpc>
                <a:spcPct val="100000"/>
              </a:lnSpc>
              <a:spcBef>
                <a:spcPts val="360"/>
              </a:spcBef>
              <a:buClr>
                <a:srgbClr val="000000"/>
              </a:buClr>
              <a:buFont typeface="Arial"/>
              <a:buChar char="•"/>
            </a:pPr>
            <a:r>
              <a:rPr lang="es-AR" sz="2400" b="0" strike="noStrike" spc="-1" dirty="0">
                <a:solidFill>
                  <a:srgbClr val="000000"/>
                </a:solidFill>
                <a:latin typeface="Calibri"/>
                <a:ea typeface="Calibri"/>
              </a:rPr>
              <a:t>Una lambda es solo una función anónima, una función definida sin nombre. En algunos lenguajes, como </a:t>
            </a:r>
            <a:r>
              <a:rPr lang="es-AR" sz="2400" b="0" strike="noStrike" spc="-1" dirty="0" err="1">
                <a:solidFill>
                  <a:srgbClr val="000000"/>
                </a:solidFill>
                <a:latin typeface="Calibri"/>
                <a:ea typeface="Calibri"/>
              </a:rPr>
              <a:t>Scheme</a:t>
            </a:r>
            <a:r>
              <a:rPr lang="es-AR" sz="2400" b="0" strike="noStrike" spc="-1" dirty="0">
                <a:solidFill>
                  <a:srgbClr val="000000"/>
                </a:solidFill>
                <a:latin typeface="Calibri"/>
                <a:ea typeface="Calibri"/>
              </a:rPr>
              <a:t>, son equivalentes a funciones con nombre. De hecho, la definición de la función se reescribe como un enlace interno de una lambda a una variable. En otros lenguajes, como Python, hay algunas distinciones (bastante innecesarias) entre ellos, pero de lo contrario se comportan de la misma manera.</a:t>
            </a:r>
            <a:endParaRPr lang="es-AR" sz="2400" b="1"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565355" y="284512"/>
            <a:ext cx="8227800" cy="63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s-AR" sz="3200" b="1" strike="noStrike" spc="-1">
                <a:solidFill>
                  <a:srgbClr val="7030A0"/>
                </a:solidFill>
                <a:latin typeface="Calibri"/>
                <a:ea typeface="Calibri"/>
              </a:rPr>
              <a:t>¿Cuál es la diferencia entre un closure y una lambda?</a:t>
            </a:r>
            <a:endParaRPr lang="es-AR" sz="3200" b="1" strike="noStrike" spc="-1">
              <a:latin typeface="Arial"/>
            </a:endParaRPr>
          </a:p>
        </p:txBody>
      </p:sp>
      <p:sp>
        <p:nvSpPr>
          <p:cNvPr id="233" name="CustomShape 2"/>
          <p:cNvSpPr/>
          <p:nvPr/>
        </p:nvSpPr>
        <p:spPr>
          <a:xfrm>
            <a:off x="457200" y="1019520"/>
            <a:ext cx="8227800" cy="510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114480">
              <a:lnSpc>
                <a:spcPct val="100000"/>
              </a:lnSpc>
              <a:spcBef>
                <a:spcPts val="360"/>
              </a:spcBef>
              <a:buNone/>
            </a:pPr>
            <a:r>
              <a:rPr lang="es-AR" sz="1600" b="0" strike="noStrike" spc="-1" dirty="0">
                <a:solidFill>
                  <a:srgbClr val="000000"/>
                </a:solidFill>
                <a:latin typeface="Calibri"/>
                <a:ea typeface="Calibri"/>
              </a:rPr>
              <a:t>Un </a:t>
            </a:r>
            <a:r>
              <a:rPr lang="es-AR" sz="1600" b="0" strike="noStrike" spc="-1" dirty="0" err="1">
                <a:solidFill>
                  <a:srgbClr val="000000"/>
                </a:solidFill>
                <a:latin typeface="Calibri"/>
                <a:ea typeface="Calibri"/>
              </a:rPr>
              <a:t>closure</a:t>
            </a:r>
            <a:r>
              <a:rPr lang="es-AR" sz="1600" b="0" strike="noStrike" spc="-1" dirty="0">
                <a:solidFill>
                  <a:srgbClr val="000000"/>
                </a:solidFill>
                <a:latin typeface="Calibri"/>
                <a:ea typeface="Calibri"/>
              </a:rPr>
              <a:t> es cualquier función que se cierra sobre el entorno en el que se definió. Esto significa que puede acceder a variables que no están en su lista de parámetros. Ejemplos:</a:t>
            </a:r>
            <a:endParaRPr lang="es-AR" sz="1600" b="1" strike="noStrike" spc="-1" dirty="0">
              <a:latin typeface="Arial"/>
            </a:endParaRPr>
          </a:p>
          <a:p>
            <a:pPr marL="114480">
              <a:lnSpc>
                <a:spcPct val="100000"/>
              </a:lnSpc>
              <a:spcBef>
                <a:spcPts val="360"/>
              </a:spcBef>
              <a:buNone/>
            </a:pPr>
            <a:r>
              <a:rPr lang="es-AR" sz="1600" b="0" strike="noStrike" spc="-1" dirty="0" err="1">
                <a:solidFill>
                  <a:srgbClr val="000000"/>
                </a:solidFill>
                <a:latin typeface="Calibri"/>
                <a:ea typeface="Calibri"/>
              </a:rPr>
              <a:t>def</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 </a:t>
            </a:r>
            <a:r>
              <a:rPr lang="es-AR" sz="1600" b="0" strike="noStrike" spc="-1" dirty="0" err="1">
                <a:solidFill>
                  <a:srgbClr val="000000"/>
                </a:solidFill>
                <a:latin typeface="Calibri"/>
                <a:ea typeface="Calibri"/>
              </a:rPr>
              <a:t>return</a:t>
            </a:r>
            <a:r>
              <a:rPr lang="es-AR" sz="1600" b="0" strike="noStrike" spc="-1" dirty="0">
                <a:solidFill>
                  <a:srgbClr val="000000"/>
                </a:solidFill>
                <a:latin typeface="Calibri"/>
                <a:ea typeface="Calibri"/>
              </a:rPr>
              <a:t> h</a:t>
            </a:r>
            <a:endParaRPr lang="es-AR" sz="1600" b="1" strike="noStrike" spc="-1" dirty="0">
              <a:latin typeface="Arial"/>
            </a:endParaRPr>
          </a:p>
          <a:p>
            <a:pPr marL="114480">
              <a:lnSpc>
                <a:spcPct val="100000"/>
              </a:lnSpc>
              <a:spcBef>
                <a:spcPts val="360"/>
              </a:spcBef>
              <a:buNone/>
            </a:pPr>
            <a:r>
              <a:rPr lang="es-AR" sz="1600" b="0" strike="noStrike" spc="-1" dirty="0" err="1">
                <a:solidFill>
                  <a:srgbClr val="000000"/>
                </a:solidFill>
                <a:latin typeface="Calibri"/>
                <a:ea typeface="Calibri"/>
              </a:rPr>
              <a:t>def</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otrofunc</a:t>
            </a:r>
            <a:r>
              <a:rPr lang="es-AR" sz="1600" b="0" strike="noStrike" spc="-1" dirty="0">
                <a:solidFill>
                  <a:srgbClr val="000000"/>
                </a:solidFill>
                <a:latin typeface="Calibri"/>
                <a:ea typeface="Calibri"/>
              </a:rPr>
              <a:t> (h):</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return</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Esto provocará un error, porque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no se cierra sobre el entorno en </a:t>
            </a:r>
            <a:r>
              <a:rPr lang="es-AR" sz="1600" b="0" strike="noStrike" spc="-1" dirty="0" err="1">
                <a:solidFill>
                  <a:srgbClr val="000000"/>
                </a:solidFill>
                <a:latin typeface="Calibri"/>
                <a:ea typeface="Calibri"/>
              </a:rPr>
              <a:t>otrofunc</a:t>
            </a:r>
            <a:r>
              <a:rPr lang="es-AR" sz="1600" b="0" strike="noStrike" spc="-1" dirty="0">
                <a:solidFill>
                  <a:srgbClr val="000000"/>
                </a:solidFill>
                <a:latin typeface="Calibri"/>
                <a:ea typeface="Calibri"/>
              </a:rPr>
              <a:t> - h no está definido.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solo cierra sobre el entorno global. Esto funcionará de esta manera :</a:t>
            </a:r>
            <a:endParaRPr lang="es-AR" sz="1600" b="1" strike="noStrike" spc="-1" dirty="0">
              <a:latin typeface="Arial"/>
            </a:endParaRPr>
          </a:p>
          <a:p>
            <a:pPr marL="114480">
              <a:lnSpc>
                <a:spcPct val="100000"/>
              </a:lnSpc>
              <a:spcBef>
                <a:spcPts val="360"/>
              </a:spcBef>
              <a:buNone/>
            </a:pPr>
            <a:r>
              <a:rPr lang="es-AR" sz="1600" b="0" strike="noStrike" spc="-1" dirty="0" err="1">
                <a:solidFill>
                  <a:srgbClr val="000000"/>
                </a:solidFill>
                <a:latin typeface="Calibri"/>
                <a:ea typeface="Calibri"/>
              </a:rPr>
              <a:t>def</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otrofunc</a:t>
            </a:r>
            <a:r>
              <a:rPr lang="es-AR" sz="1600" b="0" strike="noStrike" spc="-1" dirty="0">
                <a:solidFill>
                  <a:srgbClr val="000000"/>
                </a:solidFill>
                <a:latin typeface="Calibri"/>
                <a:ea typeface="Calibri"/>
              </a:rPr>
              <a:t> (h):</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def</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 retorno h</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return</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Porque aquí,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se define en </a:t>
            </a:r>
            <a:r>
              <a:rPr lang="es-AR" sz="1600" b="0" strike="noStrike" spc="-1" dirty="0" err="1">
                <a:solidFill>
                  <a:srgbClr val="000000"/>
                </a:solidFill>
                <a:latin typeface="Calibri"/>
                <a:ea typeface="Calibri"/>
              </a:rPr>
              <a:t>otrofunc</a:t>
            </a:r>
            <a:r>
              <a:rPr lang="es-AR" sz="1600" b="0" strike="noStrike" spc="-1" dirty="0">
                <a:solidFill>
                  <a:srgbClr val="000000"/>
                </a:solidFill>
                <a:latin typeface="Calibri"/>
                <a:ea typeface="Calibri"/>
              </a:rPr>
              <a:t>.</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Otro punto importante: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continuará cerrándose sobre el entorno de </a:t>
            </a:r>
            <a:r>
              <a:rPr lang="es-AR" sz="1600" b="0" strike="noStrike" spc="-1" dirty="0" err="1">
                <a:solidFill>
                  <a:srgbClr val="000000"/>
                </a:solidFill>
                <a:latin typeface="Calibri"/>
                <a:ea typeface="Calibri"/>
              </a:rPr>
              <a:t>otrofunc</a:t>
            </a:r>
            <a:r>
              <a:rPr lang="es-AR" sz="1600" b="0" strike="noStrike" spc="-1" dirty="0">
                <a:solidFill>
                  <a:srgbClr val="000000"/>
                </a:solidFill>
                <a:latin typeface="Calibri"/>
                <a:ea typeface="Calibri"/>
              </a:rPr>
              <a:t> incluso cuando ya no se evalúe en </a:t>
            </a:r>
            <a:r>
              <a:rPr lang="es-AR" sz="1600" b="0" strike="noStrike" spc="-1" dirty="0" err="1">
                <a:solidFill>
                  <a:srgbClr val="000000"/>
                </a:solidFill>
                <a:latin typeface="Calibri"/>
                <a:ea typeface="Calibri"/>
              </a:rPr>
              <a:t>otrofunc</a:t>
            </a:r>
            <a:r>
              <a:rPr lang="es-AR" sz="1600" b="0" strike="noStrike" spc="-1" dirty="0">
                <a:solidFill>
                  <a:srgbClr val="000000"/>
                </a:solidFill>
                <a:latin typeface="Calibri"/>
                <a:ea typeface="Calibri"/>
              </a:rPr>
              <a:t>. Este código también funcionará:</a:t>
            </a:r>
            <a:endParaRPr lang="es-AR" sz="1600" b="1" strike="noStrike" spc="-1" dirty="0">
              <a:latin typeface="Arial"/>
            </a:endParaRPr>
          </a:p>
          <a:p>
            <a:pPr marL="114480">
              <a:lnSpc>
                <a:spcPct val="100000"/>
              </a:lnSpc>
              <a:spcBef>
                <a:spcPts val="360"/>
              </a:spcBef>
              <a:buNone/>
            </a:pPr>
            <a:r>
              <a:rPr lang="es-AR" sz="1600" b="0" strike="noStrike" spc="-1" dirty="0" err="1">
                <a:solidFill>
                  <a:srgbClr val="000000"/>
                </a:solidFill>
                <a:latin typeface="Calibri"/>
                <a:ea typeface="Calibri"/>
              </a:rPr>
              <a:t>def</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anotherfunc</a:t>
            </a:r>
            <a:r>
              <a:rPr lang="es-AR" sz="1600" b="0" strike="noStrike" spc="-1" dirty="0">
                <a:solidFill>
                  <a:srgbClr val="000000"/>
                </a:solidFill>
                <a:latin typeface="Calibri"/>
                <a:ea typeface="Calibri"/>
              </a:rPr>
              <a:t>(h):</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def</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func</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return</a:t>
            </a:r>
            <a:r>
              <a:rPr lang="es-AR" sz="1600" b="0" strike="noStrike" spc="-1" dirty="0">
                <a:solidFill>
                  <a:srgbClr val="000000"/>
                </a:solidFill>
                <a:latin typeface="Calibri"/>
                <a:ea typeface="Calibri"/>
              </a:rPr>
              <a:t> h</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return</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func</a:t>
            </a:r>
            <a:endParaRPr lang="es-AR" sz="1600" b="1" strike="noStrike" spc="-1" dirty="0">
              <a:latin typeface="Arial"/>
            </a:endParaRPr>
          </a:p>
          <a:p>
            <a:pPr marL="114480">
              <a:lnSpc>
                <a:spcPct val="100000"/>
              </a:lnSpc>
              <a:spcBef>
                <a:spcPts val="360"/>
              </a:spcBef>
              <a:buNone/>
            </a:pPr>
            <a:r>
              <a:rPr lang="es-AR" sz="1600" b="0" strike="noStrike" spc="-1" dirty="0" err="1">
                <a:solidFill>
                  <a:srgbClr val="000000"/>
                </a:solidFill>
                <a:latin typeface="Calibri"/>
                <a:ea typeface="Calibri"/>
              </a:rPr>
              <a:t>print</a:t>
            </a:r>
            <a:r>
              <a:rPr lang="es-AR" sz="1600" b="0" strike="noStrike" spc="-1" dirty="0">
                <a:solidFill>
                  <a:srgbClr val="000000"/>
                </a:solidFill>
                <a:latin typeface="Calibri"/>
                <a:ea typeface="Calibri"/>
              </a:rPr>
              <a:t> </a:t>
            </a:r>
            <a:r>
              <a:rPr lang="es-AR" sz="1600" b="0" strike="noStrike" spc="-1" dirty="0" err="1">
                <a:solidFill>
                  <a:srgbClr val="000000"/>
                </a:solidFill>
                <a:latin typeface="Calibri"/>
                <a:ea typeface="Calibri"/>
              </a:rPr>
              <a:t>anotherfunc</a:t>
            </a:r>
            <a:r>
              <a:rPr lang="es-AR" sz="1600" b="0" strike="noStrike" spc="-1" dirty="0">
                <a:solidFill>
                  <a:srgbClr val="000000"/>
                </a:solidFill>
                <a:latin typeface="Calibri"/>
                <a:ea typeface="Calibri"/>
              </a:rPr>
              <a:t>(10)()</a:t>
            </a:r>
            <a:endParaRPr lang="es-AR" sz="1600" b="1" strike="noStrike" spc="-1" dirty="0">
              <a:latin typeface="Arial"/>
            </a:endParaRPr>
          </a:p>
          <a:p>
            <a:pPr marL="114480">
              <a:lnSpc>
                <a:spcPct val="100000"/>
              </a:lnSpc>
              <a:spcBef>
                <a:spcPts val="360"/>
              </a:spcBef>
              <a:buNone/>
            </a:pPr>
            <a:r>
              <a:rPr lang="es-AR" sz="1600" b="0" strike="noStrike" spc="-1" dirty="0">
                <a:solidFill>
                  <a:srgbClr val="000000"/>
                </a:solidFill>
                <a:latin typeface="Calibri"/>
                <a:ea typeface="Calibri"/>
              </a:rPr>
              <a:t>Esto imprimirá 10.</a:t>
            </a:r>
            <a:endParaRPr lang="es-AR" sz="1600" b="1" strike="noStrike" spc="-1" dirty="0">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dirty="0" err="1">
                <a:solidFill>
                  <a:srgbClr val="000000"/>
                </a:solidFill>
                <a:latin typeface="Arial"/>
                <a:ea typeface="Arial"/>
              </a:rPr>
              <a:t>Currying</a:t>
            </a:r>
            <a:endParaRPr lang="es-AR" sz="3270" b="1" strike="noStrike" spc="-1" dirty="0">
              <a:latin typeface="Arial"/>
            </a:endParaRPr>
          </a:p>
        </p:txBody>
      </p:sp>
      <p:sp>
        <p:nvSpPr>
          <p:cNvPr id="235"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360" b="0" strike="noStrike" spc="-1" dirty="0">
                <a:solidFill>
                  <a:srgbClr val="000000"/>
                </a:solidFill>
                <a:latin typeface="Arial"/>
                <a:ea typeface="Arial"/>
              </a:rPr>
              <a:t>Como hemos dicho una función puede ser pasada por parámetros pero también devuelta como resultado de una función. </a:t>
            </a:r>
            <a:endParaRPr lang="es-AR" sz="2360" b="1" strike="noStrike" spc="-1" dirty="0">
              <a:latin typeface="Arial"/>
            </a:endParaRPr>
          </a:p>
          <a:p>
            <a:pPr marL="431640" indent="-323280">
              <a:lnSpc>
                <a:spcPct val="100000"/>
              </a:lnSpc>
              <a:spcAft>
                <a:spcPts val="1414"/>
              </a:spcAft>
              <a:buClr>
                <a:srgbClr val="000000"/>
              </a:buClr>
              <a:buSzPct val="45000"/>
              <a:buFont typeface="Wingdings" charset="2"/>
              <a:buChar char=""/>
            </a:pPr>
            <a:r>
              <a:rPr lang="es-AR" sz="2360" b="0" strike="noStrike" spc="-1" dirty="0" err="1">
                <a:solidFill>
                  <a:srgbClr val="000000"/>
                </a:solidFill>
                <a:latin typeface="Arial"/>
                <a:ea typeface="Arial"/>
              </a:rPr>
              <a:t>Currificar</a:t>
            </a:r>
            <a:r>
              <a:rPr lang="es-AR" sz="2360" b="0" strike="noStrike" spc="-1" dirty="0">
                <a:solidFill>
                  <a:srgbClr val="000000"/>
                </a:solidFill>
                <a:latin typeface="Arial"/>
                <a:ea typeface="Arial"/>
              </a:rPr>
              <a:t> es la técnica inventada por Moses </a:t>
            </a:r>
            <a:r>
              <a:rPr lang="es-AR" sz="2360" b="0" strike="noStrike" spc="-1" dirty="0" err="1">
                <a:solidFill>
                  <a:srgbClr val="000000"/>
                </a:solidFill>
                <a:latin typeface="Arial"/>
                <a:ea typeface="Arial"/>
              </a:rPr>
              <a:t>Schönfinkel</a:t>
            </a:r>
            <a:r>
              <a:rPr lang="es-AR" sz="2360" b="0" strike="noStrike" spc="-1" dirty="0">
                <a:solidFill>
                  <a:srgbClr val="000000"/>
                </a:solidFill>
                <a:latin typeface="Arial"/>
                <a:ea typeface="Arial"/>
              </a:rPr>
              <a:t> y Gottlob Frege que consiste en transformar una función que utiliza múltiples argumentos (o más específicamente una n-tupla como argumento) en una función que utiliza un único argumento.</a:t>
            </a:r>
            <a:endParaRPr lang="es-AR" sz="2360" b="1"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a:solidFill>
                  <a:srgbClr val="000000"/>
                </a:solidFill>
                <a:latin typeface="Arial"/>
                <a:ea typeface="Arial"/>
              </a:rPr>
              <a:t>Currying</a:t>
            </a:r>
            <a:endParaRPr lang="es-AR" sz="3270" b="1" strike="noStrike" spc="-1">
              <a:latin typeface="Arial"/>
            </a:endParaRPr>
          </a:p>
        </p:txBody>
      </p:sp>
      <p:sp>
        <p:nvSpPr>
          <p:cNvPr id="237"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360" b="0" strike="noStrike" spc="-1">
                <a:solidFill>
                  <a:srgbClr val="000000"/>
                </a:solidFill>
                <a:latin typeface="Arial"/>
                <a:ea typeface="Arial"/>
              </a:rPr>
              <a:t>Oficialmente cada función de Haskell solo puede tomar un parámetro.  Todas las funciones que aceptan más de un parámetro hacen uso de currying.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max 4 5</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es igual que llamar</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(max 4) 5</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(max 4) es una función que devuelve verdadero si el numero pasado por parámetro es mayor a 4 y falso de lo contrario.</a:t>
            </a:r>
            <a:endParaRPr lang="es-AR" sz="2360" b="1" strike="noStrike" spc="-1">
              <a:latin typeface="Arial"/>
            </a:endParaRPr>
          </a:p>
          <a:p>
            <a:pPr>
              <a:lnSpc>
                <a:spcPct val="100000"/>
              </a:lnSpc>
              <a:buNone/>
            </a:pPr>
            <a:endParaRPr lang="es-AR" sz="2360" b="1"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a:solidFill>
                  <a:srgbClr val="000000"/>
                </a:solidFill>
                <a:latin typeface="Arial"/>
                <a:ea typeface="Arial"/>
              </a:rPr>
              <a:t>Ejemplos:</a:t>
            </a:r>
            <a:endParaRPr lang="es-AR" sz="3270" b="1" strike="noStrike" spc="-1">
              <a:latin typeface="Arial"/>
            </a:endParaRPr>
          </a:p>
        </p:txBody>
      </p:sp>
      <p:sp>
        <p:nvSpPr>
          <p:cNvPr id="239" name="CustomShape 2"/>
          <p:cNvSpPr/>
          <p:nvPr/>
        </p:nvSpPr>
        <p:spPr>
          <a:xfrm>
            <a:off x="457200" y="1632960"/>
            <a:ext cx="8227440" cy="39751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marL="431640" indent="-323280">
              <a:lnSpc>
                <a:spcPct val="100000"/>
              </a:lnSpc>
              <a:spcAft>
                <a:spcPts val="1414"/>
              </a:spcAft>
              <a:buClr>
                <a:srgbClr val="000000"/>
              </a:buClr>
              <a:buSzPct val="45000"/>
              <a:buFont typeface="Wingdings" charset="2"/>
              <a:buChar char=""/>
            </a:pPr>
            <a:r>
              <a:rPr lang="es-AR" sz="2360" b="0" strike="noStrike" spc="-1">
                <a:solidFill>
                  <a:srgbClr val="000000"/>
                </a:solidFill>
                <a:latin typeface="Arial"/>
                <a:ea typeface="Arial"/>
              </a:rPr>
              <a:t>Por ejemplo en Haskell se puede definir una función double de la siguiente manera:</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mult :: Int -&gt; Int -&gt; Int</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mult x y = x * y</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double = mult 2</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double 2 </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4 </a:t>
            </a:r>
            <a:endParaRPr lang="es-AR" sz="2360" b="1" strike="noStrike" spc="-1">
              <a:latin typeface="Arial"/>
            </a:endParaRPr>
          </a:p>
          <a:p>
            <a:pPr>
              <a:lnSpc>
                <a:spcPct val="100000"/>
              </a:lnSpc>
              <a:buNone/>
            </a:pPr>
            <a:endParaRPr lang="es-AR" sz="2360" b="1"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a:solidFill>
                  <a:srgbClr val="000000"/>
                </a:solidFill>
                <a:latin typeface="Arial"/>
                <a:ea typeface="Arial"/>
              </a:rPr>
              <a:t>Ejemplos en Scala:</a:t>
            </a:r>
            <a:endParaRPr lang="es-AR" sz="3270" b="1" strike="noStrike" spc="-1">
              <a:latin typeface="Arial"/>
            </a:endParaRPr>
          </a:p>
        </p:txBody>
      </p:sp>
      <p:sp>
        <p:nvSpPr>
          <p:cNvPr id="241" name="CustomShape 2"/>
          <p:cNvSpPr/>
          <p:nvPr/>
        </p:nvSpPr>
        <p:spPr>
          <a:xfrm>
            <a:off x="457200" y="1502640"/>
            <a:ext cx="8227440" cy="4628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buNone/>
            </a:pPr>
            <a:r>
              <a:rPr lang="es-AR" sz="2360" b="0" strike="noStrike" spc="-1">
                <a:solidFill>
                  <a:srgbClr val="000000"/>
                </a:solidFill>
                <a:latin typeface="Arial"/>
                <a:ea typeface="Arial"/>
              </a:rPr>
              <a:t>object CurryTest extends Application {</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  def filter(xs: List[Int], p: Int =&gt; Boolean): List[Int] =???</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  def modN(n: Int)(x: Int) = ((x % n) == 0)</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  val nums = List(1, 2, 3, 4, 5, 6, 7, 8)</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println(filter(nums, modN(2)))</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  println(filter(nums, modN(3)))</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a:t>
            </a:r>
            <a:endParaRPr lang="es-AR" sz="2360" b="1"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32"/>
          <p:cNvSpPr/>
          <p:nvPr/>
        </p:nvSpPr>
        <p:spPr>
          <a:xfrm>
            <a:off x="457200" y="522720"/>
            <a:ext cx="6529320" cy="651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buNone/>
            </a:pPr>
            <a:r>
              <a:rPr lang="es-AR" sz="3270" b="0" strike="noStrike" spc="-1">
                <a:solidFill>
                  <a:srgbClr val="000000"/>
                </a:solidFill>
                <a:latin typeface="Arial"/>
                <a:ea typeface="Arial"/>
              </a:rPr>
              <a:t>Ejemplos en Typescript:</a:t>
            </a:r>
            <a:endParaRPr lang="es-AR" sz="3270" b="1" strike="noStrike" spc="-1">
              <a:latin typeface="Arial"/>
            </a:endParaRPr>
          </a:p>
        </p:txBody>
      </p:sp>
      <p:sp>
        <p:nvSpPr>
          <p:cNvPr id="243" name="CustomShape 33"/>
          <p:cNvSpPr/>
          <p:nvPr/>
        </p:nvSpPr>
        <p:spPr>
          <a:xfrm>
            <a:off x="457200" y="1502640"/>
            <a:ext cx="8227440" cy="4628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buNone/>
            </a:pPr>
            <a:r>
              <a:rPr lang="es-AR" sz="2360" b="0" strike="noStrike" spc="-1">
                <a:solidFill>
                  <a:srgbClr val="000000"/>
                </a:solidFill>
                <a:latin typeface="Arial"/>
                <a:ea typeface="Arial"/>
              </a:rPr>
              <a:t>const add = (x: number) =&gt; (y: number): number =&gt; x + y;</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console.log(add(2)(3)); // 5</a:t>
            </a:r>
            <a:endParaRPr lang="es-AR" sz="2360" b="1" strike="noStrike" spc="-1">
              <a:latin typeface="Arial"/>
            </a:endParaRPr>
          </a:p>
          <a:p>
            <a:pPr>
              <a:lnSpc>
                <a:spcPct val="100000"/>
              </a:lnSpc>
              <a:buNone/>
            </a:pPr>
            <a:endParaRPr lang="es-AR" sz="2360" b="1" strike="noStrike" spc="-1">
              <a:latin typeface="Arial"/>
            </a:endParaRPr>
          </a:p>
          <a:p>
            <a:pPr>
              <a:lnSpc>
                <a:spcPct val="100000"/>
              </a:lnSpc>
              <a:buNone/>
            </a:pPr>
            <a:r>
              <a:rPr lang="es-AR" sz="2360" b="0" strike="noStrike" spc="-1">
                <a:solidFill>
                  <a:srgbClr val="000000"/>
                </a:solidFill>
                <a:latin typeface="Arial"/>
                <a:ea typeface="Arial"/>
              </a:rPr>
              <a:t>const addOne = add(1);</a:t>
            </a:r>
            <a:endParaRPr lang="es-AR" sz="2360" b="1" strike="noStrike" spc="-1">
              <a:latin typeface="Arial"/>
            </a:endParaRPr>
          </a:p>
          <a:p>
            <a:pPr>
              <a:lnSpc>
                <a:spcPct val="100000"/>
              </a:lnSpc>
              <a:buNone/>
            </a:pPr>
            <a:r>
              <a:rPr lang="es-AR" sz="2360" b="0" strike="noStrike" spc="-1">
                <a:solidFill>
                  <a:srgbClr val="000000"/>
                </a:solidFill>
                <a:latin typeface="Arial"/>
                <a:ea typeface="Arial"/>
              </a:rPr>
              <a:t>console.log(addOne(2)); // 3</a:t>
            </a:r>
            <a:endParaRPr lang="es-AR" sz="2360" b="1"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4" name="Google Shape;232;p33" descr="imagen.jpg"/>
          <p:cNvPicPr/>
          <p:nvPr/>
        </p:nvPicPr>
        <p:blipFill>
          <a:blip r:embed="rId2"/>
          <a:stretch/>
        </p:blipFill>
        <p:spPr>
          <a:xfrm>
            <a:off x="0" y="0"/>
            <a:ext cx="9142200" cy="6856200"/>
          </a:xfrm>
          <a:prstGeom prst="rect">
            <a:avLst/>
          </a:prstGeom>
          <a:ln w="0">
            <a:noFill/>
          </a:ln>
        </p:spPr>
      </p:pic>
      <p:sp>
        <p:nvSpPr>
          <p:cNvPr id="245" name="CustomShape 1"/>
          <p:cNvSpPr/>
          <p:nvPr/>
        </p:nvSpPr>
        <p:spPr>
          <a:xfrm>
            <a:off x="0" y="6603840"/>
            <a:ext cx="9142200" cy="252360"/>
          </a:xfrm>
          <a:prstGeom prst="rect">
            <a:avLst/>
          </a:prstGeom>
          <a:solidFill>
            <a:schemeClr val="lt1"/>
          </a:solid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r>
              <a:rPr lang="es-AR" sz="1800" b="0" strike="noStrike" spc="-1">
                <a:solidFill>
                  <a:srgbClr val="FFFFFF"/>
                </a:solidFill>
                <a:latin typeface="Calibri"/>
                <a:ea typeface="Calibri"/>
              </a:rPr>
              <a:t> </a:t>
            </a:r>
            <a:endParaRPr lang="es-AR" sz="1800" b="1" strike="noStrike" spc="-1">
              <a:latin typeface="Arial"/>
            </a:endParaRPr>
          </a:p>
        </p:txBody>
      </p:sp>
      <p:pic>
        <p:nvPicPr>
          <p:cNvPr id="246" name="Google Shape;234;p33" descr="logo solo-08.jpg"/>
          <p:cNvPicPr/>
          <p:nvPr/>
        </p:nvPicPr>
        <p:blipFill>
          <a:blip r:embed="rId3"/>
          <a:stretch/>
        </p:blipFill>
        <p:spPr>
          <a:xfrm>
            <a:off x="7505640" y="5885640"/>
            <a:ext cx="839520" cy="9795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311760" y="6818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endParaRPr lang="es-AR" sz="4400" b="1" strike="noStrike" spc="-1">
              <a:latin typeface="Arial"/>
            </a:endParaRPr>
          </a:p>
        </p:txBody>
      </p:sp>
      <p:sp>
        <p:nvSpPr>
          <p:cNvPr id="155" name="CustomShape 2"/>
          <p:cNvSpPr/>
          <p:nvPr/>
        </p:nvSpPr>
        <p:spPr>
          <a:xfrm>
            <a:off x="311760" y="2009880"/>
            <a:ext cx="8518680" cy="3414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spcAft>
                <a:spcPts val="1599"/>
              </a:spcAft>
              <a:buNone/>
            </a:pPr>
            <a:r>
              <a:rPr lang="es-AR" sz="2000" b="0" strike="noStrike" spc="-1">
                <a:solidFill>
                  <a:srgbClr val="000000"/>
                </a:solidFill>
                <a:latin typeface="Calibri"/>
                <a:ea typeface="Calibri"/>
              </a:rPr>
              <a:t>Una función puede aceptar como argumento a otra función, siempre y cuando esta otra función tenga ella misma un sólo argumento.</a:t>
            </a:r>
            <a:br>
              <a:rPr sz="1800"/>
            </a:br>
            <a:br>
              <a:rPr sz="1800"/>
            </a:br>
            <a:r>
              <a:rPr lang="es-AR" sz="2000" b="0" strike="noStrike" spc="-1">
                <a:solidFill>
                  <a:srgbClr val="000000"/>
                </a:solidFill>
                <a:latin typeface="Calibri"/>
                <a:ea typeface="Calibri"/>
              </a:rPr>
              <a:t>En el cálculo lambda, las funciones están definidas por expresiones lambda, que dicen qué se hace con su argumento. Por ejemplo, la función "sumar 2",  f(x) = x + 2  se expresa en cálculo lambda así:  λ x. x + 2  (o, equivalentemente,  λ y. y + 2 ya que el nombre de su argumento no es importante). Y el número f(3) sería escrito como  (λ x. x + 2) 3. La aplicación de funciones es asociativa a izquierda:  f x y = (f x) y.  Considerando la función que aplica una función al número 3: λ f. f 3. , podemos pasarle "sumar 2", quedando así:  (λ f. f 3) (λ x. x + 2).</a:t>
            </a:r>
            <a:endParaRPr lang="es-AR" sz="2000" b="1"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CustomShape 1"/>
          <p:cNvSpPr/>
          <p:nvPr/>
        </p:nvSpPr>
        <p:spPr>
          <a:xfrm>
            <a:off x="311760" y="6404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endParaRPr lang="es-AR" sz="4400" b="1" strike="noStrike" spc="-1">
              <a:latin typeface="Arial"/>
            </a:endParaRPr>
          </a:p>
        </p:txBody>
      </p:sp>
      <p:sp>
        <p:nvSpPr>
          <p:cNvPr id="157" name="CustomShape 2"/>
          <p:cNvSpPr/>
          <p:nvPr/>
        </p:nvSpPr>
        <p:spPr>
          <a:xfrm>
            <a:off x="311760" y="2009880"/>
            <a:ext cx="8518680" cy="3414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Λ = V | Λ Λ | (λV.Λ)</a:t>
            </a:r>
            <a:endParaRPr lang="es-AR" sz="3000" b="1" strike="noStrike" spc="-1">
              <a:latin typeface="Arial"/>
            </a:endParaRPr>
          </a:p>
          <a:p>
            <a:pPr algn="ctr">
              <a:lnSpc>
                <a:spcPct val="100000"/>
              </a:lnSpc>
              <a:spcBef>
                <a:spcPts val="1599"/>
              </a:spcBef>
              <a:buNone/>
            </a:pPr>
            <a:r>
              <a:rPr lang="es-AR" sz="3200" b="0" strike="noStrike" spc="-1">
                <a:solidFill>
                  <a:srgbClr val="000000"/>
                </a:solidFill>
                <a:latin typeface="Calibri"/>
                <a:ea typeface="Calibri"/>
              </a:rPr>
              <a:t>Tres Principios de Construcción</a:t>
            </a:r>
            <a:endParaRPr lang="es-AR" sz="3200" b="1" strike="noStrike" spc="-1">
              <a:latin typeface="Arial"/>
            </a:endParaRPr>
          </a:p>
          <a:p>
            <a:pPr algn="ctr">
              <a:lnSpc>
                <a:spcPct val="100000"/>
              </a:lnSpc>
              <a:spcBef>
                <a:spcPts val="1599"/>
              </a:spcBef>
              <a:spcAft>
                <a:spcPts val="1599"/>
              </a:spcAft>
              <a:buNone/>
            </a:pPr>
            <a:r>
              <a:rPr lang="es-AR" sz="3200" b="0" strike="noStrike" spc="-1">
                <a:solidFill>
                  <a:srgbClr val="000000"/>
                </a:solidFill>
                <a:latin typeface="Calibri"/>
                <a:ea typeface="Calibri"/>
              </a:rPr>
              <a:t>(Suponer un set infinito V de variables: V = { x, y, z, …})</a:t>
            </a:r>
            <a:endParaRPr lang="es-AR" sz="3200" b="1"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311760" y="75996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br>
              <a:rPr sz="4400"/>
            </a:br>
            <a:endParaRPr lang="es-AR" sz="4400" b="1" strike="noStrike" spc="-1">
              <a:latin typeface="Arial"/>
            </a:endParaRPr>
          </a:p>
        </p:txBody>
      </p:sp>
      <p:sp>
        <p:nvSpPr>
          <p:cNvPr id="159" name="CustomShape 2"/>
          <p:cNvSpPr/>
          <p:nvPr/>
        </p:nvSpPr>
        <p:spPr>
          <a:xfrm>
            <a:off x="311760" y="2009880"/>
            <a:ext cx="8518680" cy="793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Λ = V | Λ Λ | (λV.Λ)</a:t>
            </a:r>
            <a:endParaRPr lang="es-AR" sz="3000" b="1" strike="noStrike" spc="-1">
              <a:latin typeface="Arial"/>
            </a:endParaRPr>
          </a:p>
          <a:p>
            <a:pPr>
              <a:lnSpc>
                <a:spcPct val="100000"/>
              </a:lnSpc>
              <a:spcBef>
                <a:spcPts val="1599"/>
              </a:spcBef>
              <a:spcAft>
                <a:spcPts val="1599"/>
              </a:spcAft>
              <a:buNone/>
            </a:pPr>
            <a:endParaRPr lang="es-AR" sz="3000" b="1" strike="noStrike" spc="-1">
              <a:latin typeface="Arial"/>
            </a:endParaRPr>
          </a:p>
        </p:txBody>
      </p:sp>
      <p:sp>
        <p:nvSpPr>
          <p:cNvPr id="160" name="CustomShape 3"/>
          <p:cNvSpPr/>
          <p:nvPr/>
        </p:nvSpPr>
        <p:spPr>
          <a:xfrm>
            <a:off x="311760" y="2940120"/>
            <a:ext cx="8518680" cy="2172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x</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x x</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y x</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(λx.x z)</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(λx.x z) y</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(λy.(λz. x))</a:t>
            </a:r>
            <a:endParaRPr lang="es-AR" sz="3200" b="1"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301320" y="5090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a:t>
            </a:r>
            <a:r>
              <a:rPr lang="zh-CN" sz="4400" b="0" strike="noStrike" spc="-1">
                <a:solidFill>
                  <a:srgbClr val="000000"/>
                </a:solidFill>
                <a:latin typeface="Calibri"/>
                <a:ea typeface="Calibri"/>
              </a:rPr>
              <a:t>・</a:t>
            </a:r>
            <a:r>
              <a:rPr lang="es-AR" sz="4400" b="0" strike="noStrike" spc="-1">
                <a:solidFill>
                  <a:srgbClr val="000000"/>
                </a:solidFill>
                <a:latin typeface="Calibri"/>
                <a:ea typeface="Calibri"/>
              </a:rPr>
              <a:t>Construcción</a:t>
            </a:r>
            <a:r>
              <a:rPr lang="zh-CN" sz="4400" b="0" strike="noStrike" spc="-1">
                <a:solidFill>
                  <a:srgbClr val="000000"/>
                </a:solidFill>
                <a:latin typeface="Calibri"/>
                <a:ea typeface="Calibri"/>
              </a:rPr>
              <a:t>・</a:t>
            </a:r>
            <a:r>
              <a:rPr lang="es-AR" sz="4400" b="0" strike="noStrike" spc="-1">
                <a:solidFill>
                  <a:srgbClr val="000000"/>
                </a:solidFill>
                <a:latin typeface="Calibri"/>
                <a:ea typeface="Calibri"/>
              </a:rPr>
              <a:t>Ejemplos</a:t>
            </a:r>
            <a:endParaRPr lang="es-AR" sz="4400" b="1" strike="noStrike" spc="-1">
              <a:latin typeface="Arial"/>
            </a:endParaRPr>
          </a:p>
        </p:txBody>
      </p:sp>
      <p:sp>
        <p:nvSpPr>
          <p:cNvPr id="162" name="CustomShape 2"/>
          <p:cNvSpPr/>
          <p:nvPr/>
        </p:nvSpPr>
        <p:spPr>
          <a:xfrm>
            <a:off x="311760" y="2009880"/>
            <a:ext cx="8518680" cy="793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0000"/>
                </a:solidFill>
                <a:latin typeface="Calibri"/>
                <a:ea typeface="Calibri"/>
              </a:rPr>
              <a:t>Λ = </a:t>
            </a:r>
            <a:r>
              <a:rPr lang="es-AR" sz="3000" b="0" strike="noStrike" spc="-1">
                <a:solidFill>
                  <a:srgbClr val="4BACC6"/>
                </a:solidFill>
                <a:latin typeface="Calibri"/>
                <a:ea typeface="Calibri"/>
              </a:rPr>
              <a:t>V</a:t>
            </a:r>
            <a:r>
              <a:rPr lang="es-AR" sz="3000" b="0" strike="noStrike" spc="-1">
                <a:solidFill>
                  <a:srgbClr val="000000"/>
                </a:solidFill>
                <a:latin typeface="Calibri"/>
                <a:ea typeface="Calibri"/>
              </a:rPr>
              <a:t> | </a:t>
            </a:r>
            <a:r>
              <a:rPr lang="es-AR" sz="3000" b="0" strike="noStrike" spc="-1">
                <a:solidFill>
                  <a:srgbClr val="6D9EEB"/>
                </a:solidFill>
                <a:latin typeface="Calibri"/>
                <a:ea typeface="Calibri"/>
              </a:rPr>
              <a:t>Λ Λ</a:t>
            </a:r>
            <a:r>
              <a:rPr lang="es-AR" sz="3000" b="0" strike="noStrike" spc="-1">
                <a:solidFill>
                  <a:srgbClr val="000000"/>
                </a:solidFill>
                <a:latin typeface="Calibri"/>
                <a:ea typeface="Calibri"/>
              </a:rPr>
              <a:t> | </a:t>
            </a:r>
            <a:r>
              <a:rPr lang="es-AR" sz="3000" b="0" strike="noStrike" spc="-1">
                <a:solidFill>
                  <a:srgbClr val="93C47D"/>
                </a:solidFill>
                <a:latin typeface="Calibri"/>
                <a:ea typeface="Calibri"/>
              </a:rPr>
              <a:t>(λV.Λ)</a:t>
            </a:r>
            <a:endParaRPr lang="es-AR" sz="3000" b="1" strike="noStrike" spc="-1">
              <a:latin typeface="Arial"/>
            </a:endParaRPr>
          </a:p>
          <a:p>
            <a:pPr>
              <a:lnSpc>
                <a:spcPct val="100000"/>
              </a:lnSpc>
              <a:spcBef>
                <a:spcPts val="1599"/>
              </a:spcBef>
              <a:spcAft>
                <a:spcPts val="1599"/>
              </a:spcAft>
              <a:buNone/>
            </a:pPr>
            <a:endParaRPr lang="es-AR" sz="3000" b="1" strike="noStrike" spc="-1">
              <a:latin typeface="Arial"/>
            </a:endParaRPr>
          </a:p>
        </p:txBody>
      </p:sp>
      <p:sp>
        <p:nvSpPr>
          <p:cNvPr id="163" name="CustomShape 3"/>
          <p:cNvSpPr/>
          <p:nvPr/>
        </p:nvSpPr>
        <p:spPr>
          <a:xfrm>
            <a:off x="311760" y="2940120"/>
            <a:ext cx="8518680" cy="2172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4BACC6"/>
              </a:buClr>
              <a:buFont typeface="Arial"/>
              <a:buAutoNum type="arabicPeriod"/>
            </a:pPr>
            <a:r>
              <a:rPr lang="es-AR" sz="3200" b="0" strike="noStrike" spc="-1">
                <a:solidFill>
                  <a:srgbClr val="4BACC6"/>
                </a:solidFill>
                <a:latin typeface="Calibri"/>
                <a:ea typeface="Calibri"/>
              </a:rPr>
              <a:t>x</a:t>
            </a:r>
            <a:endParaRPr lang="es-AR" sz="3200" b="1" strike="noStrike" spc="-1">
              <a:latin typeface="Arial"/>
            </a:endParaRPr>
          </a:p>
          <a:p>
            <a:pPr marL="457200" indent="-342360">
              <a:lnSpc>
                <a:spcPct val="100000"/>
              </a:lnSpc>
              <a:buClr>
                <a:srgbClr val="6D9EEB"/>
              </a:buClr>
              <a:buFont typeface="Arial"/>
              <a:buAutoNum type="arabicPeriod"/>
            </a:pPr>
            <a:r>
              <a:rPr lang="es-AR" sz="3200" b="0" strike="noStrike" spc="-1">
                <a:solidFill>
                  <a:srgbClr val="6D9EEB"/>
                </a:solidFill>
                <a:latin typeface="Calibri"/>
                <a:ea typeface="Calibri"/>
              </a:rPr>
              <a:t>x x</a:t>
            </a:r>
            <a:endParaRPr lang="es-AR" sz="3200" b="1" strike="noStrike" spc="-1">
              <a:latin typeface="Arial"/>
            </a:endParaRPr>
          </a:p>
          <a:p>
            <a:pPr marL="457200" indent="-342360">
              <a:lnSpc>
                <a:spcPct val="100000"/>
              </a:lnSpc>
              <a:buClr>
                <a:srgbClr val="6D9EEB"/>
              </a:buClr>
              <a:buFont typeface="Arial"/>
              <a:buAutoNum type="arabicPeriod"/>
            </a:pPr>
            <a:r>
              <a:rPr lang="es-AR" sz="3200" b="0" strike="noStrike" spc="-1">
                <a:solidFill>
                  <a:srgbClr val="6D9EEB"/>
                </a:solidFill>
                <a:latin typeface="Calibri"/>
                <a:ea typeface="Calibri"/>
              </a:rPr>
              <a:t>y x</a:t>
            </a:r>
            <a:endParaRPr lang="es-AR" sz="3200" b="1" strike="noStrike" spc="-1">
              <a:latin typeface="Arial"/>
            </a:endParaRPr>
          </a:p>
          <a:p>
            <a:pPr marL="457200" indent="-342360">
              <a:lnSpc>
                <a:spcPct val="100000"/>
              </a:lnSpc>
              <a:buClr>
                <a:srgbClr val="93C47D"/>
              </a:buClr>
              <a:buFont typeface="Arial"/>
              <a:buAutoNum type="arabicPeriod"/>
            </a:pPr>
            <a:r>
              <a:rPr lang="es-AR" sz="3200" b="0" strike="noStrike" spc="-1">
                <a:solidFill>
                  <a:srgbClr val="93C47D"/>
                </a:solidFill>
                <a:latin typeface="Calibri"/>
                <a:ea typeface="Calibri"/>
              </a:rPr>
              <a:t>(λx.x z)</a:t>
            </a:r>
            <a:endParaRPr lang="es-AR" sz="3200" b="1" strike="noStrike" spc="-1">
              <a:latin typeface="Arial"/>
            </a:endParaRPr>
          </a:p>
          <a:p>
            <a:pPr marL="457200" indent="-342360">
              <a:lnSpc>
                <a:spcPct val="100000"/>
              </a:lnSpc>
              <a:buClr>
                <a:srgbClr val="6D9EEB"/>
              </a:buClr>
              <a:buFont typeface="Arial"/>
              <a:buAutoNum type="arabicPeriod"/>
            </a:pPr>
            <a:r>
              <a:rPr lang="es-AR" sz="3200" b="0" strike="noStrike" spc="-1">
                <a:solidFill>
                  <a:srgbClr val="6D9EEB"/>
                </a:solidFill>
                <a:latin typeface="Calibri"/>
                <a:ea typeface="Calibri"/>
              </a:rPr>
              <a:t>(λx.x z) y</a:t>
            </a:r>
            <a:endParaRPr lang="es-AR" sz="3200" b="1" strike="noStrike" spc="-1">
              <a:latin typeface="Arial"/>
            </a:endParaRPr>
          </a:p>
          <a:p>
            <a:pPr marL="457200" indent="-342360">
              <a:lnSpc>
                <a:spcPct val="100000"/>
              </a:lnSpc>
              <a:buClr>
                <a:srgbClr val="93C47D"/>
              </a:buClr>
              <a:buFont typeface="Arial"/>
              <a:buAutoNum type="arabicPeriod"/>
            </a:pPr>
            <a:r>
              <a:rPr lang="es-AR" sz="3200" b="0" strike="noStrike" spc="-1">
                <a:solidFill>
                  <a:srgbClr val="93C47D"/>
                </a:solidFill>
                <a:latin typeface="Calibri"/>
                <a:ea typeface="Calibri"/>
              </a:rPr>
              <a:t>(λy.(λz .x))</a:t>
            </a:r>
            <a:endParaRPr lang="es-AR" sz="3200" b="1"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311760" y="68184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Cálculo λ - Variables</a:t>
            </a:r>
            <a:endParaRPr lang="es-AR" sz="4400" b="1" strike="noStrike" spc="-1">
              <a:latin typeface="Arial"/>
            </a:endParaRPr>
          </a:p>
        </p:txBody>
      </p:sp>
      <p:sp>
        <p:nvSpPr>
          <p:cNvPr id="165" name="CustomShape 2"/>
          <p:cNvSpPr/>
          <p:nvPr/>
        </p:nvSpPr>
        <p:spPr>
          <a:xfrm>
            <a:off x="311760" y="2009880"/>
            <a:ext cx="8518680" cy="7938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3000" b="0" strike="noStrike" spc="-1">
                <a:solidFill>
                  <a:srgbClr val="00B050"/>
                </a:solidFill>
                <a:latin typeface="Calibri"/>
                <a:ea typeface="Calibri"/>
              </a:rPr>
              <a:t>Ligaduras</a:t>
            </a:r>
            <a:r>
              <a:rPr lang="es-AR" sz="3000" b="0" strike="noStrike" spc="-1">
                <a:solidFill>
                  <a:srgbClr val="000000"/>
                </a:solidFill>
                <a:latin typeface="Calibri"/>
                <a:ea typeface="Calibri"/>
              </a:rPr>
              <a:t>, </a:t>
            </a:r>
            <a:r>
              <a:rPr lang="es-AR" sz="3000" b="0" strike="noStrike" spc="-1">
                <a:solidFill>
                  <a:srgbClr val="A4C2F4"/>
                </a:solidFill>
                <a:latin typeface="Calibri"/>
                <a:ea typeface="Calibri"/>
              </a:rPr>
              <a:t>Ligadas</a:t>
            </a:r>
            <a:r>
              <a:rPr lang="es-AR" sz="3000" b="0" strike="noStrike" spc="-1">
                <a:solidFill>
                  <a:srgbClr val="000000"/>
                </a:solidFill>
                <a:latin typeface="Calibri"/>
                <a:ea typeface="Calibri"/>
              </a:rPr>
              <a:t>, y </a:t>
            </a:r>
            <a:r>
              <a:rPr lang="es-AR" sz="3000" b="0" strike="noStrike" spc="-1">
                <a:solidFill>
                  <a:srgbClr val="FF0000"/>
                </a:solidFill>
                <a:latin typeface="Calibri"/>
                <a:ea typeface="Calibri"/>
              </a:rPr>
              <a:t>Libres</a:t>
            </a:r>
            <a:endParaRPr lang="es-AR" sz="3000" b="1" strike="noStrike" spc="-1">
              <a:latin typeface="Arial"/>
            </a:endParaRPr>
          </a:p>
          <a:p>
            <a:pPr>
              <a:lnSpc>
                <a:spcPct val="100000"/>
              </a:lnSpc>
              <a:spcBef>
                <a:spcPts val="1599"/>
              </a:spcBef>
              <a:spcAft>
                <a:spcPts val="1599"/>
              </a:spcAft>
              <a:buNone/>
            </a:pPr>
            <a:endParaRPr lang="es-AR" sz="3000" b="1" strike="noStrike" spc="-1">
              <a:latin typeface="Arial"/>
            </a:endParaRPr>
          </a:p>
        </p:txBody>
      </p:sp>
      <p:sp>
        <p:nvSpPr>
          <p:cNvPr id="166" name="CustomShape 3"/>
          <p:cNvSpPr/>
          <p:nvPr/>
        </p:nvSpPr>
        <p:spPr>
          <a:xfrm>
            <a:off x="311760" y="2940120"/>
            <a:ext cx="8518680" cy="217260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marL="457200" indent="-342360">
              <a:lnSpc>
                <a:spcPct val="100000"/>
              </a:lnSpc>
              <a:buClr>
                <a:srgbClr val="000000"/>
              </a:buClr>
              <a:buFont typeface="Arial"/>
              <a:buAutoNum type="arabicPeriod"/>
            </a:pPr>
            <a:r>
              <a:rPr lang="es-AR" sz="3200" b="0" strike="noStrike" spc="-1">
                <a:solidFill>
                  <a:srgbClr val="FF0000"/>
                </a:solidFill>
                <a:latin typeface="Calibri"/>
                <a:ea typeface="Calibri"/>
              </a:rPr>
              <a:t>x</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FF0000"/>
                </a:solidFill>
                <a:latin typeface="Calibri"/>
                <a:ea typeface="Calibri"/>
              </a:rPr>
              <a:t>x x</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FF0000"/>
                </a:solidFill>
                <a:latin typeface="Calibri"/>
                <a:ea typeface="Calibri"/>
              </a:rPr>
              <a:t>y x</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(λ</a:t>
            </a:r>
            <a:r>
              <a:rPr lang="es-AR" sz="3200" b="0" strike="noStrike" spc="-1">
                <a:solidFill>
                  <a:srgbClr val="00B050"/>
                </a:solidFill>
                <a:latin typeface="Calibri"/>
                <a:ea typeface="Calibri"/>
              </a:rPr>
              <a:t>x</a:t>
            </a:r>
            <a:r>
              <a:rPr lang="es-AR" sz="3200" b="0" strike="noStrike" spc="-1">
                <a:solidFill>
                  <a:srgbClr val="000000"/>
                </a:solidFill>
                <a:latin typeface="Calibri"/>
                <a:ea typeface="Calibri"/>
              </a:rPr>
              <a:t>.</a:t>
            </a:r>
            <a:r>
              <a:rPr lang="es-AR" sz="3200" b="0" strike="noStrike" spc="-1">
                <a:solidFill>
                  <a:srgbClr val="6D9EEB"/>
                </a:solidFill>
                <a:latin typeface="Calibri"/>
                <a:ea typeface="Calibri"/>
              </a:rPr>
              <a:t>x </a:t>
            </a:r>
            <a:r>
              <a:rPr lang="es-AR" sz="3200" b="0" strike="noStrike" spc="-1">
                <a:solidFill>
                  <a:srgbClr val="FF0000"/>
                </a:solidFill>
                <a:latin typeface="Calibri"/>
                <a:ea typeface="Calibri"/>
              </a:rPr>
              <a:t>z</a:t>
            </a:r>
            <a:r>
              <a:rPr lang="es-AR" sz="3200" b="0" strike="noStrike" spc="-1">
                <a:solidFill>
                  <a:srgbClr val="000000"/>
                </a:solidFill>
                <a:latin typeface="Calibri"/>
                <a:ea typeface="Calibri"/>
              </a:rPr>
              <a:t>)</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(λ</a:t>
            </a:r>
            <a:r>
              <a:rPr lang="es-AR" sz="3200" b="0" strike="noStrike" spc="-1">
                <a:solidFill>
                  <a:srgbClr val="00B050"/>
                </a:solidFill>
                <a:latin typeface="Calibri"/>
                <a:ea typeface="Calibri"/>
              </a:rPr>
              <a:t>x</a:t>
            </a:r>
            <a:r>
              <a:rPr lang="es-AR" sz="3200" b="0" strike="noStrike" spc="-1">
                <a:solidFill>
                  <a:srgbClr val="000000"/>
                </a:solidFill>
                <a:latin typeface="Calibri"/>
                <a:ea typeface="Calibri"/>
              </a:rPr>
              <a:t>.</a:t>
            </a:r>
            <a:r>
              <a:rPr lang="es-AR" sz="3200" b="0" strike="noStrike" spc="-1">
                <a:solidFill>
                  <a:srgbClr val="6D9EEB"/>
                </a:solidFill>
                <a:latin typeface="Calibri"/>
                <a:ea typeface="Calibri"/>
              </a:rPr>
              <a:t>x </a:t>
            </a:r>
            <a:r>
              <a:rPr lang="es-AR" sz="3200" b="0" strike="noStrike" spc="-1">
                <a:solidFill>
                  <a:srgbClr val="FF0000"/>
                </a:solidFill>
                <a:latin typeface="Calibri"/>
                <a:ea typeface="Calibri"/>
              </a:rPr>
              <a:t>z</a:t>
            </a:r>
            <a:r>
              <a:rPr lang="es-AR" sz="3200" b="0" strike="noStrike" spc="-1">
                <a:solidFill>
                  <a:srgbClr val="000000"/>
                </a:solidFill>
                <a:latin typeface="Calibri"/>
                <a:ea typeface="Calibri"/>
              </a:rPr>
              <a:t>) </a:t>
            </a:r>
            <a:r>
              <a:rPr lang="es-AR" sz="3200" b="0" strike="noStrike" spc="-1">
                <a:solidFill>
                  <a:srgbClr val="FF0000"/>
                </a:solidFill>
                <a:latin typeface="Calibri"/>
                <a:ea typeface="Calibri"/>
              </a:rPr>
              <a:t>y</a:t>
            </a:r>
            <a:endParaRPr lang="es-AR" sz="3200" b="1" strike="noStrike" spc="-1">
              <a:latin typeface="Arial"/>
            </a:endParaRPr>
          </a:p>
          <a:p>
            <a:pPr marL="457200" indent="-342360">
              <a:lnSpc>
                <a:spcPct val="100000"/>
              </a:lnSpc>
              <a:buClr>
                <a:srgbClr val="000000"/>
              </a:buClr>
              <a:buFont typeface="Arial"/>
              <a:buAutoNum type="arabicPeriod"/>
            </a:pPr>
            <a:r>
              <a:rPr lang="es-AR" sz="3200" b="0" strike="noStrike" spc="-1">
                <a:solidFill>
                  <a:srgbClr val="000000"/>
                </a:solidFill>
                <a:latin typeface="Calibri"/>
                <a:ea typeface="Calibri"/>
              </a:rPr>
              <a:t>(λ</a:t>
            </a:r>
            <a:r>
              <a:rPr lang="es-AR" sz="3200" b="0" strike="noStrike" spc="-1">
                <a:solidFill>
                  <a:srgbClr val="00B050"/>
                </a:solidFill>
                <a:latin typeface="Calibri"/>
                <a:ea typeface="Calibri"/>
              </a:rPr>
              <a:t>y</a:t>
            </a:r>
            <a:r>
              <a:rPr lang="es-AR" sz="3200" b="0" strike="noStrike" spc="-1">
                <a:solidFill>
                  <a:srgbClr val="000000"/>
                </a:solidFill>
                <a:latin typeface="Calibri"/>
                <a:ea typeface="Calibri"/>
              </a:rPr>
              <a:t>.(λ</a:t>
            </a:r>
            <a:r>
              <a:rPr lang="es-AR" sz="3200" b="0" strike="noStrike" spc="-1">
                <a:solidFill>
                  <a:srgbClr val="00B050"/>
                </a:solidFill>
                <a:latin typeface="Calibri"/>
                <a:ea typeface="Calibri"/>
              </a:rPr>
              <a:t>z</a:t>
            </a:r>
            <a:r>
              <a:rPr lang="es-AR" sz="3200" b="0" strike="noStrike" spc="-1">
                <a:solidFill>
                  <a:srgbClr val="000000"/>
                </a:solidFill>
                <a:latin typeface="Calibri"/>
                <a:ea typeface="Calibri"/>
              </a:rPr>
              <a:t>. </a:t>
            </a:r>
            <a:r>
              <a:rPr lang="es-AR" sz="3200" b="0" strike="noStrike" spc="-1">
                <a:solidFill>
                  <a:srgbClr val="FF0000"/>
                </a:solidFill>
                <a:latin typeface="Calibri"/>
                <a:ea typeface="Calibri"/>
              </a:rPr>
              <a:t>x</a:t>
            </a:r>
            <a:r>
              <a:rPr lang="es-AR" sz="3200" b="0" strike="noStrike" spc="-1">
                <a:solidFill>
                  <a:srgbClr val="000000"/>
                </a:solidFill>
                <a:latin typeface="Calibri"/>
                <a:ea typeface="Calibri"/>
              </a:rPr>
              <a:t>))</a:t>
            </a:r>
            <a:endParaRPr lang="es-AR" sz="3200" b="1"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311760" y="354960"/>
            <a:ext cx="8518680" cy="57096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nSpc>
                <a:spcPct val="100000"/>
              </a:lnSpc>
              <a:buNone/>
            </a:pPr>
            <a:r>
              <a:rPr lang="es-AR" sz="4400" b="0" strike="noStrike" spc="-1">
                <a:solidFill>
                  <a:srgbClr val="000000"/>
                </a:solidFill>
                <a:latin typeface="Calibri"/>
                <a:ea typeface="Calibri"/>
              </a:rPr>
              <a:t>Variables en la programación funcional</a:t>
            </a:r>
            <a:endParaRPr lang="es-AR" sz="4400" b="1" strike="noStrike" spc="-1">
              <a:latin typeface="Arial"/>
            </a:endParaRPr>
          </a:p>
        </p:txBody>
      </p:sp>
      <p:sp>
        <p:nvSpPr>
          <p:cNvPr id="168" name="CustomShape 2"/>
          <p:cNvSpPr/>
          <p:nvPr/>
        </p:nvSpPr>
        <p:spPr>
          <a:xfrm>
            <a:off x="311760" y="2009880"/>
            <a:ext cx="8518680" cy="3611880"/>
          </a:xfrm>
          <a:prstGeom prst="rect">
            <a:avLst/>
          </a:prstGeom>
          <a:noFill/>
          <a:ln w="0">
            <a:noFill/>
          </a:ln>
        </p:spPr>
        <p:style>
          <a:lnRef idx="0">
            <a:scrgbClr r="0" g="0" b="0"/>
          </a:lnRef>
          <a:fillRef idx="0">
            <a:scrgbClr r="0" g="0" b="0"/>
          </a:fillRef>
          <a:effectRef idx="0">
            <a:scrgbClr r="0" g="0" b="0"/>
          </a:effectRef>
          <a:fontRef idx="minor"/>
        </p:style>
        <p:txBody>
          <a:bodyPr lIns="90000" tIns="91440" rIns="90000" bIns="91440" anchor="t">
            <a:noAutofit/>
          </a:bodyPr>
          <a:lstStyle/>
          <a:p>
            <a:pPr algn="ctr">
              <a:lnSpc>
                <a:spcPct val="100000"/>
              </a:lnSpc>
              <a:buNone/>
            </a:pPr>
            <a:r>
              <a:rPr lang="es-AR" sz="2400" b="0" strike="noStrike" spc="-1">
                <a:solidFill>
                  <a:srgbClr val="000000"/>
                </a:solidFill>
                <a:latin typeface="Calibri"/>
                <a:ea typeface="Calibri"/>
              </a:rPr>
              <a:t>“Es dónde va el valor de input dentro de una expresión.” </a:t>
            </a:r>
            <a:endParaRPr lang="es-AR" sz="2400" b="1" strike="noStrike" spc="-1">
              <a:latin typeface="Arial"/>
            </a:endParaRPr>
          </a:p>
          <a:p>
            <a:pPr algn="ctr">
              <a:lnSpc>
                <a:spcPct val="100000"/>
              </a:lnSpc>
              <a:spcBef>
                <a:spcPts val="1599"/>
              </a:spcBef>
              <a:buNone/>
            </a:pPr>
            <a:r>
              <a:rPr lang="es-AR" sz="3000" b="0" strike="noStrike" spc="-1">
                <a:solidFill>
                  <a:srgbClr val="FFFFFF"/>
                </a:solidFill>
                <a:latin typeface="Calibri"/>
                <a:ea typeface="Calibri"/>
              </a:rPr>
              <a:t>Nada más.</a:t>
            </a:r>
            <a:endParaRPr lang="es-AR" sz="3000" b="1" strike="noStrike" spc="-1">
              <a:latin typeface="Arial"/>
            </a:endParaRPr>
          </a:p>
          <a:p>
            <a:pPr algn="ctr">
              <a:lnSpc>
                <a:spcPct val="100000"/>
              </a:lnSpc>
              <a:spcBef>
                <a:spcPts val="1599"/>
              </a:spcBef>
              <a:buNone/>
            </a:pPr>
            <a:r>
              <a:rPr lang="es-AR" sz="2400" b="0" strike="noStrike" spc="-1">
                <a:solidFill>
                  <a:srgbClr val="FF0000"/>
                </a:solidFill>
                <a:latin typeface="Calibri"/>
                <a:ea typeface="Calibri"/>
              </a:rPr>
              <a:t>NO</a:t>
            </a:r>
            <a:r>
              <a:rPr lang="es-AR" sz="2400" b="0" strike="noStrike" spc="-1">
                <a:solidFill>
                  <a:srgbClr val="000000"/>
                </a:solidFill>
                <a:latin typeface="Calibri"/>
                <a:ea typeface="Calibri"/>
              </a:rPr>
              <a:t> tiene que ver con:</a:t>
            </a:r>
            <a:endParaRPr lang="es-AR" sz="2400" b="1" strike="noStrike" spc="-1">
              <a:latin typeface="Arial"/>
            </a:endParaRPr>
          </a:p>
          <a:p>
            <a:pPr marL="457200" indent="-380160">
              <a:lnSpc>
                <a:spcPct val="100000"/>
              </a:lnSpc>
              <a:spcBef>
                <a:spcPts val="1599"/>
              </a:spcBef>
              <a:buClr>
                <a:srgbClr val="000000"/>
              </a:buClr>
              <a:buFont typeface="Arial"/>
              <a:buChar char="●"/>
            </a:pPr>
            <a:r>
              <a:rPr lang="es-AR" sz="2400" b="0" strike="noStrike" spc="-1">
                <a:solidFill>
                  <a:srgbClr val="000000"/>
                </a:solidFill>
                <a:latin typeface="Calibri"/>
                <a:ea typeface="Calibri"/>
              </a:rPr>
              <a:t>Asignación (</a:t>
            </a:r>
            <a:r>
              <a:rPr lang="es-AR" sz="2400" b="0" strike="noStrike" spc="-1">
                <a:solidFill>
                  <a:srgbClr val="FF0000"/>
                </a:solidFill>
                <a:latin typeface="Courier New"/>
                <a:ea typeface="Courier New"/>
              </a:rPr>
              <a:t>var x ... x=42 ... x=y ...</a:t>
            </a:r>
            <a:r>
              <a:rPr lang="es-AR" sz="2400" b="0" strike="noStrike" spc="-1">
                <a:solidFill>
                  <a:srgbClr val="000000"/>
                </a:solidFill>
                <a:latin typeface="Calibri"/>
                <a:ea typeface="Calibri"/>
              </a:rPr>
              <a:t>)</a:t>
            </a:r>
            <a:endParaRPr lang="es-AR" sz="2400" b="1" strike="noStrike" spc="-1">
              <a:latin typeface="Arial"/>
            </a:endParaRPr>
          </a:p>
          <a:p>
            <a:pPr marL="457200" indent="-380160">
              <a:lnSpc>
                <a:spcPct val="100000"/>
              </a:lnSpc>
              <a:buClr>
                <a:srgbClr val="000000"/>
              </a:buClr>
              <a:buFont typeface="Arial"/>
              <a:buChar char="●"/>
            </a:pPr>
            <a:r>
              <a:rPr lang="es-AR" sz="2400" b="0" strike="noStrike" spc="-1">
                <a:solidFill>
                  <a:srgbClr val="000000"/>
                </a:solidFill>
                <a:latin typeface="Calibri"/>
                <a:ea typeface="Calibri"/>
              </a:rPr>
              <a:t>Mutación (</a:t>
            </a:r>
            <a:r>
              <a:rPr lang="es-AR" sz="2400" b="0" strike="noStrike" spc="-1">
                <a:solidFill>
                  <a:srgbClr val="FF0000"/>
                </a:solidFill>
                <a:latin typeface="Courier New"/>
                <a:ea typeface="Courier New"/>
              </a:rPr>
              <a:t>for i=0 ... i++ ... i-- ...</a:t>
            </a:r>
            <a:r>
              <a:rPr lang="es-AR" sz="2400" b="0" strike="noStrike" spc="-1">
                <a:solidFill>
                  <a:srgbClr val="000000"/>
                </a:solidFill>
                <a:latin typeface="Calibri"/>
                <a:ea typeface="Calibri"/>
              </a:rPr>
              <a:t>) </a:t>
            </a:r>
            <a:endParaRPr lang="es-AR" sz="2400" b="1" strike="noStrike" spc="-1">
              <a:latin typeface="Arial"/>
            </a:endParaRPr>
          </a:p>
          <a:p>
            <a:pPr marL="457200" indent="-380160">
              <a:lnSpc>
                <a:spcPct val="100000"/>
              </a:lnSpc>
              <a:buClr>
                <a:srgbClr val="000000"/>
              </a:buClr>
              <a:buFont typeface="Arial"/>
              <a:buChar char="●"/>
            </a:pPr>
            <a:r>
              <a:rPr lang="es-AR" sz="2400" b="0" strike="noStrike" spc="-1">
                <a:solidFill>
                  <a:srgbClr val="000000"/>
                </a:solidFill>
                <a:latin typeface="Calibri"/>
                <a:ea typeface="Calibri"/>
              </a:rPr>
              <a:t>Cajitas con estado mutable, contadores, etc.</a:t>
            </a:r>
            <a:endParaRPr lang="es-AR" sz="2400" b="1"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247</TotalTime>
  <Words>2728</Words>
  <Application>Microsoft Office PowerPoint</Application>
  <PresentationFormat>Presentación en pantalla (4:3)</PresentationFormat>
  <Paragraphs>263</Paragraphs>
  <Slides>37</Slides>
  <Notes>1</Notes>
  <HiddenSlides>0</HiddenSlides>
  <MMClips>0</MMClips>
  <ScaleCrop>false</ScaleCrop>
  <HeadingPairs>
    <vt:vector size="6" baseType="variant">
      <vt:variant>
        <vt:lpstr>Fuentes usadas</vt:lpstr>
      </vt:variant>
      <vt:variant>
        <vt:i4>9</vt:i4>
      </vt:variant>
      <vt:variant>
        <vt:lpstr>Tema</vt:lpstr>
      </vt:variant>
      <vt:variant>
        <vt:i4>3</vt:i4>
      </vt:variant>
      <vt:variant>
        <vt:lpstr>Títulos de diapositiva</vt:lpstr>
      </vt:variant>
      <vt:variant>
        <vt:i4>37</vt:i4>
      </vt:variant>
    </vt:vector>
  </HeadingPairs>
  <TitlesOfParts>
    <vt:vector size="49" baseType="lpstr">
      <vt:lpstr>Arial</vt:lpstr>
      <vt:lpstr>Arial Narrow</vt:lpstr>
      <vt:lpstr>Bitter</vt:lpstr>
      <vt:lpstr>Calibri</vt:lpstr>
      <vt:lpstr>Courier New</vt:lpstr>
      <vt:lpstr>Open Sans</vt:lpstr>
      <vt:lpstr>Symbol</vt:lpstr>
      <vt:lpstr>Times New Roman</vt:lpstr>
      <vt:lpstr>Wingdings</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IV</dc:title>
  <dc:subject/>
  <dc:creator/>
  <dc:description/>
  <cp:lastModifiedBy>Miguel Agustin Vergara</cp:lastModifiedBy>
  <cp:revision>11</cp:revision>
  <dcterms:created xsi:type="dcterms:W3CDTF">2019-08-26T03:42:02Z</dcterms:created>
  <dcterms:modified xsi:type="dcterms:W3CDTF">2025-09-11T22:09:43Z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KSOProductBuildVer">
    <vt:lpwstr>1033-11.1.0.8392</vt:lpwstr>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ScaleCrop">
    <vt:bool>false</vt:bool>
  </property>
  <property fmtid="{D5CDD505-2E9C-101B-9397-08002B2CF9AE}" pid="9" name="ShareDoc">
    <vt:bool>false</vt:bool>
  </property>
  <property fmtid="{D5CDD505-2E9C-101B-9397-08002B2CF9AE}" pid="10" name="Slides">
    <vt:i4>38</vt:i4>
  </property>
</Properties>
</file>