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3.jpeg" ContentType="image/jpeg"/>
  <Override PartName="/ppt/media/image4.gif" ContentType="image/gif"/>
  <Override PartName="/ppt/media/image8.png" ContentType="image/png"/>
  <Override PartName="/ppt/media/image5.jpeg" ContentType="image/jpeg"/>
  <Override PartName="/ppt/media/image7.gif" ContentType="image/gif"/>
  <Override PartName="/ppt/media/image6.gif" ContentType="image/gif"/>
  <Override PartName="/ppt/media/image9.png" ContentType="image/png"/>
  <Override PartName="/ppt/media/image11.png" ContentType="image/png"/>
  <Override PartName="/ppt/media/image12.jpeg" ContentType="image/jpeg"/>
  <Override PartName="/ppt/media/image13.jpeg" ContentType="image/jpeg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  <p:sldId id="275" r:id="rId6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slide" Target="slides/slide8.xml"/><Relationship Id="rId58" Type="http://schemas.openxmlformats.org/officeDocument/2006/relationships/slide" Target="slides/slide9.xml"/><Relationship Id="rId59" Type="http://schemas.openxmlformats.org/officeDocument/2006/relationships/slide" Target="slides/slide10.xml"/><Relationship Id="rId60" Type="http://schemas.openxmlformats.org/officeDocument/2006/relationships/slide" Target="slides/slide11.xml"/><Relationship Id="rId61" Type="http://schemas.openxmlformats.org/officeDocument/2006/relationships/slide" Target="slides/slide12.xml"/><Relationship Id="rId62" Type="http://schemas.openxmlformats.org/officeDocument/2006/relationships/slide" Target="slides/slide13.xml"/><Relationship Id="rId63" Type="http://schemas.openxmlformats.org/officeDocument/2006/relationships/slide" Target="slides/slide14.xml"/><Relationship Id="rId64" Type="http://schemas.openxmlformats.org/officeDocument/2006/relationships/slide" Target="slides/slide15.xml"/><Relationship Id="rId65" Type="http://schemas.openxmlformats.org/officeDocument/2006/relationships/slide" Target="slides/slide16.xml"/><Relationship Id="rId66" Type="http://schemas.openxmlformats.org/officeDocument/2006/relationships/slide" Target="slides/slide17.xml"/><Relationship Id="rId67" Type="http://schemas.openxmlformats.org/officeDocument/2006/relationships/slide" Target="slides/slide18.xml"/><Relationship Id="rId68" Type="http://schemas.openxmlformats.org/officeDocument/2006/relationships/slide" Target="slides/slide19.xml"/><Relationship Id="rId69" Type="http://schemas.openxmlformats.org/officeDocument/2006/relationships/slide" Target="slides/slide20.xml"/><Relationship Id="rId7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30F0FA-325A-4C94-8967-FBF36126B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16F6EED-8FB5-45AD-A39D-2BBDA259BF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277A4A5-BB25-46AA-9047-4974B7AB02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2ED80F8-D715-4849-B5F8-8C3C999712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77B9AB9-6310-48BE-9162-47AD35FF8D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05CBF76-698E-4050-8885-3D5CAE6ABB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4A838B4-C526-488B-9B04-4EDFEEF2E2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4834F27-E8EA-466C-971F-C4E517F162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71B3F98-E79D-4F85-8249-5A1988C82E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A3D091E-D3DF-4CE3-B69D-CA00EEB533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DD6CB715-857E-4204-A0FB-9CED0DB320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34EBF5-B131-43A2-BC11-C6D1216EAB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CF6B5C1-60E1-4F6F-B0D0-D99FA85DDC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0497725-BD6A-435B-A895-7719F25CE8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163BD5D-EABE-47C7-832A-E66D9C416D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29E13E9C-875F-4ACE-B6A2-943B8B9558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986241C-1C46-4ED3-A1D0-452078EA7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4315F53A-139C-43E2-A7E3-1D02C32562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CA5DC22-BCF8-44CF-B114-1CAD4A407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20D0FDAA-9DFF-4BBC-8741-406D54B507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526C5B6E-CDB5-442C-B908-74232E3815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9E03F087-1DDB-44B2-B1CA-E0B8322701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1FF13F-FB62-4A93-9D99-E786912E20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FEBDC399-D0C5-45D3-AD7F-C956E2E2A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B9234E26-E0AC-4D44-B801-B6EE68760A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F1890F2D-1C55-42AE-8121-49420B349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E3A50891-C39D-4EFD-92D6-F068B65BC5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D622016A-B8F9-4EF5-9273-2DB0551BF8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FC9645C4-FB72-4E52-ABBA-FCECB4FA50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4163AE8F-6267-4DF1-B0AB-C0F321835F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823447E5-2823-499F-B088-05E761F84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72F34D21-3B09-42B9-85EC-67EA37CB4E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9785B447-8D93-4FFA-8CD0-21988C4B8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117509-05AD-451A-AB1B-E1C7C02C64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1DF380DF-6FCD-4B72-A3D4-FD2FB01424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AD600F96-8896-4536-9600-4A11B80CB7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90B0C38D-5C74-48CC-A0E6-A7F87C214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30B1D648-B9AB-4BD8-815F-C90941A721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5DD2F567-94D6-49E2-8708-45F1C85A6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6232999D-6C2A-448E-9A0A-BA4015CED0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26DE5733-FD6F-464E-B1AB-ACA1A0A7B2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1999515D-E034-4920-A19C-32C82F1575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1D744D23-3182-4BF0-9436-67769A4078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E917B8D-F2F3-44E8-B019-2D0A87152B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0AC5D82-5AE8-45B2-92A3-9BF0D040A6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F0940B-57CE-467F-8833-C4CDE639FE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98126DE-684A-4D00-9F76-A434844784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382971D-3046-4860-9B2A-0319993F65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560F3BA-8357-4052-A7E1-D5BEFEFE8207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ftr" idx="28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sldNum" idx="29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B12DB36-9002-450A-B3A6-B11313A97BE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dt" idx="30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105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ftr" idx="3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3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540FB06-7DB8-45F6-B1A2-6038AA08FBC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3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112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ftr" idx="34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35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8FBEC0B-6C85-464A-AF91-FE744D41C12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6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37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38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1B21D9B-E45D-4981-A64E-A2A3B894C68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dt" idx="39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40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41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EF55F80-95AE-4532-B0D0-3C98B2B1D959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dt" idx="42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43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44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5D962A7-8606-463D-B6CC-C8B55379023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dt" idx="45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ftr" idx="46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sldNum" idx="47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3B57FC8-18A2-4DC9-9985-910E58997B6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8"/>
          <p:cNvSpPr>
            <a:spLocks noGrp="1"/>
          </p:cNvSpPr>
          <p:nvPr>
            <p:ph type="dt" idx="48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ftr" idx="49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50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A32ECA1-610F-4E71-A215-32A63569345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51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ftr" idx="52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53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E38FEBF-49F4-468F-B4D5-C054C5B4739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54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 idx="55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sldNum" idx="56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3075D96-8858-4763-B12D-B883E30CC18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dt" idx="57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1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27E69DE-3576-4C2F-A47C-981EA6A51F5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ftr" idx="58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sldNum" idx="59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E37D9E4-8A99-4DCB-906E-92B88EDEEB38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dt" idx="60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 idx="6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 idx="6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A3ADA7D-AEE0-4E9E-8F6E-EC65AA5A16E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dt" idx="6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ftr" idx="64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65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4A52B96-BDCF-49BE-9658-F64FCF333E19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66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ftr" idx="67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68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C4BE8AD-584C-4F87-A1A2-68E2F5D7234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dt" idx="69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ftr" idx="70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sldNum" idx="71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D56D67E-1823-4D79-8E59-FE69AB25A1A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dt" idx="72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 idx="73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 idx="74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D9DB9AD-BAB5-4664-BA4F-5B2736DEAA9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dt" idx="75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ftr" idx="76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sldNum" idx="77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555FEB2-E702-4BF1-8C21-BECAD5458D5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dt" idx="78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ftr" idx="79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sldNum" idx="80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A4C874E-2B94-4815-8E4C-50518284A6B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dt" idx="81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ftr" idx="82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sldNum" idx="83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79A7F21-AEF3-456A-964D-691CB56AB95B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8"/>
          <p:cNvSpPr>
            <a:spLocks noGrp="1"/>
          </p:cNvSpPr>
          <p:nvPr>
            <p:ph type="dt" idx="84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ftr" idx="85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86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A6B4783-EC0A-436D-B800-269D4A56329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dt" idx="87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27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5CD22FB-2748-42E3-A96E-00235698496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ftr" idx="88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89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B42AE15-C548-4320-8FD0-1BB828A1944C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dt" idx="90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ftr" idx="9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sldNum" idx="9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82AEA5A-802A-4832-B032-F3FC0D4F8D8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dt" idx="9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 idx="94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95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CB00549-BA7C-4DCF-AC85-881BBD2A9F59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dt" idx="96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ftr" idx="97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sldNum" idx="98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0426204-8A73-4199-A922-B5B9722C553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dt" idx="99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ftr" idx="100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01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7C66445-A243-4D52-A8EF-B5D0A7889D2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dt" idx="102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13" name="PlaceHolder 1"/>
          <p:cNvSpPr>
            <a:spLocks noGrp="1"/>
          </p:cNvSpPr>
          <p:nvPr>
            <p:ph type="ftr" idx="103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104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673E67C-0C30-45FA-A93C-61D70569E961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105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ftr" idx="106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sldNum" idx="107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E7B06E0-87A9-44C5-BB3F-961D9692F72E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dt" idx="108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ftr" idx="109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 type="sldNum" idx="110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F28C8A8-55EA-4E2E-BBA9-781875ED4B9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 type="dt" idx="111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ftr" idx="112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sldNum" idx="113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95EF1C9-6E1C-415D-9C9F-F5B71E8BFDE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dt" idx="114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ftr" idx="115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sldNum" idx="116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F983828-42D4-4A78-9C51-CE8548C0A35D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dt" idx="117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4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D23044D-951E-47B6-9EAF-9B5A0D163EC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ftr" idx="118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7"/>
          <p:cNvSpPr>
            <a:spLocks noGrp="1"/>
          </p:cNvSpPr>
          <p:nvPr>
            <p:ph type="sldNum" idx="119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D59E345-3FFB-4315-BEAF-B6E32347728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PlaceHolder 8"/>
          <p:cNvSpPr>
            <a:spLocks noGrp="1"/>
          </p:cNvSpPr>
          <p:nvPr>
            <p:ph type="dt" idx="120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77" name="PlaceHolder 1"/>
          <p:cNvSpPr>
            <a:spLocks noGrp="1"/>
          </p:cNvSpPr>
          <p:nvPr>
            <p:ph type="ftr" idx="121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Num" idx="122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47B99B1-6454-4E84-ACDE-E7BCADF1B46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dt" idx="123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ftr" idx="124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Num" idx="125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538D699-1F41-4091-AB5B-C519B2D5B4E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dt" idx="126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ftr" idx="127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sldNum" idx="128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90977AC-F756-4707-B97E-6D8DDE6A325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dt" idx="129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ftr" idx="130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sldNum" idx="131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46CAFD6-C403-47F9-BB5B-4D5B9383AE3A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dt" idx="132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ftr" idx="133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sldNum" idx="134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263D2E9-D9B1-4DF6-BF57-0E8302FE370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dt" idx="135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ftr" idx="136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37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30E095B-AB0E-4E77-977D-9D295EE3734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dt" idx="138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419" name="PlaceHolder 1"/>
          <p:cNvSpPr>
            <a:spLocks noGrp="1"/>
          </p:cNvSpPr>
          <p:nvPr>
            <p:ph type="ftr" idx="139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140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94F8874-1D20-4612-82D2-95493A4FC36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dt" idx="141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 idx="142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 idx="143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ABFF1D2-58A9-4C3B-8212-007403D84103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dt" idx="144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5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ftr" idx="13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sldNum" idx="14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5903725-70BC-496C-9931-EF5FEFA8B9B4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dt" idx="15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66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ftr" idx="16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52AEDF3-F8FF-46FF-834C-44EEBE174A38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18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7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ftr" idx="19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3B000C5-B27F-4952-A272-A006AB53C6A0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1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76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22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23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7AD5D39-79F1-405D-A30A-E44C27CE9176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24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pic>
        <p:nvPicPr>
          <p:cNvPr id="85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160" cy="6856560"/>
          </a:xfrm>
          <a:prstGeom prst="rect">
            <a:avLst/>
          </a:prstGeom>
          <a:ln w="9525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25"/>
          </p:nvPr>
        </p:nvSpPr>
        <p:spPr>
          <a:xfrm>
            <a:off x="3124080" y="6245280"/>
            <a:ext cx="289404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26"/>
          </p:nvPr>
        </p:nvSpPr>
        <p:spPr>
          <a:xfrm>
            <a:off x="655308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AR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72B44A4-A52F-42DE-934A-2E533DA30055}" type="slidenum">
              <a:rPr b="0" lang="es-AR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A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27"/>
          </p:nvPr>
        </p:nvSpPr>
        <p:spPr>
          <a:xfrm>
            <a:off x="457200" y="6245280"/>
            <a:ext cx="2132280" cy="47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0960" cy="1468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Programación IV</a:t>
            </a:r>
            <a:endParaRPr b="0" lang="es-AR" sz="4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399360" cy="8240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Orientada a Objetos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3"/>
          <p:cNvSpPr/>
          <p:nvPr/>
        </p:nvSpPr>
        <p:spPr>
          <a:xfrm>
            <a:off x="166320" y="58032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Comportamiento de un Objeto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TextShape 4"/>
          <p:cNvSpPr/>
          <p:nvPr/>
        </p:nvSpPr>
        <p:spPr>
          <a:xfrm>
            <a:off x="0" y="1272960"/>
            <a:ext cx="9141840" cy="12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Determina como éste actúa y reacciona en términos de cambios de estado y solicitudes.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Representan la interfaz por la cual se puede interactuar con el objeto.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métodos asociados a un objeto comprenden el protocolo del mismo.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9" name="Picture 138" descr=""/>
          <p:cNvPicPr/>
          <p:nvPr/>
        </p:nvPicPr>
        <p:blipFill>
          <a:blip r:embed="rId1"/>
          <a:stretch/>
        </p:blipFill>
        <p:spPr>
          <a:xfrm>
            <a:off x="2286000" y="2904840"/>
            <a:ext cx="4733640" cy="287172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3"/>
          <p:cNvSpPr/>
          <p:nvPr/>
        </p:nvSpPr>
        <p:spPr>
          <a:xfrm>
            <a:off x="166680" y="143136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Identidad de un Objeto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Shape 4"/>
          <p:cNvSpPr/>
          <p:nvPr/>
        </p:nvSpPr>
        <p:spPr>
          <a:xfrm>
            <a:off x="0" y="2124000"/>
            <a:ext cx="9141840" cy="20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propiedad del objeto que lo diferencia del resto.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debe confundirse con el estado.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preservada en el tiempo aún cuando su estado cambie.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 muchos lenguajes de programación la identidad está determinada por la dirección de           memoria en la que el mismo se encuentra.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3"/>
          <p:cNvSpPr/>
          <p:nvPr/>
        </p:nvSpPr>
        <p:spPr>
          <a:xfrm>
            <a:off x="163800" y="55692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Los objetos interactúan a través de mensajes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4"/>
          <p:cNvSpPr/>
          <p:nvPr/>
        </p:nvSpPr>
        <p:spPr>
          <a:xfrm>
            <a:off x="-3240" y="1249920"/>
            <a:ext cx="9141840" cy="17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objetos se comunican mediante el envío de mensajes.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objeto emisor se debe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enlazar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o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asociar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al objeto receptor.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emisor del mensaje solicita al receptor que realice una operación.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llamada al método siempre se produce en el contexto de un objeto concreto.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5"/>
          <p:cNvSpPr/>
          <p:nvPr/>
        </p:nvSpPr>
        <p:spPr>
          <a:xfrm>
            <a:off x="878400" y="3697560"/>
            <a:ext cx="1729440" cy="1631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Emisor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4894920" y="3697560"/>
            <a:ext cx="1729440" cy="1631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Receptor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7"/>
          <p:cNvSpPr/>
          <p:nvPr/>
        </p:nvSpPr>
        <p:spPr>
          <a:xfrm>
            <a:off x="3099240" y="418752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TextShape 8"/>
          <p:cNvSpPr/>
          <p:nvPr/>
        </p:nvSpPr>
        <p:spPr>
          <a:xfrm>
            <a:off x="2979000" y="3864600"/>
            <a:ext cx="126180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Mensaje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TextShape 9"/>
          <p:cNvSpPr/>
          <p:nvPr/>
        </p:nvSpPr>
        <p:spPr>
          <a:xfrm>
            <a:off x="6690960" y="4187520"/>
            <a:ext cx="234396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Ejecuta un método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3"/>
          <p:cNvSpPr/>
          <p:nvPr/>
        </p:nvSpPr>
        <p:spPr>
          <a:xfrm>
            <a:off x="165600" y="49140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una Clase?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Shape 4"/>
          <p:cNvSpPr/>
          <p:nvPr/>
        </p:nvSpPr>
        <p:spPr>
          <a:xfrm>
            <a:off x="0" y="1184400"/>
            <a:ext cx="9141840" cy="12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Mecanismo utilizado en la POO para abstraer conceptos (clasificación).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Describe las características comunes a todos los objetos que pertenecen a ella.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Especifica: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TextShape 5"/>
          <p:cNvSpPr/>
          <p:nvPr/>
        </p:nvSpPr>
        <p:spPr>
          <a:xfrm>
            <a:off x="359280" y="2689560"/>
            <a:ext cx="5876640" cy="12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comportamiento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los objetos.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estructura interna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los objetos.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definición e implementación de todas sus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acciones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8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3" dur="500"/>
                                        <p:tgtEl>
                                          <p:spTgt spid="511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8" dur="500"/>
                                        <p:tgtEl>
                                          <p:spTgt spid="511">
                                            <p:txEl>
                                              <p:pRg st="7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3"/>
          <p:cNvSpPr/>
          <p:nvPr/>
        </p:nvSpPr>
        <p:spPr>
          <a:xfrm>
            <a:off x="165960" y="66924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Diferencias entre Clases y Objetos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Shape 4"/>
          <p:cNvSpPr/>
          <p:nvPr/>
        </p:nvSpPr>
        <p:spPr>
          <a:xfrm>
            <a:off x="0" y="1362240"/>
            <a:ext cx="9141840" cy="10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Las clases son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definiciones estáticas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que se pueden utilizar para entender a todos los           objetos de una clase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objetos son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entidades dinámicas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que existen en el mundo real.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881640" y="2830320"/>
            <a:ext cx="1729440" cy="1631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CustomShape 6"/>
          <p:cNvSpPr/>
          <p:nvPr/>
        </p:nvSpPr>
        <p:spPr>
          <a:xfrm>
            <a:off x="5061600" y="2830320"/>
            <a:ext cx="1794600" cy="1631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7"/>
          <p:cNvSpPr/>
          <p:nvPr/>
        </p:nvSpPr>
        <p:spPr>
          <a:xfrm>
            <a:off x="3102120" y="299376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TextShape 8"/>
          <p:cNvSpPr/>
          <p:nvPr/>
        </p:nvSpPr>
        <p:spPr>
          <a:xfrm>
            <a:off x="2916720" y="2667240"/>
            <a:ext cx="16534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Instanciación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9"/>
          <p:cNvSpPr/>
          <p:nvPr/>
        </p:nvSpPr>
        <p:spPr>
          <a:xfrm rot="10794000">
            <a:off x="3101760" y="390816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6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6" y="1125"/>
                </a:lnTo>
                <a:lnTo>
                  <a:pt x="1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TextShape 10"/>
          <p:cNvSpPr/>
          <p:nvPr/>
        </p:nvSpPr>
        <p:spPr>
          <a:xfrm>
            <a:off x="2916720" y="3581640"/>
            <a:ext cx="1653480" cy="3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Clasificación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11"/>
          <p:cNvSpPr/>
          <p:nvPr/>
        </p:nvSpPr>
        <p:spPr>
          <a:xfrm>
            <a:off x="874800" y="4629960"/>
            <a:ext cx="2225880" cy="8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Definen atributos.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Definen métodos.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Generan instancias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Shape 12"/>
          <p:cNvSpPr/>
          <p:nvPr/>
        </p:nvSpPr>
        <p:spPr>
          <a:xfrm>
            <a:off x="5055120" y="4630320"/>
            <a:ext cx="2225880" cy="8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Poseen valores.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Ejecutan métodos.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" descr=""/>
          <p:cNvPicPr/>
          <p:nvPr/>
        </p:nvPicPr>
        <p:blipFill>
          <a:blip r:embed="rId1"/>
          <a:stretch/>
        </p:blipFill>
        <p:spPr>
          <a:xfrm>
            <a:off x="540000" y="734040"/>
            <a:ext cx="7919640" cy="538560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3"/>
          <p:cNvSpPr/>
          <p:nvPr/>
        </p:nvSpPr>
        <p:spPr>
          <a:xfrm>
            <a:off x="168840" y="64404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Encapsulamiento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4"/>
          <p:cNvSpPr/>
          <p:nvPr/>
        </p:nvSpPr>
        <p:spPr>
          <a:xfrm>
            <a:off x="0" y="1337400"/>
            <a:ext cx="9141840" cy="10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propiedad que asegura que la información de un módulo este oculta al exterior.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Ocultando el estado de un objeto, solamente podremos modificar sus atributos mediante sus     métodos.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143000" y="2250000"/>
            <a:ext cx="4243680" cy="3753720"/>
          </a:xfrm>
          <a:prstGeom prst="ellips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Line 6"/>
          <p:cNvSpPr/>
          <p:nvPr/>
        </p:nvSpPr>
        <p:spPr>
          <a:xfrm>
            <a:off x="3265200" y="2249640"/>
            <a:ext cx="360" cy="37555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Line 7"/>
          <p:cNvSpPr/>
          <p:nvPr/>
        </p:nvSpPr>
        <p:spPr>
          <a:xfrm>
            <a:off x="1142640" y="4111200"/>
            <a:ext cx="424512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8" name="Line 8"/>
          <p:cNvSpPr/>
          <p:nvPr/>
        </p:nvSpPr>
        <p:spPr>
          <a:xfrm>
            <a:off x="1697760" y="2837520"/>
            <a:ext cx="3102480" cy="26125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Line 9"/>
          <p:cNvSpPr/>
          <p:nvPr/>
        </p:nvSpPr>
        <p:spPr>
          <a:xfrm flipV="1">
            <a:off x="1665360" y="2739600"/>
            <a:ext cx="3102120" cy="2644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0" name="CustomShape 10"/>
          <p:cNvSpPr/>
          <p:nvPr/>
        </p:nvSpPr>
        <p:spPr>
          <a:xfrm>
            <a:off x="1959480" y="3066120"/>
            <a:ext cx="2611080" cy="2121120"/>
          </a:xfrm>
          <a:prstGeom prst="ellips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Atributo1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Atributo2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…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 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11"/>
          <p:cNvSpPr/>
          <p:nvPr/>
        </p:nvSpPr>
        <p:spPr>
          <a:xfrm>
            <a:off x="3337200" y="261252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Método1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Shape 12"/>
          <p:cNvSpPr/>
          <p:nvPr/>
        </p:nvSpPr>
        <p:spPr>
          <a:xfrm>
            <a:off x="1998360" y="261288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Método2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Shape 13"/>
          <p:cNvSpPr/>
          <p:nvPr/>
        </p:nvSpPr>
        <p:spPr>
          <a:xfrm rot="18436800">
            <a:off x="1076760" y="342504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Método3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Shape 14"/>
          <p:cNvSpPr/>
          <p:nvPr/>
        </p:nvSpPr>
        <p:spPr>
          <a:xfrm>
            <a:off x="1998360" y="532368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Método5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Shape 15"/>
          <p:cNvSpPr/>
          <p:nvPr/>
        </p:nvSpPr>
        <p:spPr>
          <a:xfrm>
            <a:off x="3337200" y="532404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Método6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16"/>
          <p:cNvSpPr/>
          <p:nvPr/>
        </p:nvSpPr>
        <p:spPr>
          <a:xfrm rot="14058600">
            <a:off x="1045440" y="453636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Método4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17"/>
          <p:cNvSpPr/>
          <p:nvPr/>
        </p:nvSpPr>
        <p:spPr>
          <a:xfrm rot="18436800">
            <a:off x="4277160" y="450252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Método7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Shape 18"/>
          <p:cNvSpPr/>
          <p:nvPr/>
        </p:nvSpPr>
        <p:spPr>
          <a:xfrm rot="14058600">
            <a:off x="4213080" y="3393720"/>
            <a:ext cx="116748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algn="ctr">
              <a:lnSpc>
                <a:spcPct val="100000"/>
              </a:lnSpc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Método8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ustomShape 19"/>
          <p:cNvSpPr/>
          <p:nvPr/>
        </p:nvSpPr>
        <p:spPr>
          <a:xfrm rot="10787400">
            <a:off x="5845680" y="3751200"/>
            <a:ext cx="815040" cy="325080"/>
          </a:xfrm>
          <a:custGeom>
            <a:avLst/>
            <a:gdLst>
              <a:gd name="textAreaLeft" fmla="*/ 0 w 815040"/>
              <a:gd name="textAreaRight" fmla="*/ 815760 w 81504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502" h="1002">
                <a:moveTo>
                  <a:pt x="0" y="251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6" y="1001"/>
                </a:lnTo>
                <a:lnTo>
                  <a:pt x="1875" y="750"/>
                </a:lnTo>
                <a:lnTo>
                  <a:pt x="0" y="751"/>
                </a:lnTo>
                <a:lnTo>
                  <a:pt x="0" y="251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0" name="CustomShape 20"/>
          <p:cNvSpPr/>
          <p:nvPr/>
        </p:nvSpPr>
        <p:spPr>
          <a:xfrm rot="10787400">
            <a:off x="5519160" y="3294360"/>
            <a:ext cx="815040" cy="325080"/>
          </a:xfrm>
          <a:custGeom>
            <a:avLst/>
            <a:gdLst>
              <a:gd name="textAreaLeft" fmla="*/ 0 w 815040"/>
              <a:gd name="textAreaRight" fmla="*/ 815760 w 81504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499"/>
                </a:lnTo>
                <a:lnTo>
                  <a:pt x="1876" y="1001"/>
                </a:lnTo>
                <a:lnTo>
                  <a:pt x="1876" y="750"/>
                </a:lnTo>
                <a:lnTo>
                  <a:pt x="1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1" name="CustomShape 21"/>
          <p:cNvSpPr/>
          <p:nvPr/>
        </p:nvSpPr>
        <p:spPr>
          <a:xfrm rot="10787400">
            <a:off x="6204960" y="4274280"/>
            <a:ext cx="815040" cy="325080"/>
          </a:xfrm>
          <a:custGeom>
            <a:avLst/>
            <a:gdLst>
              <a:gd name="textAreaLeft" fmla="*/ 0 w 815040"/>
              <a:gd name="textAreaRight" fmla="*/ 815760 w 81504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499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2" name="TextShape 22"/>
          <p:cNvSpPr/>
          <p:nvPr/>
        </p:nvSpPr>
        <p:spPr>
          <a:xfrm>
            <a:off x="7020720" y="3686760"/>
            <a:ext cx="163116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uso correcto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1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24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3"/>
          <p:cNvSpPr/>
          <p:nvPr/>
        </p:nvSpPr>
        <p:spPr>
          <a:xfrm>
            <a:off x="168840" y="60588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Metodos get y set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TextShape 4"/>
          <p:cNvSpPr/>
          <p:nvPr/>
        </p:nvSpPr>
        <p:spPr>
          <a:xfrm>
            <a:off x="0" y="1299600"/>
            <a:ext cx="9141840" cy="17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 JavaScript/TypeScript las properties son accesores definidos con get y set, que internamente se ven y usan como atributos, pero funcionan como métodos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618840" y="1990080"/>
            <a:ext cx="6941160" cy="520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class Persona {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private _nombre: string;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constructor(nombre: string) {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this._nombre = nombre;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get nombre(): string {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return this._nombre.toUpperCase();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set nombre(valor: string) {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if (valor.length &lt; 2) throw new Error("Nombre demasiado corto");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this._nombre = valor;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const p = new Persona("Juan");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console.log(p.nombre); // JUAN  (llama al getter)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AR" sz="1600" spc="-1" strike="noStrike">
                <a:solidFill>
                  <a:srgbClr val="000000"/>
                </a:solidFill>
                <a:latin typeface="Arial"/>
              </a:rPr>
              <a:t>p.nombre = "Ana";      // llama al setter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2"/>
          <p:cNvSpPr/>
          <p:nvPr/>
        </p:nvSpPr>
        <p:spPr>
          <a:xfrm>
            <a:off x="168840" y="60588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Constructores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TextShape 19"/>
          <p:cNvSpPr/>
          <p:nvPr/>
        </p:nvSpPr>
        <p:spPr>
          <a:xfrm>
            <a:off x="0" y="1299600"/>
            <a:ext cx="9141840" cy="17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 con el nombre </a:t>
            </a:r>
            <a:r>
              <a:rPr b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constructor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Se utilizan para controlar el estado inicial en el que se crea un objeto.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poseen valor de retorno (ni siquiera void).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se pueden invocar directamente como otro método.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198000" y="3780000"/>
            <a:ext cx="7901640" cy="53964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/>
          </p:nvPr>
        </p:nvSpPr>
        <p:spPr>
          <a:xfrm>
            <a:off x="179280" y="1058400"/>
            <a:ext cx="8783640" cy="353160"/>
          </a:xfrm>
          <a:prstGeom prst="rect">
            <a:avLst/>
          </a:prstGeom>
          <a:noFill/>
          <a:ln w="9360">
            <a:noFill/>
          </a:ln>
        </p:spPr>
        <p:txBody>
          <a:bodyPr lIns="68400" rIns="68400" tIns="34200" bIns="34200" anchor="t">
            <a:noAutofit/>
          </a:bodyPr>
          <a:p>
            <a:pPr indent="0">
              <a:lnSpc>
                <a:spcPct val="100000"/>
              </a:lnSpc>
              <a:spcBef>
                <a:spcPts val="136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Preguntas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0" name="Google Shape;744;g33e1b3ea9b_1_0" descr=""/>
          <p:cNvPicPr/>
          <p:nvPr/>
        </p:nvPicPr>
        <p:blipFill>
          <a:blip r:embed="rId1"/>
          <a:stretch/>
        </p:blipFill>
        <p:spPr>
          <a:xfrm>
            <a:off x="2337120" y="1626480"/>
            <a:ext cx="4105800" cy="36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3"/>
          <p:cNvSpPr/>
          <p:nvPr/>
        </p:nvSpPr>
        <p:spPr>
          <a:xfrm>
            <a:off x="163440" y="59328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La complejidad del Software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8" name="Picture 53" descr=""/>
          <p:cNvPicPr/>
          <p:nvPr/>
        </p:nvPicPr>
        <p:blipFill>
          <a:blip r:embed="rId1"/>
          <a:stretch/>
        </p:blipFill>
        <p:spPr>
          <a:xfrm>
            <a:off x="7347240" y="5737680"/>
            <a:ext cx="1794600" cy="1118880"/>
          </a:xfrm>
          <a:prstGeom prst="rect">
            <a:avLst/>
          </a:prstGeom>
          <a:ln w="0">
            <a:noFill/>
          </a:ln>
        </p:spPr>
      </p:pic>
      <p:sp>
        <p:nvSpPr>
          <p:cNvPr id="439" name="TextShape 4"/>
          <p:cNvSpPr/>
          <p:nvPr/>
        </p:nvSpPr>
        <p:spPr>
          <a:xfrm>
            <a:off x="0" y="1284840"/>
            <a:ext cx="5876640" cy="32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propiedad esencial del software, depende 4 partes: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Shape 5"/>
          <p:cNvSpPr/>
          <p:nvPr/>
        </p:nvSpPr>
        <p:spPr>
          <a:xfrm>
            <a:off x="91440" y="1841400"/>
            <a:ext cx="8815320" cy="32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dominio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del problema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proceso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desarrollo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flexibilidad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en el software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reutilización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del código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3951360" y="1807200"/>
            <a:ext cx="651600" cy="325080"/>
          </a:xfrm>
          <a:custGeom>
            <a:avLst/>
            <a:gdLst>
              <a:gd name="textAreaLeft" fmla="*/ 0 w 651600"/>
              <a:gd name="textAreaRight" fmla="*/ 652320 w 65160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TextShape 7"/>
          <p:cNvSpPr/>
          <p:nvPr/>
        </p:nvSpPr>
        <p:spPr>
          <a:xfrm>
            <a:off x="5094360" y="1712880"/>
            <a:ext cx="440712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Requisitos muy distintos, cambiantes, contradictorios.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3951360" y="2786760"/>
            <a:ext cx="651600" cy="325080"/>
          </a:xfrm>
          <a:custGeom>
            <a:avLst/>
            <a:gdLst>
              <a:gd name="textAreaLeft" fmla="*/ 0 w 651600"/>
              <a:gd name="textAreaRight" fmla="*/ 652320 w 65160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TextShape 9"/>
          <p:cNvSpPr/>
          <p:nvPr/>
        </p:nvSpPr>
        <p:spPr>
          <a:xfrm>
            <a:off x="5094360" y="2627640"/>
            <a:ext cx="4080600" cy="8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Intervienen muchos desarrolladores, se necesita coordinar y utilizar una tecnología en común.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10"/>
          <p:cNvSpPr/>
          <p:nvPr/>
        </p:nvSpPr>
        <p:spPr>
          <a:xfrm>
            <a:off x="3951360" y="3733920"/>
            <a:ext cx="651600" cy="325080"/>
          </a:xfrm>
          <a:custGeom>
            <a:avLst/>
            <a:gdLst>
              <a:gd name="textAreaLeft" fmla="*/ 0 w 651600"/>
              <a:gd name="textAreaRight" fmla="*/ 652320 w 65160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TextShape 11"/>
          <p:cNvSpPr/>
          <p:nvPr/>
        </p:nvSpPr>
        <p:spPr>
          <a:xfrm>
            <a:off x="5094360" y="3639960"/>
            <a:ext cx="408060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Sistema apto para cambiar con los requerimientos del cliente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12"/>
          <p:cNvSpPr/>
          <p:nvPr/>
        </p:nvSpPr>
        <p:spPr>
          <a:xfrm>
            <a:off x="3951360" y="4713840"/>
            <a:ext cx="651600" cy="325080"/>
          </a:xfrm>
          <a:custGeom>
            <a:avLst/>
            <a:gdLst>
              <a:gd name="textAreaLeft" fmla="*/ 0 w 651600"/>
              <a:gd name="textAreaRight" fmla="*/ 652320 w 65160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TextShape 13"/>
          <p:cNvSpPr/>
          <p:nvPr/>
        </p:nvSpPr>
        <p:spPr>
          <a:xfrm>
            <a:off x="5094360" y="4619880"/>
            <a:ext cx="408060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reinventar la rueda.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6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4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552" name="Google Shape;233;p33"/>
          <p:cNvSpPr/>
          <p:nvPr/>
        </p:nvSpPr>
        <p:spPr>
          <a:xfrm>
            <a:off x="0" y="6603840"/>
            <a:ext cx="9142560" cy="252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3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39880" cy="9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Picture 64" descr=""/>
          <p:cNvPicPr/>
          <p:nvPr/>
        </p:nvPicPr>
        <p:blipFill>
          <a:blip r:embed="rId1"/>
          <a:stretch/>
        </p:blipFill>
        <p:spPr>
          <a:xfrm>
            <a:off x="365760" y="1622520"/>
            <a:ext cx="7319520" cy="4975560"/>
          </a:xfrm>
          <a:prstGeom prst="rect">
            <a:avLst/>
          </a:prstGeom>
          <a:ln w="0">
            <a:noFill/>
          </a:ln>
        </p:spPr>
      </p:pic>
      <p:sp>
        <p:nvSpPr>
          <p:cNvPr id="450" name="TextShape 3"/>
          <p:cNvSpPr/>
          <p:nvPr/>
        </p:nvSpPr>
        <p:spPr>
          <a:xfrm>
            <a:off x="163800" y="44064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La complejidad del Software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4"/>
          <p:cNvSpPr/>
          <p:nvPr/>
        </p:nvSpPr>
        <p:spPr>
          <a:xfrm>
            <a:off x="65520" y="1067040"/>
            <a:ext cx="5876640" cy="32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triste realidad de los proyectos de Software...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3"/>
          <p:cNvSpPr/>
          <p:nvPr/>
        </p:nvSpPr>
        <p:spPr>
          <a:xfrm>
            <a:off x="164160" y="50436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Programación Orientada a Objetos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3" name="Picture 74" descr=""/>
          <p:cNvPicPr/>
          <p:nvPr/>
        </p:nvPicPr>
        <p:blipFill>
          <a:blip r:embed="rId1"/>
          <a:stretch/>
        </p:blipFill>
        <p:spPr>
          <a:xfrm>
            <a:off x="5987160" y="1803960"/>
            <a:ext cx="3154680" cy="2982600"/>
          </a:xfrm>
          <a:prstGeom prst="rect">
            <a:avLst/>
          </a:prstGeom>
          <a:ln w="0">
            <a:noFill/>
          </a:ln>
        </p:spPr>
      </p:pic>
      <p:sp>
        <p:nvSpPr>
          <p:cNvPr id="454" name="TextShape 4"/>
          <p:cNvSpPr/>
          <p:nvPr/>
        </p:nvSpPr>
        <p:spPr>
          <a:xfrm>
            <a:off x="0" y="1195920"/>
            <a:ext cx="914184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 paradigma de programación, es decir una forma de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analizar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,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diseñar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y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realizar soluciones.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5"/>
          <p:cNvSpPr/>
          <p:nvPr/>
        </p:nvSpPr>
        <p:spPr>
          <a:xfrm>
            <a:off x="0" y="2012400"/>
            <a:ext cx="130464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Objetivos: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6"/>
          <p:cNvSpPr/>
          <p:nvPr/>
        </p:nvSpPr>
        <p:spPr>
          <a:xfrm>
            <a:off x="91440" y="2436840"/>
            <a:ext cx="6438240" cy="16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Escribir software fácilmente modificable y escalable.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Escribir software reusable.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Disponer de un modelo natural para representar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 dominio.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7"/>
          <p:cNvSpPr/>
          <p:nvPr/>
        </p:nvSpPr>
        <p:spPr>
          <a:xfrm>
            <a:off x="0" y="4167360"/>
            <a:ext cx="11415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Ventajas: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Shape 8"/>
          <p:cNvSpPr/>
          <p:nvPr/>
        </p:nvSpPr>
        <p:spPr>
          <a:xfrm>
            <a:off x="91440" y="4642920"/>
            <a:ext cx="6438240" cy="16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Fomenta la reutilización del software.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software desarrollado es más flexible al cambio.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más cercano a pensar a la forma de las personas.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3"/>
          <p:cNvSpPr/>
          <p:nvPr/>
        </p:nvSpPr>
        <p:spPr>
          <a:xfrm>
            <a:off x="164520" y="54216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la abstracción?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4"/>
          <p:cNvSpPr/>
          <p:nvPr/>
        </p:nvSpPr>
        <p:spPr>
          <a:xfrm>
            <a:off x="0" y="1234440"/>
            <a:ext cx="9141840" cy="24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Consiste en aislar un elemento de su contexto o del resto de los elementos que lo acompañan.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Denota según el </a:t>
            </a:r>
            <a:r>
              <a:rPr b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observador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las características esenciales de un objeto que lo distinguen de los demás.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vista exterior del objeto puede definirse como un contrato, el cual el mismo se compromete a cumplir y los demás objetos dependen.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Debemos identificar propiedades del objeto (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atributos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 y comportamientos (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1" name="Picture 85" descr=""/>
          <p:cNvPicPr/>
          <p:nvPr/>
        </p:nvPicPr>
        <p:blipFill>
          <a:blip r:embed="rId1"/>
          <a:stretch/>
        </p:blipFill>
        <p:spPr>
          <a:xfrm>
            <a:off x="2612520" y="3846240"/>
            <a:ext cx="4243680" cy="199260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664080" y="3612240"/>
            <a:ext cx="5223240" cy="1631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755160" y="1326600"/>
            <a:ext cx="4733640" cy="1631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TextShape 5"/>
          <p:cNvSpPr/>
          <p:nvPr/>
        </p:nvSpPr>
        <p:spPr>
          <a:xfrm>
            <a:off x="164880" y="96156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Objetos y Clases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491760" y="1817280"/>
            <a:ext cx="1958040" cy="55368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Clases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7"/>
          <p:cNvSpPr/>
          <p:nvPr/>
        </p:nvSpPr>
        <p:spPr>
          <a:xfrm>
            <a:off x="3755160" y="1457280"/>
            <a:ext cx="4309200" cy="12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Modela una abstracción de los objetos.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Define atributos y comportamientos.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el plano o molde que define un objeto.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491760" y="4037760"/>
            <a:ext cx="1958040" cy="55368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Objetos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9"/>
          <p:cNvSpPr/>
          <p:nvPr/>
        </p:nvSpPr>
        <p:spPr>
          <a:xfrm>
            <a:off x="3755160" y="3677760"/>
            <a:ext cx="5223240" cy="15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Está modelado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 función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de una clase.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instancia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única de una clase.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Retiene la estructura y el comportamiento de una clase.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10"/>
          <p:cNvSpPr/>
          <p:nvPr/>
        </p:nvSpPr>
        <p:spPr>
          <a:xfrm>
            <a:off x="2775600" y="1979640"/>
            <a:ext cx="651600" cy="325080"/>
          </a:xfrm>
          <a:custGeom>
            <a:avLst/>
            <a:gdLst>
              <a:gd name="textAreaLeft" fmla="*/ 0 w 651600"/>
              <a:gd name="textAreaRight" fmla="*/ 652320 w 65160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CustomShape 11"/>
          <p:cNvSpPr/>
          <p:nvPr/>
        </p:nvSpPr>
        <p:spPr>
          <a:xfrm>
            <a:off x="2743200" y="4134960"/>
            <a:ext cx="651600" cy="325080"/>
          </a:xfrm>
          <a:custGeom>
            <a:avLst/>
            <a:gdLst>
              <a:gd name="textAreaLeft" fmla="*/ 0 w 651600"/>
              <a:gd name="textAreaRight" fmla="*/ 652320 w 651600"/>
              <a:gd name="textAreaTop" fmla="*/ 0 h 325080"/>
              <a:gd name="textAreaBottom" fmla="*/ 325800 h 325080"/>
            </a:gdLst>
            <a:ahLst/>
            <a:rect l="textAreaLeft" t="textAreaTop" r="textAreaRight" b="textAreaBottom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transition spd="med">
    <p:wipe dir="d"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4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3"/>
          <p:cNvSpPr/>
          <p:nvPr/>
        </p:nvSpPr>
        <p:spPr>
          <a:xfrm>
            <a:off x="165240" y="61848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un Objeto?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4"/>
          <p:cNvSpPr/>
          <p:nvPr/>
        </p:nvSpPr>
        <p:spPr>
          <a:xfrm>
            <a:off x="0" y="1310760"/>
            <a:ext cx="9141840" cy="177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una entidad que combina procedimientos e información.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Ejecuta operaciones (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comportamiento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 y almacena información (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estructura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procedimientos o acciones que puede realizar un objeto se denominan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información que almacena un objeto sobre su estado se denomina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atributos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5"/>
          <p:cNvSpPr/>
          <p:nvPr/>
        </p:nvSpPr>
        <p:spPr>
          <a:xfrm>
            <a:off x="130680" y="3596040"/>
            <a:ext cx="1958040" cy="195804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359280" y="3759120"/>
            <a:ext cx="1402560" cy="651600"/>
          </a:xfrm>
          <a:prstGeom prst="rect">
            <a:avLst/>
          </a:prstGeom>
          <a:solidFill>
            <a:srgbClr val="33cc6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Atributos</a:t>
            </a:r>
            <a:endParaRPr b="0" lang="es-AR" sz="16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CustomShape 7"/>
          <p:cNvSpPr/>
          <p:nvPr/>
        </p:nvSpPr>
        <p:spPr>
          <a:xfrm rot="10790400">
            <a:off x="2417760" y="4088160"/>
            <a:ext cx="813960" cy="492840"/>
          </a:xfrm>
          <a:custGeom>
            <a:avLst/>
            <a:gdLst>
              <a:gd name="textAreaLeft" fmla="*/ 0 w 813960"/>
              <a:gd name="textAreaRight" fmla="*/ 814680 w 813960"/>
              <a:gd name="textAreaTop" fmla="*/ 0 h 492840"/>
              <a:gd name="textAreaBottom" fmla="*/ 493560 h 492840"/>
            </a:gdLst>
            <a:ahLst/>
            <a:rect l="textAreaLeft" t="textAreaTop" r="textAreaRight" b="textAreaBottom"/>
            <a:pathLst>
              <a:path w="2500" h="1516">
                <a:moveTo>
                  <a:pt x="0" y="380"/>
                </a:moveTo>
                <a:lnTo>
                  <a:pt x="1873" y="378"/>
                </a:lnTo>
                <a:lnTo>
                  <a:pt x="1873" y="0"/>
                </a:lnTo>
                <a:lnTo>
                  <a:pt x="2499" y="757"/>
                </a:lnTo>
                <a:lnTo>
                  <a:pt x="1874" y="1515"/>
                </a:lnTo>
                <a:lnTo>
                  <a:pt x="1874" y="1136"/>
                </a:lnTo>
                <a:lnTo>
                  <a:pt x="1" y="1138"/>
                </a:lnTo>
                <a:lnTo>
                  <a:pt x="0" y="38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CustomShape 8"/>
          <p:cNvSpPr/>
          <p:nvPr/>
        </p:nvSpPr>
        <p:spPr>
          <a:xfrm>
            <a:off x="326520" y="4739040"/>
            <a:ext cx="1435320" cy="586440"/>
          </a:xfrm>
          <a:prstGeom prst="rect">
            <a:avLst/>
          </a:prstGeom>
          <a:solidFill>
            <a:srgbClr val="33cc6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Métodos</a:t>
            </a:r>
            <a:endParaRPr b="0" lang="es-AR" sz="16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TextShape 9"/>
          <p:cNvSpPr/>
          <p:nvPr/>
        </p:nvSpPr>
        <p:spPr>
          <a:xfrm>
            <a:off x="3283560" y="4216320"/>
            <a:ext cx="109080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ans Condensed"/>
                <a:ea typeface="Arial"/>
              </a:rPr>
              <a:t>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Shape 10"/>
          <p:cNvSpPr/>
          <p:nvPr/>
        </p:nvSpPr>
        <p:spPr>
          <a:xfrm>
            <a:off x="4245120" y="3661200"/>
            <a:ext cx="473364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datos describen el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estado del objeto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procedimientos actúan sobre los datos del objeto,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modificándolos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o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brindando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información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3"/>
          <p:cNvSpPr/>
          <p:nvPr/>
        </p:nvSpPr>
        <p:spPr>
          <a:xfrm>
            <a:off x="165600" y="60588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¿Qué es un Objeto?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Shape 4"/>
          <p:cNvSpPr/>
          <p:nvPr/>
        </p:nvSpPr>
        <p:spPr>
          <a:xfrm>
            <a:off x="326520" y="1398960"/>
            <a:ext cx="1958040" cy="3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 objeto posee...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489960" y="2211840"/>
            <a:ext cx="1304640" cy="55368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Estado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489960" y="3550680"/>
            <a:ext cx="2121120" cy="55368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Comportamiento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89960" y="4987440"/>
            <a:ext cx="1304640" cy="55368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Identidad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3265560" y="221184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9"/>
          <p:cNvSpPr/>
          <p:nvPr/>
        </p:nvSpPr>
        <p:spPr>
          <a:xfrm>
            <a:off x="3265560" y="348516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CustomShape 10"/>
          <p:cNvSpPr/>
          <p:nvPr/>
        </p:nvSpPr>
        <p:spPr>
          <a:xfrm>
            <a:off x="3265560" y="492228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CustomShape 11"/>
          <p:cNvSpPr/>
          <p:nvPr/>
        </p:nvSpPr>
        <p:spPr>
          <a:xfrm>
            <a:off x="4539240" y="1787400"/>
            <a:ext cx="4080600" cy="11415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Esta dado por el conjunto de propiedades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que posee  y su valor en un momento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dado.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12"/>
          <p:cNvSpPr/>
          <p:nvPr/>
        </p:nvSpPr>
        <p:spPr>
          <a:xfrm>
            <a:off x="4571640" y="3256920"/>
            <a:ext cx="4080600" cy="11415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Está dado por un conjunto de acciones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que el mismo puede realizar.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CustomShape 13"/>
          <p:cNvSpPr/>
          <p:nvPr/>
        </p:nvSpPr>
        <p:spPr>
          <a:xfrm>
            <a:off x="4571640" y="4660920"/>
            <a:ext cx="4080600" cy="11415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En todo momento es diferenciable del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SimSun"/>
              </a:rPr>
              <a:t>resto y es constante.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d"/>
  </p:transition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3"/>
          <p:cNvSpPr/>
          <p:nvPr/>
        </p:nvSpPr>
        <p:spPr>
          <a:xfrm>
            <a:off x="165960" y="644040"/>
            <a:ext cx="88153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Estado de un Objeto</a:t>
            </a:r>
            <a:endParaRPr b="0" lang="es-AR" sz="2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Shape 4"/>
          <p:cNvSpPr/>
          <p:nvPr/>
        </p:nvSpPr>
        <p:spPr>
          <a:xfrm>
            <a:off x="0" y="1336320"/>
            <a:ext cx="9141840" cy="15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Está dado por el conjunto de propiedades que el mismo posee.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deseable encapsular el estado de un objeto, ocultando su representación al mundo       exterior.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Ningún objeto puede manipular directamente el estado de otro.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163440" y="3849840"/>
            <a:ext cx="1631160" cy="55368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1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Propiedades</a:t>
            </a:r>
            <a:endParaRPr b="0" lang="es-A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ustomShape 6"/>
          <p:cNvSpPr/>
          <p:nvPr/>
        </p:nvSpPr>
        <p:spPr>
          <a:xfrm>
            <a:off x="1926720" y="384984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5" y="375"/>
                </a:lnTo>
                <a:lnTo>
                  <a:pt x="2625" y="0"/>
                </a:lnTo>
                <a:lnTo>
                  <a:pt x="3501" y="750"/>
                </a:lnTo>
                <a:lnTo>
                  <a:pt x="2625" y="1501"/>
                </a:lnTo>
                <a:lnTo>
                  <a:pt x="262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4" name="TextShape 7"/>
          <p:cNvSpPr/>
          <p:nvPr/>
        </p:nvSpPr>
        <p:spPr>
          <a:xfrm>
            <a:off x="3224880" y="3915360"/>
            <a:ext cx="5916960" cy="8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Estáticas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: propiedad compartida por todos los objetos del mismo tipo.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8"/>
          <p:cNvSpPr/>
          <p:nvPr/>
        </p:nvSpPr>
        <p:spPr>
          <a:xfrm>
            <a:off x="3224880" y="4830120"/>
            <a:ext cx="5753520" cy="5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</a:pP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Dinámicas: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propiedad inherente de cada objeto</a:t>
            </a: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CustomShape 9"/>
          <p:cNvSpPr/>
          <p:nvPr/>
        </p:nvSpPr>
        <p:spPr>
          <a:xfrm rot="1230000">
            <a:off x="1908720" y="4425480"/>
            <a:ext cx="1141560" cy="488520"/>
          </a:xfrm>
          <a:custGeom>
            <a:avLst/>
            <a:gdLst>
              <a:gd name="textAreaLeft" fmla="*/ 0 w 1141560"/>
              <a:gd name="textAreaRight" fmla="*/ 1142280 w 114156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3502" h="1502">
                <a:moveTo>
                  <a:pt x="0" y="375"/>
                </a:moveTo>
                <a:lnTo>
                  <a:pt x="2626" y="374"/>
                </a:lnTo>
                <a:lnTo>
                  <a:pt x="2625" y="0"/>
                </a:lnTo>
                <a:lnTo>
                  <a:pt x="3501" y="749"/>
                </a:lnTo>
                <a:lnTo>
                  <a:pt x="2626" y="1501"/>
                </a:lnTo>
                <a:lnTo>
                  <a:pt x="2625" y="1125"/>
                </a:lnTo>
                <a:lnTo>
                  <a:pt x="0" y="1124"/>
                </a:lnTo>
                <a:lnTo>
                  <a:pt x="0" y="375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transition spd="med">
    <p:wipe dir="d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Application>LibreOffice/24.2.7.2$Linux_X86_64 LibreOffice_project/420$Build-2</Application>
  <AppVersion>15.0000</AppVersion>
  <Words>10975</Words>
  <Paragraphs>470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2019-10-15T02:46:32Z</dcterms:created>
  <dc:creator/>
  <dc:description/>
  <dc:language>es-AR</dc:language>
  <cp:lastModifiedBy/>
  <dcterms:modified xsi:type="dcterms:W3CDTF">2025-08-12T22:33:17Z</dcterms:modified>
  <cp:revision>23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34</vt:i4>
  </property>
</Properties>
</file>