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jpeg" ContentType="image/jpeg"/>
  <Override PartName="/ppt/media/image3.jpeg" ContentType="image/jpe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</p:sldMasterIdLst>
  <p:notesMasterIdLst>
    <p:notesMasterId r:id="rId38"/>
  </p:notes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notesMaster" Target="notesMasters/notesMaster1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slide" Target="slides/slide9.xml"/><Relationship Id="rId48" Type="http://schemas.openxmlformats.org/officeDocument/2006/relationships/slide" Target="slides/slide10.xml"/><Relationship Id="rId49" Type="http://schemas.openxmlformats.org/officeDocument/2006/relationships/slide" Target="slides/slide11.xml"/><Relationship Id="rId50" Type="http://schemas.openxmlformats.org/officeDocument/2006/relationships/slide" Target="slides/slide12.xml"/><Relationship Id="rId51" Type="http://schemas.openxmlformats.org/officeDocument/2006/relationships/slide" Target="slides/slide13.xml"/><Relationship Id="rId52" Type="http://schemas.openxmlformats.org/officeDocument/2006/relationships/slide" Target="slides/slide14.xml"/><Relationship Id="rId5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dt" idx="8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ftr" idx="8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sldNum" idx="8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F230F15-67F1-48F0-AC74-FA18212F87C7}" type="slidenum"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00E9F9-CC1B-49D9-AFCA-FF01D5520E51}" type="slidenum"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877248-9B45-404B-9EA1-D5C936A73291}" type="slidenum"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BEE3CF-3511-4626-BDF6-93F19BB20F2F}" type="slidenum"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A24A40-EA66-442A-B464-A275E038123E}" type="slidenum"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610EA6-1636-4CE4-AAF6-05EBD50C8B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4A25ACA-769E-4CEC-B2BC-F3BBA75E8B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93C0F82-4F4B-43BF-9D3F-BCA11C5C9F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5DC126E-83C9-4313-A01B-2CB73CFB29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6115991F-35FB-42D1-8BE6-9AFE06BA5ED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BD23A70-644F-47E7-81FC-544C35F2E7B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837DAC78-0573-42CB-B14E-E35F903AF9E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E2DA919E-E424-4852-87CB-152BE2CFB27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EA6CE92-30AC-45CE-A4BC-DE25718B8FB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B6CAEAB-9CB9-4EC0-A161-424E73C7463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C2DAC89F-12B4-45BC-9452-3E06182D516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90ADEA-F645-438E-8EA3-740E717016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504A10C-C426-454A-A781-5D61103A882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BCD3BAF5-7097-4533-93AB-90FE06FACCD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0769B690-EC21-4CA1-893F-5F75F0934AC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85BD5EAC-5C78-46CE-AC45-870BA2CD280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A8A91BE2-E6EB-40F6-8034-58B8F0E7E20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B22632B3-FDFD-4757-8F6A-1B046FE393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334E8AB1-1437-4488-BCFB-77C3C2EB86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E14F1C7B-CB9B-49A0-8B77-877A029339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04EC0FFB-31C0-4FCE-8ED6-45DE70ED36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B4BDF95E-BB99-46D2-9A86-5E8BFBE656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DE558B-6AEC-42B6-8764-71C434CAB8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152A3A55-6F72-4E69-BB76-B45C09E19E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0A5E87D8-F7D5-469B-8F54-BFC9630B14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37F3D1DA-DF9C-4351-9162-E788489359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820CE948-5701-4A29-88F0-3E80625459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CA295EE3-B087-4469-8A6A-0A7B9398A4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921B18F3-F67E-4E3F-8982-C921C57F1E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DC5971AA-83F7-4F01-9327-21372D3BD7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211910-C2A0-481A-9A1F-1E7D93BA74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87DBCAA-7B02-455F-9302-5571D47532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73731BC-6113-44B5-97A2-FBAF436287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BE7358B-11EF-49C7-BA6F-09458FC540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F837732-3016-41FC-8FEB-EC5722AD5D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8AE06B7-F5E3-4449-9EA9-EBCF12E840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6760"/>
            <a:ext cx="822888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62736CB-E3E3-45D7-94DB-528E7C82FBD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72B9F68-906B-428C-B0D3-49D2D1B7538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3324E20-2A25-40CC-B1DE-BB25B0614EA9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027F2A7-D97C-4120-8925-31CCC9076B4C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6760"/>
            <a:ext cx="822888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sldNum" idx="37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F49EB39-5C25-4FFD-9126-D36655CC7D7B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822888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6760"/>
            <a:ext cx="822888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sldNum" idx="38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4F8CCC7-AAEA-4971-BEC2-54F859F0FC9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 idx="39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58FBE25-FB25-4B8C-8A4E-60A98366E22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239640" y="101952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2080" y="101952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57200" y="368676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239640" y="368676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2080" y="368676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sldNum" idx="40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B67B0EC-E8B0-41B8-B095-D70721D20A5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41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454EEF4-280F-4B30-AB68-0C133D9B28F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42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42F6243-9164-4634-B934-63F700A4E72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822888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43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9C78490-0C4F-4C4C-BB0B-DE05FCFEB989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822888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6760"/>
            <a:ext cx="822888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23AC44B-694F-42A0-AA77-9E54755657AB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 idx="44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A451793-25E4-41F7-8910-0E34E014F8F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45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BED9C46-E42E-4E76-A68D-CF496C3606FF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Num" idx="46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73D9A3C-6F3C-4D7A-BC31-8D8293060A2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sldNum" idx="47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B94F1A1-3235-4064-8849-B612BF25CE4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48"/>
          </p:nvPr>
        </p:nvSpPr>
        <p:spPr>
          <a:xfrm>
            <a:off x="8490240" y="624132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4BAE2BE-ADD2-48AE-85C4-C0E6D734C4D3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6760"/>
            <a:ext cx="822888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ftr" idx="4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sldNum" idx="5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841E9FDD-41DA-404E-B9B3-BFE184CD5A9E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dt" idx="5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822888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6760"/>
            <a:ext cx="822888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ftr" idx="5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sldNum" idx="5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F8A6FEE-413C-4F49-A115-8FB64E484C15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dt" idx="5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ftr" idx="5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sldNum" idx="5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1DD32A2-BAB7-408F-9CE3-3F460B84C727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8"/>
          <p:cNvSpPr>
            <a:spLocks noGrp="1"/>
          </p:cNvSpPr>
          <p:nvPr>
            <p:ph type="dt" idx="5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3239640" y="101952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22080" y="101952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457200" y="368676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239640" y="368676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6022080" y="368676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8"/>
          <p:cNvSpPr>
            <a:spLocks noGrp="1"/>
          </p:cNvSpPr>
          <p:nvPr>
            <p:ph type="ftr" idx="5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9"/>
          <p:cNvSpPr>
            <a:spLocks noGrp="1"/>
          </p:cNvSpPr>
          <p:nvPr>
            <p:ph type="sldNum" idx="5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F1681FA-AB88-4B6B-958F-FD7F2EA92AF7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PlaceHolder 10"/>
          <p:cNvSpPr>
            <a:spLocks noGrp="1"/>
          </p:cNvSpPr>
          <p:nvPr>
            <p:ph type="dt" idx="6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ftr" idx="6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Num" idx="6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7A508A5-F423-4C4A-9269-353F82FEC88B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dt" idx="6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467424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DB9A838-1235-4297-BA04-273F351DD3D8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ftr" idx="6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6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7F99B7A-E1DA-4124-B91E-5640BA47475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dt" idx="6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822888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ftr" idx="6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sldNum" idx="6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22B2B72-E150-4C27-82FC-9011B82D9EC8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dt" idx="6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ftr" idx="7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sldNum" idx="7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1CADDD8-6468-4708-B031-BC7CB21E814F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dt" idx="7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ftr" idx="7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7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1A7B10B-7912-4426-A852-FE047A51386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dt" idx="7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ftr" idx="7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Num" idx="7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50C610D-ECE4-4896-973F-8A14AB14981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dt" idx="7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ftr" idx="7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sldNum" idx="8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64AFD1F-6F68-4AF1-B04D-6DD0CB39020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dt" idx="8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3686760"/>
            <a:ext cx="40154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 idx="8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 idx="8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5CAEA58-D7AD-42A7-9AFF-B2C6E8D6693F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dt" idx="8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01952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01952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676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676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6760"/>
            <a:ext cx="2649240" cy="24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5015AD88-6B2E-41AC-882E-52F7EE572E3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186D407-1AF7-480B-B35A-B2312F98E68C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5EE0362-BECF-4D9A-AA0C-916C2A22C64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822888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DEAD2DC-D250-41AA-89CF-3805CCECA18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019520"/>
            <a:ext cx="4015440" cy="51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38562AC-EF2E-41CD-8CE7-53EEF99BFED3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FAAD600-9B83-4D62-B161-719D0C305B0B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88;p1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85800" y="115956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860" spc="-1" strike="noStrike">
                <a:solidFill>
                  <a:srgbClr val="3d0e62"/>
                </a:solidFill>
                <a:latin typeface="Bitter"/>
                <a:ea typeface="Bitter"/>
              </a:rPr>
              <a:t>Paradigmas</a:t>
            </a:r>
            <a:endParaRPr b="0" lang="es-AR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685800" y="3624480"/>
            <a:ext cx="640008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8000"/>
              </a:lnSpc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Programación Funcional.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  <a:ea typeface="Calibri"/>
              </a:rPr>
              <a:t>Lisp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8880" cy="51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Lisp (LISt Processing)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Es el lenguaje más conocido de Programación Funcional. Aún así, no es un lenguaje funcional puro ya que posee asignación (SETF) e iteración (DO).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Se utiliza la notación prefijo para cualquier función, inclusive para las expresiones aritméticas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(defun cuadrado(n) (* n n))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  <a:ea typeface="Calibri"/>
              </a:rPr>
              <a:t>Elm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8880" cy="51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Elm es un lenguaje de programación funcional, tipado estáticamente, diseñado específicamente para construir interfaces web robustas y sin errores. Es conocido por su simplicidad, rendimiento y su sistema de tipos que prácticamente elimina los errores en tiempo de ejecución.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  <a:ea typeface="Calibri"/>
              </a:rPr>
              <a:t>Elm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8880" cy="51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Elm es un lenguaje compilado que genera JavaScript. Fue creado por Evan Czaplicki y se enfoca en facilitar la construcción de aplicaciones web escalables y mantenibles. Entre sus características más destacadas están: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Inmutabilidad por defecto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Sistema de tipos fuerte y sin null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Compilador amigable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Arquitectura unificada (Elm Architecture)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301680" y="322164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Ya hablamos mucho de Elm, ahora Recursividad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232;p33" descr="imagen.jpg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387" name="Google Shape;233;p33"/>
          <p:cNvSpPr/>
          <p:nvPr/>
        </p:nvSpPr>
        <p:spPr>
          <a:xfrm>
            <a:off x="0" y="6603840"/>
            <a:ext cx="9143280" cy="253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Google Shape;234;p33" descr="logo solo-08.jpg"/>
          <p:cNvPicPr/>
          <p:nvPr/>
        </p:nvPicPr>
        <p:blipFill>
          <a:blip r:embed="rId2"/>
          <a:stretch/>
        </p:blipFill>
        <p:spPr>
          <a:xfrm>
            <a:off x="7505640" y="5885640"/>
            <a:ext cx="840600" cy="98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AR" sz="2800" spc="-1" strike="noStrike">
                <a:solidFill>
                  <a:srgbClr val="7030a0"/>
                </a:solidFill>
                <a:latin typeface="Calibri"/>
                <a:ea typeface="Calibri"/>
              </a:rPr>
              <a:t>¿Que es la programación funcional?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550160"/>
            <a:ext cx="8228880" cy="51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La programación funcional es un paradigma de programación declarativa basado en la utilización de funciones aritméticas que no maneja datos mutables o de estado. Enfatiza la aplicación de funciones, en contraste con el estilo de programación imperativa, que enfatiza los cambios de estado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Programación funcional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8880" cy="51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914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No mantiene estados.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914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Enfatiza la aplicación de funciones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914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Las funciones no tienen efecto secundario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914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Arial"/>
              </a:rPr>
              <a:t>Uso de recurrencia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791640"/>
            <a:ext cx="822888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Ventajas de usar un paradigma funcional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849680"/>
            <a:ext cx="8228880" cy="392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Ausencia de efectos colaterales ( transparencia referencial )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Proceso de depuración menos problemático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Pruebas de unidades más confiables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3200" spc="-1" strike="noStrike">
                <a:solidFill>
                  <a:srgbClr val="000000"/>
                </a:solidFill>
                <a:latin typeface="Calibri"/>
                <a:ea typeface="Calibri"/>
              </a:rPr>
              <a:t>Mayor facilidad para la ejecución concurrente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AR" sz="4400" spc="-1" strike="noStrike">
                <a:solidFill>
                  <a:srgbClr val="7030a0"/>
                </a:solidFill>
                <a:latin typeface="Calibri"/>
                <a:ea typeface="Calibri"/>
              </a:rPr>
              <a:t>Lenguajes funcionales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019520"/>
            <a:ext cx="8228880" cy="510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000000"/>
                </a:solidFill>
                <a:latin typeface="Calibri"/>
                <a:ea typeface="Calibri"/>
              </a:rPr>
              <a:t>Entre los lenguajes funcionales puros, cabe destacar a Haskell y Miranda. 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000000"/>
                </a:solidFill>
                <a:latin typeface="Calibri"/>
                <a:ea typeface="Calibri"/>
              </a:rPr>
              <a:t>Los lenguajes funcionales híbridos más conocidos son Scala, Lisp, Clojure, Scheme, Ocaml, SAP y Standard ML (estos dos últimos, descendientes del lenguaje ML). Erlang es otro lenguaje funcional de programación concurrente. 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000000"/>
                </a:solidFill>
                <a:latin typeface="Calibri"/>
                <a:ea typeface="Calibri"/>
              </a:rPr>
              <a:t>Mathematica permite la programación en múltiples estilos, pero promueve la programación funcional. R también es un lenguaje funcional dedicado a la estadística. 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s-AR" sz="2200" spc="-1" strike="noStrike">
                <a:solidFill>
                  <a:srgbClr val="000000"/>
                </a:solidFill>
                <a:latin typeface="Calibri"/>
                <a:ea typeface="Calibri"/>
              </a:rPr>
              <a:t>Microsoft Research está trabajando en el lenguaje F# (Functional#).</a:t>
            </a:r>
            <a:endParaRPr b="0" lang="es-AR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72160" y="435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Funciones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Google Shape;116;p18"/>
          <p:cNvSpPr/>
          <p:nvPr/>
        </p:nvSpPr>
        <p:spPr>
          <a:xfrm>
            <a:off x="1179720" y="1996200"/>
            <a:ext cx="2359080" cy="306036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2" name="Google Shape;117;p18"/>
          <p:cNvGrpSpPr/>
          <p:nvPr/>
        </p:nvGrpSpPr>
        <p:grpSpPr>
          <a:xfrm>
            <a:off x="1930320" y="1996200"/>
            <a:ext cx="937800" cy="636480"/>
            <a:chOff x="1930320" y="1996200"/>
            <a:chExt cx="937800" cy="636480"/>
          </a:xfrm>
        </p:grpSpPr>
        <p:sp>
          <p:nvSpPr>
            <p:cNvPr id="293" name="Google Shape;118;p18"/>
            <p:cNvSpPr/>
            <p:nvPr/>
          </p:nvSpPr>
          <p:spPr>
            <a:xfrm>
              <a:off x="2235600" y="231480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4" name="Google Shape;119;p18"/>
            <p:cNvSpPr/>
            <p:nvPr/>
          </p:nvSpPr>
          <p:spPr>
            <a:xfrm>
              <a:off x="1930320" y="1996200"/>
              <a:ext cx="93780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Haskell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5" name="Google Shape;120;p18"/>
          <p:cNvGrpSpPr/>
          <p:nvPr/>
        </p:nvGrpSpPr>
        <p:grpSpPr>
          <a:xfrm>
            <a:off x="1489680" y="3699720"/>
            <a:ext cx="742680" cy="636480"/>
            <a:chOff x="1489680" y="3699720"/>
            <a:chExt cx="742680" cy="636480"/>
          </a:xfrm>
        </p:grpSpPr>
        <p:sp>
          <p:nvSpPr>
            <p:cNvPr id="296" name="Google Shape;121;p18"/>
            <p:cNvSpPr/>
            <p:nvPr/>
          </p:nvSpPr>
          <p:spPr>
            <a:xfrm>
              <a:off x="1725840" y="40183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7" name="Google Shape;122;p18"/>
            <p:cNvSpPr/>
            <p:nvPr/>
          </p:nvSpPr>
          <p:spPr>
            <a:xfrm>
              <a:off x="1489680" y="36997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Java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8" name="Google Shape;123;p18"/>
          <p:cNvGrpSpPr/>
          <p:nvPr/>
        </p:nvGrpSpPr>
        <p:grpSpPr>
          <a:xfrm>
            <a:off x="2311560" y="4248720"/>
            <a:ext cx="742680" cy="636480"/>
            <a:chOff x="2311560" y="4248720"/>
            <a:chExt cx="742680" cy="636480"/>
          </a:xfrm>
        </p:grpSpPr>
        <p:sp>
          <p:nvSpPr>
            <p:cNvPr id="299" name="Google Shape;124;p18"/>
            <p:cNvSpPr/>
            <p:nvPr/>
          </p:nvSpPr>
          <p:spPr>
            <a:xfrm>
              <a:off x="2547360" y="45673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0" name="Google Shape;125;p18"/>
            <p:cNvSpPr/>
            <p:nvPr/>
          </p:nvSpPr>
          <p:spPr>
            <a:xfrm>
              <a:off x="2311560" y="42487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PHP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1" name="Google Shape;126;p18"/>
          <p:cNvSpPr/>
          <p:nvPr/>
        </p:nvSpPr>
        <p:spPr>
          <a:xfrm>
            <a:off x="5769360" y="1996200"/>
            <a:ext cx="2359080" cy="306036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2" name="Google Shape;127;p18"/>
          <p:cNvGrpSpPr/>
          <p:nvPr/>
        </p:nvGrpSpPr>
        <p:grpSpPr>
          <a:xfrm>
            <a:off x="6577560" y="2155680"/>
            <a:ext cx="742680" cy="636480"/>
            <a:chOff x="6577560" y="2155680"/>
            <a:chExt cx="742680" cy="636480"/>
          </a:xfrm>
        </p:grpSpPr>
        <p:sp>
          <p:nvSpPr>
            <p:cNvPr id="303" name="Google Shape;128;p18"/>
            <p:cNvSpPr/>
            <p:nvPr/>
          </p:nvSpPr>
          <p:spPr>
            <a:xfrm>
              <a:off x="6813720" y="247428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4" name="Google Shape;129;p18"/>
            <p:cNvSpPr/>
            <p:nvPr/>
          </p:nvSpPr>
          <p:spPr>
            <a:xfrm>
              <a:off x="6577560" y="215568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1987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5" name="Google Shape;130;p18"/>
          <p:cNvGrpSpPr/>
          <p:nvPr/>
        </p:nvGrpSpPr>
        <p:grpSpPr>
          <a:xfrm>
            <a:off x="6577560" y="3699720"/>
            <a:ext cx="742680" cy="636480"/>
            <a:chOff x="6577560" y="3699720"/>
            <a:chExt cx="742680" cy="636480"/>
          </a:xfrm>
        </p:grpSpPr>
        <p:sp>
          <p:nvSpPr>
            <p:cNvPr id="306" name="Google Shape;131;p18"/>
            <p:cNvSpPr/>
            <p:nvPr/>
          </p:nvSpPr>
          <p:spPr>
            <a:xfrm>
              <a:off x="6813720" y="40183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Google Shape;132;p18"/>
            <p:cNvSpPr/>
            <p:nvPr/>
          </p:nvSpPr>
          <p:spPr>
            <a:xfrm>
              <a:off x="6577560" y="36997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1995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8" name="Google Shape;133;p18"/>
          <p:cNvGrpSpPr/>
          <p:nvPr/>
        </p:nvGrpSpPr>
        <p:grpSpPr>
          <a:xfrm>
            <a:off x="6157440" y="3062520"/>
            <a:ext cx="742680" cy="636480"/>
            <a:chOff x="6157440" y="3062520"/>
            <a:chExt cx="742680" cy="636480"/>
          </a:xfrm>
        </p:grpSpPr>
        <p:sp>
          <p:nvSpPr>
            <p:cNvPr id="309" name="Google Shape;134;p18"/>
            <p:cNvSpPr/>
            <p:nvPr/>
          </p:nvSpPr>
          <p:spPr>
            <a:xfrm>
              <a:off x="6393600" y="33811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0" name="Google Shape;135;p18"/>
            <p:cNvSpPr/>
            <p:nvPr/>
          </p:nvSpPr>
          <p:spPr>
            <a:xfrm>
              <a:off x="6157440" y="30625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2003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1" name="Google Shape;136;p18"/>
          <p:cNvGrpSpPr/>
          <p:nvPr/>
        </p:nvGrpSpPr>
        <p:grpSpPr>
          <a:xfrm>
            <a:off x="2027880" y="2982960"/>
            <a:ext cx="742680" cy="636480"/>
            <a:chOff x="2027880" y="2982960"/>
            <a:chExt cx="742680" cy="636480"/>
          </a:xfrm>
        </p:grpSpPr>
        <p:sp>
          <p:nvSpPr>
            <p:cNvPr id="312" name="Google Shape;137;p18"/>
            <p:cNvSpPr/>
            <p:nvPr/>
          </p:nvSpPr>
          <p:spPr>
            <a:xfrm>
              <a:off x="2263680" y="330156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3" name="Google Shape;138;p18"/>
            <p:cNvSpPr/>
            <p:nvPr/>
          </p:nvSpPr>
          <p:spPr>
            <a:xfrm>
              <a:off x="2027880" y="298296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Scala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4" name="Google Shape;139;p18"/>
          <p:cNvSpPr/>
          <p:nvPr/>
        </p:nvSpPr>
        <p:spPr>
          <a:xfrm rot="10800000">
            <a:off x="2507760" y="2473920"/>
            <a:ext cx="4305960" cy="158760"/>
          </a:xfrm>
          <a:prstGeom prst="curvedConnector3">
            <a:avLst>
              <a:gd name="adj1" fmla="val 49999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Google Shape;140;p18"/>
          <p:cNvSpPr/>
          <p:nvPr/>
        </p:nvSpPr>
        <p:spPr>
          <a:xfrm rot="10800000">
            <a:off x="2535840" y="3461760"/>
            <a:ext cx="3857760" cy="7884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4200" bIns="342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Google Shape;141;p18"/>
          <p:cNvSpPr/>
          <p:nvPr/>
        </p:nvSpPr>
        <p:spPr>
          <a:xfrm flipH="1">
            <a:off x="1996560" y="4177800"/>
            <a:ext cx="4815720" cy="360"/>
          </a:xfrm>
          <a:prstGeom prst="curvedConnector3">
            <a:avLst>
              <a:gd name="adj1" fmla="val 22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Google Shape;142;p18"/>
          <p:cNvSpPr/>
          <p:nvPr/>
        </p:nvSpPr>
        <p:spPr>
          <a:xfrm rot="5400000">
            <a:off x="4690080" y="2466000"/>
            <a:ext cx="389160" cy="4129560"/>
          </a:xfrm>
          <a:prstGeom prst="curvedConnector2">
            <a:avLst/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Google Shape;143;p18"/>
          <p:cNvSpPr/>
          <p:nvPr/>
        </p:nvSpPr>
        <p:spPr>
          <a:xfrm>
            <a:off x="2625120" y="5115240"/>
            <a:ext cx="38152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5680" bIns="17568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“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Año de nacimiento de”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11760" y="4798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Funciones</a:t>
            </a:r>
            <a:br>
              <a:rPr sz="4400"/>
            </a:b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Google Shape;149;p19"/>
          <p:cNvSpPr/>
          <p:nvPr/>
        </p:nvSpPr>
        <p:spPr>
          <a:xfrm>
            <a:off x="1179720" y="1996200"/>
            <a:ext cx="2359080" cy="306036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1" name="Google Shape;150;p19"/>
          <p:cNvGrpSpPr/>
          <p:nvPr/>
        </p:nvGrpSpPr>
        <p:grpSpPr>
          <a:xfrm>
            <a:off x="1930320" y="1996200"/>
            <a:ext cx="937800" cy="636480"/>
            <a:chOff x="1930320" y="1996200"/>
            <a:chExt cx="937800" cy="636480"/>
          </a:xfrm>
        </p:grpSpPr>
        <p:sp>
          <p:nvSpPr>
            <p:cNvPr id="322" name="Google Shape;151;p19"/>
            <p:cNvSpPr/>
            <p:nvPr/>
          </p:nvSpPr>
          <p:spPr>
            <a:xfrm>
              <a:off x="2235600" y="231480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3" name="Google Shape;152;p19"/>
            <p:cNvSpPr/>
            <p:nvPr/>
          </p:nvSpPr>
          <p:spPr>
            <a:xfrm>
              <a:off x="1930320" y="1996200"/>
              <a:ext cx="93780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Haskell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4" name="Google Shape;153;p19"/>
          <p:cNvGrpSpPr/>
          <p:nvPr/>
        </p:nvGrpSpPr>
        <p:grpSpPr>
          <a:xfrm>
            <a:off x="1489680" y="3699720"/>
            <a:ext cx="742680" cy="636480"/>
            <a:chOff x="1489680" y="3699720"/>
            <a:chExt cx="742680" cy="636480"/>
          </a:xfrm>
        </p:grpSpPr>
        <p:sp>
          <p:nvSpPr>
            <p:cNvPr id="325" name="Google Shape;154;p19"/>
            <p:cNvSpPr/>
            <p:nvPr/>
          </p:nvSpPr>
          <p:spPr>
            <a:xfrm>
              <a:off x="1725840" y="40183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6" name="Google Shape;155;p19"/>
            <p:cNvSpPr/>
            <p:nvPr/>
          </p:nvSpPr>
          <p:spPr>
            <a:xfrm>
              <a:off x="1489680" y="36997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Java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7" name="Google Shape;156;p19"/>
          <p:cNvGrpSpPr/>
          <p:nvPr/>
        </p:nvGrpSpPr>
        <p:grpSpPr>
          <a:xfrm>
            <a:off x="2311560" y="4248720"/>
            <a:ext cx="742680" cy="636480"/>
            <a:chOff x="2311560" y="4248720"/>
            <a:chExt cx="742680" cy="636480"/>
          </a:xfrm>
        </p:grpSpPr>
        <p:sp>
          <p:nvSpPr>
            <p:cNvPr id="328" name="Google Shape;157;p19"/>
            <p:cNvSpPr/>
            <p:nvPr/>
          </p:nvSpPr>
          <p:spPr>
            <a:xfrm>
              <a:off x="2547360" y="45673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9" name="Google Shape;158;p19"/>
            <p:cNvSpPr/>
            <p:nvPr/>
          </p:nvSpPr>
          <p:spPr>
            <a:xfrm>
              <a:off x="2311560" y="42487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PHP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0" name="Google Shape;159;p19"/>
          <p:cNvSpPr/>
          <p:nvPr/>
        </p:nvSpPr>
        <p:spPr>
          <a:xfrm>
            <a:off x="5769360" y="1996200"/>
            <a:ext cx="2359080" cy="306036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1" name="Google Shape;160;p19"/>
          <p:cNvGrpSpPr/>
          <p:nvPr/>
        </p:nvGrpSpPr>
        <p:grpSpPr>
          <a:xfrm>
            <a:off x="6577560" y="2155680"/>
            <a:ext cx="742680" cy="636480"/>
            <a:chOff x="6577560" y="2155680"/>
            <a:chExt cx="742680" cy="636480"/>
          </a:xfrm>
        </p:grpSpPr>
        <p:sp>
          <p:nvSpPr>
            <p:cNvPr id="332" name="Google Shape;161;p19"/>
            <p:cNvSpPr/>
            <p:nvPr/>
          </p:nvSpPr>
          <p:spPr>
            <a:xfrm>
              <a:off x="6813720" y="247428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3" name="Google Shape;162;p19"/>
            <p:cNvSpPr/>
            <p:nvPr/>
          </p:nvSpPr>
          <p:spPr>
            <a:xfrm>
              <a:off x="6577560" y="215568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1987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4" name="Google Shape;163;p19"/>
          <p:cNvGrpSpPr/>
          <p:nvPr/>
        </p:nvGrpSpPr>
        <p:grpSpPr>
          <a:xfrm>
            <a:off x="6577560" y="3699720"/>
            <a:ext cx="742680" cy="636480"/>
            <a:chOff x="6577560" y="3699720"/>
            <a:chExt cx="742680" cy="636480"/>
          </a:xfrm>
        </p:grpSpPr>
        <p:sp>
          <p:nvSpPr>
            <p:cNvPr id="335" name="Google Shape;164;p19"/>
            <p:cNvSpPr/>
            <p:nvPr/>
          </p:nvSpPr>
          <p:spPr>
            <a:xfrm>
              <a:off x="6813720" y="40183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Google Shape;165;p19"/>
            <p:cNvSpPr/>
            <p:nvPr/>
          </p:nvSpPr>
          <p:spPr>
            <a:xfrm>
              <a:off x="6577560" y="36997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1995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7" name="Google Shape;166;p19"/>
          <p:cNvGrpSpPr/>
          <p:nvPr/>
        </p:nvGrpSpPr>
        <p:grpSpPr>
          <a:xfrm>
            <a:off x="6157440" y="3062520"/>
            <a:ext cx="742680" cy="636480"/>
            <a:chOff x="6157440" y="3062520"/>
            <a:chExt cx="742680" cy="636480"/>
          </a:xfrm>
        </p:grpSpPr>
        <p:sp>
          <p:nvSpPr>
            <p:cNvPr id="338" name="Google Shape;167;p19"/>
            <p:cNvSpPr/>
            <p:nvPr/>
          </p:nvSpPr>
          <p:spPr>
            <a:xfrm>
              <a:off x="6393600" y="33811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9" name="Google Shape;168;p19"/>
            <p:cNvSpPr/>
            <p:nvPr/>
          </p:nvSpPr>
          <p:spPr>
            <a:xfrm>
              <a:off x="6157440" y="30625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2003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0" name="Google Shape;169;p19"/>
          <p:cNvGrpSpPr/>
          <p:nvPr/>
        </p:nvGrpSpPr>
        <p:grpSpPr>
          <a:xfrm>
            <a:off x="2027880" y="2982960"/>
            <a:ext cx="742680" cy="636480"/>
            <a:chOff x="2027880" y="2982960"/>
            <a:chExt cx="742680" cy="636480"/>
          </a:xfrm>
        </p:grpSpPr>
        <p:sp>
          <p:nvSpPr>
            <p:cNvPr id="341" name="Google Shape;170;p19"/>
            <p:cNvSpPr/>
            <p:nvPr/>
          </p:nvSpPr>
          <p:spPr>
            <a:xfrm>
              <a:off x="2263680" y="330156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2" name="Google Shape;171;p19"/>
            <p:cNvSpPr/>
            <p:nvPr/>
          </p:nvSpPr>
          <p:spPr>
            <a:xfrm>
              <a:off x="2027880" y="298296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Scala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3" name="Google Shape;172;p19"/>
          <p:cNvSpPr/>
          <p:nvPr/>
        </p:nvSpPr>
        <p:spPr>
          <a:xfrm rot="10800000">
            <a:off x="2507760" y="2473920"/>
            <a:ext cx="4305960" cy="158760"/>
          </a:xfrm>
          <a:prstGeom prst="curvedConnector3">
            <a:avLst>
              <a:gd name="adj1" fmla="val 49999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Google Shape;173;p19"/>
          <p:cNvSpPr/>
          <p:nvPr/>
        </p:nvSpPr>
        <p:spPr>
          <a:xfrm rot="10800000">
            <a:off x="2535840" y="3461760"/>
            <a:ext cx="3857760" cy="7884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1f497d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4200" bIns="342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Google Shape;174;p19"/>
          <p:cNvSpPr/>
          <p:nvPr/>
        </p:nvSpPr>
        <p:spPr>
          <a:xfrm flipH="1">
            <a:off x="1996560" y="4177800"/>
            <a:ext cx="4815720" cy="360"/>
          </a:xfrm>
          <a:prstGeom prst="curvedConnector3">
            <a:avLst>
              <a:gd name="adj1" fmla="val 2474"/>
            </a:avLst>
          </a:prstGeom>
          <a:noFill/>
          <a:ln w="38100">
            <a:solidFill>
              <a:srgbClr val="e0666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Google Shape;175;p19"/>
          <p:cNvSpPr/>
          <p:nvPr/>
        </p:nvSpPr>
        <p:spPr>
          <a:xfrm rot="5400000">
            <a:off x="4690080" y="2466000"/>
            <a:ext cx="389160" cy="4129560"/>
          </a:xfrm>
          <a:prstGeom prst="curvedConnector2">
            <a:avLst/>
          </a:prstGeom>
          <a:noFill/>
          <a:ln w="38100">
            <a:solidFill>
              <a:srgbClr val="e0666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Google Shape;176;p19"/>
          <p:cNvSpPr/>
          <p:nvPr/>
        </p:nvSpPr>
        <p:spPr>
          <a:xfrm>
            <a:off x="2625120" y="5115240"/>
            <a:ext cx="38152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5680" bIns="17568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“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Año de nacimiento de”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11760" y="77904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Funciones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311760" y="2009880"/>
            <a:ext cx="8519760" cy="3009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Calibri"/>
              </a:rPr>
              <a:t>Una función es una relación entre un set de inputs y un set de outputs permisibles... 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Calibri"/>
              </a:rPr>
              <a:t>...con la propiedad de que cada input está relacionado con exactamente un output.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399960" y="3582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Funciones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Google Shape;188;p21"/>
          <p:cNvSpPr/>
          <p:nvPr/>
        </p:nvSpPr>
        <p:spPr>
          <a:xfrm>
            <a:off x="1179720" y="1996200"/>
            <a:ext cx="2359080" cy="306036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2" name="Google Shape;189;p21"/>
          <p:cNvGrpSpPr/>
          <p:nvPr/>
        </p:nvGrpSpPr>
        <p:grpSpPr>
          <a:xfrm>
            <a:off x="1930320" y="1996200"/>
            <a:ext cx="937800" cy="636480"/>
            <a:chOff x="1930320" y="1996200"/>
            <a:chExt cx="937800" cy="636480"/>
          </a:xfrm>
        </p:grpSpPr>
        <p:sp>
          <p:nvSpPr>
            <p:cNvPr id="353" name="Google Shape;190;p21"/>
            <p:cNvSpPr/>
            <p:nvPr/>
          </p:nvSpPr>
          <p:spPr>
            <a:xfrm>
              <a:off x="2235600" y="231480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4" name="Google Shape;191;p21"/>
            <p:cNvSpPr/>
            <p:nvPr/>
          </p:nvSpPr>
          <p:spPr>
            <a:xfrm>
              <a:off x="1930320" y="1996200"/>
              <a:ext cx="93780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Haskell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5" name="Google Shape;192;p21"/>
          <p:cNvGrpSpPr/>
          <p:nvPr/>
        </p:nvGrpSpPr>
        <p:grpSpPr>
          <a:xfrm>
            <a:off x="1489680" y="3699720"/>
            <a:ext cx="742680" cy="636480"/>
            <a:chOff x="1489680" y="3699720"/>
            <a:chExt cx="742680" cy="636480"/>
          </a:xfrm>
        </p:grpSpPr>
        <p:sp>
          <p:nvSpPr>
            <p:cNvPr id="356" name="Google Shape;193;p21"/>
            <p:cNvSpPr/>
            <p:nvPr/>
          </p:nvSpPr>
          <p:spPr>
            <a:xfrm>
              <a:off x="1725840" y="40183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7" name="Google Shape;194;p21"/>
            <p:cNvSpPr/>
            <p:nvPr/>
          </p:nvSpPr>
          <p:spPr>
            <a:xfrm>
              <a:off x="1489680" y="36997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Java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8" name="Google Shape;195;p21"/>
          <p:cNvGrpSpPr/>
          <p:nvPr/>
        </p:nvGrpSpPr>
        <p:grpSpPr>
          <a:xfrm>
            <a:off x="2311560" y="4248720"/>
            <a:ext cx="742680" cy="636480"/>
            <a:chOff x="2311560" y="4248720"/>
            <a:chExt cx="742680" cy="636480"/>
          </a:xfrm>
        </p:grpSpPr>
        <p:sp>
          <p:nvSpPr>
            <p:cNvPr id="359" name="Google Shape;196;p21"/>
            <p:cNvSpPr/>
            <p:nvPr/>
          </p:nvSpPr>
          <p:spPr>
            <a:xfrm>
              <a:off x="2547360" y="45673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0" name="Google Shape;197;p21"/>
            <p:cNvSpPr/>
            <p:nvPr/>
          </p:nvSpPr>
          <p:spPr>
            <a:xfrm>
              <a:off x="2311560" y="42487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PHP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1" name="Google Shape;198;p21"/>
          <p:cNvSpPr/>
          <p:nvPr/>
        </p:nvSpPr>
        <p:spPr>
          <a:xfrm>
            <a:off x="5769360" y="1996200"/>
            <a:ext cx="2359080" cy="3060360"/>
          </a:xfrm>
          <a:prstGeom prst="ellipse">
            <a:avLst/>
          </a:prstGeom>
          <a:solidFill>
            <a:schemeClr val="lt2"/>
          </a:solidFill>
          <a:ln w="1905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2" name="Google Shape;199;p21"/>
          <p:cNvGrpSpPr/>
          <p:nvPr/>
        </p:nvGrpSpPr>
        <p:grpSpPr>
          <a:xfrm>
            <a:off x="6577560" y="2155680"/>
            <a:ext cx="742680" cy="636480"/>
            <a:chOff x="6577560" y="2155680"/>
            <a:chExt cx="742680" cy="636480"/>
          </a:xfrm>
        </p:grpSpPr>
        <p:sp>
          <p:nvSpPr>
            <p:cNvPr id="363" name="Google Shape;200;p21"/>
            <p:cNvSpPr/>
            <p:nvPr/>
          </p:nvSpPr>
          <p:spPr>
            <a:xfrm>
              <a:off x="6813720" y="247428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4" name="Google Shape;201;p21"/>
            <p:cNvSpPr/>
            <p:nvPr/>
          </p:nvSpPr>
          <p:spPr>
            <a:xfrm>
              <a:off x="6577560" y="215568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1987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5" name="Google Shape;202;p21"/>
          <p:cNvGrpSpPr/>
          <p:nvPr/>
        </p:nvGrpSpPr>
        <p:grpSpPr>
          <a:xfrm>
            <a:off x="6577560" y="3699720"/>
            <a:ext cx="742680" cy="636480"/>
            <a:chOff x="6577560" y="3699720"/>
            <a:chExt cx="742680" cy="636480"/>
          </a:xfrm>
        </p:grpSpPr>
        <p:sp>
          <p:nvSpPr>
            <p:cNvPr id="366" name="Google Shape;203;p21"/>
            <p:cNvSpPr/>
            <p:nvPr/>
          </p:nvSpPr>
          <p:spPr>
            <a:xfrm>
              <a:off x="6813720" y="40183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7" name="Google Shape;204;p21"/>
            <p:cNvSpPr/>
            <p:nvPr/>
          </p:nvSpPr>
          <p:spPr>
            <a:xfrm>
              <a:off x="6577560" y="36997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1995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8" name="Google Shape;205;p21"/>
          <p:cNvSpPr/>
          <p:nvPr/>
        </p:nvSpPr>
        <p:spPr>
          <a:xfrm>
            <a:off x="2507400" y="2474280"/>
            <a:ext cx="4305960" cy="158760"/>
          </a:xfrm>
          <a:custGeom>
            <a:avLst/>
            <a:gdLst>
              <a:gd name="textAreaLeft" fmla="*/ 0 w 4305960"/>
              <a:gd name="textAreaRight" fmla="*/ 4306320 w 4305960"/>
              <a:gd name="textAreaTop" fmla="*/ 0 h 158760"/>
              <a:gd name="textAreaBottom" fmla="*/ 159120 h 158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Google Shape;206;p21"/>
          <p:cNvSpPr/>
          <p:nvPr/>
        </p:nvSpPr>
        <p:spPr>
          <a:xfrm>
            <a:off x="1997280" y="4177800"/>
            <a:ext cx="4815720" cy="360"/>
          </a:xfrm>
          <a:custGeom>
            <a:avLst/>
            <a:gdLst>
              <a:gd name="textAreaLeft" fmla="*/ 0 w 4815720"/>
              <a:gd name="textAreaRight" fmla="*/ 4816080 w 481572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Google Shape;207;p21"/>
          <p:cNvSpPr/>
          <p:nvPr/>
        </p:nvSpPr>
        <p:spPr>
          <a:xfrm flipH="1" rot="10800000">
            <a:off x="2818800" y="4178520"/>
            <a:ext cx="3994200" cy="548280"/>
          </a:xfrm>
          <a:custGeom>
            <a:avLst/>
            <a:gdLst>
              <a:gd name="textAreaLeft" fmla="*/ -360 w 3994200"/>
              <a:gd name="textAreaRight" fmla="*/ 3994200 w 3994200"/>
              <a:gd name="textAreaTop" fmla="*/ 0 h 548280"/>
              <a:gd name="textAreaBottom" fmla="*/ 548640 h 548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208;p21"/>
          <p:cNvSpPr/>
          <p:nvPr/>
        </p:nvSpPr>
        <p:spPr>
          <a:xfrm>
            <a:off x="2625120" y="5115240"/>
            <a:ext cx="38152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5680" bIns="17568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Lenguaje</a:t>
            </a:r>
            <a:r>
              <a:rPr b="0" lang="en-GB" sz="1800" spc="-1" strike="noStrike">
                <a:solidFill>
                  <a:srgbClr val="f6b26b"/>
                </a:solidFill>
                <a:latin typeface="Courier New"/>
                <a:ea typeface="Courier New"/>
              </a:rPr>
              <a:t> -&gt; </a:t>
            </a:r>
            <a:r>
              <a:rPr b="0" lang="en-GB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Año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2" name="Google Shape;209;p21"/>
          <p:cNvGrpSpPr/>
          <p:nvPr/>
        </p:nvGrpSpPr>
        <p:grpSpPr>
          <a:xfrm>
            <a:off x="6157440" y="3062520"/>
            <a:ext cx="742680" cy="636480"/>
            <a:chOff x="6157440" y="3062520"/>
            <a:chExt cx="742680" cy="636480"/>
          </a:xfrm>
        </p:grpSpPr>
        <p:sp>
          <p:nvSpPr>
            <p:cNvPr id="373" name="Google Shape;210;p21"/>
            <p:cNvSpPr/>
            <p:nvPr/>
          </p:nvSpPr>
          <p:spPr>
            <a:xfrm>
              <a:off x="6393600" y="338112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4" name="Google Shape;211;p21"/>
            <p:cNvSpPr/>
            <p:nvPr/>
          </p:nvSpPr>
          <p:spPr>
            <a:xfrm>
              <a:off x="6157440" y="306252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2003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75" name="Google Shape;212;p21"/>
          <p:cNvGrpSpPr/>
          <p:nvPr/>
        </p:nvGrpSpPr>
        <p:grpSpPr>
          <a:xfrm>
            <a:off x="2027880" y="2982960"/>
            <a:ext cx="742680" cy="636480"/>
            <a:chOff x="2027880" y="2982960"/>
            <a:chExt cx="742680" cy="636480"/>
          </a:xfrm>
        </p:grpSpPr>
        <p:sp>
          <p:nvSpPr>
            <p:cNvPr id="376" name="Google Shape;213;p21"/>
            <p:cNvSpPr/>
            <p:nvPr/>
          </p:nvSpPr>
          <p:spPr>
            <a:xfrm>
              <a:off x="2263680" y="3301560"/>
              <a:ext cx="270720" cy="317880"/>
            </a:xfrm>
            <a:prstGeom prst="flowChartConnector">
              <a:avLst/>
            </a:prstGeom>
            <a:solidFill>
              <a:srgbClr val="434343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A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7" name="Google Shape;214;p21"/>
            <p:cNvSpPr/>
            <p:nvPr/>
          </p:nvSpPr>
          <p:spPr>
            <a:xfrm>
              <a:off x="2027880" y="2982960"/>
              <a:ext cx="7426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9120" bIns="15912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pc="-1" strike="noStrike">
                  <a:solidFill>
                    <a:srgbClr val="4f81bd"/>
                  </a:solidFill>
                  <a:latin typeface="Arial"/>
                  <a:ea typeface="Arial"/>
                </a:rPr>
                <a:t>Scala</a:t>
              </a:r>
              <a:endParaRPr b="0" lang="es-A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78" name="Google Shape;215;p21"/>
          <p:cNvSpPr/>
          <p:nvPr/>
        </p:nvSpPr>
        <p:spPr>
          <a:xfrm>
            <a:off x="2535120" y="3461040"/>
            <a:ext cx="3857760" cy="78840"/>
          </a:xfrm>
          <a:custGeom>
            <a:avLst/>
            <a:gdLst>
              <a:gd name="textAreaLeft" fmla="*/ 0 w 3857760"/>
              <a:gd name="textAreaRight" fmla="*/ 3858120 w 3857760"/>
              <a:gd name="textAreaTop" fmla="*/ 0 h 78840"/>
              <a:gd name="textAreaBottom" fmla="*/ 79200 h 78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1f497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4200" bIns="34200" anchor="t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LibreOffice/24.2.7.2$Linux_X86_64 LibreOffice_project/420$Build-2</Application>
  <AppVersion>15.0000</AppVersion>
  <Words>4135</Words>
  <Paragraphs>201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2019-08-14T04:34:00Z</dcterms:created>
  <dc:creator/>
  <dc:description/>
  <dc:language>es-AR</dc:language>
  <cp:lastModifiedBy/>
  <dcterms:modified xsi:type="dcterms:W3CDTF">2025-08-27T01:21:12Z</dcterms:modified>
  <cp:revision>3</cp:revision>
  <dc:subject/>
  <dc:title>Programación IV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  <property fmtid="{D5CDD505-2E9C-101B-9397-08002B2CF9AE}" pid="3" name="Slides">
    <vt:i4>20</vt:i4>
  </property>
</Properties>
</file>