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_rels/notesSlide7.xml.rels" ContentType="application/vnd.openxmlformats-package.relationships+xml"/>
  <Override PartName="/ppt/notesSlides/_rels/notesSlide6.xml.rels" ContentType="application/vnd.openxmlformats-package.relationships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_rels/presentation.xml.rels" ContentType="application/vnd.openxmlformats-package.relationships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media/image6.png" ContentType="image/png"/>
  <Override PartName="/ppt/media/image7.jpeg" ContentType="image/jpeg"/>
  <Override PartName="/ppt/media/image8.jpeg" ContentType="image/jpeg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_rels/slide18.xml.rels" ContentType="application/vnd.openxmlformats-package.relationships+xml"/>
  <Override PartName="/ppt/slides/_rels/slide12.xml.rels" ContentType="application/vnd.openxmlformats-package.relationships+xml"/>
  <Override PartName="/ppt/slides/_rels/slide17.xml.rels" ContentType="application/vnd.openxmlformats-package.relationships+xml"/>
  <Override PartName="/ppt/slides/_rels/slide11.xml.rels" ContentType="application/vnd.openxmlformats-package.relationships+xml"/>
  <Override PartName="/ppt/slides/_rels/slide26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40.xml.rels" ContentType="application/vnd.openxmlformats-package.relationships+xml"/>
  <Override PartName="/ppt/slides/_rels/slide33.xml.rels" ContentType="application/vnd.openxmlformats-package.relationships+xml"/>
  <Override PartName="/ppt/slides/_rels/slide6.xml.rels" ContentType="application/vnd.openxmlformats-package.relationships+xml"/>
  <Override PartName="/ppt/slides/_rels/slide34.xml.rels" ContentType="application/vnd.openxmlformats-package.relationships+xml"/>
  <Override PartName="/ppt/slides/_rels/slide19.xml.rels" ContentType="application/vnd.openxmlformats-package.relationships+xml"/>
  <Override PartName="/ppt/slides/_rels/slide13.xml.rels" ContentType="application/vnd.openxmlformats-package.relationships+xml"/>
  <Override PartName="/ppt/slides/_rels/slide29.xml.rels" ContentType="application/vnd.openxmlformats-package.relationships+xml"/>
  <Override PartName="/ppt/slides/_rels/slide14.xml.rels" ContentType="application/vnd.openxmlformats-package.relationships+xml"/>
  <Override PartName="/ppt/slides/_rels/slide30.xml.rels" ContentType="application/vnd.openxmlformats-package.relationships+xml"/>
  <Override PartName="/ppt/slides/_rels/slide23.xml.rels" ContentType="application/vnd.openxmlformats-package.relationships+xml"/>
  <Override PartName="/ppt/slides/_rels/slide38.xml.rels" ContentType="application/vnd.openxmlformats-package.relationships+xml"/>
  <Override PartName="/ppt/slides/_rels/slide37.xml.rels" ContentType="application/vnd.openxmlformats-package.relationships+xml"/>
  <Override PartName="/ppt/slides/_rels/slide22.xml.rels" ContentType="application/vnd.openxmlformats-package.relationships+xml"/>
  <Override PartName="/ppt/slides/_rels/slide3.xml.rels" ContentType="application/vnd.openxmlformats-package.relationships+xml"/>
  <Override PartName="/ppt/slides/_rels/slide9.xml.rels" ContentType="application/vnd.openxmlformats-package.relationships+xml"/>
  <Override PartName="/ppt/slides/_rels/slide28.xml.rels" ContentType="application/vnd.openxmlformats-package.relationships+xml"/>
  <Override PartName="/ppt/slides/_rels/slide24.xml.rels" ContentType="application/vnd.openxmlformats-package.relationships+xml"/>
  <Override PartName="/ppt/slides/_rels/slide39.xml.rels" ContentType="application/vnd.openxmlformats-package.relationships+xml"/>
  <Override PartName="/ppt/slides/_rels/slide31.xml.rels" ContentType="application/vnd.openxmlformats-package.relationships+xml"/>
  <Override PartName="/ppt/slides/_rels/slide15.xml.rels" ContentType="application/vnd.openxmlformats-package.relationships+xml"/>
  <Override PartName="/ppt/slides/_rels/slide21.xml.rels" ContentType="application/vnd.openxmlformats-package.relationships+xml"/>
  <Override PartName="/ppt/slides/_rels/slide36.xml.rels" ContentType="application/vnd.openxmlformats-package.relationships+xml"/>
  <Override PartName="/ppt/slides/_rels/slide27.xml.rels" ContentType="application/vnd.openxmlformats-package.relationships+xml"/>
  <Override PartName="/ppt/slides/_rels/slide2.xml.rels" ContentType="application/vnd.openxmlformats-package.relationships+xml"/>
  <Override PartName="/ppt/slides/_rels/slide8.xml.rels" ContentType="application/vnd.openxmlformats-package.relationships+xml"/>
  <Override PartName="/ppt/slides/_rels/slide25.xml.rels" ContentType="application/vnd.openxmlformats-package.relationships+xml"/>
  <Override PartName="/ppt/slides/_rels/slide10.xml.rels" ContentType="application/vnd.openxmlformats-package.relationships+xml"/>
  <Override PartName="/ppt/slides/_rels/slide32.xml.rels" ContentType="application/vnd.openxmlformats-package.relationships+xml"/>
  <Override PartName="/ppt/slides/_rels/slide16.xml.rels" ContentType="application/vnd.openxmlformats-package.relationships+xml"/>
  <Override PartName="/ppt/slides/_rels/slide20.xml.rels" ContentType="application/vnd.openxmlformats-package.relationships+xml"/>
  <Override PartName="/ppt/slides/_rels/slide35.xml.rels" ContentType="application/vnd.openxmlformats-package.relationships+xml"/>
  <Override PartName="/ppt/slides/_rels/slide1.xml.rels" ContentType="application/vnd.openxmlformats-package.relationships+xml"/>
  <Override PartName="/ppt/slides/_rels/slide7.xml.rels" ContentType="application/vnd.openxmlformats-package.relationships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13.xml" ContentType="application/vnd.openxmlformats-officedocument.presentationml.slide+xml"/>
  <Override PartName="/ppt/slides/slide37.xml" ContentType="application/vnd.openxmlformats-officedocument.presentationml.slide+xml"/>
  <Override PartName="/ppt/slides/slide1.xml" ContentType="application/vnd.openxmlformats-officedocument.presentationml.slide+xml"/>
  <Override PartName="/ppt/slides/slide38.xml" ContentType="application/vnd.openxmlformats-officedocument.presentationml.slide+xml"/>
  <Override PartName="/ppt/slides/slide2.xml" ContentType="application/vnd.openxmlformats-officedocument.presentationml.slide+xml"/>
  <Override PartName="/ppt/slides/slide39.xml" ContentType="application/vnd.openxmlformats-officedocument.presentationml.slide+xml"/>
  <Override PartName="/ppt/slides/slide3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40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</p:sldIdLst>
  <p:sldSz cx="9144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<Relationship Id="rId40" Type="http://schemas.openxmlformats.org/officeDocument/2006/relationships/slide" Target="slides/slide36.xml"/><Relationship Id="rId41" Type="http://schemas.openxmlformats.org/officeDocument/2006/relationships/slide" Target="slides/slide37.xml"/><Relationship Id="rId42" Type="http://schemas.openxmlformats.org/officeDocument/2006/relationships/slide" Target="slides/slide38.xml"/><Relationship Id="rId43" Type="http://schemas.openxmlformats.org/officeDocument/2006/relationships/slide" Target="slides/slide39.xml"/><Relationship Id="rId44" Type="http://schemas.openxmlformats.org/officeDocument/2006/relationships/slide" Target="slides/slide40.xml"/><Relationship Id="rId45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s-AR" sz="4400" spc="-1" strike="noStrike">
                <a:latin typeface="Arial"/>
              </a:rPr>
              <a:t>Pulse para desplazar la diapositiva</a:t>
            </a:r>
            <a:endParaRPr b="0" lang="es-AR" sz="4400" spc="-1" strike="noStrike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s-AR" sz="2000" spc="-1" strike="noStrike">
                <a:latin typeface="Arial"/>
              </a:rPr>
              <a:t>Pulse para editar el formato de las notas</a:t>
            </a:r>
            <a:endParaRPr b="0" lang="es-AR" sz="2000" spc="-1" strike="noStrike"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s-AR" sz="1400" spc="-1" strike="noStrike">
                <a:latin typeface="Times New Roman"/>
              </a:rPr>
              <a:t>&lt;cabecera&gt;</a:t>
            </a:r>
            <a:endParaRPr b="0" lang="es-AR" sz="1400" spc="-1" strike="noStrike">
              <a:latin typeface="Times New Roman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 type="dt" idx="7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s-AR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s-AR" sz="1400" spc="-1" strike="noStrike">
                <a:latin typeface="Times New Roman"/>
              </a:rPr>
              <a:t>&lt;fecha/hora&gt;</a:t>
            </a:r>
            <a:endParaRPr b="0" lang="es-AR" sz="1400" spc="-1" strike="noStrike">
              <a:latin typeface="Times New Roman"/>
            </a:endParaRPr>
          </a:p>
        </p:txBody>
      </p:sp>
      <p:sp>
        <p:nvSpPr>
          <p:cNvPr id="89" name="PlaceHolder 5"/>
          <p:cNvSpPr>
            <a:spLocks noGrp="1"/>
          </p:cNvSpPr>
          <p:nvPr>
            <p:ph type="ftr" idx="8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s-AR" sz="1400" spc="-1" strike="noStrike">
                <a:latin typeface="Times New Roman"/>
              </a:defRPr>
            </a:lvl1pPr>
          </a:lstStyle>
          <a:p>
            <a:r>
              <a:rPr b="0" lang="es-AR" sz="1400" spc="-1" strike="noStrike">
                <a:latin typeface="Times New Roman"/>
              </a:rPr>
              <a:t>&lt;pie de página&gt;</a:t>
            </a:r>
            <a:endParaRPr b="0" lang="es-AR" sz="1400" spc="-1" strike="noStrike">
              <a:latin typeface="Times New Roman"/>
            </a:endParaRPr>
          </a:p>
        </p:txBody>
      </p:sp>
      <p:sp>
        <p:nvSpPr>
          <p:cNvPr id="90" name="PlaceHolder 6"/>
          <p:cNvSpPr>
            <a:spLocks noGrp="1"/>
          </p:cNvSpPr>
          <p:nvPr>
            <p:ph type="sldNum" idx="9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s-AR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82F41E1E-D50B-4AC7-BAC8-3D4FF7729685}" type="slidenum">
              <a:rPr b="0" lang="es-AR" sz="1400" spc="-1" strike="noStrike">
                <a:latin typeface="Times New Roman"/>
              </a:rPr>
              <a:t>&lt;número&gt;</a:t>
            </a:fld>
            <a:endParaRPr b="0" lang="es-A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sldNum" idx="10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s-AR" sz="2400" spc="-1" strike="noStrike">
                <a:latin typeface="Times New Roman"/>
              </a:defRPr>
            </a:lvl1pPr>
          </a:lstStyle>
          <a:p>
            <a:endParaRPr b="0" lang="es-AR" sz="2400" spc="-1" strike="noStrike">
              <a:latin typeface="Times New Roman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 type="sldImg"/>
          </p:nvPr>
        </p:nvSpPr>
        <p:spPr>
          <a:xfrm>
            <a:off x="1106640" y="812880"/>
            <a:ext cx="5344200" cy="4007520"/>
          </a:xfrm>
          <a:prstGeom prst="rect">
            <a:avLst/>
          </a:prstGeom>
          <a:ln w="0">
            <a:noFill/>
          </a:ln>
        </p:spPr>
      </p:sp>
      <p:sp>
        <p:nvSpPr>
          <p:cNvPr id="174" name="PlaceHolder 3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7280" cy="4810680"/>
          </a:xfrm>
          <a:prstGeom prst="rect">
            <a:avLst/>
          </a:prstGeom>
          <a:noFill/>
          <a:ln w="9360">
            <a:noFill/>
          </a:ln>
        </p:spPr>
        <p:txBody>
          <a:bodyPr lIns="0" rIns="0" tIns="0" bIns="0" anchor="ctr">
            <a:noAutofit/>
          </a:bodyPr>
          <a:p>
            <a:endParaRPr b="0" lang="es-AR" sz="20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sldNum" idx="11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s-AR" sz="2400" spc="-1" strike="noStrike">
                <a:latin typeface="Times New Roman"/>
              </a:defRPr>
            </a:lvl1pPr>
          </a:lstStyle>
          <a:p>
            <a:endParaRPr b="0" lang="es-AR" sz="2400" spc="-1" strike="noStrike">
              <a:latin typeface="Times New Roman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sldImg"/>
          </p:nvPr>
        </p:nvSpPr>
        <p:spPr>
          <a:xfrm>
            <a:off x="1106640" y="812880"/>
            <a:ext cx="5344200" cy="4007520"/>
          </a:xfrm>
          <a:prstGeom prst="rect">
            <a:avLst/>
          </a:prstGeom>
          <a:ln w="0">
            <a:noFill/>
          </a:ln>
        </p:spPr>
      </p:sp>
      <p:sp>
        <p:nvSpPr>
          <p:cNvPr id="177" name="PlaceHolder 3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7280" cy="4810680"/>
          </a:xfrm>
          <a:prstGeom prst="rect">
            <a:avLst/>
          </a:prstGeom>
          <a:noFill/>
          <a:ln w="9360">
            <a:noFill/>
          </a:ln>
        </p:spPr>
        <p:txBody>
          <a:bodyPr lIns="0" rIns="0" tIns="0" bIns="0" anchor="ctr">
            <a:noAutofit/>
          </a:bodyPr>
          <a:p>
            <a:endParaRPr b="0" lang="es-AR" sz="20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sldNum" idx="12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s-AR" sz="2400" spc="-1" strike="noStrike">
                <a:latin typeface="Times New Roman"/>
              </a:defRPr>
            </a:lvl1pPr>
          </a:lstStyle>
          <a:p>
            <a:endParaRPr b="0" lang="es-AR" sz="2400" spc="-1" strike="noStrike">
              <a:latin typeface="Times New Roman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sldImg"/>
          </p:nvPr>
        </p:nvSpPr>
        <p:spPr>
          <a:xfrm>
            <a:off x="1106640" y="812880"/>
            <a:ext cx="5344200" cy="4007520"/>
          </a:xfrm>
          <a:prstGeom prst="rect">
            <a:avLst/>
          </a:prstGeom>
          <a:ln w="0">
            <a:noFill/>
          </a:ln>
        </p:spPr>
      </p:sp>
      <p:sp>
        <p:nvSpPr>
          <p:cNvPr id="180" name="PlaceHolder 3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7280" cy="4810680"/>
          </a:xfrm>
          <a:prstGeom prst="rect">
            <a:avLst/>
          </a:prstGeom>
          <a:noFill/>
          <a:ln w="9360">
            <a:noFill/>
          </a:ln>
        </p:spPr>
        <p:txBody>
          <a:bodyPr lIns="0" rIns="0" tIns="0" bIns="0" anchor="ctr">
            <a:noAutofit/>
          </a:bodyPr>
          <a:p>
            <a:endParaRPr b="0" lang="es-AR" sz="20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sldNum" idx="13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s-AR" sz="2400" spc="-1" strike="noStrike">
                <a:latin typeface="Times New Roman"/>
              </a:defRPr>
            </a:lvl1pPr>
          </a:lstStyle>
          <a:p>
            <a:endParaRPr b="0" lang="es-AR" sz="2400" spc="-1" strike="noStrike">
              <a:latin typeface="Times New Roman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 type="sldImg"/>
          </p:nvPr>
        </p:nvSpPr>
        <p:spPr>
          <a:xfrm>
            <a:off x="1106640" y="812880"/>
            <a:ext cx="5344200" cy="4007520"/>
          </a:xfrm>
          <a:prstGeom prst="rect">
            <a:avLst/>
          </a:prstGeom>
          <a:ln w="0">
            <a:noFill/>
          </a:ln>
        </p:spPr>
      </p:sp>
      <p:sp>
        <p:nvSpPr>
          <p:cNvPr id="183" name="PlaceHolder 3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7280" cy="4810680"/>
          </a:xfrm>
          <a:prstGeom prst="rect">
            <a:avLst/>
          </a:prstGeom>
          <a:noFill/>
          <a:ln w="9360">
            <a:noFill/>
          </a:ln>
        </p:spPr>
        <p:txBody>
          <a:bodyPr lIns="0" rIns="0" tIns="0" bIns="0" anchor="ctr">
            <a:noAutofit/>
          </a:bodyPr>
          <a:p>
            <a:endParaRPr b="0" lang="es-AR" sz="2000" spc="-1" strike="noStrike"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sldNum" idx="14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s-AR" sz="2400" spc="-1" strike="noStrike">
                <a:latin typeface="Times New Roman"/>
              </a:defRPr>
            </a:lvl1pPr>
          </a:lstStyle>
          <a:p>
            <a:endParaRPr b="0" lang="es-AR" sz="2400" spc="-1" strike="noStrike">
              <a:latin typeface="Times New Roman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 type="sldImg"/>
          </p:nvPr>
        </p:nvSpPr>
        <p:spPr>
          <a:xfrm>
            <a:off x="1106640" y="812880"/>
            <a:ext cx="5344200" cy="4007520"/>
          </a:xfrm>
          <a:prstGeom prst="rect">
            <a:avLst/>
          </a:prstGeom>
          <a:ln w="0">
            <a:noFill/>
          </a:ln>
        </p:spPr>
      </p:sp>
      <p:sp>
        <p:nvSpPr>
          <p:cNvPr id="186" name="PlaceHolder 3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7280" cy="4810680"/>
          </a:xfrm>
          <a:prstGeom prst="rect">
            <a:avLst/>
          </a:prstGeom>
          <a:noFill/>
          <a:ln w="9360">
            <a:noFill/>
          </a:ln>
        </p:spPr>
        <p:txBody>
          <a:bodyPr lIns="0" rIns="0" tIns="0" bIns="0" anchor="ctr">
            <a:noAutofit/>
          </a:bodyPr>
          <a:p>
            <a:endParaRPr b="0" lang="es-AR" sz="2000" spc="-1" strike="noStrike"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sldNum" idx="15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s-AR" sz="2400" spc="-1" strike="noStrike">
                <a:latin typeface="Times New Roman"/>
              </a:defRPr>
            </a:lvl1pPr>
          </a:lstStyle>
          <a:p>
            <a:endParaRPr b="0" lang="es-AR" sz="2400" spc="-1" strike="noStrike">
              <a:latin typeface="Times New Roman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 type="sldImg"/>
          </p:nvPr>
        </p:nvSpPr>
        <p:spPr>
          <a:xfrm>
            <a:off x="1106640" y="812880"/>
            <a:ext cx="5344200" cy="4007520"/>
          </a:xfrm>
          <a:prstGeom prst="rect">
            <a:avLst/>
          </a:prstGeom>
          <a:ln w="0">
            <a:noFill/>
          </a:ln>
        </p:spPr>
      </p:sp>
      <p:sp>
        <p:nvSpPr>
          <p:cNvPr id="189" name="PlaceHolder 3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7280" cy="4810680"/>
          </a:xfrm>
          <a:prstGeom prst="rect">
            <a:avLst/>
          </a:prstGeom>
          <a:noFill/>
          <a:ln w="9360">
            <a:noFill/>
          </a:ln>
        </p:spPr>
        <p:txBody>
          <a:bodyPr lIns="0" rIns="0" tIns="0" bIns="0" anchor="ctr">
            <a:noAutofit/>
          </a:bodyPr>
          <a:p>
            <a:endParaRPr b="0" lang="es-AR" sz="20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25AF02C-F58B-4360-B757-9FFCA8649E2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E8BCDBD-6FED-438E-92BD-BBEB1F4C180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4DB5726-EFED-4A7A-9AEC-8E71F4FFDE2B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4400" spc="-1" strike="noStrike"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F3F28A8-2398-4C5F-B994-3896A4EB9152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573D51F-1061-4421-AAB8-7C87BBFC287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F8383E3-868F-4B5D-BC04-5731789A56D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CFB8B30-9175-4C95-90AD-6D95F52EF7D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1283C2B-3B99-49BC-8ED3-E5DADB76320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E902657-CE49-4504-B815-C36719AA8E5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8CA4F8A-DE29-4F1A-916C-A87509FD881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AE1FD38-5871-4F84-82F1-D4808E9D685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0CF406B-1A23-4416-B4A8-E9C364CB82D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40EE9DD-FF1A-48A5-8750-87621941058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79B44E3-5647-451B-8A3C-B7DB566268E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1C6DBAD-3EBE-4515-B4AF-25D9A773A4A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4400" spc="-1" strike="noStrike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C9A02BB-422A-49CA-8114-4F97FBAAB0D2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84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D78CA31-181D-46A8-8562-B841A801F853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033E5DF-C290-43A5-AD21-8FE793B57DB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1893F6C-7550-4F47-8858-CC35B732DF4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145FCD7-DF00-4AB9-B0A8-59BBEC8628A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3AC5ECE-74DA-4763-A0A9-C320C581821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0354039-3858-4C73-8578-B8C44D2CF25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BBE11BE-1438-4859-8613-37DD8D1743C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8A0CDF1-FB79-48A8-8912-FF9DEA705C7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9" descr=""/>
          <p:cNvPicPr/>
          <p:nvPr/>
        </p:nvPicPr>
        <p:blipFill>
          <a:blip r:embed="rId2"/>
          <a:stretch/>
        </p:blipFill>
        <p:spPr>
          <a:xfrm>
            <a:off x="0" y="0"/>
            <a:ext cx="9155520" cy="6856920"/>
          </a:xfrm>
          <a:prstGeom prst="rect">
            <a:avLst/>
          </a:prstGeom>
          <a:ln w="9525">
            <a:noFill/>
          </a:ln>
        </p:spPr>
      </p:pic>
      <p:pic>
        <p:nvPicPr>
          <p:cNvPr id="1" name="Picture 2" descr=""/>
          <p:cNvPicPr/>
          <p:nvPr/>
        </p:nvPicPr>
        <p:blipFill>
          <a:blip r:embed="rId3"/>
          <a:stretch/>
        </p:blipFill>
        <p:spPr>
          <a:xfrm>
            <a:off x="0" y="0"/>
            <a:ext cx="9155520" cy="6856920"/>
          </a:xfrm>
          <a:prstGeom prst="rect">
            <a:avLst/>
          </a:prstGeom>
          <a:ln w="9525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s-AR" sz="1800" spc="-1" strike="noStrike">
                <a:latin typeface="Arial"/>
              </a:rPr>
              <a:t>Pulse para editar el formato del texto de título</a:t>
            </a:r>
            <a:endParaRPr b="0" lang="es-AR" sz="18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latin typeface="Arial"/>
              </a:rPr>
              <a:t>Pulse para editar el formato de texto del esquema</a:t>
            </a:r>
            <a:endParaRPr b="0" lang="es-AR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800" spc="-1" strike="noStrike">
                <a:latin typeface="Arial"/>
              </a:rPr>
              <a:t>Segundo nivel del esquema</a:t>
            </a:r>
            <a:endParaRPr b="0" lang="es-AR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latin typeface="Arial"/>
              </a:rPr>
              <a:t>Tercer nivel del esquema</a:t>
            </a:r>
            <a:endParaRPr b="0" lang="es-AR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800" spc="-1" strike="noStrike">
                <a:latin typeface="Arial"/>
              </a:rPr>
              <a:t>Cuarto nivel del esquema</a:t>
            </a:r>
            <a:endParaRPr b="0" lang="es-AR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latin typeface="Arial"/>
              </a:rPr>
              <a:t>Quinto nivel del esquema</a:t>
            </a:r>
            <a:endParaRPr b="0" lang="es-AR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latin typeface="Arial"/>
              </a:rPr>
              <a:t>Sexto nivel del esquema</a:t>
            </a:r>
            <a:endParaRPr b="0" lang="es-AR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latin typeface="Arial"/>
              </a:rPr>
              <a:t>Séptimo nivel del esquema</a:t>
            </a:r>
            <a:endParaRPr b="0" lang="es-AR" sz="18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>
          <a:xfrm>
            <a:off x="3124080" y="6245280"/>
            <a:ext cx="2894400" cy="4752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lstStyle>
            <a:lvl1pPr algn="ctr">
              <a:lnSpc>
                <a:spcPct val="100000"/>
              </a:lnSpc>
              <a:buNone/>
              <a:defRPr b="0" lang="es-AR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s-AR" sz="1400" spc="-1" strike="noStrike">
                <a:latin typeface="Times New Roman"/>
              </a:rPr>
              <a:t>&lt;pie de página&gt;</a:t>
            </a:r>
            <a:endParaRPr b="0" lang="es-AR" sz="1400" spc="-1" strike="noStrike"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>
          <a:xfrm>
            <a:off x="6553080" y="6245280"/>
            <a:ext cx="2132640" cy="4752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lstStyle>
            <a:lvl1pPr>
              <a:lnSpc>
                <a:spcPct val="100000"/>
              </a:lnSpc>
              <a:buNone/>
              <a:defRPr b="0" lang="es-AR" sz="2400" spc="-1" strike="noStrike">
                <a:latin typeface="Times New Roman"/>
              </a:defRPr>
            </a:lvl1pPr>
          </a:lstStyle>
          <a:p>
            <a:pPr>
              <a:lnSpc>
                <a:spcPct val="100000"/>
              </a:lnSpc>
              <a:buNone/>
            </a:pPr>
            <a:fld id="{4AA9A061-275D-464C-B8D5-7558649F89DA}" type="slidenum">
              <a:rPr b="0" lang="es-AR" sz="2400" spc="-1" strike="noStrike">
                <a:latin typeface="Times New Roman"/>
              </a:rPr>
              <a:t>&lt;número&gt;</a:t>
            </a:fld>
            <a:endParaRPr b="0" lang="es-AR" sz="2400" spc="-1" strike="noStrike">
              <a:latin typeface="Times New Roman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>
          <a:xfrm>
            <a:off x="457200" y="6245280"/>
            <a:ext cx="2132640" cy="4752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lstStyle>
            <a:lvl1pPr>
              <a:defRPr b="0" lang="es-AR" sz="1400" spc="-1" strike="noStrike">
                <a:latin typeface="Times New Roman"/>
              </a:defRPr>
            </a:lvl1pPr>
          </a:lstStyle>
          <a:p>
            <a:r>
              <a:rPr b="0" lang="es-AR" sz="1400" spc="-1" strike="noStrike">
                <a:latin typeface="Times New Roman"/>
              </a:rPr>
              <a:t>&lt;fecha/hora&gt;</a:t>
            </a:r>
            <a:endParaRPr b="0" lang="es-A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9" descr=""/>
          <p:cNvPicPr/>
          <p:nvPr/>
        </p:nvPicPr>
        <p:blipFill>
          <a:blip r:embed="rId2"/>
          <a:stretch/>
        </p:blipFill>
        <p:spPr>
          <a:xfrm>
            <a:off x="0" y="0"/>
            <a:ext cx="9155520" cy="6856920"/>
          </a:xfrm>
          <a:prstGeom prst="rect">
            <a:avLst/>
          </a:prstGeom>
          <a:ln w="9525">
            <a:noFill/>
          </a:ln>
        </p:spPr>
      </p:pic>
      <p:sp>
        <p:nvSpPr>
          <p:cNvPr id="44" name="PlaceHolder 1"/>
          <p:cNvSpPr>
            <a:spLocks noGrp="1"/>
          </p:cNvSpPr>
          <p:nvPr>
            <p:ph type="ftr" idx="4"/>
          </p:nvPr>
        </p:nvSpPr>
        <p:spPr>
          <a:xfrm>
            <a:off x="3124080" y="6245280"/>
            <a:ext cx="2894400" cy="4752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lstStyle>
            <a:lvl1pPr algn="ctr">
              <a:lnSpc>
                <a:spcPct val="100000"/>
              </a:lnSpc>
              <a:buNone/>
              <a:defRPr b="0" lang="es-AR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s-AR" sz="1400" spc="-1" strike="noStrike">
                <a:latin typeface="Times New Roman"/>
              </a:rPr>
              <a:t>&lt;pie de página&gt;</a:t>
            </a:r>
            <a:endParaRPr b="0" lang="es-AR" sz="1400" spc="-1" strike="noStrike">
              <a:latin typeface="Times New Roman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ldNum" idx="5"/>
          </p:nvPr>
        </p:nvSpPr>
        <p:spPr>
          <a:xfrm>
            <a:off x="6553080" y="6245280"/>
            <a:ext cx="2132640" cy="4752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lstStyle>
            <a:lvl1pPr>
              <a:lnSpc>
                <a:spcPct val="100000"/>
              </a:lnSpc>
              <a:buNone/>
              <a:defRPr b="0" lang="es-AR" sz="2400" spc="-1" strike="noStrike">
                <a:latin typeface="Times New Roman"/>
              </a:defRPr>
            </a:lvl1pPr>
          </a:lstStyle>
          <a:p>
            <a:pPr>
              <a:lnSpc>
                <a:spcPct val="100000"/>
              </a:lnSpc>
              <a:buNone/>
            </a:pPr>
            <a:fld id="{D4607CC9-9669-4537-BE68-4A7F382B8C93}" type="slidenum">
              <a:rPr b="0" lang="es-AR" sz="2400" spc="-1" strike="noStrike">
                <a:latin typeface="Times New Roman"/>
              </a:rPr>
              <a:t>&lt;número&gt;</a:t>
            </a:fld>
            <a:endParaRPr b="0" lang="es-AR" sz="2400" spc="-1" strike="noStrike">
              <a:latin typeface="Times New Roman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dt" idx="6"/>
          </p:nvPr>
        </p:nvSpPr>
        <p:spPr>
          <a:xfrm>
            <a:off x="457200" y="6245280"/>
            <a:ext cx="2132640" cy="4752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lstStyle>
            <a:lvl1pPr>
              <a:defRPr b="0" lang="es-AR" sz="1400" spc="-1" strike="noStrike">
                <a:latin typeface="Times New Roman"/>
              </a:defRPr>
            </a:lvl1pPr>
          </a:lstStyle>
          <a:p>
            <a:r>
              <a:rPr b="0" lang="es-AR" sz="1400" spc="-1" strike="noStrike">
                <a:latin typeface="Times New Roman"/>
              </a:rPr>
              <a:t>&lt;fecha/hora&gt;</a:t>
            </a:r>
            <a:endParaRPr b="0" lang="es-AR" sz="1400" spc="-1" strike="noStrike">
              <a:latin typeface="Times New Roman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s-AR" sz="4400" spc="-1" strike="noStrike">
                <a:latin typeface="Arial"/>
              </a:rPr>
              <a:t>Pulse para editar el formato del texto de título</a:t>
            </a:r>
            <a:endParaRPr b="0" lang="es-AR" sz="4400" spc="-1" strike="noStrike">
              <a:latin typeface="Arial"/>
            </a:endParaRPr>
          </a:p>
        </p:txBody>
      </p:sp>
      <p:sp>
        <p:nvSpPr>
          <p:cNvPr id="48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3200" spc="-1" strike="noStrike">
                <a:latin typeface="Arial"/>
              </a:rPr>
              <a:t>Pulse para editar el formato de texto del esquema</a:t>
            </a:r>
            <a:endParaRPr b="0" lang="es-A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2800" spc="-1" strike="noStrike">
                <a:latin typeface="Arial"/>
              </a:rPr>
              <a:t>Segundo nivel del esquema</a:t>
            </a:r>
            <a:endParaRPr b="0" lang="es-A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400" spc="-1" strike="noStrike">
                <a:latin typeface="Arial"/>
              </a:rPr>
              <a:t>Tercer nivel del esquema</a:t>
            </a:r>
            <a:endParaRPr b="0" lang="es-A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2000" spc="-1" strike="noStrike">
                <a:latin typeface="Arial"/>
              </a:rPr>
              <a:t>Cuarto nivel del esquema</a:t>
            </a:r>
            <a:endParaRPr b="0" lang="es-A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latin typeface="Arial"/>
              </a:rPr>
              <a:t>Quinto nivel del esquema</a:t>
            </a:r>
            <a:endParaRPr b="0" lang="es-A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latin typeface="Arial"/>
              </a:rPr>
              <a:t>Sexto nivel del esquema</a:t>
            </a:r>
            <a:endParaRPr b="0" lang="es-A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latin typeface="Arial"/>
              </a:rPr>
              <a:t>Séptimo nivel del esquema</a:t>
            </a:r>
            <a:endParaRPr b="0" lang="es-A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image" Target="../media/image8.jpeg"/><Relationship Id="rId3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88;p13" descr=""/>
          <p:cNvPicPr/>
          <p:nvPr/>
        </p:nvPicPr>
        <p:blipFill>
          <a:blip r:embed="rId1"/>
          <a:stretch/>
        </p:blipFill>
        <p:spPr>
          <a:xfrm>
            <a:off x="0" y="0"/>
            <a:ext cx="9142920" cy="6856920"/>
          </a:xfrm>
          <a:prstGeom prst="rect">
            <a:avLst/>
          </a:prstGeom>
          <a:ln w="0">
            <a:noFill/>
          </a:ln>
        </p:spPr>
      </p:pic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85800" y="1159560"/>
            <a:ext cx="7771320" cy="1468800"/>
          </a:xfrm>
          <a:prstGeom prst="rect">
            <a:avLst/>
          </a:prstGeom>
          <a:noFill/>
          <a:ln w="936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AR" sz="4860" spc="-1" strike="noStrike">
                <a:solidFill>
                  <a:srgbClr val="3d0e62"/>
                </a:solidFill>
                <a:latin typeface="Bitter"/>
                <a:ea typeface="Bitter"/>
              </a:rPr>
              <a:t>Programación IV</a:t>
            </a:r>
            <a:endParaRPr b="0" lang="es-AR" sz="4860" spc="-1" strike="noStrike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subTitle"/>
          </p:nvPr>
        </p:nvSpPr>
        <p:spPr>
          <a:xfrm>
            <a:off x="685800" y="3624480"/>
            <a:ext cx="6399720" cy="824400"/>
          </a:xfrm>
          <a:prstGeom prst="rect">
            <a:avLst/>
          </a:prstGeom>
          <a:noFill/>
          <a:ln w="936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08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ffffff"/>
                </a:solidFill>
                <a:latin typeface="Open Sans"/>
                <a:ea typeface="Open Sans"/>
              </a:rPr>
              <a:t>Programación Funcional</a:t>
            </a:r>
            <a:r>
              <a:rPr b="0" lang="es-AR" sz="2400" spc="-1" strike="noStrike">
                <a:solidFill>
                  <a:srgbClr val="ffffff"/>
                </a:solidFill>
                <a:latin typeface="Open Sans"/>
                <a:ea typeface="Open Sans"/>
              </a:rPr>
              <a:t>.</a:t>
            </a:r>
            <a:endParaRPr b="0" lang="es-AR" sz="2400" spc="-1" strike="noStrike"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6"/>
          <p:cNvSpPr/>
          <p:nvPr/>
        </p:nvSpPr>
        <p:spPr>
          <a:xfrm>
            <a:off x="360000" y="2067840"/>
            <a:ext cx="8228520" cy="36918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SimSun"/>
              </a:rPr>
              <a:t>const cajaDeNumero = new Caja&lt;number&gt;(123);</a:t>
            </a:r>
            <a:endParaRPr b="0" lang="es-AR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endParaRPr b="0" lang="es-AR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SimSun"/>
              </a:rPr>
              <a:t>console.log(cajaDeNumero.obtenerContenido()); // 123</a:t>
            </a:r>
            <a:endParaRPr b="0" lang="es-AR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endParaRPr b="0" lang="es-AR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SimSun"/>
              </a:rPr>
              <a:t>const cajaDeTexto = new Caja&lt;string&gt;('Hola');</a:t>
            </a:r>
            <a:endParaRPr b="0" lang="es-AR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endParaRPr b="0" lang="es-AR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SimSun"/>
              </a:rPr>
              <a:t>console.log(cajaDeTexto.obtenerContenido()); // Hola</a:t>
            </a:r>
            <a:endParaRPr b="0" lang="es-AR" sz="2400" spc="-1" strike="noStrike">
              <a:latin typeface="Arial"/>
            </a:endParaRPr>
          </a:p>
        </p:txBody>
      </p:sp>
      <p:sp>
        <p:nvSpPr>
          <p:cNvPr id="111" name="PlaceHolder 7"/>
          <p:cNvSpPr/>
          <p:nvPr/>
        </p:nvSpPr>
        <p:spPr>
          <a:xfrm>
            <a:off x="457200" y="190440"/>
            <a:ext cx="8228520" cy="5814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s-AR" sz="3600" spc="-1" strike="noStrike">
                <a:solidFill>
                  <a:srgbClr val="000000"/>
                </a:solidFill>
                <a:latin typeface="Arial"/>
                <a:ea typeface="SimSun"/>
              </a:rPr>
              <a:t>En Typescript!</a:t>
            </a:r>
            <a:endParaRPr b="0" lang="es-AR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8"/>
          <p:cNvSpPr/>
          <p:nvPr/>
        </p:nvSpPr>
        <p:spPr>
          <a:xfrm>
            <a:off x="457200" y="190440"/>
            <a:ext cx="8228520" cy="5814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s-AR" sz="3600" spc="-1" strike="noStrike">
                <a:solidFill>
                  <a:srgbClr val="000000"/>
                </a:solidFill>
                <a:latin typeface="Arial"/>
                <a:ea typeface="SimSun"/>
              </a:rPr>
              <a:t>En Typescript!</a:t>
            </a:r>
            <a:endParaRPr b="0" lang="es-AR" sz="3600" spc="-1" strike="noStrike">
              <a:latin typeface="Arial"/>
            </a:endParaRPr>
          </a:p>
        </p:txBody>
      </p:sp>
      <p:sp>
        <p:nvSpPr>
          <p:cNvPr id="113" name="PlaceHolder 9"/>
          <p:cNvSpPr/>
          <p:nvPr/>
        </p:nvSpPr>
        <p:spPr>
          <a:xfrm>
            <a:off x="457200" y="987840"/>
            <a:ext cx="8228520" cy="49518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SimSun"/>
              </a:rPr>
              <a:t>class Par&lt;K, V&gt; {</a:t>
            </a:r>
            <a:endParaRPr b="0" lang="es-AR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SimSun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SimSun"/>
              </a:rPr>
              <a:t>clave: K;</a:t>
            </a:r>
            <a:endParaRPr b="0" lang="es-AR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SimSun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SimSun"/>
              </a:rPr>
              <a:t>valor: V;</a:t>
            </a:r>
            <a:endParaRPr b="0" lang="es-AR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endParaRPr b="0" lang="es-AR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SimSun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SimSun"/>
              </a:rPr>
              <a:t>constructor(clave: K, valor: V) {</a:t>
            </a:r>
            <a:endParaRPr b="0" lang="es-AR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SimSun"/>
              </a:rPr>
              <a:t>      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SimSun"/>
              </a:rPr>
              <a:t>this.clave = clave;</a:t>
            </a:r>
            <a:endParaRPr b="0" lang="es-AR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SimSun"/>
              </a:rPr>
              <a:t>      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SimSun"/>
              </a:rPr>
              <a:t>this.valor = valor;</a:t>
            </a:r>
            <a:endParaRPr b="0" lang="es-AR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SimSun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SimSun"/>
              </a:rPr>
              <a:t>}</a:t>
            </a:r>
            <a:endParaRPr b="0" lang="es-AR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endParaRPr b="0" lang="es-AR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SimSun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SimSun"/>
              </a:rPr>
              <a:t>obtenerClave(): K {</a:t>
            </a:r>
            <a:endParaRPr b="0" lang="es-AR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SimSun"/>
              </a:rPr>
              <a:t>      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SimSun"/>
              </a:rPr>
              <a:t>return this.clave;</a:t>
            </a:r>
            <a:endParaRPr b="0" lang="es-AR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SimSun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SimSun"/>
              </a:rPr>
              <a:t>}</a:t>
            </a:r>
            <a:endParaRPr b="0" lang="es-AR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endParaRPr b="0" lang="es-AR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SimSun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SimSun"/>
              </a:rPr>
              <a:t>obtenerValor(): V {</a:t>
            </a:r>
            <a:endParaRPr b="0" lang="es-AR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SimSun"/>
              </a:rPr>
              <a:t>      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SimSun"/>
              </a:rPr>
              <a:t>return this.valor;</a:t>
            </a:r>
            <a:endParaRPr b="0" lang="es-AR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SimSun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SimSun"/>
              </a:rPr>
              <a:t>}</a:t>
            </a:r>
            <a:endParaRPr b="0" lang="es-AR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SimSun"/>
              </a:rPr>
              <a:t>}</a:t>
            </a:r>
            <a:endParaRPr b="0" lang="es-AR" sz="1800" spc="-1" strike="noStrike">
              <a:latin typeface="Arial"/>
            </a:endParaRPr>
          </a:p>
        </p:txBody>
      </p:sp>
      <p:sp>
        <p:nvSpPr>
          <p:cNvPr id="114" name=""/>
          <p:cNvSpPr/>
          <p:nvPr/>
        </p:nvSpPr>
        <p:spPr>
          <a:xfrm>
            <a:off x="3420000" y="3240000"/>
            <a:ext cx="5141520" cy="188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es-A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SimSun"/>
              </a:rPr>
              <a:t>const par = new Par&lt;string, number&gt;('edad', 30);</a:t>
            </a:r>
            <a:endParaRPr b="0" lang="es-A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s-A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SimSun"/>
              </a:rPr>
              <a:t>console.log(par.obtenerClave()); // 'edad'</a:t>
            </a:r>
            <a:endParaRPr b="0" lang="es-A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s-A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SimSun"/>
              </a:rPr>
              <a:t>console.log(par.obtenerValor()); // 30</a:t>
            </a:r>
            <a:endParaRPr b="0" lang="es-A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0"/>
          <p:cNvSpPr/>
          <p:nvPr/>
        </p:nvSpPr>
        <p:spPr>
          <a:xfrm>
            <a:off x="457200" y="190440"/>
            <a:ext cx="8228520" cy="5814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s-AR" sz="3600" spc="-1" strike="noStrike">
                <a:solidFill>
                  <a:srgbClr val="000000"/>
                </a:solidFill>
                <a:latin typeface="Arial"/>
                <a:ea typeface="SimSun"/>
              </a:rPr>
              <a:t>En Typescript!</a:t>
            </a:r>
            <a:endParaRPr b="0" lang="es-AR" sz="3600" spc="-1" strike="noStrike">
              <a:latin typeface="Arial"/>
            </a:endParaRPr>
          </a:p>
        </p:txBody>
      </p:sp>
      <p:sp>
        <p:nvSpPr>
          <p:cNvPr id="116" name="PlaceHolder 11"/>
          <p:cNvSpPr/>
          <p:nvPr/>
        </p:nvSpPr>
        <p:spPr>
          <a:xfrm>
            <a:off x="457200" y="844200"/>
            <a:ext cx="8228520" cy="49518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SimSun"/>
              </a:rPr>
              <a:t>class LimitarCaja&lt;T extends number | string&gt; {</a:t>
            </a:r>
            <a:endParaRPr b="0" lang="es-A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endParaRPr b="0" lang="es-A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SimSun"/>
              </a:rPr>
              <a:t>   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SimSun"/>
              </a:rPr>
              <a:t>contenido: T;</a:t>
            </a:r>
            <a:endParaRPr b="0" lang="es-A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SimSun"/>
              </a:rPr>
              <a:t>   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SimSun"/>
              </a:rPr>
              <a:t>constructor(contenido: T) {</a:t>
            </a:r>
            <a:endParaRPr b="0" lang="es-A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SimSun"/>
              </a:rPr>
              <a:t>       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SimSun"/>
              </a:rPr>
              <a:t>this.contenido = contenido;</a:t>
            </a:r>
            <a:endParaRPr b="0" lang="es-A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SimSun"/>
              </a:rPr>
              <a:t>   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SimSun"/>
              </a:rPr>
              <a:t>}</a:t>
            </a:r>
            <a:endParaRPr b="0" lang="es-A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endParaRPr b="0" lang="es-A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SimSun"/>
              </a:rPr>
              <a:t>   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SimSun"/>
              </a:rPr>
              <a:t>mostrarContenido(): void {</a:t>
            </a:r>
            <a:endParaRPr b="0" lang="es-A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SimSun"/>
              </a:rPr>
              <a:t>       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SimSun"/>
              </a:rPr>
              <a:t>console.log(`Contenido: ${this.contenido}`);</a:t>
            </a:r>
            <a:endParaRPr b="0" lang="es-A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SimSun"/>
              </a:rPr>
              <a:t>   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SimSun"/>
              </a:rPr>
              <a:t>}</a:t>
            </a:r>
            <a:endParaRPr b="0" lang="es-A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SimSun"/>
              </a:rPr>
              <a:t>}</a:t>
            </a:r>
            <a:endParaRPr b="0" lang="es-A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endParaRPr b="0" lang="es-A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SimSun"/>
              </a:rPr>
              <a:t>const cajaTexto = new LimitarCaja('Hola');</a:t>
            </a:r>
            <a:endParaRPr b="0" lang="es-A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SimSun"/>
              </a:rPr>
              <a:t>cajaTexto.mostrarContenido(); // Contenido: Hola</a:t>
            </a:r>
            <a:endParaRPr b="0" lang="es-A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SimSun"/>
              </a:rPr>
              <a:t>const cajaNumero = new LimitarCaja(123);</a:t>
            </a:r>
            <a:endParaRPr b="0" lang="es-A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SimSun"/>
              </a:rPr>
              <a:t>cajaNumero.mostrarContenido(); // Contenido: 123</a:t>
            </a:r>
            <a:endParaRPr b="0" lang="es-A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2"/>
          <p:cNvSpPr/>
          <p:nvPr/>
        </p:nvSpPr>
        <p:spPr>
          <a:xfrm>
            <a:off x="457200" y="190440"/>
            <a:ext cx="8228520" cy="5814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s-AR" sz="3600" spc="-1" strike="noStrike">
                <a:solidFill>
                  <a:srgbClr val="000000"/>
                </a:solidFill>
                <a:latin typeface="Arial"/>
                <a:ea typeface="SimSun"/>
              </a:rPr>
              <a:t>En Typescript!</a:t>
            </a:r>
            <a:endParaRPr b="0" lang="es-AR" sz="3600" spc="-1" strike="noStrike">
              <a:latin typeface="Arial"/>
            </a:endParaRPr>
          </a:p>
        </p:txBody>
      </p:sp>
      <p:sp>
        <p:nvSpPr>
          <p:cNvPr id="118" name="PlaceHolder 13"/>
          <p:cNvSpPr/>
          <p:nvPr/>
        </p:nvSpPr>
        <p:spPr>
          <a:xfrm>
            <a:off x="457200" y="844200"/>
            <a:ext cx="8228520" cy="49518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SimSun"/>
              </a:rPr>
              <a:t>La varianza define cómo los subtipos y supertipos de un tipo afectan las relaciones entre otros tipos.</a:t>
            </a:r>
            <a:endParaRPr b="0" lang="es-A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endParaRPr b="0" lang="es-A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SimSun"/>
              </a:rPr>
              <a:t>Existen tres tipos principales de varianza:</a:t>
            </a:r>
            <a:endParaRPr b="0" lang="es-A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endParaRPr b="0" lang="es-AR" sz="20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SimSun"/>
              </a:rPr>
              <a:t>Covarianza: Un tipo genérico mantiene la relación de subtipos que tiene el tipo con el que trabaja. Es decir, si A es un subtipo de B, entonces Caja&lt;A&gt; será subtipo de Caja&lt;B&gt;.</a:t>
            </a:r>
            <a:endParaRPr b="0" lang="es-AR" sz="20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SimSun"/>
              </a:rPr>
              <a:t> </a:t>
            </a:r>
            <a:endParaRPr b="0" lang="es-AR" sz="20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SimSun"/>
              </a:rPr>
              <a:t>Contravarianza: Ocurre cuando la relación de subtipos es inversa. Si A es subtipo de B, entonces Caja&lt;B&gt; es subtipo de Caja&lt;A&gt;.</a:t>
            </a:r>
            <a:endParaRPr b="0" lang="es-AR" sz="20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SimSun"/>
              </a:rPr>
              <a:t> </a:t>
            </a:r>
            <a:endParaRPr b="0" lang="es-AR" sz="20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SimSun"/>
              </a:rPr>
              <a:t>Invarianza: No existe relación entre Caja&lt;A&gt; y Caja&lt;B&gt;, incluso si A es un subtipo de B.</a:t>
            </a:r>
            <a:endParaRPr b="0" lang="es-A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"/>
          <p:cNvSpPr/>
          <p:nvPr/>
        </p:nvSpPr>
        <p:spPr>
          <a:xfrm>
            <a:off x="180000" y="720000"/>
            <a:ext cx="8279640" cy="521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 fontScale="80000"/>
          </a:bodyPr>
          <a:p>
            <a:pPr>
              <a:lnSpc>
                <a:spcPct val="100000"/>
              </a:lnSpc>
              <a:buNone/>
            </a:pPr>
            <a:r>
              <a:rPr b="0" lang="es-AR" sz="2400" spc="-1" strike="noStrike">
                <a:latin typeface="Arial"/>
              </a:rPr>
              <a:t>class Animal {</a:t>
            </a:r>
            <a:endParaRPr b="0" lang="es-AR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s-AR" sz="2400" spc="-1" strike="noStrike">
                <a:latin typeface="Arial"/>
              </a:rPr>
              <a:t>    </a:t>
            </a:r>
            <a:r>
              <a:rPr b="0" lang="es-AR" sz="2400" spc="-1" strike="noStrike">
                <a:latin typeface="Arial"/>
              </a:rPr>
              <a:t>nombre: string;</a:t>
            </a:r>
            <a:endParaRPr b="0" lang="es-AR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s-AR" sz="2400" spc="-1" strike="noStrike">
                <a:latin typeface="Arial"/>
              </a:rPr>
              <a:t>    </a:t>
            </a:r>
            <a:r>
              <a:rPr b="0" lang="es-AR" sz="2400" spc="-1" strike="noStrike">
                <a:latin typeface="Arial"/>
              </a:rPr>
              <a:t>constructor(nombre: string) {</a:t>
            </a:r>
            <a:endParaRPr b="0" lang="es-AR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s-AR" sz="2400" spc="-1" strike="noStrike">
                <a:latin typeface="Arial"/>
              </a:rPr>
              <a:t>        </a:t>
            </a:r>
            <a:r>
              <a:rPr b="0" lang="es-AR" sz="2400" spc="-1" strike="noStrike">
                <a:latin typeface="Arial"/>
              </a:rPr>
              <a:t>this.nombre = nombre;</a:t>
            </a:r>
            <a:endParaRPr b="0" lang="es-AR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s-AR" sz="2400" spc="-1" strike="noStrike">
                <a:latin typeface="Arial"/>
              </a:rPr>
              <a:t>    </a:t>
            </a:r>
            <a:r>
              <a:rPr b="0" lang="es-AR" sz="2400" spc="-1" strike="noStrike">
                <a:latin typeface="Arial"/>
              </a:rPr>
              <a:t>}</a:t>
            </a:r>
            <a:endParaRPr b="0" lang="es-AR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s-AR" sz="2400" spc="-1" strike="noStrike">
                <a:latin typeface="Arial"/>
              </a:rPr>
              <a:t>}</a:t>
            </a:r>
            <a:endParaRPr b="0" lang="es-AR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s-AR" sz="2400" spc="-1" strike="noStrike">
                <a:latin typeface="Arial"/>
              </a:rPr>
              <a:t>class Perro extends Animal {</a:t>
            </a:r>
            <a:endParaRPr b="0" lang="es-AR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s-AR" sz="2400" spc="-1" strike="noStrike">
                <a:latin typeface="Arial"/>
              </a:rPr>
              <a:t>    </a:t>
            </a:r>
            <a:r>
              <a:rPr b="0" lang="es-AR" sz="2400" spc="-1" strike="noStrike">
                <a:latin typeface="Arial"/>
              </a:rPr>
              <a:t>ladrar(): void {</a:t>
            </a:r>
            <a:endParaRPr b="0" lang="es-AR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s-AR" sz="2400" spc="-1" strike="noStrike">
                <a:latin typeface="Arial"/>
              </a:rPr>
              <a:t>        </a:t>
            </a:r>
            <a:r>
              <a:rPr b="0" lang="es-AR" sz="2400" spc="-1" strike="noStrike">
                <a:latin typeface="Arial"/>
              </a:rPr>
              <a:t>console.log("Guau!");</a:t>
            </a:r>
            <a:endParaRPr b="0" lang="es-AR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s-AR" sz="2400" spc="-1" strike="noStrike">
                <a:latin typeface="Arial"/>
              </a:rPr>
              <a:t>    </a:t>
            </a:r>
            <a:r>
              <a:rPr b="0" lang="es-AR" sz="2400" spc="-1" strike="noStrike">
                <a:latin typeface="Arial"/>
              </a:rPr>
              <a:t>}</a:t>
            </a:r>
            <a:endParaRPr b="0" lang="es-AR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s-AR" sz="2400" spc="-1" strike="noStrike">
                <a:latin typeface="Arial"/>
              </a:rPr>
              <a:t>}</a:t>
            </a:r>
            <a:endParaRPr b="0" lang="es-AR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s-A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s-AR" sz="2200" spc="-1" strike="noStrike">
                <a:latin typeface="Arial"/>
              </a:rPr>
              <a:t>function imprimirAnimales(animales: Animal[]): void {</a:t>
            </a:r>
            <a:endParaRPr b="0" lang="es-A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s-AR" sz="2200" spc="-1" strike="noStrike">
                <a:latin typeface="Arial"/>
              </a:rPr>
              <a:t>    </a:t>
            </a:r>
            <a:r>
              <a:rPr b="0" lang="es-AR" sz="2200" spc="-1" strike="noStrike">
                <a:latin typeface="Arial"/>
              </a:rPr>
              <a:t>animales.forEach(animal =&gt; console.log(animal.nombre));</a:t>
            </a:r>
            <a:endParaRPr b="0" lang="es-A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s-AR" sz="2200" spc="-1" strike="noStrike">
                <a:latin typeface="Arial"/>
              </a:rPr>
              <a:t>}</a:t>
            </a:r>
            <a:endParaRPr b="0" lang="es-A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s-A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s-AR" sz="2200" spc="-1" strike="noStrike">
                <a:latin typeface="Arial"/>
              </a:rPr>
              <a:t>const perros: Perro[] = [new Perro("Max"), new Perro("Rex")];</a:t>
            </a:r>
            <a:endParaRPr b="0" lang="es-A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s-AR" sz="2200" spc="-1" strike="noStrike">
                <a:latin typeface="Arial"/>
              </a:rPr>
              <a:t>imprimirAnimales(perros); // Esto es válido, ya que Perro es subtipo de Animal</a:t>
            </a:r>
            <a:endParaRPr b="0" lang="es-AR" sz="2200" spc="-1" strike="noStrike">
              <a:latin typeface="Arial"/>
            </a:endParaRPr>
          </a:p>
        </p:txBody>
      </p:sp>
      <p:sp>
        <p:nvSpPr>
          <p:cNvPr id="120" name=""/>
          <p:cNvSpPr/>
          <p:nvPr/>
        </p:nvSpPr>
        <p:spPr>
          <a:xfrm>
            <a:off x="4454640" y="720000"/>
            <a:ext cx="4545000" cy="1964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es-A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s-AR" sz="2200" spc="-1" strike="noStrike">
                <a:latin typeface="Arial"/>
              </a:rPr>
              <a:t>class Gato extends Animal {</a:t>
            </a:r>
            <a:endParaRPr b="0" lang="es-A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s-AR" sz="2200" spc="-1" strike="noStrike">
                <a:latin typeface="Arial"/>
              </a:rPr>
              <a:t>    </a:t>
            </a:r>
            <a:r>
              <a:rPr b="0" lang="es-AR" sz="2200" spc="-1" strike="noStrike">
                <a:latin typeface="Arial"/>
              </a:rPr>
              <a:t>maullar(): void {</a:t>
            </a:r>
            <a:endParaRPr b="0" lang="es-A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s-AR" sz="2200" spc="-1" strike="noStrike">
                <a:latin typeface="Arial"/>
              </a:rPr>
              <a:t>        </a:t>
            </a:r>
            <a:r>
              <a:rPr b="0" lang="es-AR" sz="2200" spc="-1" strike="noStrike">
                <a:latin typeface="Arial"/>
              </a:rPr>
              <a:t>console.log("Miau!");</a:t>
            </a:r>
            <a:endParaRPr b="0" lang="es-A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s-AR" sz="2200" spc="-1" strike="noStrike">
                <a:latin typeface="Arial"/>
              </a:rPr>
              <a:t>    </a:t>
            </a:r>
            <a:r>
              <a:rPr b="0" lang="es-AR" sz="2200" spc="-1" strike="noStrike">
                <a:latin typeface="Arial"/>
              </a:rPr>
              <a:t>}</a:t>
            </a:r>
            <a:endParaRPr b="0" lang="es-A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s-AR" sz="2200" spc="-1" strike="noStrike">
                <a:latin typeface="Arial"/>
              </a:rPr>
              <a:t>}</a:t>
            </a:r>
            <a:endParaRPr b="0" lang="es-AR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"/>
          <p:cNvSpPr/>
          <p:nvPr/>
        </p:nvSpPr>
        <p:spPr>
          <a:xfrm>
            <a:off x="278280" y="860040"/>
            <a:ext cx="8279640" cy="450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 fontScale="79000"/>
          </a:bodyPr>
          <a:p>
            <a:pPr>
              <a:lnSpc>
                <a:spcPct val="100000"/>
              </a:lnSpc>
              <a:buNone/>
            </a:pPr>
            <a:r>
              <a:rPr b="0" lang="es-AR" sz="2600" spc="-1" strike="noStrike">
                <a:latin typeface="Arial"/>
              </a:rPr>
              <a:t>class Carnivoro extends Animal {}</a:t>
            </a:r>
            <a:endParaRPr b="0" lang="es-AR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s-AR" sz="2600" spc="-1" strike="noStrike">
                <a:latin typeface="Arial"/>
              </a:rPr>
              <a:t>class Herviboro extends Animal {}</a:t>
            </a:r>
            <a:endParaRPr b="0" lang="es-AR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s-AR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s-AR" sz="2600" spc="-1" strike="noStrike">
                <a:latin typeface="Arial"/>
              </a:rPr>
              <a:t>function alimentarAnimal(fn: (a: Carnivoro) =&gt; void): void {</a:t>
            </a:r>
            <a:endParaRPr b="0" lang="es-AR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s-AR" sz="2600" spc="-1" strike="noStrike">
                <a:latin typeface="Arial"/>
              </a:rPr>
              <a:t>    </a:t>
            </a:r>
            <a:r>
              <a:rPr b="0" lang="es-AR" sz="2600" spc="-1" strike="noStrike">
                <a:latin typeface="Arial"/>
              </a:rPr>
              <a:t>const leon = new Carnivoro("León");</a:t>
            </a:r>
            <a:endParaRPr b="0" lang="es-AR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s-AR" sz="2600" spc="-1" strike="noStrike">
                <a:latin typeface="Arial"/>
              </a:rPr>
              <a:t>    </a:t>
            </a:r>
            <a:r>
              <a:rPr b="0" lang="es-AR" sz="2600" spc="-1" strike="noStrike">
                <a:latin typeface="Arial"/>
              </a:rPr>
              <a:t>fn(leon);</a:t>
            </a:r>
            <a:endParaRPr b="0" lang="es-AR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s-AR" sz="2600" spc="-1" strike="noStrike">
                <a:latin typeface="Arial"/>
              </a:rPr>
              <a:t>}</a:t>
            </a:r>
            <a:endParaRPr b="0" lang="es-AR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s-AR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s-AR" sz="2600" spc="-1" strike="noStrike">
                <a:latin typeface="Arial"/>
              </a:rPr>
              <a:t>function alimentarCualquierAnimal(a: Animal): void {</a:t>
            </a:r>
            <a:endParaRPr b="0" lang="es-AR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s-AR" sz="2600" spc="-1" strike="noStrike">
                <a:latin typeface="Arial"/>
              </a:rPr>
              <a:t>    </a:t>
            </a:r>
            <a:r>
              <a:rPr b="0" lang="es-AR" sz="2600" spc="-1" strike="noStrike">
                <a:latin typeface="Arial"/>
              </a:rPr>
              <a:t>console.log(`Alimentando a un ${a.nombre}`);</a:t>
            </a:r>
            <a:endParaRPr b="0" lang="es-AR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s-AR" sz="2600" spc="-1" strike="noStrike">
                <a:latin typeface="Arial"/>
              </a:rPr>
              <a:t>}</a:t>
            </a:r>
            <a:endParaRPr b="0" lang="es-AR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s-AR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s-AR" sz="2600" spc="-1" strike="noStrike">
                <a:latin typeface="Arial"/>
              </a:rPr>
              <a:t>alimentarAnimal(alimentarCualquierAnimal); // Funciona gracias a la contravarianza</a:t>
            </a:r>
            <a:endParaRPr b="0" lang="es-AR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"/>
          <p:cNvSpPr/>
          <p:nvPr/>
        </p:nvSpPr>
        <p:spPr>
          <a:xfrm>
            <a:off x="180000" y="900000"/>
            <a:ext cx="8819640" cy="606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s-AR" sz="2100" spc="-1" strike="noStrike">
                <a:latin typeface="Arial"/>
              </a:rPr>
              <a:t>class Caja&lt;T&gt; {</a:t>
            </a:r>
            <a:endParaRPr b="0" lang="es-AR" sz="21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s-AR" sz="2100" spc="-1" strike="noStrike">
                <a:latin typeface="Arial"/>
              </a:rPr>
              <a:t>    </a:t>
            </a:r>
            <a:r>
              <a:rPr b="0" lang="es-AR" sz="2100" spc="-1" strike="noStrike">
                <a:latin typeface="Arial"/>
              </a:rPr>
              <a:t>contenido: T;</a:t>
            </a:r>
            <a:endParaRPr b="0" lang="es-AR" sz="21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s-AR" sz="2100" spc="-1" strike="noStrike">
                <a:latin typeface="Arial"/>
              </a:rPr>
              <a:t>    </a:t>
            </a:r>
            <a:r>
              <a:rPr b="0" lang="es-AR" sz="2100" spc="-1" strike="noStrike">
                <a:latin typeface="Arial"/>
              </a:rPr>
              <a:t>constructor(contenido: T) {</a:t>
            </a:r>
            <a:endParaRPr b="0" lang="es-AR" sz="21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s-AR" sz="2100" spc="-1" strike="noStrike">
                <a:latin typeface="Arial"/>
              </a:rPr>
              <a:t>        </a:t>
            </a:r>
            <a:r>
              <a:rPr b="0" lang="es-AR" sz="2100" spc="-1" strike="noStrike">
                <a:latin typeface="Arial"/>
              </a:rPr>
              <a:t>this.contenido = contenido;</a:t>
            </a:r>
            <a:endParaRPr b="0" lang="es-AR" sz="21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s-AR" sz="2100" spc="-1" strike="noStrike">
                <a:latin typeface="Arial"/>
              </a:rPr>
              <a:t>    </a:t>
            </a:r>
            <a:r>
              <a:rPr b="0" lang="es-AR" sz="2100" spc="-1" strike="noStrike">
                <a:latin typeface="Arial"/>
              </a:rPr>
              <a:t>}</a:t>
            </a:r>
            <a:endParaRPr b="0" lang="es-AR" sz="21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s-AR" sz="2100" spc="-1" strike="noStrike">
                <a:latin typeface="Arial"/>
              </a:rPr>
              <a:t>}</a:t>
            </a:r>
            <a:endParaRPr b="0" lang="es-AR" sz="21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s-AR" sz="21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s-AR" sz="2100" spc="-1" strike="noStrike">
                <a:latin typeface="Arial"/>
              </a:rPr>
              <a:t>const cajaAnimal: Caja&lt;Animal&gt; = new Caja(new Animal("Elefante"));</a:t>
            </a:r>
            <a:endParaRPr b="0" lang="es-AR" sz="21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s-AR" sz="2100" spc="-1" strike="noStrike">
                <a:latin typeface="Arial"/>
              </a:rPr>
              <a:t>const cajaPerro: Caja&lt;Perro&gt; = new Caja(new Perro("Max"));</a:t>
            </a:r>
            <a:endParaRPr b="0" lang="es-AR" sz="21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s-AR" sz="21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s-AR" sz="2100" spc="-1" strike="noStrike">
                <a:latin typeface="Arial"/>
              </a:rPr>
              <a:t>// Esto genera error porque Caja&lt;Perro&gt; no es subtipo de Caja&lt;Animal&gt;</a:t>
            </a:r>
            <a:endParaRPr b="0" lang="es-AR" sz="21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s-AR" sz="2100" spc="-1" strike="noStrike">
                <a:latin typeface="Arial"/>
              </a:rPr>
              <a:t>// cajaAnimal = cajaPerro; </a:t>
            </a:r>
            <a:endParaRPr b="0" lang="es-AR" sz="21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s-AR" sz="21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s-AR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"/>
          <p:cNvSpPr/>
          <p:nvPr/>
        </p:nvSpPr>
        <p:spPr>
          <a:xfrm>
            <a:off x="135360" y="720000"/>
            <a:ext cx="8504280" cy="620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s-AR" sz="1800" spc="-1" strike="noStrike">
                <a:latin typeface="Arial"/>
              </a:rPr>
              <a:t>Se puede hacer que Caja&lt;T&gt; sea covariante para las lecturas si el contenido de la caja solo es accesible de forma de lectura y no de escritura. Esto se logra declarando las propiedades como readonly.</a:t>
            </a:r>
            <a:endParaRPr b="0" lang="es-A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s-A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s-AR" sz="1800" spc="-1" strike="noStrike">
                <a:latin typeface="Arial"/>
              </a:rPr>
              <a:t>class Caja&lt;out T&gt; {</a:t>
            </a:r>
            <a:endParaRPr b="0" lang="es-A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s-AR" sz="1800" spc="-1" strike="noStrike">
                <a:latin typeface="Arial"/>
              </a:rPr>
              <a:t>    </a:t>
            </a:r>
            <a:r>
              <a:rPr b="0" lang="es-AR" sz="1800" spc="-1" strike="noStrike">
                <a:latin typeface="Arial"/>
              </a:rPr>
              <a:t>readonly contenido: T;</a:t>
            </a:r>
            <a:endParaRPr b="0" lang="es-A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s-AR" sz="1800" spc="-1" strike="noStrike">
                <a:latin typeface="Arial"/>
              </a:rPr>
              <a:t>    </a:t>
            </a:r>
            <a:r>
              <a:rPr b="0" lang="es-AR" sz="1800" spc="-1" strike="noStrike">
                <a:latin typeface="Arial"/>
              </a:rPr>
              <a:t>constructor(contenido: T) {</a:t>
            </a:r>
            <a:endParaRPr b="0" lang="es-A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s-AR" sz="1800" spc="-1" strike="noStrike">
                <a:latin typeface="Arial"/>
              </a:rPr>
              <a:t>        </a:t>
            </a:r>
            <a:r>
              <a:rPr b="0" lang="es-AR" sz="1800" spc="-1" strike="noStrike">
                <a:latin typeface="Arial"/>
              </a:rPr>
              <a:t>this.contenido = contenido;</a:t>
            </a:r>
            <a:endParaRPr b="0" lang="es-A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s-AR" sz="1800" spc="-1" strike="noStrike">
                <a:latin typeface="Arial"/>
              </a:rPr>
              <a:t>    </a:t>
            </a:r>
            <a:r>
              <a:rPr b="0" lang="es-AR" sz="1800" spc="-1" strike="noStrike">
                <a:latin typeface="Arial"/>
              </a:rPr>
              <a:t>}</a:t>
            </a:r>
            <a:endParaRPr b="0" lang="es-A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s-AR" sz="1800" spc="-1" strike="noStrike">
                <a:latin typeface="Arial"/>
              </a:rPr>
              <a:t>}</a:t>
            </a:r>
            <a:endParaRPr b="0" lang="es-A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s-A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s-AR" sz="1800" spc="-1" strike="noStrike">
                <a:latin typeface="Arial"/>
              </a:rPr>
              <a:t>const cajaAnimal: Caja&lt;Animal&gt; = new Caja(new Animal("Elefante"));</a:t>
            </a:r>
            <a:endParaRPr b="0" lang="es-A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s-AR" sz="1800" spc="-1" strike="noStrike">
                <a:latin typeface="Arial"/>
              </a:rPr>
              <a:t>const cajaPerro: Caja&lt;Perro&gt; = new Caja(new Perro("Max"));</a:t>
            </a:r>
            <a:endParaRPr b="0" lang="es-A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s-AR" sz="1800" spc="-1" strike="noStrike">
                <a:latin typeface="Arial"/>
              </a:rPr>
              <a:t>// Como la propiedad es de solo lectura, es covariante</a:t>
            </a:r>
            <a:endParaRPr b="0" lang="es-A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s-AR" sz="1800" spc="-1" strike="noStrike">
                <a:latin typeface="Arial"/>
              </a:rPr>
              <a:t>const otraCajaAnimal: Caja&lt;Animal&gt; = cajaPerro; // Funciona</a:t>
            </a:r>
            <a:endParaRPr b="0" lang="es-A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s-A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"/>
          <p:cNvSpPr/>
          <p:nvPr/>
        </p:nvSpPr>
        <p:spPr>
          <a:xfrm>
            <a:off x="252000" y="432000"/>
            <a:ext cx="8567640" cy="611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s-AR" sz="1700" spc="-1" strike="noStrike">
                <a:latin typeface="Arial"/>
              </a:rPr>
              <a:t>Otra opción es usar la palabra clave extends para indicar que puedes trabajar con cualquier subtipo de Animal.</a:t>
            </a:r>
            <a:endParaRPr b="0" lang="es-AR" sz="17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s-AR" sz="17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s-AR" sz="1700" spc="-1" strike="noStrike">
                <a:latin typeface="Arial"/>
              </a:rPr>
              <a:t>class Caja&lt;T extends Animal&gt; {</a:t>
            </a:r>
            <a:endParaRPr b="0" lang="es-AR" sz="17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s-AR" sz="1700" spc="-1" strike="noStrike">
                <a:latin typeface="Arial"/>
              </a:rPr>
              <a:t>    </a:t>
            </a:r>
            <a:r>
              <a:rPr b="0" lang="es-AR" sz="1700" spc="-1" strike="noStrike">
                <a:latin typeface="Arial"/>
              </a:rPr>
              <a:t>contenido: T;</a:t>
            </a:r>
            <a:endParaRPr b="0" lang="es-AR" sz="17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s-AR" sz="1700" spc="-1" strike="noStrike">
                <a:latin typeface="Arial"/>
              </a:rPr>
              <a:t>    </a:t>
            </a:r>
            <a:r>
              <a:rPr b="0" lang="es-AR" sz="1700" spc="-1" strike="noStrike">
                <a:latin typeface="Arial"/>
              </a:rPr>
              <a:t>constructor(contenido: T) {</a:t>
            </a:r>
            <a:endParaRPr b="0" lang="es-AR" sz="17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s-AR" sz="1700" spc="-1" strike="noStrike">
                <a:latin typeface="Arial"/>
              </a:rPr>
              <a:t>        </a:t>
            </a:r>
            <a:r>
              <a:rPr b="0" lang="es-AR" sz="1700" spc="-1" strike="noStrike">
                <a:latin typeface="Arial"/>
              </a:rPr>
              <a:t>this.contenido = contenido;</a:t>
            </a:r>
            <a:endParaRPr b="0" lang="es-AR" sz="17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s-AR" sz="1700" spc="-1" strike="noStrike">
                <a:latin typeface="Arial"/>
              </a:rPr>
              <a:t>    </a:t>
            </a:r>
            <a:r>
              <a:rPr b="0" lang="es-AR" sz="1700" spc="-1" strike="noStrike">
                <a:latin typeface="Arial"/>
              </a:rPr>
              <a:t>}</a:t>
            </a:r>
            <a:endParaRPr b="0" lang="es-AR" sz="17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s-AR" sz="1700" spc="-1" strike="noStrike">
                <a:latin typeface="Arial"/>
              </a:rPr>
              <a:t>}</a:t>
            </a:r>
            <a:endParaRPr b="0" lang="es-AR" sz="17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s-AR" sz="17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s-AR" sz="17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s-AR" sz="1700" spc="-1" strike="noStrike">
                <a:latin typeface="Arial"/>
              </a:rPr>
              <a:t>function procesarCajaAnimal(caja: Caja&lt;Animal&gt;) {</a:t>
            </a:r>
            <a:endParaRPr b="0" lang="es-AR" sz="17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s-AR" sz="1700" spc="-1" strike="noStrike">
                <a:latin typeface="Arial"/>
              </a:rPr>
              <a:t>    </a:t>
            </a:r>
            <a:r>
              <a:rPr b="0" lang="es-AR" sz="1700" spc="-1" strike="noStrike">
                <a:latin typeface="Arial"/>
              </a:rPr>
              <a:t>console.log(`Animal: ${caja.contenido.nombre}`);</a:t>
            </a:r>
            <a:endParaRPr b="0" lang="es-AR" sz="17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s-AR" sz="1700" spc="-1" strike="noStrike">
                <a:latin typeface="Arial"/>
              </a:rPr>
              <a:t>}</a:t>
            </a:r>
            <a:endParaRPr b="0" lang="es-AR" sz="17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s-AR" sz="17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s-AR" sz="17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s-AR" sz="1700" spc="-1" strike="noStrike">
                <a:latin typeface="Arial"/>
              </a:rPr>
              <a:t>const cajaPerro: Caja&lt;Perro&gt; = new Caja(new Perro("Max"));</a:t>
            </a:r>
            <a:endParaRPr b="0" lang="es-AR" sz="17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s-AR" sz="1700" spc="-1" strike="noStrike">
                <a:latin typeface="Arial"/>
              </a:rPr>
              <a:t>procesarCajaAnimal(cajaPerro); // Funciona</a:t>
            </a:r>
            <a:endParaRPr b="0" lang="es-AR" sz="17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/>
          <p:nvPr/>
        </p:nvSpPr>
        <p:spPr>
          <a:xfrm>
            <a:off x="457200" y="522720"/>
            <a:ext cx="6530040" cy="651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s-AR" sz="3270" spc="-1" strike="noStrike">
                <a:solidFill>
                  <a:srgbClr val="000000"/>
                </a:solidFill>
                <a:latin typeface="Arial"/>
                <a:ea typeface="Arial"/>
              </a:rPr>
              <a:t>Estructuras de datos recursivas </a:t>
            </a:r>
            <a:endParaRPr b="0" lang="es-AR" sz="3270" spc="-1" strike="noStrike">
              <a:latin typeface="Arial"/>
            </a:endParaRPr>
          </a:p>
        </p:txBody>
      </p:sp>
      <p:sp>
        <p:nvSpPr>
          <p:cNvPr id="126" name="TextShape 2"/>
          <p:cNvSpPr/>
          <p:nvPr/>
        </p:nvSpPr>
        <p:spPr>
          <a:xfrm>
            <a:off x="457200" y="1632960"/>
            <a:ext cx="8228160" cy="397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431640" indent="-32400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360" spc="-1" strike="noStrike">
                <a:solidFill>
                  <a:srgbClr val="000000"/>
                </a:solidFill>
                <a:latin typeface="Arial"/>
                <a:ea typeface="Arial"/>
              </a:rPr>
              <a:t>Una estructura de datos en Haskell o una clase en java o scala puede contener atributos esos atributos tienen un tipo determinado si ese tipo es igual a la clase contenedora tenemos una estructura recursiva.</a:t>
            </a:r>
            <a:endParaRPr b="0" lang="es-AR" sz="2360" spc="-1" strike="noStrike">
              <a:latin typeface="Arial"/>
            </a:endParaRPr>
          </a:p>
          <a:p>
            <a:pPr marL="431640" indent="-32400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360" spc="-1" strike="noStrike">
                <a:solidFill>
                  <a:srgbClr val="000000"/>
                </a:solidFill>
                <a:latin typeface="Arial"/>
                <a:ea typeface="Arial"/>
              </a:rPr>
              <a:t>Una Lista por ejemplo puede verse como una estructura recursiva. </a:t>
            </a:r>
            <a:endParaRPr b="0" lang="es-AR" sz="2360" spc="-1" strike="noStrike">
              <a:latin typeface="Arial"/>
            </a:endParaRPr>
          </a:p>
        </p:txBody>
      </p:sp>
      <p:pic>
        <p:nvPicPr>
          <p:cNvPr id="127" name="Picture 1" descr="1-head-tail-init-last-learn-you-a-haskell"/>
          <p:cNvPicPr/>
          <p:nvPr/>
        </p:nvPicPr>
        <p:blipFill>
          <a:blip r:embed="rId1"/>
          <a:stretch/>
        </p:blipFill>
        <p:spPr>
          <a:xfrm>
            <a:off x="2088360" y="3974400"/>
            <a:ext cx="5333040" cy="2370600"/>
          </a:xfrm>
          <a:prstGeom prst="rect">
            <a:avLst/>
          </a:prstGeom>
          <a:ln w="0">
            <a:noFill/>
          </a:ln>
        </p:spPr>
      </p:pic>
      <p:pic>
        <p:nvPicPr>
          <p:cNvPr id="128" name="Picture 2" descr="list-head-tail"/>
          <p:cNvPicPr/>
          <p:nvPr/>
        </p:nvPicPr>
        <p:blipFill>
          <a:blip r:embed="rId2"/>
          <a:stretch/>
        </p:blipFill>
        <p:spPr>
          <a:xfrm>
            <a:off x="2515320" y="3699360"/>
            <a:ext cx="5384880" cy="3285000"/>
          </a:xfrm>
          <a:prstGeom prst="rect">
            <a:avLst/>
          </a:prstGeom>
          <a:ln w="0">
            <a:noFill/>
          </a:ln>
        </p:spPr>
      </p:pic>
    </p:spTree>
  </p:cSld>
  <p:transition>
    <p:newsflash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7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190440"/>
            <a:ext cx="8228520" cy="581400"/>
          </a:xfrm>
          <a:prstGeom prst="rect">
            <a:avLst/>
          </a:prstGeom>
          <a:noFill/>
          <a:ln w="9360">
            <a:noFill/>
          </a:ln>
        </p:spPr>
        <p:txBody>
          <a:bodyPr lIns="0" rIns="0" tIns="35640" bIns="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49640"/>
                <a:tab algn="l" pos="898560"/>
                <a:tab algn="l" pos="1348200"/>
                <a:tab algn="l" pos="1797120"/>
                <a:tab algn="l" pos="2246760"/>
                <a:tab algn="l" pos="2695680"/>
                <a:tab algn="l" pos="3145320"/>
                <a:tab algn="l" pos="3594240"/>
                <a:tab algn="l" pos="4043520"/>
                <a:tab algn="l" pos="4492800"/>
                <a:tab algn="l" pos="4942080"/>
                <a:tab algn="l" pos="5391000"/>
                <a:tab algn="l" pos="5840640"/>
                <a:tab algn="l" pos="6289560"/>
                <a:tab algn="l" pos="6739200"/>
                <a:tab algn="l" pos="7188120"/>
                <a:tab algn="l" pos="7637760"/>
                <a:tab algn="l" pos="8086680"/>
                <a:tab algn="l" pos="8536320"/>
                <a:tab algn="l" pos="8985240"/>
              </a:tabLst>
            </a:pPr>
            <a:r>
              <a:rPr b="0" lang="es-AR" sz="3990" spc="-1" strike="noStrike">
                <a:solidFill>
                  <a:srgbClr val="000000"/>
                </a:solidFill>
                <a:latin typeface="Arial"/>
                <a:ea typeface="Droid Sans Fallback"/>
              </a:rPr>
              <a:t>Generics</a:t>
            </a:r>
            <a:endParaRPr b="0" lang="es-AR" sz="3990" spc="-1" strike="noStrike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457200" y="1174680"/>
            <a:ext cx="8228520" cy="4951800"/>
          </a:xfrm>
          <a:prstGeom prst="rect">
            <a:avLst/>
          </a:prstGeom>
          <a:noFill/>
          <a:ln w="9360">
            <a:noFill/>
          </a:ln>
        </p:spPr>
        <p:txBody>
          <a:bodyPr lIns="0" rIns="0" tIns="25920" bIns="0" anchor="ctr">
            <a:noAutofit/>
          </a:bodyPr>
          <a:p>
            <a:pPr marL="1800" indent="-344880">
              <a:lnSpc>
                <a:spcPct val="100000"/>
              </a:lnSpc>
              <a:spcBef>
                <a:spcPts val="581"/>
              </a:spcBef>
              <a:buNone/>
              <a:tabLst>
                <a:tab algn="l" pos="0"/>
              </a:tabLst>
            </a:pPr>
            <a:r>
              <a:rPr b="0" lang="es-AR" sz="2910" spc="-1" strike="noStrike">
                <a:solidFill>
                  <a:srgbClr val="000000"/>
                </a:solidFill>
                <a:latin typeface="Arial"/>
                <a:ea typeface="Droid Sans Fallback"/>
              </a:rPr>
              <a:t>Cualquier lenguaje de tipado estático tiene un problema y es que dada una estructura de datos generica, debemos programarla n veces como n sea el tipo de datos que queramos usarla. </a:t>
            </a:r>
            <a:endParaRPr b="0" lang="es-AR" sz="291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/>
          <p:nvPr/>
        </p:nvSpPr>
        <p:spPr>
          <a:xfrm>
            <a:off x="457200" y="522720"/>
            <a:ext cx="6530040" cy="651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s-AR" sz="3270" spc="-1" strike="noStrike">
                <a:solidFill>
                  <a:srgbClr val="000000"/>
                </a:solidFill>
                <a:latin typeface="Arial"/>
                <a:ea typeface="Arial"/>
              </a:rPr>
              <a:t>Estructuras de datos recursivas</a:t>
            </a:r>
            <a:endParaRPr b="0" lang="es-AR" sz="3270" spc="-1" strike="noStrike">
              <a:latin typeface="Arial"/>
            </a:endParaRPr>
          </a:p>
        </p:txBody>
      </p:sp>
      <p:sp>
        <p:nvSpPr>
          <p:cNvPr id="130" name="TextShape 2"/>
          <p:cNvSpPr/>
          <p:nvPr/>
        </p:nvSpPr>
        <p:spPr>
          <a:xfrm>
            <a:off x="457200" y="1371600"/>
            <a:ext cx="8213400" cy="463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buNone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s-AR" sz="1800" spc="-1" strike="noStrike">
                <a:solidFill>
                  <a:srgbClr val="000000"/>
                </a:solidFill>
                <a:latin typeface="Arial"/>
                <a:ea typeface="Arial"/>
              </a:rPr>
              <a:t>trait Lista[T] {</a:t>
            </a:r>
            <a:endParaRPr b="0" lang="es-A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s-AR" sz="1800" spc="-1" strike="noStrike">
                <a:solidFill>
                  <a:srgbClr val="000000"/>
                </a:solidFill>
                <a:latin typeface="Arial"/>
                <a:ea typeface="Arial"/>
              </a:rPr>
              <a:t>def esVacio: Boolean</a:t>
            </a:r>
            <a:endParaRPr b="0" lang="es-A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s-AR" sz="1800" spc="-1" strike="noStrike">
                <a:solidFill>
                  <a:srgbClr val="000000"/>
                </a:solidFill>
                <a:latin typeface="Arial"/>
                <a:ea typeface="Arial"/>
              </a:rPr>
              <a:t>def primero:T</a:t>
            </a:r>
            <a:endParaRPr b="0" lang="es-A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s-AR" sz="1800" spc="-1" strike="noStrike">
                <a:solidFill>
                  <a:srgbClr val="000000"/>
                </a:solidFill>
                <a:latin typeface="Arial"/>
                <a:ea typeface="Arial"/>
              </a:rPr>
              <a:t>def resto:Lista[T]</a:t>
            </a:r>
            <a:endParaRPr b="0" lang="es-A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  <a:ea typeface="Arial"/>
              </a:rPr>
              <a:t>}</a:t>
            </a:r>
            <a:endParaRPr b="0" lang="es-A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s-A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  <a:ea typeface="Arial"/>
              </a:rPr>
              <a:t>class Vacia[T] extends Lista[T] {</a:t>
            </a:r>
            <a:endParaRPr b="0" lang="es-A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  <a:ea typeface="Arial"/>
              </a:rPr>
              <a:t>   </a:t>
            </a:r>
            <a:r>
              <a:rPr b="0" lang="es-AR" sz="1800" spc="-1" strike="noStrike">
                <a:solidFill>
                  <a:srgbClr val="000000"/>
                </a:solidFill>
                <a:latin typeface="Arial"/>
                <a:ea typeface="Arial"/>
              </a:rPr>
              <a:t>def esVacio = true</a:t>
            </a:r>
            <a:endParaRPr b="0" lang="es-A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  <a:ea typeface="Arial"/>
              </a:rPr>
              <a:t>   </a:t>
            </a:r>
            <a:r>
              <a:rPr b="0" lang="es-AR" sz="1800" spc="-1" strike="noStrike">
                <a:solidFill>
                  <a:srgbClr val="000000"/>
                </a:solidFill>
                <a:latin typeface="Arial"/>
                <a:ea typeface="Arial"/>
              </a:rPr>
              <a:t>def primero:Nothing = throw new NoSuchElementException("No existe elemento")</a:t>
            </a:r>
            <a:endParaRPr b="0" lang="es-A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  <a:ea typeface="Arial"/>
              </a:rPr>
              <a:t>   </a:t>
            </a:r>
            <a:r>
              <a:rPr b="0" lang="es-AR" sz="1800" spc="-1" strike="noStrike">
                <a:solidFill>
                  <a:srgbClr val="000000"/>
                </a:solidFill>
                <a:latin typeface="Arial"/>
                <a:ea typeface="Arial"/>
              </a:rPr>
              <a:t>def resto:Nothing = throw new NoSuchElementException("No existe elemento")</a:t>
            </a:r>
            <a:endParaRPr b="0" lang="es-A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  <a:ea typeface="Arial"/>
              </a:rPr>
              <a:t>}</a:t>
            </a:r>
            <a:endParaRPr b="0" lang="es-A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s-A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  <a:ea typeface="Arial"/>
              </a:rPr>
              <a:t>class Llena[T](val primero: T, val resto: Lista[T]) extends Lista[T] {</a:t>
            </a:r>
            <a:endParaRPr b="0" lang="es-A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  <a:ea typeface="Arial"/>
              </a:rPr>
              <a:t>   </a:t>
            </a:r>
            <a:r>
              <a:rPr b="0" lang="es-AR" sz="1800" spc="-1" strike="noStrike">
                <a:solidFill>
                  <a:srgbClr val="000000"/>
                </a:solidFill>
                <a:latin typeface="Arial"/>
                <a:ea typeface="Arial"/>
              </a:rPr>
              <a:t>def esVacio= false</a:t>
            </a:r>
            <a:endParaRPr b="0" lang="es-A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  <a:ea typeface="Arial"/>
              </a:rPr>
              <a:t>}</a:t>
            </a:r>
            <a:endParaRPr b="0" lang="es-A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/>
          <p:nvPr/>
        </p:nvSpPr>
        <p:spPr>
          <a:xfrm>
            <a:off x="457200" y="522720"/>
            <a:ext cx="6530040" cy="651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s-AR" sz="327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s-AR" sz="3270" spc="-1" strike="noStrike">
                <a:solidFill>
                  <a:srgbClr val="000000"/>
                </a:solidFill>
                <a:latin typeface="Arial"/>
                <a:ea typeface="Arial"/>
              </a:rPr>
              <a:t>Case Classes</a:t>
            </a:r>
            <a:endParaRPr b="0" lang="es-AR" sz="3270" spc="-1" strike="noStrike">
              <a:latin typeface="Arial"/>
            </a:endParaRPr>
          </a:p>
        </p:txBody>
      </p:sp>
      <p:sp>
        <p:nvSpPr>
          <p:cNvPr id="132" name="TextShape 2"/>
          <p:cNvSpPr/>
          <p:nvPr/>
        </p:nvSpPr>
        <p:spPr>
          <a:xfrm>
            <a:off x="457200" y="1632960"/>
            <a:ext cx="8228160" cy="397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431640" indent="-32400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360" spc="-1" strike="noStrike">
                <a:solidFill>
                  <a:srgbClr val="000000"/>
                </a:solidFill>
                <a:latin typeface="Arial"/>
                <a:ea typeface="Arial"/>
              </a:rPr>
              <a:t>Scala da soporte a la noción de clases caso (en inglés case classes, desde ahora clases Case). Las clases Case son clases regulares las cuales exportan sus parámetros constructores y a su vez proveen una descomposición recursiva de sí mismas a través de reconocimiento de patrones.</a:t>
            </a:r>
            <a:endParaRPr b="0" lang="es-AR" sz="2360" spc="-1" strike="noStrike">
              <a:latin typeface="Arial"/>
            </a:endParaRPr>
          </a:p>
          <a:p>
            <a:pPr marL="431640" indent="-32400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360" spc="-1" strike="noStrike">
                <a:solidFill>
                  <a:srgbClr val="000000"/>
                </a:solidFill>
                <a:latin typeface="Arial"/>
                <a:ea typeface="Arial"/>
              </a:rPr>
              <a:t>A continuación se muestra un ejemplo para una jerarquía de clases la cual consiste de una super clase abstracta llamada Term y tres clases concretas: Var, Fun y App.</a:t>
            </a:r>
            <a:endParaRPr b="0" lang="es-AR" sz="236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/>
          <p:nvPr/>
        </p:nvSpPr>
        <p:spPr>
          <a:xfrm>
            <a:off x="457200" y="522720"/>
            <a:ext cx="6530040" cy="651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s-AR" sz="327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s-AR" sz="3270" spc="-1" strike="noStrike">
                <a:solidFill>
                  <a:srgbClr val="000000"/>
                </a:solidFill>
                <a:latin typeface="Arial"/>
                <a:ea typeface="Arial"/>
              </a:rPr>
              <a:t>Case Classes</a:t>
            </a:r>
            <a:endParaRPr b="0" lang="es-AR" sz="3270" spc="-1" strike="noStrike">
              <a:latin typeface="Arial"/>
            </a:endParaRPr>
          </a:p>
        </p:txBody>
      </p:sp>
      <p:sp>
        <p:nvSpPr>
          <p:cNvPr id="134" name="TextShape 2"/>
          <p:cNvSpPr/>
          <p:nvPr/>
        </p:nvSpPr>
        <p:spPr>
          <a:xfrm>
            <a:off x="457200" y="1632960"/>
            <a:ext cx="8228160" cy="397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buNone/>
            </a:pPr>
            <a:r>
              <a:rPr b="0" lang="es-AR" sz="2360" spc="-1" strike="noStrike">
                <a:solidFill>
                  <a:srgbClr val="000000"/>
                </a:solidFill>
                <a:latin typeface="Arial"/>
                <a:ea typeface="Arial"/>
              </a:rPr>
              <a:t>abstract class Term</a:t>
            </a:r>
            <a:endParaRPr b="0" lang="es-AR" sz="236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s-AR" sz="2360" spc="-1" strike="noStrike">
                <a:solidFill>
                  <a:srgbClr val="000000"/>
                </a:solidFill>
                <a:latin typeface="Arial"/>
                <a:ea typeface="Arial"/>
              </a:rPr>
              <a:t>case class Var(name: String) extends Term</a:t>
            </a:r>
            <a:endParaRPr b="0" lang="es-AR" sz="236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s-AR" sz="2360" spc="-1" strike="noStrike">
                <a:solidFill>
                  <a:srgbClr val="000000"/>
                </a:solidFill>
                <a:latin typeface="Arial"/>
                <a:ea typeface="Arial"/>
              </a:rPr>
              <a:t>case class Fun(arg: String, body: Term) extends Term</a:t>
            </a:r>
            <a:endParaRPr b="0" lang="es-AR" sz="236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s-AR" sz="2360" spc="-1" strike="noStrike">
                <a:solidFill>
                  <a:srgbClr val="000000"/>
                </a:solidFill>
                <a:latin typeface="Arial"/>
                <a:ea typeface="Arial"/>
              </a:rPr>
              <a:t>case class App(f: Term, v: Term) extends Term</a:t>
            </a:r>
            <a:endParaRPr b="0" lang="es-AR" sz="236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/>
          <p:nvPr/>
        </p:nvSpPr>
        <p:spPr>
          <a:xfrm>
            <a:off x="457200" y="522720"/>
            <a:ext cx="6530040" cy="651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s-AR" sz="327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s-AR" sz="3270" spc="-1" strike="noStrike">
                <a:solidFill>
                  <a:srgbClr val="000000"/>
                </a:solidFill>
                <a:latin typeface="Arial"/>
                <a:ea typeface="Arial"/>
              </a:rPr>
              <a:t>Case Classes</a:t>
            </a:r>
            <a:endParaRPr b="0" lang="es-AR" sz="3270" spc="-1" strike="noStrike">
              <a:latin typeface="Arial"/>
            </a:endParaRPr>
          </a:p>
        </p:txBody>
      </p:sp>
      <p:sp>
        <p:nvSpPr>
          <p:cNvPr id="136" name="TextShape 2"/>
          <p:cNvSpPr/>
          <p:nvPr/>
        </p:nvSpPr>
        <p:spPr>
          <a:xfrm>
            <a:off x="411120" y="1603440"/>
            <a:ext cx="8228160" cy="397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buNone/>
            </a:pPr>
            <a:r>
              <a:rPr b="0" lang="es-AR" sz="2360" spc="-1" strike="noStrike">
                <a:solidFill>
                  <a:srgbClr val="000000"/>
                </a:solidFill>
                <a:latin typeface="Arial"/>
                <a:ea typeface="Arial"/>
              </a:rPr>
              <a:t>sealed trait Lista[T]</a:t>
            </a:r>
            <a:endParaRPr b="0" lang="es-AR" sz="236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s-AR" sz="2360" spc="-1" strike="noStrike">
                <a:solidFill>
                  <a:srgbClr val="000000"/>
                </a:solidFill>
                <a:latin typeface="Arial"/>
                <a:ea typeface="Arial"/>
              </a:rPr>
              <a:t>case class Vacia[T]() extends Lista[T]</a:t>
            </a:r>
            <a:endParaRPr b="0" lang="es-AR" sz="236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s-AR" sz="2360" spc="-1" strike="noStrike">
                <a:solidFill>
                  <a:srgbClr val="000000"/>
                </a:solidFill>
                <a:latin typeface="Arial"/>
                <a:ea typeface="Arial"/>
              </a:rPr>
              <a:t>case class Llena[T](val primero: T, val resto: Lista[T]) extends Lista[T]</a:t>
            </a:r>
            <a:endParaRPr b="0" lang="es-AR" sz="236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s-AR" sz="236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s-AR" sz="236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s-AR" sz="236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s-AR" sz="236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s-AR" sz="236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extShape 1"/>
          <p:cNvSpPr/>
          <p:nvPr/>
        </p:nvSpPr>
        <p:spPr>
          <a:xfrm>
            <a:off x="457200" y="522720"/>
            <a:ext cx="6530040" cy="651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s-AR" sz="3270" spc="-1" strike="noStrike">
                <a:solidFill>
                  <a:srgbClr val="000000"/>
                </a:solidFill>
                <a:latin typeface="Arial"/>
                <a:ea typeface="Arial"/>
              </a:rPr>
              <a:t>Pattern matching</a:t>
            </a:r>
            <a:endParaRPr b="0" lang="es-AR" sz="3270" spc="-1" strike="noStrike">
              <a:latin typeface="Arial"/>
            </a:endParaRPr>
          </a:p>
        </p:txBody>
      </p:sp>
      <p:sp>
        <p:nvSpPr>
          <p:cNvPr id="138" name="TextShape 2"/>
          <p:cNvSpPr/>
          <p:nvPr/>
        </p:nvSpPr>
        <p:spPr>
          <a:xfrm>
            <a:off x="457200" y="1632960"/>
            <a:ext cx="8228160" cy="397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431640" indent="-32400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360" spc="-1" strike="noStrike">
                <a:solidFill>
                  <a:srgbClr val="000000"/>
                </a:solidFill>
                <a:latin typeface="Arial"/>
                <a:ea typeface="Arial"/>
              </a:rPr>
              <a:t>Pattern Matching nace del paradigma funcional aunque hoy en día lenguaje multiparadigma lo implementan como Scala o Kotlin. Pattern Matching permite definir funciones por medio de macheo de parámetros y resultados. Veamos un ejemplo en Haskell de definición de factorial:</a:t>
            </a:r>
            <a:endParaRPr b="0" lang="es-AR" sz="236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4"/>
              </a:spcAft>
              <a:buNone/>
            </a:pPr>
            <a:endParaRPr b="0" lang="es-AR" sz="236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s-AR" sz="236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s-AR" sz="2360" spc="-1" strike="noStrike">
                <a:solidFill>
                  <a:srgbClr val="000000"/>
                </a:solidFill>
                <a:latin typeface="Arial"/>
                <a:ea typeface="Arial"/>
              </a:rPr>
              <a:t>factorial 0 = 1</a:t>
            </a:r>
            <a:endParaRPr b="0" lang="es-AR" sz="236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s-AR" sz="236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s-AR" sz="2360" spc="-1" strike="noStrike">
                <a:solidFill>
                  <a:srgbClr val="000000"/>
                </a:solidFill>
                <a:latin typeface="Arial"/>
                <a:ea typeface="Arial"/>
              </a:rPr>
              <a:t>factorial n = n * factorial (n - 1)</a:t>
            </a:r>
            <a:endParaRPr b="0" lang="es-AR" sz="236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/>
          <p:nvPr/>
        </p:nvSpPr>
        <p:spPr>
          <a:xfrm>
            <a:off x="457200" y="522720"/>
            <a:ext cx="6530040" cy="651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s-AR" sz="3270" spc="-1" strike="noStrike">
                <a:solidFill>
                  <a:srgbClr val="000000"/>
                </a:solidFill>
                <a:latin typeface="Arial"/>
                <a:ea typeface="Arial"/>
              </a:rPr>
              <a:t>Scala</a:t>
            </a:r>
            <a:endParaRPr b="0" lang="es-AR" sz="3270" spc="-1" strike="noStrike">
              <a:latin typeface="Arial"/>
            </a:endParaRPr>
          </a:p>
        </p:txBody>
      </p:sp>
      <p:sp>
        <p:nvSpPr>
          <p:cNvPr id="140" name="TextShape 2"/>
          <p:cNvSpPr/>
          <p:nvPr/>
        </p:nvSpPr>
        <p:spPr>
          <a:xfrm>
            <a:off x="457200" y="1632960"/>
            <a:ext cx="8228160" cy="397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buNone/>
            </a:pPr>
            <a:r>
              <a:rPr b="0" lang="es-AR" sz="236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s-AR" sz="2360" spc="-1" strike="noStrike">
                <a:solidFill>
                  <a:srgbClr val="000000"/>
                </a:solidFill>
                <a:latin typeface="Arial"/>
                <a:ea typeface="Arial"/>
              </a:rPr>
              <a:t>def fact(n: Int): Int = n match {</a:t>
            </a:r>
            <a:endParaRPr b="0" lang="es-AR" sz="236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s-AR" sz="2360" spc="-1" strike="noStrike">
                <a:solidFill>
                  <a:srgbClr val="000000"/>
                </a:solidFill>
                <a:latin typeface="Arial"/>
                <a:ea typeface="Arial"/>
              </a:rPr>
              <a:t>     </a:t>
            </a:r>
            <a:r>
              <a:rPr b="0" lang="es-AR" sz="2360" spc="-1" strike="noStrike">
                <a:solidFill>
                  <a:srgbClr val="000000"/>
                </a:solidFill>
                <a:latin typeface="Arial"/>
                <a:ea typeface="Arial"/>
              </a:rPr>
              <a:t>case 0 =&gt; 1</a:t>
            </a:r>
            <a:endParaRPr b="0" lang="es-AR" sz="236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s-AR" sz="2360" spc="-1" strike="noStrike">
                <a:solidFill>
                  <a:srgbClr val="000000"/>
                </a:solidFill>
                <a:latin typeface="Arial"/>
                <a:ea typeface="Arial"/>
              </a:rPr>
              <a:t>     </a:t>
            </a:r>
            <a:r>
              <a:rPr b="0" lang="es-AR" sz="2360" spc="-1" strike="noStrike">
                <a:solidFill>
                  <a:srgbClr val="000000"/>
                </a:solidFill>
                <a:latin typeface="Arial"/>
                <a:ea typeface="Arial"/>
              </a:rPr>
              <a:t>case n =&gt; n * fact(n - 1)</a:t>
            </a:r>
            <a:endParaRPr b="0" lang="es-AR" sz="236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s-AR" sz="2360" spc="-1" strike="noStrike">
                <a:solidFill>
                  <a:srgbClr val="000000"/>
                </a:solidFill>
                <a:latin typeface="Arial"/>
                <a:ea typeface="Arial"/>
              </a:rPr>
              <a:t>   </a:t>
            </a:r>
            <a:r>
              <a:rPr b="0" lang="es-AR" sz="2360" spc="-1" strike="noStrike">
                <a:solidFill>
                  <a:srgbClr val="000000"/>
                </a:solidFill>
                <a:latin typeface="Arial"/>
                <a:ea typeface="Arial"/>
              </a:rPr>
              <a:t>}</a:t>
            </a:r>
            <a:endParaRPr b="0" lang="es-AR" sz="236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Shape 1"/>
          <p:cNvSpPr/>
          <p:nvPr/>
        </p:nvSpPr>
        <p:spPr>
          <a:xfrm>
            <a:off x="457200" y="522720"/>
            <a:ext cx="6530040" cy="651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s-AR" sz="3270" spc="-1" strike="noStrike">
                <a:solidFill>
                  <a:srgbClr val="000000"/>
                </a:solidFill>
                <a:latin typeface="Arial"/>
                <a:ea typeface="Arial"/>
              </a:rPr>
              <a:t>A la vez puedo utilizarlo con listas</a:t>
            </a:r>
            <a:endParaRPr b="0" lang="es-AR" sz="3270" spc="-1" strike="noStrike">
              <a:latin typeface="Arial"/>
            </a:endParaRPr>
          </a:p>
        </p:txBody>
      </p:sp>
      <p:sp>
        <p:nvSpPr>
          <p:cNvPr id="142" name="TextShape 2"/>
          <p:cNvSpPr/>
          <p:nvPr/>
        </p:nvSpPr>
        <p:spPr>
          <a:xfrm>
            <a:off x="457200" y="1632960"/>
            <a:ext cx="8228160" cy="397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buNone/>
            </a:pPr>
            <a:r>
              <a:rPr b="0" lang="es-AR" sz="236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s-AR" sz="2360" spc="-1" strike="noStrike">
                <a:solidFill>
                  <a:srgbClr val="000000"/>
                </a:solidFill>
                <a:latin typeface="Arial"/>
                <a:ea typeface="Arial"/>
              </a:rPr>
              <a:t>def cantidad[T](xs:List[T]):Int = xs match {</a:t>
            </a:r>
            <a:endParaRPr b="0" lang="es-AR" sz="236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s-AR" sz="236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s-AR" sz="2360" spc="-1" strike="noStrike">
                <a:solidFill>
                  <a:srgbClr val="000000"/>
                </a:solidFill>
                <a:latin typeface="Arial"/>
                <a:ea typeface="Arial"/>
              </a:rPr>
              <a:t>case List() =&gt; 0</a:t>
            </a:r>
            <a:endParaRPr b="0" lang="es-AR" sz="236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s-AR" sz="236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s-AR" sz="2360" spc="-1" strike="noStrike">
                <a:solidFill>
                  <a:srgbClr val="000000"/>
                </a:solidFill>
                <a:latin typeface="Arial"/>
                <a:ea typeface="Arial"/>
              </a:rPr>
              <a:t>case head :: List()  =&gt; 1</a:t>
            </a:r>
            <a:endParaRPr b="0" lang="es-AR" sz="236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s-AR" sz="236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s-AR" sz="2360" spc="-1" strike="noStrike">
                <a:solidFill>
                  <a:srgbClr val="000000"/>
                </a:solidFill>
                <a:latin typeface="Arial"/>
                <a:ea typeface="Arial"/>
              </a:rPr>
              <a:t>case head :: tail =&gt; 1 + cantidad(tail)</a:t>
            </a:r>
            <a:endParaRPr b="0" lang="es-AR" sz="236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s-AR" sz="236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s-AR" sz="2360" spc="-1" strike="noStrike">
                <a:solidFill>
                  <a:srgbClr val="000000"/>
                </a:solidFill>
                <a:latin typeface="Arial"/>
                <a:ea typeface="Arial"/>
              </a:rPr>
              <a:t>}             </a:t>
            </a:r>
            <a:endParaRPr b="0" lang="es-AR" sz="236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s-AR" sz="236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endParaRPr b="0" lang="es-AR" sz="236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s-AR" sz="236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s-AR" sz="2360" spc="-1" strike="noStrike">
                <a:solidFill>
                  <a:srgbClr val="000000"/>
                </a:solidFill>
                <a:latin typeface="Arial"/>
                <a:ea typeface="Arial"/>
              </a:rPr>
              <a:t>val l = List(1,3,4,5,6,8)    </a:t>
            </a:r>
            <a:endParaRPr b="0" lang="es-AR" sz="236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s-AR" sz="236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endParaRPr b="0" lang="es-AR" sz="236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s-AR" sz="236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s-AR" sz="2360" spc="-1" strike="noStrike">
                <a:solidFill>
                  <a:srgbClr val="000000"/>
                </a:solidFill>
                <a:latin typeface="Arial"/>
                <a:ea typeface="Arial"/>
              </a:rPr>
              <a:t>cantidad(l)      //&gt; res0: Int = 6</a:t>
            </a:r>
            <a:endParaRPr b="0" lang="es-AR" sz="236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Shape 1"/>
          <p:cNvSpPr/>
          <p:nvPr/>
        </p:nvSpPr>
        <p:spPr>
          <a:xfrm>
            <a:off x="457200" y="522720"/>
            <a:ext cx="6530040" cy="651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s-AR" sz="3270" spc="-1" strike="noStrike">
                <a:solidFill>
                  <a:srgbClr val="000000"/>
                </a:solidFill>
                <a:latin typeface="Arial"/>
                <a:ea typeface="Arial"/>
              </a:rPr>
              <a:t>Y como queda nuestra lista?</a:t>
            </a:r>
            <a:endParaRPr b="0" lang="es-AR" sz="3270" spc="-1" strike="noStrike">
              <a:latin typeface="Arial"/>
            </a:endParaRPr>
          </a:p>
        </p:txBody>
      </p:sp>
      <p:sp>
        <p:nvSpPr>
          <p:cNvPr id="144" name="TextShape 2"/>
          <p:cNvSpPr/>
          <p:nvPr/>
        </p:nvSpPr>
        <p:spPr>
          <a:xfrm>
            <a:off x="457200" y="1632960"/>
            <a:ext cx="8228160" cy="397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buNone/>
            </a:pPr>
            <a:r>
              <a:rPr b="0" lang="es-AR" sz="2360" spc="-1" strike="noStrike">
                <a:solidFill>
                  <a:srgbClr val="000000"/>
                </a:solidFill>
                <a:latin typeface="Arial"/>
                <a:ea typeface="Arial"/>
              </a:rPr>
              <a:t>sealed trait Lista[T]</a:t>
            </a:r>
            <a:endParaRPr b="0" lang="es-AR" sz="236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s-AR" sz="2360" spc="-1" strike="noStrike">
                <a:solidFill>
                  <a:srgbClr val="000000"/>
                </a:solidFill>
                <a:latin typeface="Arial"/>
                <a:ea typeface="Arial"/>
              </a:rPr>
              <a:t>case class Vacia[T]() extends Lista[T]</a:t>
            </a:r>
            <a:endParaRPr b="0" lang="es-AR" sz="236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s-AR" sz="2360" spc="-1" strike="noStrike">
                <a:solidFill>
                  <a:srgbClr val="000000"/>
                </a:solidFill>
                <a:latin typeface="Arial"/>
                <a:ea typeface="Arial"/>
              </a:rPr>
              <a:t>case class Llena[T](val primero: T, val resto: Lista[T]) extends Lista[T] {</a:t>
            </a:r>
            <a:endParaRPr b="0" lang="es-AR" sz="236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s-AR" sz="2360" spc="-1" strike="noStrike">
                <a:solidFill>
                  <a:srgbClr val="000000"/>
                </a:solidFill>
                <a:latin typeface="Arial"/>
                <a:ea typeface="Arial"/>
              </a:rPr>
              <a:t>}</a:t>
            </a:r>
            <a:endParaRPr b="0" lang="es-AR" sz="236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s-AR" sz="236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s-AR" sz="2360" spc="-1" strike="noStrike">
                <a:solidFill>
                  <a:srgbClr val="000000"/>
                </a:solidFill>
                <a:latin typeface="Arial"/>
                <a:ea typeface="Arial"/>
              </a:rPr>
              <a:t>def  esVacio[T](e:Lista[T]) = e match {</a:t>
            </a:r>
            <a:endParaRPr b="0" lang="es-AR" sz="236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s-AR" sz="2360" spc="-1" strike="noStrike">
                <a:solidFill>
                  <a:srgbClr val="000000"/>
                </a:solidFill>
                <a:latin typeface="Arial"/>
                <a:ea typeface="Arial"/>
              </a:rPr>
              <a:t>case e:Vacia[T] =&gt; true</a:t>
            </a:r>
            <a:endParaRPr b="0" lang="es-AR" sz="236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s-AR" sz="2360" spc="-1" strike="noStrike">
                <a:solidFill>
                  <a:srgbClr val="000000"/>
                </a:solidFill>
                <a:latin typeface="Arial"/>
                <a:ea typeface="Arial"/>
              </a:rPr>
              <a:t>case e:Llena[T] =&gt; false</a:t>
            </a:r>
            <a:endParaRPr b="0" lang="es-AR" sz="236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s-AR" sz="2360" spc="-1" strike="noStrike">
                <a:solidFill>
                  <a:srgbClr val="000000"/>
                </a:solidFill>
                <a:latin typeface="Arial"/>
                <a:ea typeface="Arial"/>
              </a:rPr>
              <a:t>}    </a:t>
            </a:r>
            <a:endParaRPr b="0" lang="es-AR" sz="236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Shape 4"/>
          <p:cNvSpPr/>
          <p:nvPr/>
        </p:nvSpPr>
        <p:spPr>
          <a:xfrm>
            <a:off x="457200" y="522720"/>
            <a:ext cx="6530040" cy="651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s-AR" sz="3270" spc="-1" strike="noStrike">
                <a:solidFill>
                  <a:srgbClr val="000000"/>
                </a:solidFill>
                <a:latin typeface="Arial"/>
                <a:ea typeface="Arial"/>
              </a:rPr>
              <a:t>Typescript</a:t>
            </a:r>
            <a:endParaRPr b="0" lang="es-AR" sz="3270" spc="-1" strike="noStrike">
              <a:latin typeface="Arial"/>
            </a:endParaRPr>
          </a:p>
        </p:txBody>
      </p:sp>
      <p:sp>
        <p:nvSpPr>
          <p:cNvPr id="146" name="TextShape 5"/>
          <p:cNvSpPr/>
          <p:nvPr/>
        </p:nvSpPr>
        <p:spPr>
          <a:xfrm>
            <a:off x="457200" y="1632960"/>
            <a:ext cx="8228160" cy="397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buNone/>
            </a:pPr>
            <a:r>
              <a:rPr b="0" lang="es-AR" sz="2360" spc="-1" strike="noStrike">
                <a:solidFill>
                  <a:srgbClr val="000000"/>
                </a:solidFill>
                <a:latin typeface="Arial"/>
                <a:ea typeface="Arial"/>
              </a:rPr>
              <a:t>TypeScript no tiene un soporte nativo de pattern matching al estilo de lenguajes como Scala o Haskell, se puede simular de manera efectiva utilizando algunas características como:</a:t>
            </a:r>
            <a:endParaRPr b="0" lang="es-AR" sz="236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extShape 6"/>
          <p:cNvSpPr/>
          <p:nvPr/>
        </p:nvSpPr>
        <p:spPr>
          <a:xfrm>
            <a:off x="457200" y="522720"/>
            <a:ext cx="6530040" cy="651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s-AR" sz="3270" spc="-1" strike="noStrike">
                <a:solidFill>
                  <a:srgbClr val="000000"/>
                </a:solidFill>
                <a:latin typeface="Arial"/>
                <a:ea typeface="Arial"/>
              </a:rPr>
              <a:t>Tipos discriminados</a:t>
            </a:r>
            <a:endParaRPr b="0" lang="es-AR" sz="3270" spc="-1" strike="noStrike">
              <a:latin typeface="Arial"/>
            </a:endParaRPr>
          </a:p>
        </p:txBody>
      </p:sp>
      <p:sp>
        <p:nvSpPr>
          <p:cNvPr id="148" name="TextShape 7"/>
          <p:cNvSpPr/>
          <p:nvPr/>
        </p:nvSpPr>
        <p:spPr>
          <a:xfrm>
            <a:off x="360000" y="1260000"/>
            <a:ext cx="9180000" cy="540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 fontScale="79000"/>
          </a:bodyPr>
          <a:p>
            <a:pPr>
              <a:lnSpc>
                <a:spcPct val="100000"/>
              </a:lnSpc>
              <a:buNone/>
            </a:pPr>
            <a:r>
              <a:rPr b="0" lang="es-AR" sz="2360" spc="-1" strike="noStrike">
                <a:solidFill>
                  <a:srgbClr val="000000"/>
                </a:solidFill>
                <a:latin typeface="Arial"/>
                <a:ea typeface="Arial"/>
              </a:rPr>
              <a:t>type Shape = </a:t>
            </a:r>
            <a:endParaRPr b="0" lang="es-AR" sz="236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s-AR" sz="236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s-AR" sz="2360" spc="-1" strike="noStrike">
                <a:solidFill>
                  <a:srgbClr val="000000"/>
                </a:solidFill>
                <a:latin typeface="Arial"/>
                <a:ea typeface="Arial"/>
              </a:rPr>
              <a:t>| { kind: 'circle', radius: number }</a:t>
            </a:r>
            <a:endParaRPr b="0" lang="es-AR" sz="236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s-AR" sz="236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s-AR" sz="2360" spc="-1" strike="noStrike">
                <a:solidFill>
                  <a:srgbClr val="000000"/>
                </a:solidFill>
                <a:latin typeface="Arial"/>
                <a:ea typeface="Arial"/>
              </a:rPr>
              <a:t>| { kind: 'square', sideLength: number }</a:t>
            </a:r>
            <a:endParaRPr b="0" lang="es-AR" sz="236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s-AR" sz="236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s-AR" sz="2360" spc="-1" strike="noStrike">
                <a:solidFill>
                  <a:srgbClr val="000000"/>
                </a:solidFill>
                <a:latin typeface="Arial"/>
                <a:ea typeface="Arial"/>
              </a:rPr>
              <a:t>| { kind: 'rectangle', width: number, height: number };</a:t>
            </a:r>
            <a:endParaRPr b="0" lang="es-AR" sz="236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s-AR" sz="236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s-AR" sz="236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s-AR" sz="2360" spc="-1" strike="noStrike">
                <a:solidFill>
                  <a:srgbClr val="000000"/>
                </a:solidFill>
                <a:latin typeface="Arial"/>
                <a:ea typeface="Arial"/>
              </a:rPr>
              <a:t>function area(shape: Shape): number {</a:t>
            </a:r>
            <a:endParaRPr b="0" lang="es-AR" sz="236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s-AR" sz="236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s-AR" sz="2360" spc="-1" strike="noStrike">
                <a:solidFill>
                  <a:srgbClr val="000000"/>
                </a:solidFill>
                <a:latin typeface="Arial"/>
                <a:ea typeface="Arial"/>
              </a:rPr>
              <a:t>switch (shape.kind) {</a:t>
            </a:r>
            <a:endParaRPr b="0" lang="es-AR" sz="236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s-AR" sz="2360" spc="-1" strike="noStrike">
                <a:solidFill>
                  <a:srgbClr val="000000"/>
                </a:solidFill>
                <a:latin typeface="Arial"/>
                <a:ea typeface="Arial"/>
              </a:rPr>
              <a:t>    </a:t>
            </a:r>
            <a:r>
              <a:rPr b="0" lang="es-AR" sz="2360" spc="-1" strike="noStrike">
                <a:solidFill>
                  <a:srgbClr val="000000"/>
                </a:solidFill>
                <a:latin typeface="Arial"/>
                <a:ea typeface="Arial"/>
              </a:rPr>
              <a:t>case 'circle':</a:t>
            </a:r>
            <a:endParaRPr b="0" lang="es-AR" sz="236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s-AR" sz="2360" spc="-1" strike="noStrike">
                <a:solidFill>
                  <a:srgbClr val="000000"/>
                </a:solidFill>
                <a:latin typeface="Arial"/>
                <a:ea typeface="Arial"/>
              </a:rPr>
              <a:t>      </a:t>
            </a:r>
            <a:r>
              <a:rPr b="0" lang="es-AR" sz="2360" spc="-1" strike="noStrike">
                <a:solidFill>
                  <a:srgbClr val="000000"/>
                </a:solidFill>
                <a:latin typeface="Arial"/>
                <a:ea typeface="Arial"/>
              </a:rPr>
              <a:t>return Math.PI * shape.radius ** 2;</a:t>
            </a:r>
            <a:endParaRPr b="0" lang="es-AR" sz="236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s-AR" sz="2360" spc="-1" strike="noStrike">
                <a:solidFill>
                  <a:srgbClr val="000000"/>
                </a:solidFill>
                <a:latin typeface="Arial"/>
                <a:ea typeface="Arial"/>
              </a:rPr>
              <a:t>    </a:t>
            </a:r>
            <a:r>
              <a:rPr b="0" lang="es-AR" sz="2360" spc="-1" strike="noStrike">
                <a:solidFill>
                  <a:srgbClr val="000000"/>
                </a:solidFill>
                <a:latin typeface="Arial"/>
                <a:ea typeface="Arial"/>
              </a:rPr>
              <a:t>case 'square':</a:t>
            </a:r>
            <a:endParaRPr b="0" lang="es-AR" sz="236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s-AR" sz="2360" spc="-1" strike="noStrike">
                <a:solidFill>
                  <a:srgbClr val="000000"/>
                </a:solidFill>
                <a:latin typeface="Arial"/>
                <a:ea typeface="Arial"/>
              </a:rPr>
              <a:t>      </a:t>
            </a:r>
            <a:r>
              <a:rPr b="0" lang="es-AR" sz="2360" spc="-1" strike="noStrike">
                <a:solidFill>
                  <a:srgbClr val="000000"/>
                </a:solidFill>
                <a:latin typeface="Arial"/>
                <a:ea typeface="Arial"/>
              </a:rPr>
              <a:t>return shape.sideLength ** 2;</a:t>
            </a:r>
            <a:endParaRPr b="0" lang="es-AR" sz="236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s-AR" sz="2360" spc="-1" strike="noStrike">
                <a:solidFill>
                  <a:srgbClr val="000000"/>
                </a:solidFill>
                <a:latin typeface="Arial"/>
                <a:ea typeface="Arial"/>
              </a:rPr>
              <a:t>    </a:t>
            </a:r>
            <a:r>
              <a:rPr b="0" lang="es-AR" sz="2360" spc="-1" strike="noStrike">
                <a:solidFill>
                  <a:srgbClr val="000000"/>
                </a:solidFill>
                <a:latin typeface="Arial"/>
                <a:ea typeface="Arial"/>
              </a:rPr>
              <a:t>case 'rectangle':</a:t>
            </a:r>
            <a:endParaRPr b="0" lang="es-AR" sz="236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s-AR" sz="2360" spc="-1" strike="noStrike">
                <a:solidFill>
                  <a:srgbClr val="000000"/>
                </a:solidFill>
                <a:latin typeface="Arial"/>
                <a:ea typeface="Arial"/>
              </a:rPr>
              <a:t>      </a:t>
            </a:r>
            <a:r>
              <a:rPr b="0" lang="es-AR" sz="2360" spc="-1" strike="noStrike">
                <a:solidFill>
                  <a:srgbClr val="000000"/>
                </a:solidFill>
                <a:latin typeface="Arial"/>
                <a:ea typeface="Arial"/>
              </a:rPr>
              <a:t>return shape.width * shape.height;</a:t>
            </a:r>
            <a:endParaRPr b="0" lang="es-AR" sz="236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s-AR" sz="236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s-AR" sz="2360" spc="-1" strike="noStrike">
                <a:solidFill>
                  <a:srgbClr val="000000"/>
                </a:solidFill>
                <a:latin typeface="Arial"/>
                <a:ea typeface="Arial"/>
              </a:rPr>
              <a:t>}</a:t>
            </a:r>
            <a:endParaRPr b="0" lang="es-AR" sz="236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s-AR" sz="2360" spc="-1" strike="noStrike">
                <a:solidFill>
                  <a:srgbClr val="000000"/>
                </a:solidFill>
                <a:latin typeface="Arial"/>
                <a:ea typeface="Arial"/>
              </a:rPr>
              <a:t>}</a:t>
            </a:r>
            <a:endParaRPr b="0" lang="es-AR" sz="236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s-AR" sz="236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s-AR" sz="2360" spc="-1" strike="noStrike">
                <a:solidFill>
                  <a:srgbClr val="000000"/>
                </a:solidFill>
                <a:latin typeface="Arial"/>
                <a:ea typeface="Arial"/>
              </a:rPr>
              <a:t>const myCircle: Shape = { kind: 'circle', radius: 5 };</a:t>
            </a:r>
            <a:endParaRPr b="0" lang="es-AR" sz="236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s-AR" sz="2360" spc="-1" strike="noStrike">
                <a:solidFill>
                  <a:srgbClr val="000000"/>
                </a:solidFill>
                <a:latin typeface="Arial"/>
                <a:ea typeface="Arial"/>
              </a:rPr>
              <a:t>console.log(area(myCircle)); // 78.53981633974483    </a:t>
            </a:r>
            <a:endParaRPr b="0" lang="es-AR" sz="236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6480" y="273960"/>
            <a:ext cx="8227080" cy="1143720"/>
          </a:xfrm>
          <a:prstGeom prst="rect">
            <a:avLst/>
          </a:prstGeom>
          <a:noFill/>
          <a:ln w="9360">
            <a:noFill/>
          </a:ln>
        </p:spPr>
        <p:txBody>
          <a:bodyPr lIns="0" rIns="0" tIns="35640" bIns="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49640"/>
                <a:tab algn="l" pos="898560"/>
                <a:tab algn="l" pos="1348200"/>
                <a:tab algn="l" pos="1797120"/>
                <a:tab algn="l" pos="2246760"/>
                <a:tab algn="l" pos="2695680"/>
                <a:tab algn="l" pos="3145320"/>
                <a:tab algn="l" pos="3594240"/>
                <a:tab algn="l" pos="4043520"/>
                <a:tab algn="l" pos="4492800"/>
                <a:tab algn="l" pos="4942080"/>
                <a:tab algn="l" pos="5391000"/>
                <a:tab algn="l" pos="5840640"/>
                <a:tab algn="l" pos="6289560"/>
                <a:tab algn="l" pos="6739200"/>
                <a:tab algn="l" pos="7188120"/>
                <a:tab algn="l" pos="7637760"/>
                <a:tab algn="l" pos="8086680"/>
                <a:tab algn="l" pos="8536320"/>
                <a:tab algn="l" pos="8985240"/>
              </a:tabLst>
            </a:pPr>
            <a:r>
              <a:rPr b="0" lang="es-AR" sz="3600" spc="-1" strike="noStrike">
                <a:solidFill>
                  <a:srgbClr val="000000"/>
                </a:solidFill>
                <a:latin typeface="Arial"/>
                <a:ea typeface="SimSun"/>
              </a:rPr>
              <a:t>Generics</a:t>
            </a:r>
            <a:endParaRPr b="0" lang="es-AR" sz="36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456480" y="1604520"/>
            <a:ext cx="8227080" cy="3976200"/>
          </a:xfrm>
          <a:prstGeom prst="rect">
            <a:avLst/>
          </a:prstGeom>
          <a:noFill/>
          <a:ln w="9360">
            <a:noFill/>
          </a:ln>
        </p:spPr>
        <p:txBody>
          <a:bodyPr lIns="0" rIns="0" tIns="25920" bIns="0" anchor="t">
            <a:noAutofit/>
          </a:bodyPr>
          <a:p>
            <a:pPr marL="431640" indent="-324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49640"/>
                <a:tab algn="l" pos="898560"/>
                <a:tab algn="l" pos="1348200"/>
                <a:tab algn="l" pos="1797120"/>
                <a:tab algn="l" pos="2246760"/>
                <a:tab algn="l" pos="2695680"/>
                <a:tab algn="l" pos="3145320"/>
                <a:tab algn="l" pos="3594240"/>
                <a:tab algn="l" pos="4043520"/>
                <a:tab algn="l" pos="4492800"/>
                <a:tab algn="l" pos="4942080"/>
                <a:tab algn="l" pos="5391000"/>
                <a:tab algn="l" pos="5840640"/>
                <a:tab algn="l" pos="6289560"/>
                <a:tab algn="l" pos="6739200"/>
                <a:tab algn="l" pos="7188120"/>
                <a:tab algn="l" pos="7637760"/>
                <a:tab algn="l" pos="8086680"/>
                <a:tab algn="l" pos="8536320"/>
                <a:tab algn="l" pos="8985240"/>
              </a:tabLst>
            </a:pPr>
            <a:r>
              <a:rPr b="0" lang="es-AR" sz="3200" spc="-1" strike="noStrike">
                <a:solidFill>
                  <a:srgbClr val="000000"/>
                </a:solidFill>
                <a:latin typeface="Arial"/>
                <a:ea typeface="SimSun"/>
              </a:rPr>
              <a:t>Una posible solución es tipar esta estructura a object o any, esto trae con sigo ciertos problemas. </a:t>
            </a:r>
            <a:endParaRPr b="0" lang="es-AR" sz="3200" spc="-1" strike="noStrike">
              <a:latin typeface="Arial"/>
            </a:endParaRPr>
          </a:p>
          <a:p>
            <a:pPr marL="431640" indent="-324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49640"/>
                <a:tab algn="l" pos="898560"/>
                <a:tab algn="l" pos="1348200"/>
                <a:tab algn="l" pos="1797120"/>
                <a:tab algn="l" pos="2246760"/>
                <a:tab algn="l" pos="2695680"/>
                <a:tab algn="l" pos="3145320"/>
                <a:tab algn="l" pos="3594240"/>
                <a:tab algn="l" pos="4043520"/>
                <a:tab algn="l" pos="4492800"/>
                <a:tab algn="l" pos="4942080"/>
                <a:tab algn="l" pos="5391000"/>
                <a:tab algn="l" pos="5840640"/>
                <a:tab algn="l" pos="6289560"/>
                <a:tab algn="l" pos="6739200"/>
                <a:tab algn="l" pos="7188120"/>
                <a:tab algn="l" pos="7637760"/>
                <a:tab algn="l" pos="8086680"/>
                <a:tab algn="l" pos="8536320"/>
                <a:tab algn="l" pos="8985240"/>
              </a:tabLst>
            </a:pPr>
            <a:r>
              <a:rPr b="0" lang="es-AR" sz="3200" spc="-1" strike="noStrike">
                <a:solidFill>
                  <a:srgbClr val="000000"/>
                </a:solidFill>
                <a:latin typeface="Arial"/>
                <a:ea typeface="SimSun"/>
              </a:rPr>
              <a:t>Se pierde la seguridad por tipo.</a:t>
            </a:r>
            <a:endParaRPr b="0" lang="es-AR" sz="3200" spc="-1" strike="noStrike">
              <a:latin typeface="Arial"/>
            </a:endParaRPr>
          </a:p>
          <a:p>
            <a:pPr marL="431640" indent="-324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49640"/>
                <a:tab algn="l" pos="898560"/>
                <a:tab algn="l" pos="1348200"/>
                <a:tab algn="l" pos="1797120"/>
                <a:tab algn="l" pos="2246760"/>
                <a:tab algn="l" pos="2695680"/>
                <a:tab algn="l" pos="3145320"/>
                <a:tab algn="l" pos="3594240"/>
                <a:tab algn="l" pos="4043520"/>
                <a:tab algn="l" pos="4492800"/>
                <a:tab algn="l" pos="4942080"/>
                <a:tab algn="l" pos="5391000"/>
                <a:tab algn="l" pos="5840640"/>
                <a:tab algn="l" pos="6289560"/>
                <a:tab algn="l" pos="6739200"/>
                <a:tab algn="l" pos="7188120"/>
                <a:tab algn="l" pos="7637760"/>
                <a:tab algn="l" pos="8086680"/>
                <a:tab algn="l" pos="8536320"/>
                <a:tab algn="l" pos="8985240"/>
              </a:tabLst>
            </a:pPr>
            <a:r>
              <a:rPr b="0" lang="es-AR" sz="3200" spc="-1" strike="noStrike">
                <a:solidFill>
                  <a:srgbClr val="000000"/>
                </a:solidFill>
                <a:latin typeface="Arial"/>
                <a:ea typeface="SimSun"/>
              </a:rPr>
              <a:t>Debemos castear al tipo de la estructura cada vez que consultemos un elemento:</a:t>
            </a:r>
            <a:endParaRPr b="0" lang="es-AR" sz="3200" spc="-1" strike="noStrike">
              <a:latin typeface="Arial"/>
            </a:endParaRPr>
          </a:p>
          <a:p>
            <a:pPr marL="431640" indent="-324000">
              <a:lnSpc>
                <a:spcPct val="100000"/>
              </a:lnSpc>
              <a:spcBef>
                <a:spcPts val="473"/>
              </a:spcBef>
              <a:buNone/>
              <a:tabLst>
                <a:tab algn="l" pos="0"/>
              </a:tabLst>
            </a:pPr>
            <a:endParaRPr b="0" lang="es-AR" sz="2360" spc="-1" strike="noStrike">
              <a:latin typeface="Arial"/>
            </a:endParaRPr>
          </a:p>
          <a:p>
            <a:pPr marL="431640" indent="-324000">
              <a:lnSpc>
                <a:spcPct val="100000"/>
              </a:lnSpc>
              <a:spcBef>
                <a:spcPts val="473"/>
              </a:spcBef>
              <a:buNone/>
              <a:tabLst>
                <a:tab algn="l" pos="0"/>
              </a:tabLst>
            </a:pPr>
            <a:r>
              <a:rPr b="0" lang="es-AR" sz="2360" spc="-1" strike="noStrike">
                <a:solidFill>
                  <a:srgbClr val="000000"/>
                </a:solidFill>
                <a:latin typeface="Arial"/>
                <a:ea typeface="SimSun"/>
              </a:rPr>
              <a:t>List list = new ArrayList();</a:t>
            </a:r>
            <a:endParaRPr b="0" lang="es-AR" sz="2360" spc="-1" strike="noStrike">
              <a:latin typeface="Arial"/>
            </a:endParaRPr>
          </a:p>
          <a:p>
            <a:pPr marL="431640" indent="-324000">
              <a:lnSpc>
                <a:spcPct val="100000"/>
              </a:lnSpc>
              <a:spcBef>
                <a:spcPts val="473"/>
              </a:spcBef>
              <a:buNone/>
              <a:tabLst>
                <a:tab algn="l" pos="0"/>
              </a:tabLst>
            </a:pPr>
            <a:r>
              <a:rPr b="0" lang="es-AR" sz="2360" spc="-1" strike="noStrike">
                <a:solidFill>
                  <a:srgbClr val="000000"/>
                </a:solidFill>
                <a:latin typeface="Arial"/>
                <a:ea typeface="SimSun"/>
              </a:rPr>
              <a:t>list.add("hello");</a:t>
            </a:r>
            <a:endParaRPr b="0" lang="es-AR" sz="2360" spc="-1" strike="noStrike">
              <a:latin typeface="Arial"/>
            </a:endParaRPr>
          </a:p>
          <a:p>
            <a:pPr marL="431640" indent="-324000">
              <a:lnSpc>
                <a:spcPct val="100000"/>
              </a:lnSpc>
              <a:spcBef>
                <a:spcPts val="473"/>
              </a:spcBef>
              <a:buNone/>
              <a:tabLst>
                <a:tab algn="l" pos="0"/>
              </a:tabLst>
            </a:pPr>
            <a:r>
              <a:rPr b="0" lang="es-AR" sz="2360" spc="-1" strike="noStrike">
                <a:solidFill>
                  <a:srgbClr val="000000"/>
                </a:solidFill>
                <a:latin typeface="Arial"/>
                <a:ea typeface="SimSun"/>
              </a:rPr>
              <a:t>String s = (String) list.get(0);</a:t>
            </a:r>
            <a:endParaRPr b="0" lang="es-AR" sz="236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Shape 3"/>
          <p:cNvSpPr/>
          <p:nvPr/>
        </p:nvSpPr>
        <p:spPr>
          <a:xfrm>
            <a:off x="457200" y="522720"/>
            <a:ext cx="6530040" cy="651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s-AR" sz="3270" spc="-1" strike="noStrike">
                <a:solidFill>
                  <a:srgbClr val="000000"/>
                </a:solidFill>
                <a:latin typeface="Arial"/>
                <a:ea typeface="Arial"/>
              </a:rPr>
              <a:t>Guard clauses</a:t>
            </a:r>
            <a:endParaRPr b="0" lang="es-AR" sz="3270" spc="-1" strike="noStrike">
              <a:latin typeface="Arial"/>
            </a:endParaRPr>
          </a:p>
        </p:txBody>
      </p:sp>
      <p:sp>
        <p:nvSpPr>
          <p:cNvPr id="150" name="TextShape 8"/>
          <p:cNvSpPr/>
          <p:nvPr/>
        </p:nvSpPr>
        <p:spPr>
          <a:xfrm>
            <a:off x="360000" y="1260000"/>
            <a:ext cx="9180000" cy="540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 fontScale="93000"/>
          </a:bodyPr>
          <a:p>
            <a:pPr>
              <a:lnSpc>
                <a:spcPct val="100000"/>
              </a:lnSpc>
              <a:buNone/>
            </a:pPr>
            <a:r>
              <a:rPr b="0" lang="es-AR" sz="2360" spc="-1" strike="noStrike">
                <a:solidFill>
                  <a:srgbClr val="000000"/>
                </a:solidFill>
                <a:latin typeface="Arial"/>
                <a:ea typeface="Arial"/>
              </a:rPr>
              <a:t>function printNumber(x: number | string): string {</a:t>
            </a:r>
            <a:endParaRPr b="0" lang="es-AR" sz="236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s-AR" sz="236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s-AR" sz="2360" spc="-1" strike="noStrike">
                <a:solidFill>
                  <a:srgbClr val="000000"/>
                </a:solidFill>
                <a:latin typeface="Arial"/>
                <a:ea typeface="Arial"/>
              </a:rPr>
              <a:t>if (typeof x === 'number') {</a:t>
            </a:r>
            <a:endParaRPr b="0" lang="es-AR" sz="236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s-AR" sz="2360" spc="-1" strike="noStrike">
                <a:solidFill>
                  <a:srgbClr val="000000"/>
                </a:solidFill>
                <a:latin typeface="Arial"/>
                <a:ea typeface="Arial"/>
              </a:rPr>
              <a:t>    </a:t>
            </a:r>
            <a:r>
              <a:rPr b="0" lang="es-AR" sz="2360" spc="-1" strike="noStrike">
                <a:solidFill>
                  <a:srgbClr val="000000"/>
                </a:solidFill>
                <a:latin typeface="Arial"/>
                <a:ea typeface="Arial"/>
              </a:rPr>
              <a:t>return `Es un número: ${x}`;</a:t>
            </a:r>
            <a:endParaRPr b="0" lang="es-AR" sz="236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s-AR" sz="236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s-AR" sz="2360" spc="-1" strike="noStrike">
                <a:solidFill>
                  <a:srgbClr val="000000"/>
                </a:solidFill>
                <a:latin typeface="Arial"/>
                <a:ea typeface="Arial"/>
              </a:rPr>
              <a:t>} else if (typeof x === 'string') {</a:t>
            </a:r>
            <a:endParaRPr b="0" lang="es-AR" sz="236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s-AR" sz="2360" spc="-1" strike="noStrike">
                <a:solidFill>
                  <a:srgbClr val="000000"/>
                </a:solidFill>
                <a:latin typeface="Arial"/>
                <a:ea typeface="Arial"/>
              </a:rPr>
              <a:t>    </a:t>
            </a:r>
            <a:r>
              <a:rPr b="0" lang="es-AR" sz="2360" spc="-1" strike="noStrike">
                <a:solidFill>
                  <a:srgbClr val="000000"/>
                </a:solidFill>
                <a:latin typeface="Arial"/>
                <a:ea typeface="Arial"/>
              </a:rPr>
              <a:t>return `Es una cadena de texto: ${x}`;</a:t>
            </a:r>
            <a:endParaRPr b="0" lang="es-AR" sz="236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s-AR" sz="236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s-AR" sz="2360" spc="-1" strike="noStrike">
                <a:solidFill>
                  <a:srgbClr val="000000"/>
                </a:solidFill>
                <a:latin typeface="Arial"/>
                <a:ea typeface="Arial"/>
              </a:rPr>
              <a:t>} else {</a:t>
            </a:r>
            <a:endParaRPr b="0" lang="es-AR" sz="236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s-AR" sz="2360" spc="-1" strike="noStrike">
                <a:solidFill>
                  <a:srgbClr val="000000"/>
                </a:solidFill>
                <a:latin typeface="Arial"/>
                <a:ea typeface="Arial"/>
              </a:rPr>
              <a:t>    </a:t>
            </a:r>
            <a:r>
              <a:rPr b="0" lang="es-AR" sz="2360" spc="-1" strike="noStrike">
                <a:solidFill>
                  <a:srgbClr val="000000"/>
                </a:solidFill>
                <a:latin typeface="Arial"/>
                <a:ea typeface="Arial"/>
              </a:rPr>
              <a:t>return `Valor no soportado`;</a:t>
            </a:r>
            <a:endParaRPr b="0" lang="es-AR" sz="236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s-AR" sz="236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s-AR" sz="2360" spc="-1" strike="noStrike">
                <a:solidFill>
                  <a:srgbClr val="000000"/>
                </a:solidFill>
                <a:latin typeface="Arial"/>
                <a:ea typeface="Arial"/>
              </a:rPr>
              <a:t>}</a:t>
            </a:r>
            <a:endParaRPr b="0" lang="es-AR" sz="236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s-AR" sz="2360" spc="-1" strike="noStrike">
                <a:solidFill>
                  <a:srgbClr val="000000"/>
                </a:solidFill>
                <a:latin typeface="Arial"/>
                <a:ea typeface="Arial"/>
              </a:rPr>
              <a:t>}</a:t>
            </a:r>
            <a:endParaRPr b="0" lang="es-AR" sz="236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s-AR" sz="236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s-AR" sz="2360" spc="-1" strike="noStrike">
                <a:solidFill>
                  <a:srgbClr val="000000"/>
                </a:solidFill>
                <a:latin typeface="Arial"/>
                <a:ea typeface="Arial"/>
              </a:rPr>
              <a:t>// Uso</a:t>
            </a:r>
            <a:endParaRPr b="0" lang="es-AR" sz="236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s-AR" sz="236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s-AR" sz="2360" spc="-1" strike="noStrike">
                <a:solidFill>
                  <a:srgbClr val="000000"/>
                </a:solidFill>
                <a:latin typeface="Arial"/>
                <a:ea typeface="Arial"/>
              </a:rPr>
              <a:t>console.log(printNumber(42));   // Es un número: 42</a:t>
            </a:r>
            <a:endParaRPr b="0" lang="es-AR" sz="236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s-AR" sz="2360" spc="-1" strike="noStrike">
                <a:solidFill>
                  <a:srgbClr val="000000"/>
                </a:solidFill>
                <a:latin typeface="Arial"/>
                <a:ea typeface="Arial"/>
              </a:rPr>
              <a:t>console.log(printNumber('42')); // Es una cadena de texto: 42</a:t>
            </a:r>
            <a:endParaRPr b="0" lang="es-AR" sz="236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s-AR" sz="236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s-AR" sz="2360" spc="-1" strike="noStrike">
                <a:solidFill>
                  <a:srgbClr val="000000"/>
                </a:solidFill>
                <a:latin typeface="Arial"/>
                <a:ea typeface="Arial"/>
              </a:rPr>
              <a:t>   </a:t>
            </a:r>
            <a:endParaRPr b="0" lang="es-AR" sz="236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extShape 9"/>
          <p:cNvSpPr/>
          <p:nvPr/>
        </p:nvSpPr>
        <p:spPr>
          <a:xfrm>
            <a:off x="457200" y="522720"/>
            <a:ext cx="6530040" cy="651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s-AR" sz="3270" spc="-1" strike="noStrike">
                <a:solidFill>
                  <a:srgbClr val="000000"/>
                </a:solidFill>
                <a:latin typeface="Arial"/>
                <a:ea typeface="Arial"/>
              </a:rPr>
              <a:t>Desestructuración </a:t>
            </a:r>
            <a:r>
              <a:rPr b="0" lang="es-AR" sz="3270" spc="-1" strike="noStrike">
                <a:solidFill>
                  <a:srgbClr val="000000"/>
                </a:solidFill>
                <a:latin typeface="Arial"/>
                <a:ea typeface="Arial"/>
              </a:rPr>
              <a:t>de objetos </a:t>
            </a:r>
            <a:endParaRPr b="0" lang="es-AR" sz="3270" spc="-1" strike="noStrike">
              <a:latin typeface="Arial"/>
            </a:endParaRPr>
          </a:p>
        </p:txBody>
      </p:sp>
      <p:sp>
        <p:nvSpPr>
          <p:cNvPr id="152" name="TextShape 10"/>
          <p:cNvSpPr/>
          <p:nvPr/>
        </p:nvSpPr>
        <p:spPr>
          <a:xfrm>
            <a:off x="360000" y="1260000"/>
            <a:ext cx="9180000" cy="540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 fontScale="83000"/>
          </a:bodyPr>
          <a:p>
            <a:pPr>
              <a:lnSpc>
                <a:spcPct val="100000"/>
              </a:lnSpc>
              <a:buNone/>
            </a:pPr>
            <a:r>
              <a:rPr b="0" lang="es-AR" sz="2360" spc="-1" strike="noStrike">
                <a:solidFill>
                  <a:srgbClr val="000000"/>
                </a:solidFill>
                <a:latin typeface="Arial"/>
                <a:ea typeface="Arial"/>
              </a:rPr>
              <a:t>type Person = { name: string, age: number };</a:t>
            </a:r>
            <a:endParaRPr b="0" lang="es-AR" sz="236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s-AR" sz="2360" spc="-1" strike="noStrike">
                <a:solidFill>
                  <a:srgbClr val="000000"/>
                </a:solidFill>
                <a:latin typeface="Arial"/>
                <a:ea typeface="Arial"/>
              </a:rPr>
              <a:t>type Animal = { species: string };</a:t>
            </a:r>
            <a:endParaRPr b="0" lang="es-AR" sz="236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s-AR" sz="236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s-AR" sz="236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s-AR" sz="2360" spc="-1" strike="noStrike">
                <a:solidFill>
                  <a:srgbClr val="000000"/>
                </a:solidFill>
                <a:latin typeface="Arial"/>
                <a:ea typeface="Arial"/>
              </a:rPr>
              <a:t>function describe(input: Person | Animal): string {</a:t>
            </a:r>
            <a:endParaRPr b="0" lang="es-AR" sz="236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s-AR" sz="236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s-AR" sz="2360" spc="-1" strike="noStrike">
                <a:solidFill>
                  <a:srgbClr val="000000"/>
                </a:solidFill>
                <a:latin typeface="Arial"/>
                <a:ea typeface="Arial"/>
              </a:rPr>
              <a:t>if ('name' in input) {</a:t>
            </a:r>
            <a:endParaRPr b="0" lang="es-AR" sz="236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s-AR" sz="2360" spc="-1" strike="noStrike">
                <a:solidFill>
                  <a:srgbClr val="000000"/>
                </a:solidFill>
                <a:latin typeface="Arial"/>
                <a:ea typeface="Arial"/>
              </a:rPr>
              <a:t>    </a:t>
            </a:r>
            <a:r>
              <a:rPr b="0" lang="es-AR" sz="2360" spc="-1" strike="noStrike">
                <a:solidFill>
                  <a:srgbClr val="000000"/>
                </a:solidFill>
                <a:latin typeface="Arial"/>
                <a:ea typeface="Arial"/>
              </a:rPr>
              <a:t>return `Persona: ${input.name}, Edad: ${input.age}`;</a:t>
            </a:r>
            <a:endParaRPr b="0" lang="es-AR" sz="236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s-AR" sz="236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s-AR" sz="2360" spc="-1" strike="noStrike">
                <a:solidFill>
                  <a:srgbClr val="000000"/>
                </a:solidFill>
                <a:latin typeface="Arial"/>
                <a:ea typeface="Arial"/>
              </a:rPr>
              <a:t>} else {</a:t>
            </a:r>
            <a:endParaRPr b="0" lang="es-AR" sz="236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s-AR" sz="2360" spc="-1" strike="noStrike">
                <a:solidFill>
                  <a:srgbClr val="000000"/>
                </a:solidFill>
                <a:latin typeface="Arial"/>
                <a:ea typeface="Arial"/>
              </a:rPr>
              <a:t>    </a:t>
            </a:r>
            <a:r>
              <a:rPr b="0" lang="es-AR" sz="2360" spc="-1" strike="noStrike">
                <a:solidFill>
                  <a:srgbClr val="000000"/>
                </a:solidFill>
                <a:latin typeface="Arial"/>
                <a:ea typeface="Arial"/>
              </a:rPr>
              <a:t>return `Especie: ${input.species}`;</a:t>
            </a:r>
            <a:endParaRPr b="0" lang="es-AR" sz="236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s-AR" sz="236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s-AR" sz="2360" spc="-1" strike="noStrike">
                <a:solidFill>
                  <a:srgbClr val="000000"/>
                </a:solidFill>
                <a:latin typeface="Arial"/>
                <a:ea typeface="Arial"/>
              </a:rPr>
              <a:t>}</a:t>
            </a:r>
            <a:endParaRPr b="0" lang="es-AR" sz="236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s-AR" sz="2360" spc="-1" strike="noStrike">
                <a:solidFill>
                  <a:srgbClr val="000000"/>
                </a:solidFill>
                <a:latin typeface="Arial"/>
                <a:ea typeface="Arial"/>
              </a:rPr>
              <a:t>}</a:t>
            </a:r>
            <a:endParaRPr b="0" lang="es-AR" sz="236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s-AR" sz="236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s-AR" sz="2360" spc="-1" strike="noStrike">
                <a:solidFill>
                  <a:srgbClr val="000000"/>
                </a:solidFill>
                <a:latin typeface="Arial"/>
                <a:ea typeface="Arial"/>
              </a:rPr>
              <a:t>// Uso</a:t>
            </a:r>
            <a:endParaRPr b="0" lang="es-AR" sz="236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s-AR" sz="2360" spc="-1" strike="noStrike">
                <a:solidFill>
                  <a:srgbClr val="000000"/>
                </a:solidFill>
                <a:latin typeface="Arial"/>
                <a:ea typeface="Arial"/>
              </a:rPr>
              <a:t>const person: Person = { name: 'John', age: 30 };</a:t>
            </a:r>
            <a:endParaRPr b="0" lang="es-AR" sz="236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s-AR" sz="2360" spc="-1" strike="noStrike">
                <a:solidFill>
                  <a:srgbClr val="000000"/>
                </a:solidFill>
                <a:latin typeface="Arial"/>
                <a:ea typeface="Arial"/>
              </a:rPr>
              <a:t>const animal: Animal = { species: 'Dog' };</a:t>
            </a:r>
            <a:endParaRPr b="0" lang="es-AR" sz="236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s-AR" sz="2360" spc="-1" strike="noStrike">
                <a:solidFill>
                  <a:srgbClr val="000000"/>
                </a:solidFill>
                <a:latin typeface="Arial"/>
                <a:ea typeface="Arial"/>
              </a:rPr>
              <a:t>console.log(describe(person)); // Persona: John, Edad: 30</a:t>
            </a:r>
            <a:endParaRPr b="0" lang="es-AR" sz="236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s-AR" sz="2360" spc="-1" strike="noStrike">
                <a:solidFill>
                  <a:srgbClr val="000000"/>
                </a:solidFill>
                <a:latin typeface="Arial"/>
                <a:ea typeface="Arial"/>
              </a:rPr>
              <a:t>console.log(describe(animal)); // Especie: Dog</a:t>
            </a:r>
            <a:endParaRPr b="0" lang="es-AR" sz="236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s-AR" sz="2360" spc="-1" strike="noStrike">
                <a:solidFill>
                  <a:srgbClr val="000000"/>
                </a:solidFill>
                <a:latin typeface="Arial"/>
                <a:ea typeface="Arial"/>
              </a:rPr>
              <a:t>   </a:t>
            </a:r>
            <a:endParaRPr b="0" lang="es-AR" sz="236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457200" y="190440"/>
            <a:ext cx="8228520" cy="58140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3600" spc="-1" strike="noStrike">
                <a:solidFill>
                  <a:srgbClr val="000000"/>
                </a:solidFill>
                <a:latin typeface="Arial"/>
                <a:ea typeface="SimSun"/>
              </a:rPr>
              <a:t>C#:</a:t>
            </a:r>
            <a:endParaRPr b="0" lang="es-AR" sz="3600" spc="-1" strike="noStrike"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/>
          </p:nvPr>
        </p:nvSpPr>
        <p:spPr>
          <a:xfrm>
            <a:off x="457200" y="1160280"/>
            <a:ext cx="8228520" cy="495180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SimSun"/>
              </a:rPr>
              <a:t>public static void SwitchPattern(object o)</a:t>
            </a:r>
            <a:endParaRPr b="0" lang="es-A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SimSun"/>
              </a:rPr>
              <a:t>{</a:t>
            </a:r>
            <a:endParaRPr b="0" lang="es-A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SimSun"/>
              </a:rPr>
              <a:t>   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SimSun"/>
              </a:rPr>
              <a:t>switch (o)</a:t>
            </a:r>
            <a:endParaRPr b="0" lang="es-A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SimSun"/>
              </a:rPr>
              <a:t>   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SimSun"/>
              </a:rPr>
              <a:t>{</a:t>
            </a:r>
            <a:endParaRPr b="0" lang="es-A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SimSun"/>
              </a:rPr>
              <a:t>       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SimSun"/>
              </a:rPr>
              <a:t>case Person p:</a:t>
            </a:r>
            <a:endParaRPr b="0" lang="es-A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SimSun"/>
              </a:rPr>
              <a:t>           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SimSun"/>
              </a:rPr>
              <a:t>Console.WriteLine($"any other person {p.FirstName}");</a:t>
            </a:r>
            <a:endParaRPr b="0" lang="es-A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SimSun"/>
              </a:rPr>
              <a:t>           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SimSun"/>
              </a:rPr>
              <a:t>break;</a:t>
            </a:r>
            <a:endParaRPr b="0" lang="es-A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SimSun"/>
              </a:rPr>
              <a:t>       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SimSun"/>
              </a:rPr>
              <a:t>case var x:</a:t>
            </a:r>
            <a:endParaRPr b="0" lang="es-A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SimSun"/>
              </a:rPr>
              <a:t>           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SimSun"/>
              </a:rPr>
              <a:t>Console.WriteLine($"Type {x?.GetType().Name} ");</a:t>
            </a:r>
            <a:endParaRPr b="0" lang="es-A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SimSun"/>
              </a:rPr>
              <a:t>           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SimSun"/>
              </a:rPr>
              <a:t>break;</a:t>
            </a:r>
            <a:endParaRPr b="0" lang="es-A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SimSun"/>
              </a:rPr>
              <a:t>   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SimSun"/>
              </a:rPr>
              <a:t>}</a:t>
            </a:r>
            <a:endParaRPr b="0" lang="es-A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SimSun"/>
              </a:rPr>
              <a:t>}</a:t>
            </a:r>
            <a:endParaRPr b="0" lang="es-A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457200" y="190440"/>
            <a:ext cx="8228520" cy="58140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3600" spc="-1" strike="noStrike">
                <a:solidFill>
                  <a:srgbClr val="000000"/>
                </a:solidFill>
                <a:latin typeface="Arial"/>
                <a:ea typeface="SimSun"/>
              </a:rPr>
              <a:t>Type Pattern y Switch con Pattern Matching (C# 7.0)</a:t>
            </a:r>
            <a:endParaRPr b="0" lang="es-AR" sz="3600" spc="-1" strike="noStrike"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/>
          </p:nvPr>
        </p:nvSpPr>
        <p:spPr>
          <a:xfrm>
            <a:off x="457200" y="1160280"/>
            <a:ext cx="8228520" cy="495180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SimSun"/>
              </a:rPr>
              <a:t>Permite verificar y hacer un cast de un tipo directamente.</a:t>
            </a:r>
            <a:endParaRPr b="0" lang="es-A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0" lang="es-A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SimSun"/>
              </a:rPr>
              <a:t>if (obj is int i)</a:t>
            </a:r>
            <a:endParaRPr b="0" lang="es-A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SimSun"/>
              </a:rPr>
              <a:t>{</a:t>
            </a:r>
            <a:endParaRPr b="0" lang="es-A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SimSun"/>
              </a:rPr>
              <a:t>   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SimSun"/>
              </a:rPr>
              <a:t>Console.WriteLine(i); // Desde C# 7.0</a:t>
            </a:r>
            <a:endParaRPr b="0" lang="es-A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SimSun"/>
              </a:rPr>
              <a:t>}</a:t>
            </a:r>
            <a:endParaRPr b="0" lang="es-A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0" lang="es-A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SimSun"/>
              </a:rPr>
              <a:t>El switch puede realizar comparaciones de tipos.</a:t>
            </a:r>
            <a:endParaRPr b="0" lang="es-A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0" lang="es-A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SimSun"/>
              </a:rPr>
              <a:t>switch (obj)</a:t>
            </a:r>
            <a:endParaRPr b="0" lang="es-A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SimSun"/>
              </a:rPr>
              <a:t>{</a:t>
            </a:r>
            <a:endParaRPr b="0" lang="es-A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SimSun"/>
              </a:rPr>
              <a:t>   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SimSun"/>
              </a:rPr>
              <a:t>case int i:</a:t>
            </a:r>
            <a:endParaRPr b="0" lang="es-A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SimSun"/>
              </a:rPr>
              <a:t>       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SimSun"/>
              </a:rPr>
              <a:t>Console.WriteLine(i);  // Desde C# 7.0</a:t>
            </a:r>
            <a:endParaRPr b="0" lang="es-A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SimSun"/>
              </a:rPr>
              <a:t>       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SimSun"/>
              </a:rPr>
              <a:t>break;</a:t>
            </a:r>
            <a:endParaRPr b="0" lang="es-A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SimSun"/>
              </a:rPr>
              <a:t>}</a:t>
            </a:r>
            <a:endParaRPr b="0" lang="es-A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457200" y="190440"/>
            <a:ext cx="8228520" cy="58140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3600" spc="-1" strike="noStrike">
                <a:solidFill>
                  <a:srgbClr val="000000"/>
                </a:solidFill>
                <a:latin typeface="Arial"/>
                <a:ea typeface="SimSun"/>
              </a:rPr>
              <a:t>Property Pattern (C# 8.0)</a:t>
            </a:r>
            <a:endParaRPr b="0" lang="es-AR" sz="3600" spc="-1" strike="noStrike"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/>
          </p:nvPr>
        </p:nvSpPr>
        <p:spPr>
          <a:xfrm>
            <a:off x="457200" y="1160280"/>
            <a:ext cx="8228520" cy="495180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SimSun"/>
              </a:rPr>
              <a:t>var person = new Person("John", 30);</a:t>
            </a:r>
            <a:endParaRPr b="0" lang="es-A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SimSun"/>
              </a:rPr>
              <a:t>var result = person switch</a:t>
            </a:r>
            <a:endParaRPr b="0" lang="es-A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SimSun"/>
              </a:rPr>
              <a:t>{</a:t>
            </a:r>
            <a:endParaRPr b="0" lang="es-A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SimSun"/>
              </a:rPr>
              <a:t>   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SimSun"/>
              </a:rPr>
              <a:t>{ Name: "John", Age: 30 } =&gt; "Matched!", // Desde C# 8.0</a:t>
            </a:r>
            <a:endParaRPr b="0" lang="es-A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SimSun"/>
              </a:rPr>
              <a:t>   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SimSun"/>
              </a:rPr>
              <a:t>_ =&gt; "No Match"</a:t>
            </a:r>
            <a:endParaRPr b="0" lang="es-A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SimSun"/>
              </a:rPr>
              <a:t>};</a:t>
            </a:r>
            <a:endParaRPr b="0" lang="es-A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457200" y="190440"/>
            <a:ext cx="8228520" cy="58140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3600" spc="-1" strike="noStrike">
                <a:solidFill>
                  <a:srgbClr val="000000"/>
                </a:solidFill>
                <a:latin typeface="Arial"/>
                <a:ea typeface="SimSun"/>
              </a:rPr>
              <a:t>Positional Pattern (C# 8.0)</a:t>
            </a:r>
            <a:endParaRPr b="0" lang="es-AR" sz="3600" spc="-1" strike="noStrike"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/>
          </p:nvPr>
        </p:nvSpPr>
        <p:spPr>
          <a:xfrm>
            <a:off x="457200" y="1160280"/>
            <a:ext cx="8228520" cy="495180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SimSun"/>
              </a:rPr>
              <a:t>public record Point(int X, int Y);</a:t>
            </a:r>
            <a:endParaRPr b="0" lang="es-A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0" lang="es-A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SimSun"/>
              </a:rPr>
              <a:t>var point = new Point(1, 2);</a:t>
            </a:r>
            <a:endParaRPr b="0" lang="es-A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SimSun"/>
              </a:rPr>
              <a:t>string description = point switch</a:t>
            </a:r>
            <a:endParaRPr b="0" lang="es-A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SimSun"/>
              </a:rPr>
              <a:t>{</a:t>
            </a:r>
            <a:endParaRPr b="0" lang="es-A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SimSun"/>
              </a:rPr>
              <a:t>   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SimSun"/>
              </a:rPr>
              <a:t>(1, 2) =&gt; "Point at (1,2)",  // Desde C# 8.0</a:t>
            </a:r>
            <a:endParaRPr b="0" lang="es-A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SimSun"/>
              </a:rPr>
              <a:t>   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SimSun"/>
              </a:rPr>
              <a:t>_ =&gt; "Other point"</a:t>
            </a:r>
            <a:endParaRPr b="0" lang="es-A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SimSun"/>
              </a:rPr>
              <a:t>};</a:t>
            </a:r>
            <a:endParaRPr b="0" lang="es-A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0" lang="es-A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0" lang="es-A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457200" y="190440"/>
            <a:ext cx="8228520" cy="58140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3600" spc="-1" strike="noStrike">
                <a:solidFill>
                  <a:srgbClr val="000000"/>
                </a:solidFill>
                <a:latin typeface="Arial"/>
                <a:ea typeface="SimSun"/>
              </a:rPr>
              <a:t>Logical Patterns (and, or, not) (C# 9.0)</a:t>
            </a:r>
            <a:endParaRPr b="0" lang="es-AR" sz="3600" spc="-1" strike="noStrike"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/>
          </p:nvPr>
        </p:nvSpPr>
        <p:spPr>
          <a:xfrm>
            <a:off x="457200" y="1160280"/>
            <a:ext cx="8228520" cy="495180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SimSun"/>
              </a:rPr>
              <a:t>int x = 5;</a:t>
            </a:r>
            <a:endParaRPr b="0" lang="es-A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SimSun"/>
              </a:rPr>
              <a:t>string result = x switch</a:t>
            </a:r>
            <a:endParaRPr b="0" lang="es-A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SimSun"/>
              </a:rPr>
              <a:t>{</a:t>
            </a:r>
            <a:endParaRPr b="0" lang="es-A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SimSun"/>
              </a:rPr>
              <a:t>   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SimSun"/>
              </a:rPr>
              <a:t>&gt; 0 and &lt; 10 =&gt; "Between 1 and 9",   // Desde C# 9.0</a:t>
            </a:r>
            <a:endParaRPr b="0" lang="es-A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SimSun"/>
              </a:rPr>
              <a:t>   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SimSun"/>
              </a:rPr>
              <a:t>_ =&gt; "Other"</a:t>
            </a:r>
            <a:endParaRPr b="0" lang="es-A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SimSun"/>
              </a:rPr>
              <a:t>};</a:t>
            </a:r>
            <a:endParaRPr b="0" lang="es-A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0" lang="es-A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0" lang="es-A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0" lang="es-A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0" lang="es-A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457200" y="190440"/>
            <a:ext cx="8228520" cy="58140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3600" spc="-1" strike="noStrike">
                <a:solidFill>
                  <a:srgbClr val="000000"/>
                </a:solidFill>
                <a:latin typeface="Arial"/>
                <a:ea typeface="SimSun"/>
              </a:rPr>
              <a:t>Relational Pattern (C# 9.0)</a:t>
            </a:r>
            <a:endParaRPr b="0" lang="es-AR" sz="3600" spc="-1" strike="noStrike"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/>
          </p:nvPr>
        </p:nvSpPr>
        <p:spPr>
          <a:xfrm>
            <a:off x="457200" y="1160280"/>
            <a:ext cx="8228520" cy="495180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SimSun"/>
              </a:rPr>
              <a:t>int x = 20;</a:t>
            </a:r>
            <a:endParaRPr b="0" lang="es-A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0" lang="es-A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SimSun"/>
              </a:rPr>
              <a:t>string result = x switch</a:t>
            </a:r>
            <a:endParaRPr b="0" lang="es-A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SimSun"/>
              </a:rPr>
              <a:t>{</a:t>
            </a:r>
            <a:endParaRPr b="0" lang="es-A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SimSun"/>
              </a:rPr>
              <a:t>   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SimSun"/>
              </a:rPr>
              <a:t>&gt; 10 =&gt; "Greater than 10",  // Desde C# 9.0</a:t>
            </a:r>
            <a:endParaRPr b="0" lang="es-A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SimSun"/>
              </a:rPr>
              <a:t>   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SimSun"/>
              </a:rPr>
              <a:t>_ =&gt; "10 or less"</a:t>
            </a:r>
            <a:endParaRPr b="0" lang="es-A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SimSun"/>
              </a:rPr>
              <a:t>};</a:t>
            </a:r>
            <a:endParaRPr b="0" lang="es-A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0" lang="es-A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0" lang="es-A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0" lang="es-A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0" lang="es-A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457200" y="190440"/>
            <a:ext cx="8228520" cy="58140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3600" spc="-1" strike="noStrike">
                <a:solidFill>
                  <a:srgbClr val="000000"/>
                </a:solidFill>
                <a:latin typeface="Arial"/>
                <a:ea typeface="SimSun"/>
              </a:rPr>
              <a:t>List Patterns (C# 11.0)</a:t>
            </a:r>
            <a:endParaRPr b="0" lang="es-AR" sz="3600" spc="-1" strike="noStrike">
              <a:latin typeface="Arial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/>
          </p:nvPr>
        </p:nvSpPr>
        <p:spPr>
          <a:xfrm>
            <a:off x="457200" y="1160280"/>
            <a:ext cx="8228520" cy="495180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SimSun"/>
              </a:rPr>
              <a:t>int[] numbers = { 1, 2, 3 };</a:t>
            </a:r>
            <a:endParaRPr b="0" lang="es-A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0" lang="es-A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SimSun"/>
              </a:rPr>
              <a:t>var result = numbers switch</a:t>
            </a:r>
            <a:endParaRPr b="0" lang="es-A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SimSun"/>
              </a:rPr>
              <a:t>{</a:t>
            </a:r>
            <a:endParaRPr b="0" lang="es-A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SimSun"/>
              </a:rPr>
              <a:t>   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SimSun"/>
              </a:rPr>
              <a:t>[1, 2, ..] =&gt; "Starts with 1, 2",  // Desde C# 11.0</a:t>
            </a:r>
            <a:endParaRPr b="0" lang="es-A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SimSun"/>
              </a:rPr>
              <a:t>   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SimSun"/>
              </a:rPr>
              <a:t>_ =&gt; "Other"</a:t>
            </a:r>
            <a:endParaRPr b="0" lang="es-A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SimSun"/>
              </a:rPr>
              <a:t>};</a:t>
            </a:r>
            <a:endParaRPr b="0" lang="es-A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457200" y="190440"/>
            <a:ext cx="8228520" cy="58140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3600" spc="-1" strike="noStrike">
                <a:solidFill>
                  <a:srgbClr val="000000"/>
                </a:solidFill>
                <a:latin typeface="Arial"/>
                <a:ea typeface="SimSun"/>
              </a:rPr>
              <a:t>Slice Patterns (C# 11.0)</a:t>
            </a:r>
            <a:endParaRPr b="0" lang="es-AR" sz="3600" spc="-1" strike="noStrike"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/>
          </p:nvPr>
        </p:nvSpPr>
        <p:spPr>
          <a:xfrm>
            <a:off x="457200" y="1160280"/>
            <a:ext cx="8228520" cy="495180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SimSun"/>
              </a:rPr>
              <a:t>int[] numbers = { 1, 2, 3, 4 };</a:t>
            </a:r>
            <a:endParaRPr b="0" lang="es-A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0" lang="es-A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SimSun"/>
              </a:rPr>
              <a:t>var result = numbers switch</a:t>
            </a:r>
            <a:endParaRPr b="0" lang="es-A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SimSun"/>
              </a:rPr>
              <a:t>{</a:t>
            </a:r>
            <a:endParaRPr b="0" lang="es-A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SimSun"/>
              </a:rPr>
              <a:t>   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SimSun"/>
              </a:rPr>
              <a:t>[_, _, .. int[] rest] =&gt; $"Rest: {string.Join(", ", rest)}",  // Desde C# 11.0</a:t>
            </a:r>
            <a:endParaRPr b="0" lang="es-A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SimSun"/>
              </a:rPr>
              <a:t>   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SimSun"/>
              </a:rPr>
              <a:t>_ =&gt; "No Match"</a:t>
            </a:r>
            <a:endParaRPr b="0" lang="es-A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SimSun"/>
              </a:rPr>
              <a:t>};</a:t>
            </a:r>
            <a:endParaRPr b="0" lang="es-A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0" lang="es-A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0" lang="es-A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0" lang="es-A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0" lang="es-A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0" lang="es-A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0" lang="es-A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6480" y="273960"/>
            <a:ext cx="8227080" cy="1143720"/>
          </a:xfrm>
          <a:prstGeom prst="rect">
            <a:avLst/>
          </a:prstGeom>
          <a:noFill/>
          <a:ln w="9360">
            <a:noFill/>
          </a:ln>
        </p:spPr>
        <p:txBody>
          <a:bodyPr lIns="0" rIns="0" tIns="35640" bIns="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49640"/>
                <a:tab algn="l" pos="898560"/>
                <a:tab algn="l" pos="1348200"/>
                <a:tab algn="l" pos="1797120"/>
                <a:tab algn="l" pos="2246760"/>
                <a:tab algn="l" pos="2695680"/>
                <a:tab algn="l" pos="3145320"/>
                <a:tab algn="l" pos="3594240"/>
                <a:tab algn="l" pos="4043520"/>
                <a:tab algn="l" pos="4492800"/>
                <a:tab algn="l" pos="4942080"/>
                <a:tab algn="l" pos="5391000"/>
                <a:tab algn="l" pos="5840640"/>
                <a:tab algn="l" pos="6289560"/>
                <a:tab algn="l" pos="6739200"/>
                <a:tab algn="l" pos="7188120"/>
                <a:tab algn="l" pos="7637760"/>
                <a:tab algn="l" pos="8086680"/>
                <a:tab algn="l" pos="8536320"/>
                <a:tab algn="l" pos="8985240"/>
              </a:tabLst>
            </a:pPr>
            <a:r>
              <a:rPr b="0" lang="es-AR" sz="3600" spc="-1" strike="noStrike">
                <a:solidFill>
                  <a:srgbClr val="000000"/>
                </a:solidFill>
                <a:latin typeface="Arial"/>
                <a:ea typeface="SimSun"/>
              </a:rPr>
              <a:t>Generics</a:t>
            </a:r>
            <a:endParaRPr b="0" lang="es-AR" sz="3600" spc="-1" strike="noStrike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/>
          </p:nvPr>
        </p:nvSpPr>
        <p:spPr>
          <a:xfrm>
            <a:off x="456480" y="1604520"/>
            <a:ext cx="8227080" cy="3976200"/>
          </a:xfrm>
          <a:prstGeom prst="rect">
            <a:avLst/>
          </a:prstGeom>
          <a:noFill/>
          <a:ln w="9360">
            <a:noFill/>
          </a:ln>
        </p:spPr>
        <p:txBody>
          <a:bodyPr lIns="0" rIns="0" tIns="25920" bIns="0" anchor="t">
            <a:noAutofit/>
          </a:bodyPr>
          <a:p>
            <a:pPr marL="431640" indent="-324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49640"/>
                <a:tab algn="l" pos="898560"/>
                <a:tab algn="l" pos="1348200"/>
                <a:tab algn="l" pos="1797120"/>
                <a:tab algn="l" pos="2246760"/>
                <a:tab algn="l" pos="2695680"/>
                <a:tab algn="l" pos="3145320"/>
                <a:tab algn="l" pos="3594240"/>
                <a:tab algn="l" pos="4043520"/>
                <a:tab algn="l" pos="4492800"/>
                <a:tab algn="l" pos="4942080"/>
                <a:tab algn="l" pos="5391000"/>
                <a:tab algn="l" pos="5840640"/>
                <a:tab algn="l" pos="6289560"/>
                <a:tab algn="l" pos="6739200"/>
                <a:tab algn="l" pos="7188120"/>
                <a:tab algn="l" pos="7637760"/>
                <a:tab algn="l" pos="8086680"/>
                <a:tab algn="l" pos="8536320"/>
                <a:tab algn="l" pos="8985240"/>
              </a:tabLst>
            </a:pPr>
            <a:r>
              <a:rPr b="0" lang="es-AR" sz="3200" spc="-1" strike="noStrike">
                <a:solidFill>
                  <a:srgbClr val="000000"/>
                </a:solidFill>
                <a:latin typeface="Arial"/>
                <a:ea typeface="SimSun"/>
              </a:rPr>
              <a:t>A partir de java 5 , C#, haskell ... se </a:t>
            </a:r>
            <a:r>
              <a:rPr b="0" lang="es-AR" sz="3200" spc="-1" strike="noStrike">
                <a:solidFill>
                  <a:srgbClr val="000000"/>
                </a:solidFill>
                <a:latin typeface="Arial"/>
                <a:ea typeface="SimSun"/>
              </a:rPr>
              <a:t>introduce el concepto de clases genéricas</a:t>
            </a:r>
            <a:endParaRPr b="0" lang="es-AR" sz="3200" spc="-1" strike="noStrike">
              <a:latin typeface="Arial"/>
            </a:endParaRPr>
          </a:p>
          <a:p>
            <a:pPr marL="431640" indent="-324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49640"/>
                <a:tab algn="l" pos="898560"/>
                <a:tab algn="l" pos="1348200"/>
                <a:tab algn="l" pos="1797120"/>
                <a:tab algn="l" pos="2246760"/>
                <a:tab algn="l" pos="2695680"/>
                <a:tab algn="l" pos="3145320"/>
                <a:tab algn="l" pos="3594240"/>
                <a:tab algn="l" pos="4043520"/>
                <a:tab algn="l" pos="4492800"/>
                <a:tab algn="l" pos="4942080"/>
                <a:tab algn="l" pos="5391000"/>
                <a:tab algn="l" pos="5840640"/>
                <a:tab algn="l" pos="6289560"/>
                <a:tab algn="l" pos="6739200"/>
                <a:tab algn="l" pos="7188120"/>
                <a:tab algn="l" pos="7637760"/>
                <a:tab algn="l" pos="8086680"/>
                <a:tab algn="l" pos="8536320"/>
                <a:tab algn="l" pos="8985240"/>
              </a:tabLst>
            </a:pPr>
            <a:r>
              <a:rPr b="0" lang="es-AR" sz="3200" spc="-1" strike="noStrike">
                <a:solidFill>
                  <a:srgbClr val="000000"/>
                </a:solidFill>
                <a:latin typeface="Arial"/>
                <a:ea typeface="SimSun"/>
              </a:rPr>
              <a:t>Permiten utilizar y programar estructuras </a:t>
            </a:r>
            <a:r>
              <a:rPr b="0" lang="es-AR" sz="3200" spc="-1" strike="noStrike">
                <a:solidFill>
                  <a:srgbClr val="000000"/>
                </a:solidFill>
                <a:latin typeface="Arial"/>
                <a:ea typeface="SimSun"/>
              </a:rPr>
              <a:t>genéricas, las cuales  se les indica el tipo:</a:t>
            </a:r>
            <a:endParaRPr b="0" lang="es-AR" sz="3200" spc="-1" strike="noStrike">
              <a:latin typeface="Arial"/>
            </a:endParaRPr>
          </a:p>
          <a:p>
            <a:pPr marL="431640" indent="-324000">
              <a:lnSpc>
                <a:spcPct val="100000"/>
              </a:lnSpc>
              <a:spcBef>
                <a:spcPts val="473"/>
              </a:spcBef>
              <a:buNone/>
              <a:tabLst>
                <a:tab algn="l" pos="0"/>
              </a:tabLst>
            </a:pPr>
            <a:endParaRPr b="0" lang="es-AR" sz="2360" spc="-1" strike="noStrike">
              <a:latin typeface="Arial"/>
            </a:endParaRPr>
          </a:p>
          <a:p>
            <a:pPr marL="431640" indent="-324000">
              <a:lnSpc>
                <a:spcPct val="100000"/>
              </a:lnSpc>
              <a:spcBef>
                <a:spcPts val="473"/>
              </a:spcBef>
              <a:buNone/>
              <a:tabLst>
                <a:tab algn="l" pos="0"/>
              </a:tabLst>
            </a:pPr>
            <a:r>
              <a:rPr b="0" lang="es-AR" sz="2360" spc="-1" strike="noStrike">
                <a:solidFill>
                  <a:srgbClr val="000000"/>
                </a:solidFill>
                <a:latin typeface="Arial"/>
                <a:ea typeface="SimSun"/>
              </a:rPr>
              <a:t>List&lt;String&gt; list = new ArrayList&lt;String&gt;();</a:t>
            </a:r>
            <a:endParaRPr b="0" lang="es-AR" sz="2360" spc="-1" strike="noStrike">
              <a:latin typeface="Arial"/>
            </a:endParaRPr>
          </a:p>
          <a:p>
            <a:pPr marL="431640" indent="-324000">
              <a:lnSpc>
                <a:spcPct val="100000"/>
              </a:lnSpc>
              <a:spcBef>
                <a:spcPts val="473"/>
              </a:spcBef>
              <a:buNone/>
              <a:tabLst>
                <a:tab algn="l" pos="0"/>
              </a:tabLst>
            </a:pPr>
            <a:r>
              <a:rPr b="0" lang="es-AR" sz="2360" spc="-1" strike="noStrike">
                <a:solidFill>
                  <a:srgbClr val="000000"/>
                </a:solidFill>
                <a:latin typeface="Arial"/>
                <a:ea typeface="SimSun"/>
              </a:rPr>
              <a:t>list.add("hello");</a:t>
            </a:r>
            <a:endParaRPr b="0" lang="es-AR" sz="2360" spc="-1" strike="noStrike">
              <a:latin typeface="Arial"/>
            </a:endParaRPr>
          </a:p>
          <a:p>
            <a:pPr marL="431640" indent="-3240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s-AR" sz="2360" spc="-1" strike="noStrike">
                <a:solidFill>
                  <a:srgbClr val="000000"/>
                </a:solidFill>
                <a:latin typeface="Arial"/>
                <a:ea typeface="SimSun"/>
              </a:rPr>
              <a:t>String s = list.get(0);   // no cast </a:t>
            </a:r>
            <a:r>
              <a:rPr b="0" lang="es-AR" sz="3200" spc="-1" strike="noStrike">
                <a:solidFill>
                  <a:srgbClr val="000000"/>
                </a:solidFill>
                <a:latin typeface="Arial"/>
                <a:ea typeface="SimSun"/>
              </a:rPr>
              <a:t> </a:t>
            </a:r>
            <a:endParaRPr b="0" lang="es-A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232;p33" descr="imagen.jpg"/>
          <p:cNvPicPr/>
          <p:nvPr/>
        </p:nvPicPr>
        <p:blipFill>
          <a:blip r:embed="rId1"/>
          <a:stretch/>
        </p:blipFill>
        <p:spPr>
          <a:xfrm>
            <a:off x="0" y="0"/>
            <a:ext cx="9142920" cy="6856920"/>
          </a:xfrm>
          <a:prstGeom prst="rect">
            <a:avLst/>
          </a:prstGeom>
          <a:ln w="0">
            <a:noFill/>
          </a:ln>
        </p:spPr>
      </p:pic>
      <p:sp>
        <p:nvSpPr>
          <p:cNvPr id="170" name="Google Shape;233;p33"/>
          <p:cNvSpPr/>
          <p:nvPr/>
        </p:nvSpPr>
        <p:spPr>
          <a:xfrm>
            <a:off x="0" y="6603840"/>
            <a:ext cx="9142920" cy="253080"/>
          </a:xfrm>
          <a:prstGeom prst="rect">
            <a:avLst/>
          </a:prstGeom>
          <a:solidFill>
            <a:schemeClr val="l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AR" sz="1800" spc="-1" strike="noStrike">
                <a:solidFill>
                  <a:srgbClr val="ffffff"/>
                </a:solidFill>
                <a:latin typeface="Calibri"/>
                <a:ea typeface="Calibri"/>
              </a:rPr>
              <a:t> </a:t>
            </a:r>
            <a:endParaRPr b="0" lang="es-AR" sz="1800" spc="-1" strike="noStrike">
              <a:latin typeface="Arial"/>
            </a:endParaRPr>
          </a:p>
        </p:txBody>
      </p:sp>
      <p:pic>
        <p:nvPicPr>
          <p:cNvPr id="171" name="Google Shape;234;p33" descr="logo solo-08.jpg"/>
          <p:cNvPicPr/>
          <p:nvPr/>
        </p:nvPicPr>
        <p:blipFill>
          <a:blip r:embed="rId2"/>
          <a:stretch/>
        </p:blipFill>
        <p:spPr>
          <a:xfrm>
            <a:off x="7505640" y="5885640"/>
            <a:ext cx="840240" cy="980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6480" y="273960"/>
            <a:ext cx="8227080" cy="1143720"/>
          </a:xfrm>
          <a:prstGeom prst="rect">
            <a:avLst/>
          </a:prstGeom>
          <a:noFill/>
          <a:ln w="9360">
            <a:noFill/>
          </a:ln>
        </p:spPr>
        <p:txBody>
          <a:bodyPr lIns="0" rIns="0" tIns="35640" bIns="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49640"/>
                <a:tab algn="l" pos="898560"/>
                <a:tab algn="l" pos="1348200"/>
                <a:tab algn="l" pos="1797120"/>
                <a:tab algn="l" pos="2246760"/>
                <a:tab algn="l" pos="2695680"/>
                <a:tab algn="l" pos="3145320"/>
                <a:tab algn="l" pos="3594240"/>
                <a:tab algn="l" pos="4043520"/>
                <a:tab algn="l" pos="4492800"/>
                <a:tab algn="l" pos="4942080"/>
                <a:tab algn="l" pos="5391000"/>
                <a:tab algn="l" pos="5840640"/>
                <a:tab algn="l" pos="6289560"/>
                <a:tab algn="l" pos="6739200"/>
                <a:tab algn="l" pos="7188120"/>
                <a:tab algn="l" pos="7637760"/>
                <a:tab algn="l" pos="8086680"/>
                <a:tab algn="l" pos="8536320"/>
                <a:tab algn="l" pos="8985240"/>
              </a:tabLst>
            </a:pPr>
            <a:r>
              <a:rPr b="0" lang="es-AR" sz="3600" spc="-1" strike="noStrike">
                <a:solidFill>
                  <a:srgbClr val="000000"/>
                </a:solidFill>
                <a:latin typeface="Arial"/>
                <a:ea typeface="SimSun"/>
              </a:rPr>
              <a:t>Generics</a:t>
            </a:r>
            <a:endParaRPr b="0" lang="es-AR" sz="36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456480" y="1604520"/>
            <a:ext cx="8227080" cy="3976200"/>
          </a:xfrm>
          <a:prstGeom prst="rect">
            <a:avLst/>
          </a:prstGeom>
          <a:noFill/>
          <a:ln w="9360">
            <a:noFill/>
          </a:ln>
        </p:spPr>
        <p:txBody>
          <a:bodyPr lIns="0" rIns="0" tIns="25920" bIns="0" anchor="t">
            <a:noAutofit/>
          </a:bodyPr>
          <a:p>
            <a:pPr marL="431640" indent="-324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49640"/>
                <a:tab algn="l" pos="898560"/>
                <a:tab algn="l" pos="1348200"/>
                <a:tab algn="l" pos="1797120"/>
                <a:tab algn="l" pos="2246760"/>
                <a:tab algn="l" pos="2695680"/>
                <a:tab algn="l" pos="3145320"/>
                <a:tab algn="l" pos="3594240"/>
                <a:tab algn="l" pos="4043520"/>
                <a:tab algn="l" pos="4492800"/>
                <a:tab algn="l" pos="4942080"/>
                <a:tab algn="l" pos="5391000"/>
                <a:tab algn="l" pos="5840640"/>
                <a:tab algn="l" pos="6289560"/>
                <a:tab algn="l" pos="6739200"/>
                <a:tab algn="l" pos="7188120"/>
                <a:tab algn="l" pos="7637760"/>
                <a:tab algn="l" pos="8086680"/>
                <a:tab algn="l" pos="8536320"/>
                <a:tab algn="l" pos="8985240"/>
              </a:tabLst>
            </a:pPr>
            <a:r>
              <a:rPr b="0" lang="es-AR" sz="3200" spc="-1" strike="noStrike">
                <a:solidFill>
                  <a:srgbClr val="000000"/>
                </a:solidFill>
                <a:latin typeface="Arial"/>
                <a:ea typeface="SimSun"/>
              </a:rPr>
              <a:t>Entre las ventajas podemos nombrar: </a:t>
            </a:r>
            <a:endParaRPr b="0" lang="es-AR" sz="3200" spc="-1" strike="noStrike">
              <a:latin typeface="Arial"/>
            </a:endParaRPr>
          </a:p>
          <a:p>
            <a:pPr marL="431640" indent="-324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49640"/>
                <a:tab algn="l" pos="898560"/>
                <a:tab algn="l" pos="1348200"/>
                <a:tab algn="l" pos="1797120"/>
                <a:tab algn="l" pos="2246760"/>
                <a:tab algn="l" pos="2695680"/>
                <a:tab algn="l" pos="3145320"/>
                <a:tab algn="l" pos="3594240"/>
                <a:tab algn="l" pos="4043520"/>
                <a:tab algn="l" pos="4492800"/>
                <a:tab algn="l" pos="4942080"/>
                <a:tab algn="l" pos="5391000"/>
                <a:tab algn="l" pos="5840640"/>
                <a:tab algn="l" pos="6289560"/>
                <a:tab algn="l" pos="6739200"/>
                <a:tab algn="l" pos="7188120"/>
                <a:tab algn="l" pos="7637760"/>
                <a:tab algn="l" pos="8086680"/>
                <a:tab algn="l" pos="8536320"/>
                <a:tab algn="l" pos="8985240"/>
              </a:tabLst>
            </a:pPr>
            <a:r>
              <a:rPr b="0" lang="es-AR" sz="3200" spc="-1" strike="noStrike">
                <a:solidFill>
                  <a:srgbClr val="000000"/>
                </a:solidFill>
                <a:latin typeface="Arial"/>
                <a:ea typeface="SimSun"/>
              </a:rPr>
              <a:t>Chequeo de tipos</a:t>
            </a:r>
            <a:endParaRPr b="0" lang="es-AR" sz="3200" spc="-1" strike="noStrike">
              <a:latin typeface="Arial"/>
            </a:endParaRPr>
          </a:p>
          <a:p>
            <a:pPr marL="431640" indent="-324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49640"/>
                <a:tab algn="l" pos="898560"/>
                <a:tab algn="l" pos="1348200"/>
                <a:tab algn="l" pos="1797120"/>
                <a:tab algn="l" pos="2246760"/>
                <a:tab algn="l" pos="2695680"/>
                <a:tab algn="l" pos="3145320"/>
                <a:tab algn="l" pos="3594240"/>
                <a:tab algn="l" pos="4043520"/>
                <a:tab algn="l" pos="4492800"/>
                <a:tab algn="l" pos="4942080"/>
                <a:tab algn="l" pos="5391000"/>
                <a:tab algn="l" pos="5840640"/>
                <a:tab algn="l" pos="6289560"/>
                <a:tab algn="l" pos="6739200"/>
                <a:tab algn="l" pos="7188120"/>
                <a:tab algn="l" pos="7637760"/>
                <a:tab algn="l" pos="8086680"/>
                <a:tab algn="l" pos="8536320"/>
                <a:tab algn="l" pos="8985240"/>
              </a:tabLst>
            </a:pPr>
            <a:r>
              <a:rPr b="0" lang="es-AR" sz="3200" spc="-1" strike="noStrike">
                <a:solidFill>
                  <a:srgbClr val="000000"/>
                </a:solidFill>
                <a:latin typeface="Arial"/>
                <a:ea typeface="SimSun"/>
              </a:rPr>
              <a:t>Se elimina la necesidad de casteos.</a:t>
            </a:r>
            <a:endParaRPr b="0" lang="es-AR" sz="3200" spc="-1" strike="noStrike">
              <a:latin typeface="Arial"/>
            </a:endParaRPr>
          </a:p>
          <a:p>
            <a:pPr marL="431640" indent="-324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49640"/>
                <a:tab algn="l" pos="898560"/>
                <a:tab algn="l" pos="1348200"/>
                <a:tab algn="l" pos="1797120"/>
                <a:tab algn="l" pos="2246760"/>
                <a:tab algn="l" pos="2695680"/>
                <a:tab algn="l" pos="3145320"/>
                <a:tab algn="l" pos="3594240"/>
                <a:tab algn="l" pos="4043520"/>
                <a:tab algn="l" pos="4492800"/>
                <a:tab algn="l" pos="4942080"/>
                <a:tab algn="l" pos="5391000"/>
                <a:tab algn="l" pos="5840640"/>
                <a:tab algn="l" pos="6289560"/>
                <a:tab algn="l" pos="6739200"/>
                <a:tab algn="l" pos="7188120"/>
                <a:tab algn="l" pos="7637760"/>
                <a:tab algn="l" pos="8086680"/>
                <a:tab algn="l" pos="8536320"/>
                <a:tab algn="l" pos="8985240"/>
              </a:tabLst>
            </a:pPr>
            <a:r>
              <a:rPr b="0" lang="es-AR" sz="3200" spc="-1" strike="noStrike">
                <a:solidFill>
                  <a:srgbClr val="000000"/>
                </a:solidFill>
                <a:latin typeface="Arial"/>
                <a:ea typeface="SimSun"/>
              </a:rPr>
              <a:t>Posibilidades  de utilizar y programar algoritmos y estructuras genéricas </a:t>
            </a:r>
            <a:endParaRPr b="0" lang="es-AR" sz="3200" spc="-1" strike="noStrike">
              <a:latin typeface="Arial"/>
            </a:endParaRPr>
          </a:p>
          <a:p>
            <a:pPr marL="431640" indent="-324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49640"/>
                <a:tab algn="l" pos="898560"/>
                <a:tab algn="l" pos="1348200"/>
                <a:tab algn="l" pos="1797120"/>
                <a:tab algn="l" pos="2246760"/>
                <a:tab algn="l" pos="2695680"/>
                <a:tab algn="l" pos="3145320"/>
                <a:tab algn="l" pos="3594240"/>
                <a:tab algn="l" pos="4043520"/>
                <a:tab algn="l" pos="4492800"/>
                <a:tab algn="l" pos="4942080"/>
                <a:tab algn="l" pos="5391000"/>
                <a:tab algn="l" pos="5840640"/>
                <a:tab algn="l" pos="6289560"/>
                <a:tab algn="l" pos="6739200"/>
                <a:tab algn="l" pos="7188120"/>
                <a:tab algn="l" pos="7637760"/>
                <a:tab algn="l" pos="8086680"/>
                <a:tab algn="l" pos="8536320"/>
                <a:tab algn="l" pos="8985240"/>
              </a:tabLst>
            </a:pPr>
            <a:r>
              <a:rPr b="0" lang="es-AR" sz="3200" spc="-1" strike="noStrike">
                <a:solidFill>
                  <a:srgbClr val="000000"/>
                </a:solidFill>
                <a:latin typeface="Arial"/>
                <a:ea typeface="SimSun"/>
              </a:rPr>
              <a:t>Es muy utilizado en Frameworks</a:t>
            </a:r>
            <a:endParaRPr b="0" lang="es-A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6480" y="273960"/>
            <a:ext cx="8227080" cy="1143720"/>
          </a:xfrm>
          <a:prstGeom prst="rect">
            <a:avLst/>
          </a:prstGeom>
          <a:noFill/>
          <a:ln w="9360">
            <a:noFill/>
          </a:ln>
        </p:spPr>
        <p:txBody>
          <a:bodyPr lIns="0" rIns="0" tIns="35640" bIns="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49640"/>
                <a:tab algn="l" pos="898560"/>
                <a:tab algn="l" pos="1348200"/>
                <a:tab algn="l" pos="1797120"/>
                <a:tab algn="l" pos="2246760"/>
                <a:tab algn="l" pos="2695680"/>
                <a:tab algn="l" pos="3145320"/>
                <a:tab algn="l" pos="3594240"/>
                <a:tab algn="l" pos="4043520"/>
                <a:tab algn="l" pos="4492800"/>
                <a:tab algn="l" pos="4942080"/>
                <a:tab algn="l" pos="5391000"/>
                <a:tab algn="l" pos="5840640"/>
                <a:tab algn="l" pos="6289560"/>
                <a:tab algn="l" pos="6739200"/>
                <a:tab algn="l" pos="7188120"/>
                <a:tab algn="l" pos="7637760"/>
                <a:tab algn="l" pos="8086680"/>
                <a:tab algn="l" pos="8536320"/>
                <a:tab algn="l" pos="8985240"/>
              </a:tabLst>
            </a:pPr>
            <a:r>
              <a:rPr b="0" lang="es-AR" sz="3600" spc="-1" strike="noStrike">
                <a:solidFill>
                  <a:srgbClr val="000000"/>
                </a:solidFill>
                <a:latin typeface="Arial"/>
                <a:ea typeface="SimSun"/>
              </a:rPr>
              <a:t>Generics</a:t>
            </a:r>
            <a:endParaRPr b="0" lang="es-AR" sz="36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456480" y="1604520"/>
            <a:ext cx="8227080" cy="3976200"/>
          </a:xfrm>
          <a:prstGeom prst="rect">
            <a:avLst/>
          </a:prstGeom>
          <a:noFill/>
          <a:ln w="9360">
            <a:noFill/>
          </a:ln>
        </p:spPr>
        <p:txBody>
          <a:bodyPr lIns="0" rIns="0" tIns="25920" bIns="0" anchor="t">
            <a:noAutofit/>
          </a:bodyPr>
          <a:p>
            <a:pPr marL="431640" indent="-324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49640"/>
                <a:tab algn="l" pos="898560"/>
                <a:tab algn="l" pos="1348200"/>
                <a:tab algn="l" pos="1797120"/>
                <a:tab algn="l" pos="2246760"/>
                <a:tab algn="l" pos="2695680"/>
                <a:tab algn="l" pos="3145320"/>
                <a:tab algn="l" pos="3594240"/>
                <a:tab algn="l" pos="4043520"/>
                <a:tab algn="l" pos="4492800"/>
                <a:tab algn="l" pos="4942080"/>
                <a:tab algn="l" pos="5391000"/>
                <a:tab algn="l" pos="5840640"/>
                <a:tab algn="l" pos="6289560"/>
                <a:tab algn="l" pos="6739200"/>
                <a:tab algn="l" pos="7188120"/>
                <a:tab algn="l" pos="7637760"/>
                <a:tab algn="l" pos="8086680"/>
                <a:tab algn="l" pos="8536320"/>
                <a:tab algn="l" pos="8985240"/>
              </a:tabLst>
            </a:pPr>
            <a:r>
              <a:rPr b="0" lang="es-AR" sz="3200" spc="-1" strike="noStrike">
                <a:solidFill>
                  <a:srgbClr val="000000"/>
                </a:solidFill>
                <a:latin typeface="Arial"/>
                <a:ea typeface="SimSun"/>
              </a:rPr>
              <a:t>Podemos generar clases genericas: </a:t>
            </a:r>
            <a:endParaRPr b="0" lang="es-AR" sz="3200" spc="-1" strike="noStrike">
              <a:latin typeface="Arial"/>
            </a:endParaRPr>
          </a:p>
          <a:p>
            <a:pPr marL="431640" indent="-3240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es-AR" sz="3200" spc="-1" strike="noStrike">
              <a:latin typeface="Arial"/>
            </a:endParaRPr>
          </a:p>
          <a:p>
            <a:pPr marL="431640" indent="-3240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s-AR" sz="3200" spc="-1" strike="noStrike">
                <a:solidFill>
                  <a:srgbClr val="000000"/>
                </a:solidFill>
                <a:latin typeface="Arial"/>
                <a:ea typeface="SimSun"/>
              </a:rPr>
              <a:t>public class Box&lt;T&gt; {</a:t>
            </a:r>
            <a:endParaRPr b="0" lang="es-AR" sz="3200" spc="-1" strike="noStrike">
              <a:latin typeface="Arial"/>
            </a:endParaRPr>
          </a:p>
          <a:p>
            <a:pPr marL="431640" indent="-3240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s-AR" sz="3200" spc="-1" strike="noStrike">
                <a:solidFill>
                  <a:srgbClr val="000000"/>
                </a:solidFill>
                <a:latin typeface="Arial"/>
                <a:ea typeface="SimSun"/>
              </a:rPr>
              <a:t>    </a:t>
            </a:r>
            <a:r>
              <a:rPr b="0" lang="es-AR" sz="3200" spc="-1" strike="noStrike">
                <a:solidFill>
                  <a:srgbClr val="000000"/>
                </a:solidFill>
                <a:latin typeface="Arial"/>
                <a:ea typeface="SimSun"/>
              </a:rPr>
              <a:t>// T stands for "Type"</a:t>
            </a:r>
            <a:endParaRPr b="0" lang="es-AR" sz="3200" spc="-1" strike="noStrike">
              <a:latin typeface="Arial"/>
            </a:endParaRPr>
          </a:p>
          <a:p>
            <a:pPr marL="431640" indent="-3240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s-AR" sz="3200" spc="-1" strike="noStrike">
                <a:solidFill>
                  <a:srgbClr val="000000"/>
                </a:solidFill>
                <a:latin typeface="Arial"/>
                <a:ea typeface="SimSun"/>
              </a:rPr>
              <a:t>    </a:t>
            </a:r>
            <a:r>
              <a:rPr b="0" lang="es-AR" sz="3200" spc="-1" strike="noStrike">
                <a:solidFill>
                  <a:srgbClr val="000000"/>
                </a:solidFill>
                <a:latin typeface="Arial"/>
                <a:ea typeface="SimSun"/>
              </a:rPr>
              <a:t>private T t;</a:t>
            </a:r>
            <a:endParaRPr b="0" lang="es-AR" sz="3200" spc="-1" strike="noStrike">
              <a:latin typeface="Arial"/>
            </a:endParaRPr>
          </a:p>
          <a:p>
            <a:pPr marL="431640" indent="-3240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s-AR" sz="3200" spc="-1" strike="noStrike">
                <a:solidFill>
                  <a:srgbClr val="000000"/>
                </a:solidFill>
                <a:latin typeface="Arial"/>
                <a:ea typeface="SimSun"/>
              </a:rPr>
              <a:t>    </a:t>
            </a:r>
            <a:r>
              <a:rPr b="0" lang="es-AR" sz="3200" spc="-1" strike="noStrike">
                <a:solidFill>
                  <a:srgbClr val="000000"/>
                </a:solidFill>
                <a:latin typeface="Arial"/>
                <a:ea typeface="SimSun"/>
              </a:rPr>
              <a:t>public void set(T t) { this.t = t; }</a:t>
            </a:r>
            <a:endParaRPr b="0" lang="es-AR" sz="3200" spc="-1" strike="noStrike">
              <a:latin typeface="Arial"/>
            </a:endParaRPr>
          </a:p>
          <a:p>
            <a:pPr marL="431640" indent="-3240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s-AR" sz="3200" spc="-1" strike="noStrike">
                <a:solidFill>
                  <a:srgbClr val="000000"/>
                </a:solidFill>
                <a:latin typeface="Arial"/>
                <a:ea typeface="SimSun"/>
              </a:rPr>
              <a:t>    </a:t>
            </a:r>
            <a:r>
              <a:rPr b="0" lang="es-AR" sz="3200" spc="-1" strike="noStrike">
                <a:solidFill>
                  <a:srgbClr val="000000"/>
                </a:solidFill>
                <a:latin typeface="Arial"/>
                <a:ea typeface="SimSun"/>
              </a:rPr>
              <a:t>public T get() { return t; }</a:t>
            </a:r>
            <a:endParaRPr b="0" lang="es-AR" sz="3200" spc="-1" strike="noStrike">
              <a:latin typeface="Arial"/>
            </a:endParaRPr>
          </a:p>
          <a:p>
            <a:pPr marL="431640" indent="-3240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s-AR" sz="3200" spc="-1" strike="noStrike">
                <a:solidFill>
                  <a:srgbClr val="000000"/>
                </a:solidFill>
                <a:latin typeface="Arial"/>
                <a:ea typeface="SimSun"/>
              </a:rPr>
              <a:t>}</a:t>
            </a:r>
            <a:endParaRPr b="0" lang="es-A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6480" y="273960"/>
            <a:ext cx="8227080" cy="1143720"/>
          </a:xfrm>
          <a:prstGeom prst="rect">
            <a:avLst/>
          </a:prstGeom>
          <a:noFill/>
          <a:ln w="9360">
            <a:noFill/>
          </a:ln>
        </p:spPr>
        <p:txBody>
          <a:bodyPr lIns="0" rIns="0" tIns="35640" bIns="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49640"/>
                <a:tab algn="l" pos="898560"/>
                <a:tab algn="l" pos="1348200"/>
                <a:tab algn="l" pos="1797120"/>
                <a:tab algn="l" pos="2246760"/>
                <a:tab algn="l" pos="2695680"/>
                <a:tab algn="l" pos="3145320"/>
                <a:tab algn="l" pos="3594240"/>
                <a:tab algn="l" pos="4043520"/>
                <a:tab algn="l" pos="4492800"/>
                <a:tab algn="l" pos="4942080"/>
                <a:tab algn="l" pos="5391000"/>
                <a:tab algn="l" pos="5840640"/>
                <a:tab algn="l" pos="6289560"/>
                <a:tab algn="l" pos="6739200"/>
                <a:tab algn="l" pos="7188120"/>
                <a:tab algn="l" pos="7637760"/>
                <a:tab algn="l" pos="8086680"/>
                <a:tab algn="l" pos="8536320"/>
                <a:tab algn="l" pos="8985240"/>
              </a:tabLst>
            </a:pPr>
            <a:r>
              <a:rPr b="0" lang="es-AR" sz="3600" spc="-1" strike="noStrike">
                <a:solidFill>
                  <a:srgbClr val="000000"/>
                </a:solidFill>
                <a:latin typeface="Arial"/>
                <a:ea typeface="SimSun"/>
              </a:rPr>
              <a:t>Generics</a:t>
            </a:r>
            <a:endParaRPr b="0" lang="es-AR" sz="3600" spc="-1" strike="noStrike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456480" y="1604520"/>
            <a:ext cx="8227080" cy="3976200"/>
          </a:xfrm>
          <a:prstGeom prst="rect">
            <a:avLst/>
          </a:prstGeom>
          <a:noFill/>
          <a:ln w="9360">
            <a:noFill/>
          </a:ln>
        </p:spPr>
        <p:txBody>
          <a:bodyPr lIns="0" rIns="0" tIns="25920" bIns="0" anchor="t">
            <a:noAutofit/>
          </a:bodyPr>
          <a:p>
            <a:pPr marL="1800" indent="-34488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es-AR" sz="3200" spc="-1" strike="noStrike">
              <a:latin typeface="Arial"/>
            </a:endParaRPr>
          </a:p>
          <a:p>
            <a:pPr marL="1800" indent="-34488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s-AR" sz="3200" spc="-1" strike="noStrike">
                <a:solidFill>
                  <a:srgbClr val="000000"/>
                </a:solidFill>
                <a:latin typeface="Arial"/>
                <a:ea typeface="SimSun"/>
              </a:rPr>
              <a:t>var integerBox = new Box&lt;Integer&gt;();</a:t>
            </a:r>
            <a:endParaRPr b="0" lang="es-AR" sz="3200" spc="-1" strike="noStrike">
              <a:latin typeface="Arial"/>
            </a:endParaRPr>
          </a:p>
          <a:p>
            <a:pPr marL="1800" indent="-34488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s-AR" sz="3200" spc="-1" strike="noStrike">
                <a:solidFill>
                  <a:srgbClr val="000000"/>
                </a:solidFill>
                <a:latin typeface="Arial"/>
                <a:ea typeface="SimSun"/>
              </a:rPr>
              <a:t>integerBox.set(45);</a:t>
            </a:r>
            <a:endParaRPr b="0" lang="es-AR" sz="3200" spc="-1" strike="noStrike">
              <a:latin typeface="Arial"/>
            </a:endParaRPr>
          </a:p>
          <a:p>
            <a:pPr marL="1800" indent="-34488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s-AR" sz="3200" spc="-1" strike="noStrike">
                <a:solidFill>
                  <a:srgbClr val="000000"/>
                </a:solidFill>
                <a:latin typeface="Arial"/>
                <a:ea typeface="SimSun"/>
              </a:rPr>
              <a:t>Integer nro = integerBox.get();</a:t>
            </a:r>
            <a:endParaRPr b="0" lang="es-AR" sz="3200" spc="-1" strike="noStrike">
              <a:latin typeface="Arial"/>
            </a:endParaRPr>
          </a:p>
          <a:p>
            <a:pPr marL="1800" indent="-34488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es-A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457200" y="190440"/>
            <a:ext cx="8228520" cy="58140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s-AR" sz="3600" spc="-1" strike="noStrike">
                <a:solidFill>
                  <a:srgbClr val="000000"/>
                </a:solidFill>
                <a:latin typeface="Arial"/>
                <a:ea typeface="SimSun"/>
              </a:rPr>
              <a:t>En Scala...</a:t>
            </a:r>
            <a:endParaRPr b="0" lang="es-AR" sz="3600" spc="-1" strike="noStrike"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/>
          </p:nvPr>
        </p:nvSpPr>
        <p:spPr>
          <a:xfrm>
            <a:off x="457200" y="1174680"/>
            <a:ext cx="8228520" cy="495180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SimSun"/>
              </a:rPr>
              <a:t>class Stack[A] {</a:t>
            </a:r>
            <a:endParaRPr b="0" lang="es-AR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SimSun"/>
              </a:rPr>
              <a:t> 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SimSun"/>
              </a:rPr>
              <a:t>private var elements: List[A] = Nil</a:t>
            </a:r>
            <a:endParaRPr b="0" lang="es-AR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SimSun"/>
              </a:rPr>
              <a:t> 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SimSun"/>
              </a:rPr>
              <a:t>def push(x: A) { elements = x :: elements }</a:t>
            </a:r>
            <a:endParaRPr b="0" lang="es-AR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SimSun"/>
              </a:rPr>
              <a:t> 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SimSun"/>
              </a:rPr>
              <a:t>def peek: A = elements.head</a:t>
            </a:r>
            <a:endParaRPr b="0" lang="es-AR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SimSun"/>
              </a:rPr>
              <a:t> 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SimSun"/>
              </a:rPr>
              <a:t>def pop(): A = {</a:t>
            </a:r>
            <a:endParaRPr b="0" lang="es-AR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SimSun"/>
              </a:rPr>
              <a:t>   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SimSun"/>
              </a:rPr>
              <a:t>val currentTop = peek</a:t>
            </a:r>
            <a:endParaRPr b="0" lang="es-AR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SimSun"/>
              </a:rPr>
              <a:t>   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SimSun"/>
              </a:rPr>
              <a:t>elements = elements.tail</a:t>
            </a:r>
            <a:endParaRPr b="0" lang="es-AR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SimSun"/>
              </a:rPr>
              <a:t>   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SimSun"/>
              </a:rPr>
              <a:t>currentTop</a:t>
            </a:r>
            <a:endParaRPr b="0" lang="es-AR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SimSun"/>
              </a:rPr>
              <a:t> 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SimSun"/>
              </a:rPr>
              <a:t>}</a:t>
            </a:r>
            <a:endParaRPr b="0" lang="es-AR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SimSun"/>
              </a:rPr>
              <a:t>}</a:t>
            </a:r>
            <a:endParaRPr b="0" lang="es-AR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4"/>
          <p:cNvSpPr/>
          <p:nvPr/>
        </p:nvSpPr>
        <p:spPr>
          <a:xfrm>
            <a:off x="457200" y="190440"/>
            <a:ext cx="8228520" cy="5814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s-AR" sz="3600" spc="-1" strike="noStrike">
                <a:solidFill>
                  <a:srgbClr val="000000"/>
                </a:solidFill>
                <a:latin typeface="Arial"/>
                <a:ea typeface="SimSun"/>
              </a:rPr>
              <a:t>En Typescript!</a:t>
            </a:r>
            <a:endParaRPr b="0" lang="es-AR" sz="3600" spc="-1" strike="noStrike">
              <a:latin typeface="Arial"/>
            </a:endParaRPr>
          </a:p>
        </p:txBody>
      </p:sp>
      <p:sp>
        <p:nvSpPr>
          <p:cNvPr id="109" name="PlaceHolder 5"/>
          <p:cNvSpPr/>
          <p:nvPr/>
        </p:nvSpPr>
        <p:spPr>
          <a:xfrm>
            <a:off x="457200" y="1174680"/>
            <a:ext cx="8228520" cy="49518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SimSun"/>
              </a:rPr>
              <a:t>class Caja&lt;T&gt; {</a:t>
            </a:r>
            <a:endParaRPr b="0" lang="es-AR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SimSun"/>
              </a:rPr>
              <a:t>   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SimSun"/>
              </a:rPr>
              <a:t>contenido: T;</a:t>
            </a:r>
            <a:endParaRPr b="0" lang="es-AR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endParaRPr b="0" lang="es-AR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SimSun"/>
              </a:rPr>
              <a:t>   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SimSun"/>
              </a:rPr>
              <a:t>constructor(contenido: T) {</a:t>
            </a:r>
            <a:endParaRPr b="0" lang="es-AR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SimSun"/>
              </a:rPr>
              <a:t>       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SimSun"/>
              </a:rPr>
              <a:t>this.contenido = contenido;</a:t>
            </a:r>
            <a:endParaRPr b="0" lang="es-AR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SimSun"/>
              </a:rPr>
              <a:t>   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SimSun"/>
              </a:rPr>
              <a:t>}</a:t>
            </a:r>
            <a:endParaRPr b="0" lang="es-AR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endParaRPr b="0" lang="es-AR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SimSun"/>
              </a:rPr>
              <a:t>   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SimSun"/>
              </a:rPr>
              <a:t>obtenerContenido(): T {</a:t>
            </a:r>
            <a:endParaRPr b="0" lang="es-AR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SimSun"/>
              </a:rPr>
              <a:t>       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SimSun"/>
              </a:rPr>
              <a:t>return this.contenido;</a:t>
            </a:r>
            <a:endParaRPr b="0" lang="es-AR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SimSun"/>
              </a:rPr>
              <a:t>   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SimSun"/>
              </a:rPr>
              <a:t>}</a:t>
            </a:r>
            <a:endParaRPr b="0" lang="es-AR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SimSun"/>
              </a:rPr>
              <a:t>}</a:t>
            </a:r>
            <a:endParaRPr b="0" lang="es-AR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endParaRPr b="0" lang="es-AR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223</TotalTime>
  <Application>LibreOffice/7.3.7.2$Linux_X86_64 LibreOffice_project/30$Build-2</Application>
  <AppVersion>15.0000</AppVersion>
  <Words>4818</Words>
  <Paragraphs>193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2019-09-11T04:16:03Z</dcterms:created>
  <dc:creator/>
  <dc:description/>
  <dc:language>es-AR</dc:language>
  <cp:lastModifiedBy/>
  <dcterms:modified xsi:type="dcterms:W3CDTF">2024-10-02T18:28:14Z</dcterms:modified>
  <cp:revision>12</cp:revision>
  <dc:subject/>
  <dc:title>Programación IV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1033-11.1.0.8392</vt:lpwstr>
  </property>
  <property fmtid="{D5CDD505-2E9C-101B-9397-08002B2CF9AE}" pid="3" name="Slides">
    <vt:i4>22</vt:i4>
  </property>
</Properties>
</file>