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gif" ContentType="image/gif"/>
  <Override PartName="/ppt/media/image8.png" ContentType="image/png"/>
  <Override PartName="/ppt/media/image5.jpeg" ContentType="image/jpeg"/>
  <Override PartName="/ppt/media/image7.gif" ContentType="image/gif"/>
  <Override PartName="/ppt/media/image6.gif" ContentType="image/gif"/>
  <Override PartName="/ppt/media/image9.png" ContentType="image/png"/>
  <Override PartName="/ppt/media/image11.png" ContentType="image/png"/>
  <Override PartName="/ppt/media/image12.jpeg" ContentType="image/jpeg"/>
  <Override PartName="/ppt/media/image13.jpeg" ContentType="image/jpeg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slide" Target="slides/slide8.xml"/><Relationship Id="rId58" Type="http://schemas.openxmlformats.org/officeDocument/2006/relationships/slide" Target="slides/slide9.xml"/><Relationship Id="rId59" Type="http://schemas.openxmlformats.org/officeDocument/2006/relationships/slide" Target="slides/slide10.xml"/><Relationship Id="rId60" Type="http://schemas.openxmlformats.org/officeDocument/2006/relationships/slide" Target="slides/slide11.xml"/><Relationship Id="rId61" Type="http://schemas.openxmlformats.org/officeDocument/2006/relationships/slide" Target="slides/slide12.xml"/><Relationship Id="rId62" Type="http://schemas.openxmlformats.org/officeDocument/2006/relationships/slide" Target="slides/slide13.xml"/><Relationship Id="rId63" Type="http://schemas.openxmlformats.org/officeDocument/2006/relationships/slide" Target="slides/slide14.xml"/><Relationship Id="rId64" Type="http://schemas.openxmlformats.org/officeDocument/2006/relationships/slide" Target="slides/slide15.xml"/><Relationship Id="rId65" Type="http://schemas.openxmlformats.org/officeDocument/2006/relationships/slide" Target="slides/slide16.xml"/><Relationship Id="rId66" Type="http://schemas.openxmlformats.org/officeDocument/2006/relationships/slide" Target="slides/slide17.xml"/><Relationship Id="rId67" Type="http://schemas.openxmlformats.org/officeDocument/2006/relationships/slide" Target="slides/slide18.xml"/><Relationship Id="rId68" Type="http://schemas.openxmlformats.org/officeDocument/2006/relationships/slide" Target="slides/slide19.xml"/><Relationship Id="rId6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DD1F0-1C87-4BB5-A665-A39B3ACD9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395A6DA-E90B-4FA2-A2B5-06B4826826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C685C49-460B-464A-B326-5CAC43C6DD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CF7EB7C-40DC-477A-8A8B-5A7DC27924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F99DD2F-ECFB-4DE6-B7CF-CC0FECBC6B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154994B-969C-4973-A604-376FD3D48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D7A68FA2-0BB0-47F1-974D-ADFC4AC37A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B6B3781-7B0C-4F80-9EFC-40995C05C0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E42F220-0356-42C2-972B-AD5ADADB31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644E179-A18A-4A61-970A-4E7CC1A3C3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8D7857B-EE6A-4DB9-8FD5-7771CE6445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9D866-39BC-4CC8-A207-4C38FE7B5A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439514E-B2BD-4A78-9494-3A2F8CE093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596C03C-C028-4832-9572-3A04650A89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B72DB45A-AFAE-466B-AF91-4966346D45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22C6588-9563-4604-97D4-5A990E3853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1DC34B40-9723-49C7-85C8-BC9094FDCD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75B30421-5BAD-44E6-84E4-63F24AFBD2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CA5B5119-2236-4832-B7E5-4CF7A36D9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46F47C5-2EBB-4C90-BA88-E744A4480D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69FF55A9-01B3-466A-82C3-C7777721AF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AE896BF-9F4B-4871-B9B2-EE854E6D17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AF1B71-B870-4484-8CAB-8E642F5605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0EE96B9D-264A-422E-8CBF-DCB67FBDEF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0740077-04A3-4A90-B24A-2A4B1C6B93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12769D32-B9AE-40B7-82BC-94932601A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25365A7B-481C-448E-88A8-DCAC7C993E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910A018E-684B-4246-88DD-CBEAA82DA0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0E3561A6-3CA5-48D9-9C7D-B96DC713A1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0EEDA4B0-B12E-4A84-913A-3804930FAF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596DA106-792A-4ECA-A8BB-1B9F52357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05F88150-FADB-4E78-BE62-7940C48BD3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14F4E35C-44D5-4605-BCCB-91A778A61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3B4E0C-3150-4D8F-B44B-4090F4DA1A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4B748805-573F-40ED-AEE3-8509D0DBCA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4A510A9E-9408-4E37-8723-736372B9C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C90D5D9-0F90-41BB-853F-25B7A96446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F259BF0A-0968-4F14-A4BF-CA99CEC67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D302F30E-8AF1-4E1B-A7B7-FC1A695FC7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A29ED30A-EB58-458E-B679-BB1FC491B1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6F8CA563-C3C2-4C50-8553-2C696E8452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7E05C5BA-7363-4D55-AA30-839A3AF5D3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02A6DB2D-9F84-4590-A784-377DD8870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88C5556-8B6F-43CF-8778-FAF05AF7B4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E8615D9-7F59-48BB-8173-9C6453702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6599356-F67C-43C7-8BC7-8BD34B8623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72E30FC-3DFA-4815-8746-69183A194B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AACC4C2-F2C6-4EFE-BA4F-BEDB0DFB3B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34A69F2-872C-4AB4-9BBE-806DA946AD12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28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2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BB4CB04-B367-42D7-99E1-C1BF3E9E383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dt" idx="30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3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3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52CBB17-1645-4C21-BAEE-58F8044CB90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3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11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ftr" idx="3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3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EEFAFF2-F7DE-43CF-A18F-EF060093B29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3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37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F801BB8-5641-4A78-96C3-8DEAE4246AE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dt" idx="39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40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 idx="4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3C5F95D-930A-427C-8FE9-5656461962A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dt" idx="42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 idx="43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 idx="4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0B4FF37-FBDE-46AB-9348-3F2192C0762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dt" idx="45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ftr" idx="46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sldNum" idx="4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202D547-F804-46C6-ADF8-E19BC538979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8"/>
          <p:cNvSpPr>
            <a:spLocks noGrp="1"/>
          </p:cNvSpPr>
          <p:nvPr>
            <p:ph type="dt" idx="48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8"/>
          <p:cNvSpPr>
            <a:spLocks noGrp="1"/>
          </p:cNvSpPr>
          <p:nvPr>
            <p:ph type="ftr" idx="49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9"/>
          <p:cNvSpPr>
            <a:spLocks noGrp="1"/>
          </p:cNvSpPr>
          <p:nvPr>
            <p:ph type="sldNum" idx="5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DF20032-5172-401C-80A3-9EF1201E3D1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10"/>
          <p:cNvSpPr>
            <a:spLocks noGrp="1"/>
          </p:cNvSpPr>
          <p:nvPr>
            <p:ph type="dt" idx="51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ftr" idx="52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5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BD53B76-86D1-4F4F-A0E9-C3E1F536F4F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54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ftr" idx="55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5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FE3827A-EFA4-442F-9B2E-8D3B2AF768AF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dt" idx="57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1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648CD85-D751-4EC2-8D02-CA05C43A2999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58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5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984E4BE-6B96-4690-A64C-90A720012D6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dt" idx="60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6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6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145662D-3C71-4149-9290-A13DAFA279C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dt" idx="6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ftr" idx="6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6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885FDBF-C54F-4DE9-A859-0EE16F12252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6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19" name="PlaceHolder 1"/>
          <p:cNvSpPr>
            <a:spLocks noGrp="1"/>
          </p:cNvSpPr>
          <p:nvPr>
            <p:ph type="ftr" idx="67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6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4DF4029-A2F9-493B-9D33-FA9F3643EEE8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69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 idx="70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 idx="7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0AB9FBB-22AF-41AC-91E2-F9C4FC2DDB9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dt" idx="72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ftr" idx="73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sldNum" idx="7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70DD10C-55AA-4691-8DB3-694EDFBC65D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dt" idx="75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ftr" idx="76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sldNum" idx="7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A3C9DB5-D5D0-4A5D-AFD5-1EEAAD440AC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dt" idx="78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ftr" idx="79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sldNum" idx="8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1B5CEFE-7E3F-4539-AF5E-EA4549E8801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dt" idx="81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ftr" idx="82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sldNum" idx="8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298F4B4-7AF8-4A74-A83D-FA0FFAF523A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8"/>
          <p:cNvSpPr>
            <a:spLocks noGrp="1"/>
          </p:cNvSpPr>
          <p:nvPr>
            <p:ph type="dt" idx="84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8"/>
          <p:cNvSpPr>
            <a:spLocks noGrp="1"/>
          </p:cNvSpPr>
          <p:nvPr>
            <p:ph type="ftr" idx="85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9"/>
          <p:cNvSpPr>
            <a:spLocks noGrp="1"/>
          </p:cNvSpPr>
          <p:nvPr>
            <p:ph type="sldNum" idx="8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36971E7-A5D2-49D6-8438-4BC8DE38925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10"/>
          <p:cNvSpPr>
            <a:spLocks noGrp="1"/>
          </p:cNvSpPr>
          <p:nvPr>
            <p:ph type="dt" idx="87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27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0B2320C-7D18-4352-AD94-594A0AF735E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ftr" idx="88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8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23228AC-E027-4BFE-AB1D-81CB03BA1B3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dt" idx="90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ftr" idx="9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9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66EBA82-C48D-4107-8D93-EEB230908FF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dt" idx="9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ftr" idx="9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sldNum" idx="9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5E636D5-B879-418B-B766-546ACD41556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dt" idx="9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ftr" idx="97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sldNum" idx="9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F577980-5D45-4C60-B9D4-DFB3F513DDB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dt" idx="99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ftr" idx="100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0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81C3D8D-9C1B-4117-BBF9-C03792C487F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dt" idx="102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ftr" idx="103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Num" idx="10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DD023C6-9AD4-4087-8241-8AD42163EB5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dt" idx="105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ftr" idx="106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sldNum" idx="10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854EC5B-3141-4D3C-82D9-BBF7351E2C92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dt" idx="108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ftr" idx="109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sldNum" idx="11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A5407A6-0F0E-4C23-85AD-B868515DC33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dt" idx="111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ftr" idx="112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sldNum" idx="11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7ABEB2F-C245-4DE7-8053-453A2268FEC8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dt" idx="114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ftr" idx="115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sldNum" idx="11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E39DF87-9683-4089-8EBB-EDB4713ED4D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 type="dt" idx="117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4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AA11D36-2606-41C1-8C35-3D1654C6B89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ftr" idx="118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 type="sldNum" idx="119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D7C9FC3-D587-4AE2-AA79-CD21CE9C383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PlaceHolder 8"/>
          <p:cNvSpPr>
            <a:spLocks noGrp="1"/>
          </p:cNvSpPr>
          <p:nvPr>
            <p:ph type="dt" idx="120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8"/>
          <p:cNvSpPr>
            <a:spLocks noGrp="1"/>
          </p:cNvSpPr>
          <p:nvPr>
            <p:ph type="ftr" idx="12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PlaceHolder 9"/>
          <p:cNvSpPr>
            <a:spLocks noGrp="1"/>
          </p:cNvSpPr>
          <p:nvPr>
            <p:ph type="sldNum" idx="12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28D5EC7-7115-44AF-A5ED-9D736042C4A7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PlaceHolder 10"/>
          <p:cNvSpPr>
            <a:spLocks noGrp="1"/>
          </p:cNvSpPr>
          <p:nvPr>
            <p:ph type="dt" idx="12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ftr" idx="12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ldNum" idx="12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E7F94CF-FADD-4E96-9554-88DB0596C7EF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dt" idx="12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ftr" idx="127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128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1829B41-2760-4E3C-9B66-1C612876739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dt" idx="129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ftr" idx="130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sldNum" idx="131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2DDF692-A316-4C06-A189-E66AED48102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dt" idx="132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ftr" idx="133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sldNum" idx="13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32844AD-E08E-46C3-B1B5-09A9C8CC8A0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PlaceHolder 6"/>
          <p:cNvSpPr>
            <a:spLocks noGrp="1"/>
          </p:cNvSpPr>
          <p:nvPr>
            <p:ph type="dt" idx="135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ftr" idx="136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3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310F666-C827-4657-A2C4-EA2279026B0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dt" idx="138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43" name="PlaceHolder 1"/>
          <p:cNvSpPr>
            <a:spLocks noGrp="1"/>
          </p:cNvSpPr>
          <p:nvPr>
            <p:ph type="ftr" idx="139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ldNum" idx="14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DFC98B9-DAA9-4043-89DD-B1411911D6F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dt" idx="141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ftr" idx="142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PlaceHolder 6"/>
          <p:cNvSpPr>
            <a:spLocks noGrp="1"/>
          </p:cNvSpPr>
          <p:nvPr>
            <p:ph type="sldNum" idx="14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EFE9470-E59A-4CAF-BBD5-4E69A387321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PlaceHolder 7"/>
          <p:cNvSpPr>
            <a:spLocks noGrp="1"/>
          </p:cNvSpPr>
          <p:nvPr>
            <p:ph type="dt" idx="144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5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ftr" idx="13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sldNum" idx="14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E73BEE3-85E8-4105-9890-836DA2E5621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dt" idx="15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8"/>
          <p:cNvSpPr>
            <a:spLocks noGrp="1"/>
          </p:cNvSpPr>
          <p:nvPr>
            <p:ph type="ftr" idx="16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9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D1B2985-1C26-4392-9643-294604A2F80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10"/>
          <p:cNvSpPr>
            <a:spLocks noGrp="1"/>
          </p:cNvSpPr>
          <p:nvPr>
            <p:ph type="dt" idx="18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7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A28205B-C3E6-4042-B622-24E59F4E0C0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83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 idx="22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23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A54A09B-2A0E-47CC-9A62-8E9AF0A80A2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24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25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26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1D6857F-FAE9-4A79-BF8F-922A501026F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dt" idx="27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1320" cy="1468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Programación IV</a:t>
            </a:r>
            <a:endParaRPr b="0" lang="es-AR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399720" cy="8244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Orientada a Objetos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3"/>
          <p:cNvSpPr/>
          <p:nvPr/>
        </p:nvSpPr>
        <p:spPr>
          <a:xfrm>
            <a:off x="166320" y="58032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Comportamiento de un Objeto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4"/>
          <p:cNvSpPr/>
          <p:nvPr/>
        </p:nvSpPr>
        <p:spPr>
          <a:xfrm>
            <a:off x="0" y="1272960"/>
            <a:ext cx="9142200" cy="12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Determina como éste actúa y reacciona en términos de cambios de estado y solicitudes.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Representan la interfaz por la cual se puede interactuar con el objeto.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métodos asociados a un objeto comprenden el protocolo del mismo.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Picture 138" descr=""/>
          <p:cNvPicPr/>
          <p:nvPr/>
        </p:nvPicPr>
        <p:blipFill>
          <a:blip r:embed="rId1"/>
          <a:stretch/>
        </p:blipFill>
        <p:spPr>
          <a:xfrm>
            <a:off x="2286000" y="2904840"/>
            <a:ext cx="4734000" cy="287208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3"/>
          <p:cNvSpPr/>
          <p:nvPr/>
        </p:nvSpPr>
        <p:spPr>
          <a:xfrm>
            <a:off x="166680" y="143136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Identidad de un Objeto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4"/>
          <p:cNvSpPr/>
          <p:nvPr/>
        </p:nvSpPr>
        <p:spPr>
          <a:xfrm>
            <a:off x="0" y="2124000"/>
            <a:ext cx="914220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propiedad del objeto que lo diferencia del resto.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debe confundirse con el estado.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preservada en el tiempo aún cuando su estado cambie.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 muchos lenguajes de programación la identidad está determinada por la dirección de           memoria en la que el mismo se encuentra.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3"/>
          <p:cNvSpPr/>
          <p:nvPr/>
        </p:nvSpPr>
        <p:spPr>
          <a:xfrm>
            <a:off x="163800" y="55692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Los objetos interactúan a través de mensajes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4"/>
          <p:cNvSpPr/>
          <p:nvPr/>
        </p:nvSpPr>
        <p:spPr>
          <a:xfrm>
            <a:off x="-3240" y="1249920"/>
            <a:ext cx="9142200" cy="17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objetos se comunican mediante el envío de mensajes.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objeto emisor se debe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enlazar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o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asociar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al objeto receptor.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emisor del mensaje solicita al receptor que realice una operación.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llamada al método siempre se produce en el contexto de un objeto concreto.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5"/>
          <p:cNvSpPr/>
          <p:nvPr/>
        </p:nvSpPr>
        <p:spPr>
          <a:xfrm>
            <a:off x="878400" y="3697560"/>
            <a:ext cx="1729800" cy="1631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Emisor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ustomShape 6"/>
          <p:cNvSpPr/>
          <p:nvPr/>
        </p:nvSpPr>
        <p:spPr>
          <a:xfrm>
            <a:off x="4894920" y="3697560"/>
            <a:ext cx="1729800" cy="1631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Receptor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7"/>
          <p:cNvSpPr/>
          <p:nvPr/>
        </p:nvSpPr>
        <p:spPr>
          <a:xfrm>
            <a:off x="3099240" y="418752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8"/>
          <p:cNvSpPr/>
          <p:nvPr/>
        </p:nvSpPr>
        <p:spPr>
          <a:xfrm>
            <a:off x="2979000" y="3864600"/>
            <a:ext cx="12621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Mensaje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Shape 9"/>
          <p:cNvSpPr/>
          <p:nvPr/>
        </p:nvSpPr>
        <p:spPr>
          <a:xfrm>
            <a:off x="6690960" y="4187520"/>
            <a:ext cx="234432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Ejecuta un método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3"/>
          <p:cNvSpPr/>
          <p:nvPr/>
        </p:nvSpPr>
        <p:spPr>
          <a:xfrm>
            <a:off x="165600" y="49140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una Clase?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Shape 4"/>
          <p:cNvSpPr/>
          <p:nvPr/>
        </p:nvSpPr>
        <p:spPr>
          <a:xfrm>
            <a:off x="0" y="1184400"/>
            <a:ext cx="9142200" cy="12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Mecanismo utilizado en la POO para abstraer conceptos (clasificación).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Describe las características comunes a todos los objetos que pertenecen a ella.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Especifica: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5"/>
          <p:cNvSpPr/>
          <p:nvPr/>
        </p:nvSpPr>
        <p:spPr>
          <a:xfrm>
            <a:off x="359280" y="2689560"/>
            <a:ext cx="587700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comportamiento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los objetos.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estructura interna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los objetos.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definición e implementación de todas sus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acciones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8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3" dur="500"/>
                                        <p:tgtEl>
                                          <p:spTgt spid="535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8" dur="500"/>
                                        <p:tgtEl>
                                          <p:spTgt spid="535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3"/>
          <p:cNvSpPr/>
          <p:nvPr/>
        </p:nvSpPr>
        <p:spPr>
          <a:xfrm>
            <a:off x="165960" y="66924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Diferencias entre Clases y Objetos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4"/>
          <p:cNvSpPr/>
          <p:nvPr/>
        </p:nvSpPr>
        <p:spPr>
          <a:xfrm>
            <a:off x="0" y="1362240"/>
            <a:ext cx="9142200" cy="10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Las clases son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definiciones estáticas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que se pueden utilizar para entender a todos los           objetos de una clase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objetos son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entidades dinámicas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que existen en el mundo real.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5"/>
          <p:cNvSpPr/>
          <p:nvPr/>
        </p:nvSpPr>
        <p:spPr>
          <a:xfrm>
            <a:off x="881640" y="2830320"/>
            <a:ext cx="1729800" cy="1631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ustomShape 6"/>
          <p:cNvSpPr/>
          <p:nvPr/>
        </p:nvSpPr>
        <p:spPr>
          <a:xfrm>
            <a:off x="5061600" y="2830320"/>
            <a:ext cx="1794960" cy="1631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ustomShape 7"/>
          <p:cNvSpPr/>
          <p:nvPr/>
        </p:nvSpPr>
        <p:spPr>
          <a:xfrm>
            <a:off x="3102120" y="299376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8"/>
          <p:cNvSpPr/>
          <p:nvPr/>
        </p:nvSpPr>
        <p:spPr>
          <a:xfrm>
            <a:off x="2916720" y="2667240"/>
            <a:ext cx="16538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Instanciación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CustomShape 9"/>
          <p:cNvSpPr/>
          <p:nvPr/>
        </p:nvSpPr>
        <p:spPr>
          <a:xfrm rot="10794000">
            <a:off x="3101760" y="390816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6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6" y="1125"/>
                </a:lnTo>
                <a:lnTo>
                  <a:pt x="1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TextShape 10"/>
          <p:cNvSpPr/>
          <p:nvPr/>
        </p:nvSpPr>
        <p:spPr>
          <a:xfrm>
            <a:off x="2916720" y="3581640"/>
            <a:ext cx="16538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Clasificación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Shape 11"/>
          <p:cNvSpPr/>
          <p:nvPr/>
        </p:nvSpPr>
        <p:spPr>
          <a:xfrm>
            <a:off x="874800" y="4629960"/>
            <a:ext cx="2226240" cy="81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Definen atributos.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Definen métodos.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Generan instancias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12"/>
          <p:cNvSpPr/>
          <p:nvPr/>
        </p:nvSpPr>
        <p:spPr>
          <a:xfrm>
            <a:off x="5055120" y="4630320"/>
            <a:ext cx="2226240" cy="81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Poseen valores.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Ejecutan métodos.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" descr=""/>
          <p:cNvPicPr/>
          <p:nvPr/>
        </p:nvPicPr>
        <p:blipFill>
          <a:blip r:embed="rId1"/>
          <a:stretch/>
        </p:blipFill>
        <p:spPr>
          <a:xfrm>
            <a:off x="540000" y="734040"/>
            <a:ext cx="7920000" cy="538596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3"/>
          <p:cNvSpPr/>
          <p:nvPr/>
        </p:nvSpPr>
        <p:spPr>
          <a:xfrm>
            <a:off x="168840" y="64404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Encapsulamiento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4"/>
          <p:cNvSpPr/>
          <p:nvPr/>
        </p:nvSpPr>
        <p:spPr>
          <a:xfrm>
            <a:off x="0" y="1337400"/>
            <a:ext cx="9142200" cy="10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propiedad que asegura que la información de un módulo este oculta al exterior.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Ocultando el estado de un objeto, solamente podremos modificar sus atributos mediante sus     métodos.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1143000" y="2250000"/>
            <a:ext cx="4244040" cy="3754080"/>
          </a:xfrm>
          <a:prstGeom prst="ellips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Line 6"/>
          <p:cNvSpPr/>
          <p:nvPr/>
        </p:nvSpPr>
        <p:spPr>
          <a:xfrm>
            <a:off x="3265200" y="2249640"/>
            <a:ext cx="360" cy="37555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Line 7"/>
          <p:cNvSpPr/>
          <p:nvPr/>
        </p:nvSpPr>
        <p:spPr>
          <a:xfrm>
            <a:off x="1142640" y="4111200"/>
            <a:ext cx="424512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Line 8"/>
          <p:cNvSpPr/>
          <p:nvPr/>
        </p:nvSpPr>
        <p:spPr>
          <a:xfrm>
            <a:off x="1697760" y="2837520"/>
            <a:ext cx="3102480" cy="26125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Line 9"/>
          <p:cNvSpPr/>
          <p:nvPr/>
        </p:nvSpPr>
        <p:spPr>
          <a:xfrm flipV="1">
            <a:off x="1665360" y="2739600"/>
            <a:ext cx="3102120" cy="2644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CustomShape 10"/>
          <p:cNvSpPr/>
          <p:nvPr/>
        </p:nvSpPr>
        <p:spPr>
          <a:xfrm>
            <a:off x="1959480" y="3066120"/>
            <a:ext cx="2611440" cy="2121480"/>
          </a:xfrm>
          <a:prstGeom prst="ellips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Atributo1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Atributo2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…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 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Shape 11"/>
          <p:cNvSpPr/>
          <p:nvPr/>
        </p:nvSpPr>
        <p:spPr>
          <a:xfrm>
            <a:off x="3337200" y="261252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Método1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TextShape 12"/>
          <p:cNvSpPr/>
          <p:nvPr/>
        </p:nvSpPr>
        <p:spPr>
          <a:xfrm>
            <a:off x="1998360" y="261288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Método2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TextShape 13"/>
          <p:cNvSpPr/>
          <p:nvPr/>
        </p:nvSpPr>
        <p:spPr>
          <a:xfrm rot="18436800">
            <a:off x="1077120" y="342504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Método3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Shape 14"/>
          <p:cNvSpPr/>
          <p:nvPr/>
        </p:nvSpPr>
        <p:spPr>
          <a:xfrm>
            <a:off x="1998360" y="532368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Método5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Shape 15"/>
          <p:cNvSpPr/>
          <p:nvPr/>
        </p:nvSpPr>
        <p:spPr>
          <a:xfrm>
            <a:off x="3337200" y="532404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Método6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Shape 16"/>
          <p:cNvSpPr/>
          <p:nvPr/>
        </p:nvSpPr>
        <p:spPr>
          <a:xfrm rot="14058600">
            <a:off x="1045440" y="453600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Método4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Shape 17"/>
          <p:cNvSpPr/>
          <p:nvPr/>
        </p:nvSpPr>
        <p:spPr>
          <a:xfrm rot="18436800">
            <a:off x="4277520" y="450252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Método7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Shape 18"/>
          <p:cNvSpPr/>
          <p:nvPr/>
        </p:nvSpPr>
        <p:spPr>
          <a:xfrm rot="14058600">
            <a:off x="4213080" y="3393360"/>
            <a:ext cx="116784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Método8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ustomShape 19"/>
          <p:cNvSpPr/>
          <p:nvPr/>
        </p:nvSpPr>
        <p:spPr>
          <a:xfrm rot="10787400">
            <a:off x="5845320" y="3750840"/>
            <a:ext cx="815400" cy="325440"/>
          </a:xfrm>
          <a:custGeom>
            <a:avLst/>
            <a:gdLst>
              <a:gd name="textAreaLeft" fmla="*/ 0 w 815400"/>
              <a:gd name="textAreaRight" fmla="*/ 815760 w 81540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502" h="1002">
                <a:moveTo>
                  <a:pt x="0" y="251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6" y="1001"/>
                </a:lnTo>
                <a:lnTo>
                  <a:pt x="1875" y="750"/>
                </a:lnTo>
                <a:lnTo>
                  <a:pt x="0" y="751"/>
                </a:lnTo>
                <a:lnTo>
                  <a:pt x="0" y="251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20"/>
          <p:cNvSpPr/>
          <p:nvPr/>
        </p:nvSpPr>
        <p:spPr>
          <a:xfrm rot="10787400">
            <a:off x="5518800" y="3294000"/>
            <a:ext cx="815400" cy="325440"/>
          </a:xfrm>
          <a:custGeom>
            <a:avLst/>
            <a:gdLst>
              <a:gd name="textAreaLeft" fmla="*/ 0 w 815400"/>
              <a:gd name="textAreaRight" fmla="*/ 815760 w 81540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499"/>
                </a:lnTo>
                <a:lnTo>
                  <a:pt x="1876" y="1001"/>
                </a:lnTo>
                <a:lnTo>
                  <a:pt x="1876" y="750"/>
                </a:lnTo>
                <a:lnTo>
                  <a:pt x="1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21"/>
          <p:cNvSpPr/>
          <p:nvPr/>
        </p:nvSpPr>
        <p:spPr>
          <a:xfrm rot="10787400">
            <a:off x="6204600" y="4273920"/>
            <a:ext cx="815400" cy="325440"/>
          </a:xfrm>
          <a:custGeom>
            <a:avLst/>
            <a:gdLst>
              <a:gd name="textAreaLeft" fmla="*/ 0 w 815400"/>
              <a:gd name="textAreaRight" fmla="*/ 815760 w 81540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499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TextShape 22"/>
          <p:cNvSpPr/>
          <p:nvPr/>
        </p:nvSpPr>
        <p:spPr>
          <a:xfrm>
            <a:off x="7020720" y="3686760"/>
            <a:ext cx="163152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uso correcto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8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3"/>
          <p:cNvSpPr/>
          <p:nvPr/>
        </p:nvSpPr>
        <p:spPr>
          <a:xfrm>
            <a:off x="168840" y="60588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Constructores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Shape 4"/>
          <p:cNvSpPr/>
          <p:nvPr/>
        </p:nvSpPr>
        <p:spPr>
          <a:xfrm>
            <a:off x="0" y="1299600"/>
            <a:ext cx="9142200" cy="176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 con el nombre </a:t>
            </a:r>
            <a:r>
              <a:rPr b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constructor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Se utilizan para controlar el estado inicial en el que se crea un objeto.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poseen valor de retorno (ni siquiera void).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se pueden invocar directamente como otro método.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198000" y="3780000"/>
            <a:ext cx="7902000" cy="54000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/>
          </p:nvPr>
        </p:nvSpPr>
        <p:spPr>
          <a:xfrm>
            <a:off x="179280" y="1058400"/>
            <a:ext cx="8784000" cy="353520"/>
          </a:xfrm>
          <a:prstGeom prst="rect">
            <a:avLst/>
          </a:prstGeom>
          <a:noFill/>
          <a:ln w="9360">
            <a:noFill/>
          </a:ln>
        </p:spPr>
        <p:txBody>
          <a:bodyPr lIns="68400" rIns="68400" tIns="34200" bIns="34200" anchor="t">
            <a:noAutofit/>
          </a:bodyPr>
          <a:p>
            <a:pPr indent="0">
              <a:lnSpc>
                <a:spcPct val="100000"/>
              </a:lnSpc>
              <a:spcBef>
                <a:spcPts val="136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Preguntas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1" name="Google Shape;744;g33e1b3ea9b_1_0" descr=""/>
          <p:cNvPicPr/>
          <p:nvPr/>
        </p:nvPicPr>
        <p:blipFill>
          <a:blip r:embed="rId1"/>
          <a:stretch/>
        </p:blipFill>
        <p:spPr>
          <a:xfrm>
            <a:off x="2337120" y="1626480"/>
            <a:ext cx="4106160" cy="360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573" name="Google Shape;233;p33"/>
          <p:cNvSpPr/>
          <p:nvPr/>
        </p:nvSpPr>
        <p:spPr>
          <a:xfrm>
            <a:off x="0" y="6603840"/>
            <a:ext cx="9142920" cy="253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4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240" cy="9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3"/>
          <p:cNvSpPr/>
          <p:nvPr/>
        </p:nvSpPr>
        <p:spPr>
          <a:xfrm>
            <a:off x="163440" y="59328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La complejidad del Software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Picture 53" descr=""/>
          <p:cNvPicPr/>
          <p:nvPr/>
        </p:nvPicPr>
        <p:blipFill>
          <a:blip r:embed="rId1"/>
          <a:stretch/>
        </p:blipFill>
        <p:spPr>
          <a:xfrm>
            <a:off x="7347240" y="5737680"/>
            <a:ext cx="1794960" cy="1119240"/>
          </a:xfrm>
          <a:prstGeom prst="rect">
            <a:avLst/>
          </a:prstGeom>
          <a:ln w="0">
            <a:noFill/>
          </a:ln>
        </p:spPr>
      </p:pic>
      <p:sp>
        <p:nvSpPr>
          <p:cNvPr id="463" name="TextShape 4"/>
          <p:cNvSpPr/>
          <p:nvPr/>
        </p:nvSpPr>
        <p:spPr>
          <a:xfrm>
            <a:off x="0" y="1284840"/>
            <a:ext cx="587700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propiedad esencial del software, depende 4 partes: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5"/>
          <p:cNvSpPr/>
          <p:nvPr/>
        </p:nvSpPr>
        <p:spPr>
          <a:xfrm>
            <a:off x="91440" y="1841400"/>
            <a:ext cx="8815680" cy="32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dominio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del problema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proceso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desarrollo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flexibilidad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en el software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reutilización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del código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3951360" y="1807200"/>
            <a:ext cx="651960" cy="325440"/>
          </a:xfrm>
          <a:custGeom>
            <a:avLst/>
            <a:gdLst>
              <a:gd name="textAreaLeft" fmla="*/ 0 w 651960"/>
              <a:gd name="textAreaRight" fmla="*/ 652320 w 65196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7"/>
          <p:cNvSpPr/>
          <p:nvPr/>
        </p:nvSpPr>
        <p:spPr>
          <a:xfrm>
            <a:off x="5094360" y="1712880"/>
            <a:ext cx="440748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Requisitos muy distintos, cambiantes, contradictorios.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3951360" y="2786760"/>
            <a:ext cx="651960" cy="325440"/>
          </a:xfrm>
          <a:custGeom>
            <a:avLst/>
            <a:gdLst>
              <a:gd name="textAreaLeft" fmla="*/ 0 w 651960"/>
              <a:gd name="textAreaRight" fmla="*/ 652320 w 65196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9"/>
          <p:cNvSpPr/>
          <p:nvPr/>
        </p:nvSpPr>
        <p:spPr>
          <a:xfrm>
            <a:off x="5094360" y="2627640"/>
            <a:ext cx="408096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Intervienen muchos desarrolladores, se necesita coordinar y utilizar una tecnología en común.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10"/>
          <p:cNvSpPr/>
          <p:nvPr/>
        </p:nvSpPr>
        <p:spPr>
          <a:xfrm>
            <a:off x="3951360" y="3733920"/>
            <a:ext cx="651960" cy="325440"/>
          </a:xfrm>
          <a:custGeom>
            <a:avLst/>
            <a:gdLst>
              <a:gd name="textAreaLeft" fmla="*/ 0 w 651960"/>
              <a:gd name="textAreaRight" fmla="*/ 652320 w 65196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Shape 11"/>
          <p:cNvSpPr/>
          <p:nvPr/>
        </p:nvSpPr>
        <p:spPr>
          <a:xfrm>
            <a:off x="5094360" y="3639960"/>
            <a:ext cx="408096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Sistema apto para cambiar con los requerimientos del cliente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12"/>
          <p:cNvSpPr/>
          <p:nvPr/>
        </p:nvSpPr>
        <p:spPr>
          <a:xfrm>
            <a:off x="3951360" y="4713840"/>
            <a:ext cx="651960" cy="325440"/>
          </a:xfrm>
          <a:custGeom>
            <a:avLst/>
            <a:gdLst>
              <a:gd name="textAreaLeft" fmla="*/ 0 w 651960"/>
              <a:gd name="textAreaRight" fmla="*/ 652320 w 65196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13"/>
          <p:cNvSpPr/>
          <p:nvPr/>
        </p:nvSpPr>
        <p:spPr>
          <a:xfrm>
            <a:off x="5094360" y="4619880"/>
            <a:ext cx="40809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reinventar la rueda.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5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64" descr=""/>
          <p:cNvPicPr/>
          <p:nvPr/>
        </p:nvPicPr>
        <p:blipFill>
          <a:blip r:embed="rId1"/>
          <a:stretch/>
        </p:blipFill>
        <p:spPr>
          <a:xfrm>
            <a:off x="365760" y="1622520"/>
            <a:ext cx="7319880" cy="4975920"/>
          </a:xfrm>
          <a:prstGeom prst="rect">
            <a:avLst/>
          </a:prstGeom>
          <a:ln w="0">
            <a:noFill/>
          </a:ln>
        </p:spPr>
      </p:pic>
      <p:sp>
        <p:nvSpPr>
          <p:cNvPr id="474" name="TextShape 3"/>
          <p:cNvSpPr/>
          <p:nvPr/>
        </p:nvSpPr>
        <p:spPr>
          <a:xfrm>
            <a:off x="163800" y="44064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La complejidad del Software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4"/>
          <p:cNvSpPr/>
          <p:nvPr/>
        </p:nvSpPr>
        <p:spPr>
          <a:xfrm>
            <a:off x="65520" y="1067040"/>
            <a:ext cx="587700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triste realidad de los proyectos de Software...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3"/>
          <p:cNvSpPr/>
          <p:nvPr/>
        </p:nvSpPr>
        <p:spPr>
          <a:xfrm>
            <a:off x="164160" y="50436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Programación Orientada a Objetos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7" name="Picture 74" descr=""/>
          <p:cNvPicPr/>
          <p:nvPr/>
        </p:nvPicPr>
        <p:blipFill>
          <a:blip r:embed="rId1"/>
          <a:stretch/>
        </p:blipFill>
        <p:spPr>
          <a:xfrm>
            <a:off x="5987160" y="1803960"/>
            <a:ext cx="3155040" cy="2982960"/>
          </a:xfrm>
          <a:prstGeom prst="rect">
            <a:avLst/>
          </a:prstGeom>
          <a:ln w="0">
            <a:noFill/>
          </a:ln>
        </p:spPr>
      </p:pic>
      <p:sp>
        <p:nvSpPr>
          <p:cNvPr id="478" name="TextShape 4"/>
          <p:cNvSpPr/>
          <p:nvPr/>
        </p:nvSpPr>
        <p:spPr>
          <a:xfrm>
            <a:off x="0" y="1195920"/>
            <a:ext cx="914220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 paradigma de programación, es decir una forma de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analizar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,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diseñar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y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realizar soluciones.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Shape 5"/>
          <p:cNvSpPr/>
          <p:nvPr/>
        </p:nvSpPr>
        <p:spPr>
          <a:xfrm>
            <a:off x="0" y="2012400"/>
            <a:ext cx="130500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Objetivos: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6"/>
          <p:cNvSpPr/>
          <p:nvPr/>
        </p:nvSpPr>
        <p:spPr>
          <a:xfrm>
            <a:off x="91440" y="2436840"/>
            <a:ext cx="6438600" cy="16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Escribir software fácilmente modificable y escalable.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Escribir software reusable.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Disponer de un modelo natural para representar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 dominio.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7"/>
          <p:cNvSpPr/>
          <p:nvPr/>
        </p:nvSpPr>
        <p:spPr>
          <a:xfrm>
            <a:off x="0" y="4167360"/>
            <a:ext cx="114192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Ventajas: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Shape 8"/>
          <p:cNvSpPr/>
          <p:nvPr/>
        </p:nvSpPr>
        <p:spPr>
          <a:xfrm>
            <a:off x="91440" y="4642920"/>
            <a:ext cx="6438600" cy="16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Fomenta la reutilización del software.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software desarrollado es más flexible al cambio.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más cercano a pensar a la forma de las personas.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3"/>
          <p:cNvSpPr/>
          <p:nvPr/>
        </p:nvSpPr>
        <p:spPr>
          <a:xfrm>
            <a:off x="164520" y="54216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la abstracción?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4"/>
          <p:cNvSpPr/>
          <p:nvPr/>
        </p:nvSpPr>
        <p:spPr>
          <a:xfrm>
            <a:off x="0" y="1234440"/>
            <a:ext cx="9142200" cy="24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Consiste en aislar un elemento de su contexto o del resto de los elementos que lo acompañan.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Denota según el </a:t>
            </a:r>
            <a:r>
              <a:rPr b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observador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las características esenciales de un objeto que lo distinguen de los demás.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vista exterior del objeto puede definirse como un contrato, el cual el mismo se compromete a cumplir y los demás objetos dependen.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Debemos identificar propiedades del objeto (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atributos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 y comportamientos (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5" name="Picture 85" descr=""/>
          <p:cNvPicPr/>
          <p:nvPr/>
        </p:nvPicPr>
        <p:blipFill>
          <a:blip r:embed="rId1"/>
          <a:stretch/>
        </p:blipFill>
        <p:spPr>
          <a:xfrm>
            <a:off x="2612520" y="3846240"/>
            <a:ext cx="4244040" cy="199296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664080" y="3612240"/>
            <a:ext cx="5223600" cy="1631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3755160" y="1326600"/>
            <a:ext cx="4734000" cy="1631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5"/>
          <p:cNvSpPr/>
          <p:nvPr/>
        </p:nvSpPr>
        <p:spPr>
          <a:xfrm>
            <a:off x="164880" y="96156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Objetos y Clases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491760" y="1817280"/>
            <a:ext cx="1958400" cy="55404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Clases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Shape 7"/>
          <p:cNvSpPr/>
          <p:nvPr/>
        </p:nvSpPr>
        <p:spPr>
          <a:xfrm>
            <a:off x="3755160" y="1457280"/>
            <a:ext cx="4309560" cy="12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Modela una abstracción de los objetos.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Define atributos y comportamientos.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el plano o molde que define un objeto.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491760" y="4037760"/>
            <a:ext cx="1958400" cy="55404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Objetos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9"/>
          <p:cNvSpPr/>
          <p:nvPr/>
        </p:nvSpPr>
        <p:spPr>
          <a:xfrm>
            <a:off x="3755160" y="3677760"/>
            <a:ext cx="522360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Está modelado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 función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una clase.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instancia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única de una clase.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Retiene la estructura y el comportamiento de una clase.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ustomShape 10"/>
          <p:cNvSpPr/>
          <p:nvPr/>
        </p:nvSpPr>
        <p:spPr>
          <a:xfrm>
            <a:off x="2775600" y="1979640"/>
            <a:ext cx="651960" cy="325440"/>
          </a:xfrm>
          <a:custGeom>
            <a:avLst/>
            <a:gdLst>
              <a:gd name="textAreaLeft" fmla="*/ 0 w 651960"/>
              <a:gd name="textAreaRight" fmla="*/ 652320 w 65196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2743200" y="4134960"/>
            <a:ext cx="651960" cy="325440"/>
          </a:xfrm>
          <a:custGeom>
            <a:avLst/>
            <a:gdLst>
              <a:gd name="textAreaLeft" fmla="*/ 0 w 651960"/>
              <a:gd name="textAreaRight" fmla="*/ 652320 w 651960"/>
              <a:gd name="textAreaTop" fmla="*/ 0 h 325440"/>
              <a:gd name="textAreaBottom" fmla="*/ 325800 h 32544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1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3"/>
          <p:cNvSpPr/>
          <p:nvPr/>
        </p:nvSpPr>
        <p:spPr>
          <a:xfrm>
            <a:off x="165240" y="61848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un Objeto?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4"/>
          <p:cNvSpPr/>
          <p:nvPr/>
        </p:nvSpPr>
        <p:spPr>
          <a:xfrm>
            <a:off x="0" y="1310760"/>
            <a:ext cx="9142200" cy="17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entidad que combina procedimientos e información.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Ejecuta operaciones (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comportamiento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 y almacena información (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estructura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procedimientos o acciones que puede realizar un objeto se denominan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información que almacena un objeto sobre su estado se denomina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atributos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130680" y="3596040"/>
            <a:ext cx="1958400" cy="19584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6"/>
          <p:cNvSpPr/>
          <p:nvPr/>
        </p:nvSpPr>
        <p:spPr>
          <a:xfrm>
            <a:off x="359280" y="3759120"/>
            <a:ext cx="1402920" cy="651960"/>
          </a:xfrm>
          <a:prstGeom prst="rect">
            <a:avLst/>
          </a:prstGeom>
          <a:solidFill>
            <a:srgbClr val="33cc6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Atributos</a:t>
            </a:r>
            <a:endParaRPr b="0" lang="es-AR" sz="16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9" name="CustomShape 7"/>
          <p:cNvSpPr/>
          <p:nvPr/>
        </p:nvSpPr>
        <p:spPr>
          <a:xfrm rot="10790400">
            <a:off x="2417400" y="4087800"/>
            <a:ext cx="814320" cy="493200"/>
          </a:xfrm>
          <a:custGeom>
            <a:avLst/>
            <a:gdLst>
              <a:gd name="textAreaLeft" fmla="*/ 0 w 814320"/>
              <a:gd name="textAreaRight" fmla="*/ 814680 w 814320"/>
              <a:gd name="textAreaTop" fmla="*/ 0 h 493200"/>
              <a:gd name="textAreaBottom" fmla="*/ 493560 h 493200"/>
            </a:gdLst>
            <a:ahLst/>
            <a:rect l="textAreaLeft" t="textAreaTop" r="textAreaRight" b="textAreaBottom"/>
            <a:pathLst>
              <a:path w="2500" h="1516">
                <a:moveTo>
                  <a:pt x="0" y="380"/>
                </a:moveTo>
                <a:lnTo>
                  <a:pt x="1873" y="378"/>
                </a:lnTo>
                <a:lnTo>
                  <a:pt x="1873" y="0"/>
                </a:lnTo>
                <a:lnTo>
                  <a:pt x="2499" y="757"/>
                </a:lnTo>
                <a:lnTo>
                  <a:pt x="1874" y="1515"/>
                </a:lnTo>
                <a:lnTo>
                  <a:pt x="1874" y="1136"/>
                </a:lnTo>
                <a:lnTo>
                  <a:pt x="1" y="1138"/>
                </a:lnTo>
                <a:lnTo>
                  <a:pt x="0" y="38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8"/>
          <p:cNvSpPr/>
          <p:nvPr/>
        </p:nvSpPr>
        <p:spPr>
          <a:xfrm>
            <a:off x="326520" y="4739040"/>
            <a:ext cx="1435680" cy="586800"/>
          </a:xfrm>
          <a:prstGeom prst="rect">
            <a:avLst/>
          </a:prstGeom>
          <a:solidFill>
            <a:srgbClr val="33cc6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Métodos</a:t>
            </a:r>
            <a:endParaRPr b="0" lang="es-AR" sz="16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1" name="TextShape 9"/>
          <p:cNvSpPr/>
          <p:nvPr/>
        </p:nvSpPr>
        <p:spPr>
          <a:xfrm>
            <a:off x="3283560" y="4216320"/>
            <a:ext cx="10911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10"/>
          <p:cNvSpPr/>
          <p:nvPr/>
        </p:nvSpPr>
        <p:spPr>
          <a:xfrm>
            <a:off x="4245120" y="3661200"/>
            <a:ext cx="473400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datos describen el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estado del objeto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procedimientos actúan sobre los datos del objeto,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modificándolos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o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brindando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información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5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3"/>
          <p:cNvSpPr/>
          <p:nvPr/>
        </p:nvSpPr>
        <p:spPr>
          <a:xfrm>
            <a:off x="165600" y="60588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un Objeto?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4"/>
          <p:cNvSpPr/>
          <p:nvPr/>
        </p:nvSpPr>
        <p:spPr>
          <a:xfrm>
            <a:off x="326520" y="1398960"/>
            <a:ext cx="195840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 objeto posee...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489960" y="2211840"/>
            <a:ext cx="1305000" cy="55404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Estado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6"/>
          <p:cNvSpPr/>
          <p:nvPr/>
        </p:nvSpPr>
        <p:spPr>
          <a:xfrm>
            <a:off x="489960" y="3550680"/>
            <a:ext cx="2121480" cy="55404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Comportamiento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7"/>
          <p:cNvSpPr/>
          <p:nvPr/>
        </p:nvSpPr>
        <p:spPr>
          <a:xfrm>
            <a:off x="489960" y="4987440"/>
            <a:ext cx="1305000" cy="55404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Identidad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3265560" y="221184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3265560" y="348516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10"/>
          <p:cNvSpPr/>
          <p:nvPr/>
        </p:nvSpPr>
        <p:spPr>
          <a:xfrm>
            <a:off x="3265560" y="492228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4539240" y="1787400"/>
            <a:ext cx="4080960" cy="11419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Esta dado por el conjunto de propiedades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que posee  y su valor en un momento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dado.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4571640" y="3256920"/>
            <a:ext cx="4080960" cy="11419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Está dado por un conjunto de acciones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que el mismo puede realizar.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13"/>
          <p:cNvSpPr/>
          <p:nvPr/>
        </p:nvSpPr>
        <p:spPr>
          <a:xfrm>
            <a:off x="4571640" y="4660920"/>
            <a:ext cx="4080960" cy="11419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En todo momento es diferenciable del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resto y es constante.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3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8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3"/>
          <p:cNvSpPr/>
          <p:nvPr/>
        </p:nvSpPr>
        <p:spPr>
          <a:xfrm>
            <a:off x="165960" y="644040"/>
            <a:ext cx="88156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Estado de un Objeto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4"/>
          <p:cNvSpPr/>
          <p:nvPr/>
        </p:nvSpPr>
        <p:spPr>
          <a:xfrm>
            <a:off x="0" y="1336320"/>
            <a:ext cx="914220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Está dado por el conjunto de propiedades que el mismo posee.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deseable encapsular el estado de un objeto, ocultando su representación al mundo       exterior.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Ningún objeto puede manipular directamente el estado de otro.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163440" y="3849840"/>
            <a:ext cx="1631520" cy="55404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Propiedades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1926720" y="384984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Shape 7"/>
          <p:cNvSpPr/>
          <p:nvPr/>
        </p:nvSpPr>
        <p:spPr>
          <a:xfrm>
            <a:off x="3224880" y="3915360"/>
            <a:ext cx="5917320" cy="8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Estáticas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: propiedad compartida por todos los objetos del mismo tipo.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8"/>
          <p:cNvSpPr/>
          <p:nvPr/>
        </p:nvSpPr>
        <p:spPr>
          <a:xfrm>
            <a:off x="3224880" y="4830120"/>
            <a:ext cx="575388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Dinámicas: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propiedad inherente de cada 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 rot="1230000">
            <a:off x="1909080" y="4425480"/>
            <a:ext cx="1141920" cy="488880"/>
          </a:xfrm>
          <a:custGeom>
            <a:avLst/>
            <a:gdLst>
              <a:gd name="textAreaLeft" fmla="*/ 0 w 1141920"/>
              <a:gd name="textAreaRight" fmla="*/ 1142280 w 114192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6" y="374"/>
                </a:lnTo>
                <a:lnTo>
                  <a:pt x="2625" y="0"/>
                </a:lnTo>
                <a:lnTo>
                  <a:pt x="3501" y="749"/>
                </a:lnTo>
                <a:lnTo>
                  <a:pt x="2626" y="1501"/>
                </a:lnTo>
                <a:lnTo>
                  <a:pt x="2625" y="1125"/>
                </a:lnTo>
                <a:lnTo>
                  <a:pt x="0" y="1124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  <Words>10975</Words>
  <Paragraphs>470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2019-10-15T02:46:32Z</dcterms:created>
  <dc:creator/>
  <dc:description/>
  <dc:language>es-AR</dc:language>
  <cp:lastModifiedBy/>
  <dcterms:modified xsi:type="dcterms:W3CDTF">2025-08-03T23:10:41Z</dcterms:modified>
  <cp:revision>22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34</vt:i4>
  </property>
</Properties>
</file>