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jpeg" ContentType="image/jpeg"/>
  <Override PartName="/ppt/media/image11.jpeg" ContentType="image/jpeg"/>
  <Override PartName="/ppt/media/image4.jpeg" ContentType="image/jpeg"/>
  <Override PartName="/ppt/media/image10.jpeg" ContentType="image/jpeg"/>
  <Override PartName="/ppt/media/image3.jpeg" ContentType="image/jpeg"/>
  <Override PartName="/ppt/media/image1.jpeg" ContentType="image/jpeg"/>
  <Override PartName="/ppt/media/image6.jpeg" ContentType="image/jpeg"/>
  <Override PartName="/ppt/media/image9.jpeg" ContentType="image/jpeg"/>
  <Override PartName="/ppt/media/image8.png" ContentType="image/png"/>
  <Override PartName="/ppt/media/image7.jpeg" ContentType="image/jpeg"/>
  <Override PartName="/ppt/media/image2.jpeg" ContentType="image/jpe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s-AR"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s-AR"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s-AR"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s-AR"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s-AR"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s-AR"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s-AR"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s-AR"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s-AR"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s-AR"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s-AR"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s-AR"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normAutofit/>
          </a:bodyPr>
          <a:p>
            <a:endParaRPr b="0" lang="es-AR" sz="3200" spc="-1" strike="noStrike">
              <a:latin typeface="Arial"/>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110"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
        <p:nvSpPr>
          <p:cNvPr id="1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13" name="PlaceHolder 2"/>
          <p:cNvSpPr>
            <a:spLocks noGrp="1"/>
          </p:cNvSpPr>
          <p:nvPr>
            <p:ph type="body"/>
          </p:nvPr>
        </p:nvSpPr>
        <p:spPr>
          <a:xfrm>
            <a:off x="457200" y="1604520"/>
            <a:ext cx="2649600" cy="1896840"/>
          </a:xfrm>
          <a:prstGeom prst="rect">
            <a:avLst/>
          </a:prstGeom>
        </p:spPr>
        <p:txBody>
          <a:bodyPr lIns="0" rIns="0" tIns="0" bIns="0">
            <a:normAutofit/>
          </a:bodyPr>
          <a:p>
            <a:endParaRPr b="0" lang="es-AR" sz="3200" spc="-1" strike="noStrike">
              <a:latin typeface="Arial"/>
            </a:endParaRPr>
          </a:p>
        </p:txBody>
      </p:sp>
      <p:sp>
        <p:nvSpPr>
          <p:cNvPr id="1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s-AR" sz="3200" spc="-1" strike="noStrike">
              <a:latin typeface="Arial"/>
            </a:endParaRPr>
          </a:p>
        </p:txBody>
      </p:sp>
      <p:sp>
        <p:nvSpPr>
          <p:cNvPr id="1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s-AR" sz="3200" spc="-1" strike="noStrike">
              <a:latin typeface="Arial"/>
            </a:endParaRPr>
          </a:p>
        </p:txBody>
      </p:sp>
      <p:sp>
        <p:nvSpPr>
          <p:cNvPr id="116" name="PlaceHolder 5"/>
          <p:cNvSpPr>
            <a:spLocks noGrp="1"/>
          </p:cNvSpPr>
          <p:nvPr>
            <p:ph type="body"/>
          </p:nvPr>
        </p:nvSpPr>
        <p:spPr>
          <a:xfrm>
            <a:off x="457200" y="3682080"/>
            <a:ext cx="2649600" cy="1896840"/>
          </a:xfrm>
          <a:prstGeom prst="rect">
            <a:avLst/>
          </a:prstGeom>
        </p:spPr>
        <p:txBody>
          <a:bodyPr lIns="0" rIns="0" tIns="0" bIns="0">
            <a:normAutofit/>
          </a:bodyPr>
          <a:p>
            <a:endParaRPr b="0" lang="es-AR" sz="3200" spc="-1" strike="noStrike">
              <a:latin typeface="Arial"/>
            </a:endParaRPr>
          </a:p>
        </p:txBody>
      </p:sp>
      <p:sp>
        <p:nvSpPr>
          <p:cNvPr id="1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s-AR" sz="3200" spc="-1" strike="noStrike">
              <a:latin typeface="Arial"/>
            </a:endParaRPr>
          </a:p>
        </p:txBody>
      </p:sp>
      <p:sp>
        <p:nvSpPr>
          <p:cNvPr id="1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2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
        <p:nvSpPr>
          <p:cNvPr id="134"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142" name="PlaceHolder 4"/>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44" name="PlaceHolder 2"/>
          <p:cNvSpPr>
            <a:spLocks noGrp="1"/>
          </p:cNvSpPr>
          <p:nvPr>
            <p:ph type="body"/>
          </p:nvPr>
        </p:nvSpPr>
        <p:spPr>
          <a:xfrm>
            <a:off x="457200" y="1604520"/>
            <a:ext cx="8229240" cy="1896840"/>
          </a:xfrm>
          <a:prstGeom prst="rect">
            <a:avLst/>
          </a:prstGeom>
        </p:spPr>
        <p:txBody>
          <a:bodyPr lIns="0" rIns="0" tIns="0" bIns="0">
            <a:normAutofit/>
          </a:bodyPr>
          <a:p>
            <a:endParaRPr b="0" lang="es-AR" sz="3200" spc="-1" strike="noStrike">
              <a:latin typeface="Arial"/>
            </a:endParaRPr>
          </a:p>
        </p:txBody>
      </p:sp>
      <p:sp>
        <p:nvSpPr>
          <p:cNvPr id="145" name="PlaceHolder 3"/>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149"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
        <p:nvSpPr>
          <p:cNvPr id="15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52" name="PlaceHolder 2"/>
          <p:cNvSpPr>
            <a:spLocks noGrp="1"/>
          </p:cNvSpPr>
          <p:nvPr>
            <p:ph type="body"/>
          </p:nvPr>
        </p:nvSpPr>
        <p:spPr>
          <a:xfrm>
            <a:off x="457200" y="1604520"/>
            <a:ext cx="2649600" cy="1896840"/>
          </a:xfrm>
          <a:prstGeom prst="rect">
            <a:avLst/>
          </a:prstGeom>
        </p:spPr>
        <p:txBody>
          <a:bodyPr lIns="0" rIns="0" tIns="0" bIns="0">
            <a:normAutofit/>
          </a:bodyPr>
          <a:p>
            <a:endParaRPr b="0" lang="es-AR" sz="3200" spc="-1" strike="noStrike">
              <a:latin typeface="Arial"/>
            </a:endParaRPr>
          </a:p>
        </p:txBody>
      </p:sp>
      <p:sp>
        <p:nvSpPr>
          <p:cNvPr id="15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AR" sz="3200" spc="-1" strike="noStrike">
              <a:latin typeface="Arial"/>
            </a:endParaRPr>
          </a:p>
        </p:txBody>
      </p:sp>
      <p:sp>
        <p:nvSpPr>
          <p:cNvPr id="15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AR" sz="3200" spc="-1" strike="noStrike">
              <a:latin typeface="Arial"/>
            </a:endParaRPr>
          </a:p>
        </p:txBody>
      </p:sp>
      <p:sp>
        <p:nvSpPr>
          <p:cNvPr id="155" name="PlaceHolder 5"/>
          <p:cNvSpPr>
            <a:spLocks noGrp="1"/>
          </p:cNvSpPr>
          <p:nvPr>
            <p:ph type="body"/>
          </p:nvPr>
        </p:nvSpPr>
        <p:spPr>
          <a:xfrm>
            <a:off x="457200" y="3682080"/>
            <a:ext cx="2649600" cy="1896840"/>
          </a:xfrm>
          <a:prstGeom prst="rect">
            <a:avLst/>
          </a:prstGeom>
        </p:spPr>
        <p:txBody>
          <a:bodyPr lIns="0" rIns="0" tIns="0" bIns="0">
            <a:normAutofit/>
          </a:bodyPr>
          <a:p>
            <a:endParaRPr b="0" lang="es-AR" sz="3200" spc="-1" strike="noStrike">
              <a:latin typeface="Arial"/>
            </a:endParaRPr>
          </a:p>
        </p:txBody>
      </p:sp>
      <p:sp>
        <p:nvSpPr>
          <p:cNvPr id="15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AR" sz="3200" spc="-1" strike="noStrike">
              <a:latin typeface="Arial"/>
            </a:endParaRPr>
          </a:p>
        </p:txBody>
      </p:sp>
      <p:sp>
        <p:nvSpPr>
          <p:cNvPr id="15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s-AR"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s-AR"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AR"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s-AR"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AR"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520" cy="6856920"/>
          </a:xfrm>
          <a:prstGeom prst="rect">
            <a:avLst/>
          </a:prstGeom>
          <a:ln w="9360">
            <a:noFill/>
          </a:ln>
        </p:spPr>
      </p:pic>
      <p:pic>
        <p:nvPicPr>
          <p:cNvPr id="1" name="Picture 2" descr=""/>
          <p:cNvPicPr/>
          <p:nvPr/>
        </p:nvPicPr>
        <p:blipFill>
          <a:blip r:embed="rId3"/>
          <a:stretch/>
        </p:blipFill>
        <p:spPr>
          <a:xfrm>
            <a:off x="0" y="0"/>
            <a:ext cx="9155520" cy="6856920"/>
          </a:xfrm>
          <a:prstGeom prst="rect">
            <a:avLst/>
          </a:prstGeom>
          <a:ln w="9360">
            <a:noFill/>
          </a:ln>
        </p:spPr>
      </p:pic>
      <p:sp>
        <p:nvSpPr>
          <p:cNvPr id="2" name="PlaceHolder 1"/>
          <p:cNvSpPr>
            <a:spLocks noGrp="1"/>
          </p:cNvSpPr>
          <p:nvPr>
            <p:ph type="title"/>
          </p:nvPr>
        </p:nvSpPr>
        <p:spPr>
          <a:xfrm>
            <a:off x="457200" y="273600"/>
            <a:ext cx="8228880" cy="1144440"/>
          </a:xfrm>
          <a:prstGeom prst="rect">
            <a:avLst/>
          </a:prstGeom>
        </p:spPr>
        <p:txBody>
          <a:bodyPr lIns="0" rIns="0" tIns="0" bIns="0" anchor="ctr">
            <a:noAutofit/>
          </a:bodyPr>
          <a:p>
            <a:pPr algn="ctr"/>
            <a:r>
              <a:rPr b="0" lang="es-AR" sz="1800" spc="-1" strike="noStrike">
                <a:latin typeface="Arial"/>
              </a:rPr>
              <a:t>Pulse para editar el formato del texto de título</a:t>
            </a:r>
            <a:endParaRPr b="0" lang="es-AR" sz="1800" spc="-1" strike="noStrike">
              <a:latin typeface="Arial"/>
            </a:endParaRPr>
          </a:p>
        </p:txBody>
      </p:sp>
      <p:sp>
        <p:nvSpPr>
          <p:cNvPr id="3"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lgn="ctr">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lgn="ctr">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lgn="ctr">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lgn="ctr">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lgn="ctr">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lgn="ctr">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9" descr=""/>
          <p:cNvPicPr/>
          <p:nvPr/>
        </p:nvPicPr>
        <p:blipFill>
          <a:blip r:embed="rId2"/>
          <a:stretch/>
        </p:blipFill>
        <p:spPr>
          <a:xfrm>
            <a:off x="0" y="0"/>
            <a:ext cx="9154440" cy="6855840"/>
          </a:xfrm>
          <a:prstGeom prst="rect">
            <a:avLst/>
          </a:prstGeom>
          <a:ln w="9360">
            <a:noFill/>
          </a:ln>
        </p:spPr>
      </p:pic>
      <p:pic>
        <p:nvPicPr>
          <p:cNvPr id="41" name="Picture 2" descr=""/>
          <p:cNvPicPr/>
          <p:nvPr/>
        </p:nvPicPr>
        <p:blipFill>
          <a:blip r:embed="rId3"/>
          <a:stretch/>
        </p:blipFill>
        <p:spPr>
          <a:xfrm>
            <a:off x="0" y="0"/>
            <a:ext cx="9154440" cy="6855840"/>
          </a:xfrm>
          <a:prstGeom prst="rect">
            <a:avLst/>
          </a:prstGeom>
          <a:ln w="9360">
            <a:noFill/>
          </a:ln>
        </p:spPr>
      </p:pic>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s-AR" sz="4400" spc="-1" strike="noStrike">
                <a:latin typeface="Arial"/>
              </a:rPr>
              <a:t>Pulse para editar el formato del texto de título</a:t>
            </a:r>
            <a:endParaRPr b="0" lang="es-AR"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9" descr=""/>
          <p:cNvPicPr/>
          <p:nvPr/>
        </p:nvPicPr>
        <p:blipFill>
          <a:blip r:embed="rId2"/>
          <a:stretch/>
        </p:blipFill>
        <p:spPr>
          <a:xfrm>
            <a:off x="0" y="0"/>
            <a:ext cx="9154440" cy="6855840"/>
          </a:xfrm>
          <a:prstGeom prst="rect">
            <a:avLst/>
          </a:prstGeom>
          <a:ln w="9360">
            <a:noFill/>
          </a:ln>
        </p:spPr>
      </p:pic>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s-AR" sz="4400" spc="-1" strike="noStrike">
                <a:latin typeface="Arial"/>
              </a:rPr>
              <a:t>Pulse para editar el formato del texto de título</a:t>
            </a:r>
            <a:endParaRPr b="0" lang="es-AR"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9" name="Picture 9" descr=""/>
          <p:cNvPicPr/>
          <p:nvPr/>
        </p:nvPicPr>
        <p:blipFill>
          <a:blip r:embed="rId2"/>
          <a:stretch/>
        </p:blipFill>
        <p:spPr>
          <a:xfrm>
            <a:off x="0" y="0"/>
            <a:ext cx="9155520" cy="6856920"/>
          </a:xfrm>
          <a:prstGeom prst="rect">
            <a:avLst/>
          </a:prstGeom>
          <a:ln w="9360">
            <a:noFill/>
          </a:ln>
        </p:spPr>
      </p:pic>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s-AR" sz="4400" spc="-1" strike="noStrike">
                <a:latin typeface="Arial"/>
              </a:rPr>
              <a:t>Pulse para editar el formato del texto de título</a:t>
            </a:r>
            <a:endParaRPr b="0" lang="es-AR" sz="4400" spc="-1" strike="noStrike">
              <a:latin typeface="Arial"/>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Google Shape;88;p13" descr=""/>
          <p:cNvPicPr/>
          <p:nvPr/>
        </p:nvPicPr>
        <p:blipFill>
          <a:blip r:embed="rId1"/>
          <a:stretch/>
        </p:blipFill>
        <p:spPr>
          <a:xfrm>
            <a:off x="0" y="0"/>
            <a:ext cx="9142920" cy="6856920"/>
          </a:xfrm>
          <a:prstGeom prst="rect">
            <a:avLst/>
          </a:prstGeom>
          <a:ln>
            <a:noFill/>
          </a:ln>
        </p:spPr>
      </p:pic>
      <p:sp>
        <p:nvSpPr>
          <p:cNvPr id="159" name="CustomShape 1"/>
          <p:cNvSpPr/>
          <p:nvPr/>
        </p:nvSpPr>
        <p:spPr>
          <a:xfrm>
            <a:off x="685800" y="1159560"/>
            <a:ext cx="7771320" cy="146880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60" name="CustomShape 2"/>
          <p:cNvSpPr/>
          <p:nvPr/>
        </p:nvSpPr>
        <p:spPr>
          <a:xfrm>
            <a:off x="685800" y="3624480"/>
            <a:ext cx="6399720" cy="824400"/>
          </a:xfrm>
          <a:prstGeom prst="rect">
            <a:avLst/>
          </a:prstGeom>
          <a:noFill/>
          <a:ln w="9360">
            <a:noFill/>
          </a:ln>
        </p:spPr>
        <p:style>
          <a:lnRef idx="0"/>
          <a:fillRef idx="0"/>
          <a:effectRef idx="0"/>
          <a:fontRef idx="minor"/>
        </p:style>
        <p:txBody>
          <a:bodyPr lIns="90000" rIns="90000" tIns="45000" bIns="45000">
            <a:noAutofit/>
          </a:bodyPr>
          <a:p>
            <a:pPr>
              <a:lnSpc>
                <a:spcPct val="108000"/>
              </a:lnSpc>
            </a:pPr>
            <a:r>
              <a:rPr b="0" lang="es-AR" sz="2400" spc="-1" strike="noStrike">
                <a:solidFill>
                  <a:srgbClr val="ffffff"/>
                </a:solidFill>
                <a:latin typeface="Open Sans"/>
                <a:ea typeface="Open Sans"/>
              </a:rPr>
              <a:t>Programación Funcional.</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Lazy evaluation en los lenguajes</a:t>
            </a:r>
            <a:endParaRPr b="0" lang="es-AR" sz="3270" spc="-1" strike="noStrike">
              <a:latin typeface="Arial"/>
            </a:endParaRPr>
          </a:p>
        </p:txBody>
      </p:sp>
      <p:sp>
        <p:nvSpPr>
          <p:cNvPr id="181"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Haskell por defecto es de ejecución perezosa.</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R es un lenguaje funcional y a la vez tiene la característica de evaluación perezosa. </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C, C++, java o javascript existen operadores perezosos por cuestiones de performance.</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Lazy evaluation en scala</a:t>
            </a:r>
            <a:endParaRPr b="0" lang="es-AR" sz="3270" spc="-1" strike="noStrike">
              <a:latin typeface="Arial"/>
            </a:endParaRPr>
          </a:p>
        </p:txBody>
      </p:sp>
      <p:sp>
        <p:nvSpPr>
          <p:cNvPr id="183" name="CustomShape 2"/>
          <p:cNvSpPr/>
          <p:nvPr/>
        </p:nvSpPr>
        <p:spPr>
          <a:xfrm>
            <a:off x="457200" y="1633320"/>
            <a:ext cx="8227800" cy="4505040"/>
          </a:xfrm>
          <a:prstGeom prst="rect">
            <a:avLst/>
          </a:prstGeom>
          <a:noFill/>
          <a:ln>
            <a:noFill/>
          </a:ln>
        </p:spPr>
        <p:style>
          <a:lnRef idx="0"/>
          <a:fillRef idx="0"/>
          <a:effectRef idx="0"/>
          <a:fontRef idx="minor"/>
        </p:style>
        <p:txBody>
          <a:bodyPr lIns="0" rIns="0" tIns="0" bIns="0">
            <a:normAutofit fontScale="81000"/>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Scala es un lenguaje que por defecto es eager pero se puede indicar que un parámetro sea manejado de forma perezosa, para esto se debe utilizar “=&gt;” cuando se declara el parámetro. Vamos a hacer una función “and” en Scala.</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A la vez se puede indicar que un inmutable es lazy con el modificador lazy antes del val</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Que sucede cuando hacemos:</a:t>
            </a:r>
            <a:endParaRPr b="0" lang="es-AR" sz="2360" spc="-1" strike="noStrike">
              <a:latin typeface="Arial"/>
            </a:endParaRPr>
          </a:p>
          <a:p>
            <a:pPr lvl="1" marL="864360" indent="-322920">
              <a:lnSpc>
                <a:spcPct val="100000"/>
              </a:lnSpc>
              <a:spcAft>
                <a:spcPts val="1134"/>
              </a:spcAft>
              <a:buClr>
                <a:srgbClr val="000000"/>
              </a:buClr>
              <a:buSzPct val="75000"/>
              <a:buFont typeface="Symbol"/>
              <a:buChar char=""/>
            </a:pPr>
            <a:r>
              <a:rPr b="0" lang="es-AR" sz="2360" spc="-1" strike="noStrike">
                <a:solidFill>
                  <a:srgbClr val="000000"/>
                </a:solidFill>
                <a:latin typeface="Arial"/>
                <a:ea typeface="Arial"/>
              </a:rPr>
              <a:t>val x = { println("se imprimo x"); 1}</a:t>
            </a:r>
            <a:endParaRPr b="0" lang="es-AR" sz="2360" spc="-1" strike="noStrike">
              <a:latin typeface="Arial"/>
            </a:endParaRPr>
          </a:p>
          <a:p>
            <a:pPr lvl="1" marL="864360" indent="-322920">
              <a:lnSpc>
                <a:spcPct val="100000"/>
              </a:lnSpc>
              <a:spcAft>
                <a:spcPts val="1134"/>
              </a:spcAft>
              <a:buClr>
                <a:srgbClr val="000000"/>
              </a:buClr>
              <a:buSzPct val="75000"/>
              <a:buFont typeface="Symbol"/>
              <a:buChar char=""/>
            </a:pPr>
            <a:r>
              <a:rPr b="0" lang="es-AR" sz="2360" spc="-1" strike="noStrike">
                <a:solidFill>
                  <a:srgbClr val="000000"/>
                </a:solidFill>
                <a:latin typeface="Arial"/>
                <a:ea typeface="Arial"/>
              </a:rPr>
              <a:t>lazy val y = {println("se imprimo y"); 2}</a:t>
            </a:r>
            <a:endParaRPr b="0" lang="es-AR" sz="2360" spc="-1" strike="noStrike">
              <a:latin typeface="Arial"/>
            </a:endParaRPr>
          </a:p>
          <a:p>
            <a:pPr lvl="1" marL="864360" indent="-322920">
              <a:lnSpc>
                <a:spcPct val="100000"/>
              </a:lnSpc>
              <a:spcAft>
                <a:spcPts val="1134"/>
              </a:spcAft>
              <a:buClr>
                <a:srgbClr val="000000"/>
              </a:buClr>
              <a:buSzPct val="75000"/>
              <a:buFont typeface="Symbol"/>
              <a:buChar char=""/>
            </a:pPr>
            <a:r>
              <a:rPr b="0" lang="es-AR" sz="2360" spc="-1" strike="noStrike">
                <a:solidFill>
                  <a:srgbClr val="000000"/>
                </a:solidFill>
                <a:latin typeface="Arial"/>
                <a:ea typeface="Arial"/>
              </a:rPr>
              <a:t>println (“suma es : ”)</a:t>
            </a:r>
            <a:endParaRPr b="0" lang="es-AR" sz="2360" spc="-1" strike="noStrike">
              <a:latin typeface="Arial"/>
            </a:endParaRPr>
          </a:p>
          <a:p>
            <a:pPr lvl="1" marL="864360" indent="-322920">
              <a:lnSpc>
                <a:spcPct val="100000"/>
              </a:lnSpc>
              <a:spcAft>
                <a:spcPts val="1134"/>
              </a:spcAft>
              <a:buClr>
                <a:srgbClr val="000000"/>
              </a:buClr>
              <a:buSzPct val="75000"/>
              <a:buFont typeface="Symbol"/>
              <a:buChar char=""/>
            </a:pPr>
            <a:r>
              <a:rPr b="0" lang="es-AR" sz="2360" spc="-1" strike="noStrike">
                <a:solidFill>
                  <a:srgbClr val="000000"/>
                </a:solidFill>
                <a:latin typeface="Arial"/>
                <a:ea typeface="Arial"/>
              </a:rPr>
              <a:t>println(x + y)  </a:t>
            </a:r>
            <a:endParaRPr b="0" lang="es-AR" sz="2360" spc="-1" strike="noStrike">
              <a:latin typeface="Arial"/>
            </a:endParaRPr>
          </a:p>
          <a:p>
            <a:pPr>
              <a:lnSpc>
                <a:spcPct val="100000"/>
              </a:lnSpc>
              <a:spcAft>
                <a:spcPts val="1414"/>
              </a:spcAf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190440"/>
            <a:ext cx="8228520" cy="462960"/>
          </a:xfrm>
          <a:prstGeom prst="rect">
            <a:avLst/>
          </a:prstGeom>
          <a:noFill/>
          <a:ln>
            <a:noFill/>
          </a:ln>
        </p:spPr>
        <p:style>
          <a:lnRef idx="0"/>
          <a:fillRef idx="0"/>
          <a:effectRef idx="0"/>
          <a:fontRef idx="minor"/>
        </p:style>
        <p:txBody>
          <a:bodyPr lIns="0" rIns="0" tIns="0" bIns="0">
            <a:noAutofit/>
          </a:bodyPr>
          <a:p>
            <a:pPr>
              <a:lnSpc>
                <a:spcPct val="100000"/>
              </a:lnSpc>
            </a:pPr>
            <a:r>
              <a:rPr b="0" lang="es-AR" sz="3270" spc="-1" strike="noStrike">
                <a:solidFill>
                  <a:srgbClr val="000000"/>
                </a:solidFill>
                <a:latin typeface="Arial"/>
                <a:ea typeface="DejaVu Sans"/>
              </a:rPr>
              <a:t>Que operadores son Lazy?</a:t>
            </a:r>
            <a:endParaRPr b="0" lang="es-AR" sz="3270" spc="-1" strike="noStrike">
              <a:latin typeface="Arial"/>
            </a:endParaRPr>
          </a:p>
        </p:txBody>
      </p:sp>
      <p:sp>
        <p:nvSpPr>
          <p:cNvPr id="185" name="CustomShape 2"/>
          <p:cNvSpPr/>
          <p:nvPr/>
        </p:nvSpPr>
        <p:spPr>
          <a:xfrm>
            <a:off x="457200" y="1633320"/>
            <a:ext cx="8227800" cy="4505040"/>
          </a:xfrm>
          <a:prstGeom prst="rect">
            <a:avLst/>
          </a:prstGeom>
          <a:noFill/>
          <a:ln>
            <a:noFill/>
          </a:ln>
        </p:spPr>
        <p:style>
          <a:lnRef idx="0"/>
          <a:fillRef idx="0"/>
          <a:effectRef idx="0"/>
          <a:fontRef idx="minor"/>
        </p:style>
        <p:txBody>
          <a:bodyPr lIns="0" rIns="0" tIns="0" bIns="0">
            <a:normAutofit/>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Lo programamos??</a:t>
            </a:r>
            <a:endParaRPr b="0" lang="es-AR" sz="2360" spc="-1" strike="noStrike">
              <a:latin typeface="Arial"/>
            </a:endParaRPr>
          </a:p>
          <a:p>
            <a:pPr>
              <a:lnSpc>
                <a:spcPct val="100000"/>
              </a:lnSpc>
              <a:spcAft>
                <a:spcPts val="1414"/>
              </a:spcAf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Stream</a:t>
            </a:r>
            <a:endParaRPr b="0" lang="es-AR" sz="3270" spc="-1" strike="noStrike">
              <a:latin typeface="Arial"/>
            </a:endParaRPr>
          </a:p>
        </p:txBody>
      </p:sp>
      <p:sp>
        <p:nvSpPr>
          <p:cNvPr id="187"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 similar a las listas pero el tail utiliza lazy evaluation</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Stream.empty = Nil</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Stream.cons = ::</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StreamRange(1,10).take(3) cuantos elementos va a generar?</a:t>
            </a:r>
            <a:endParaRPr b="0" lang="es-AR" sz="2360" spc="-1" strike="noStrike">
              <a:latin typeface="Arial"/>
            </a:endParaRPr>
          </a:p>
          <a:p>
            <a:pPr>
              <a:lnSpc>
                <a:spcPct val="100000"/>
              </a:lnSpc>
              <a:spcAft>
                <a:spcPts val="1414"/>
              </a:spcAft>
            </a:pPr>
            <a:endParaRPr b="0" lang="es-AR" sz="2360" spc="-1" strike="noStrike">
              <a:latin typeface="Arial"/>
            </a:endParaRPr>
          </a:p>
          <a:p>
            <a:pPr>
              <a:lnSpc>
                <a:spcPct val="100000"/>
              </a:lnSpc>
              <a:spcAft>
                <a:spcPts val="1414"/>
              </a:spcAf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Lista por comprensión</a:t>
            </a:r>
            <a:endParaRPr b="0" lang="es-AR" sz="3270" spc="-1" strike="noStrike">
              <a:latin typeface="Arial"/>
            </a:endParaRPr>
          </a:p>
        </p:txBody>
      </p:sp>
      <p:sp>
        <p:nvSpPr>
          <p:cNvPr id="189"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fontScale="94000"/>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Se basa en la definición formal de conjunto por ejemplo la definición de los números pares mayores a 10 :</a:t>
            </a:r>
            <a:endParaRPr b="0" lang="es-AR" sz="2360" spc="-1" strike="noStrike">
              <a:latin typeface="Arial"/>
            </a:endParaRPr>
          </a:p>
          <a:p>
            <a:pPr>
              <a:lnSpc>
                <a:spcPct val="100000"/>
              </a:lnSpc>
              <a:spcAft>
                <a:spcPts val="1414"/>
              </a:spcAft>
            </a:pP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 = { 2 * x  | x  € N, 2 * x &gt; 10 }</a:t>
            </a:r>
            <a:endParaRPr b="0" lang="es-AR" sz="2360" spc="-1" strike="noStrike">
              <a:latin typeface="Arial"/>
            </a:endParaRPr>
          </a:p>
          <a:p>
            <a:pPr>
              <a:lnSpc>
                <a:spcPct val="100000"/>
              </a:lnSpc>
              <a:spcAft>
                <a:spcPts val="1414"/>
              </a:spcAft>
            </a:pP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Esto se lee como los números pares (2*x) que pertenecen (€) a los números naturales (N) y que sean mayores que 10.  La parte anterior al separador se llama la función de salida, x es la variable, N es el conjunto de entrada y  2 * x &gt; 10 es el predicado.</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Lista por comprensión</a:t>
            </a:r>
            <a:endParaRPr b="0" lang="es-AR" sz="3270" spc="-1" strike="noStrike">
              <a:latin typeface="Arial"/>
            </a:endParaRPr>
          </a:p>
        </p:txBody>
      </p:sp>
      <p:sp>
        <p:nvSpPr>
          <p:cNvPr id="191"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fontScale="85000"/>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Esta definición se podría escribir en Haskell de la siguiente manera:</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 = [ 2*x | x &lt;- [0..], x*2 &gt; 10 ]</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Como vemos es muy similar a la definición matemática, solo que se define los números naturales como [0..] los dos puntos indican que esta lista es infinita. Cuando pensamos en una lista infinita, automáticamente relacionamos con un bucle que nunca termina o con un cuelgue de nuestro programa, esto es porque venimos del mundo imperativo pero cómo Haskell </a:t>
            </a:r>
            <a:r>
              <a:rPr b="1" lang="es-AR" sz="2360" spc="-1" strike="noStrike">
                <a:solidFill>
                  <a:srgbClr val="000000"/>
                </a:solidFill>
                <a:latin typeface="Arial"/>
                <a:ea typeface="Arial"/>
              </a:rPr>
              <a:t>ejecuta las sentencias de forma perezosa</a:t>
            </a:r>
            <a:r>
              <a:rPr b="0" lang="es-AR" sz="2360" spc="-1" strike="noStrike">
                <a:solidFill>
                  <a:srgbClr val="000000"/>
                </a:solidFill>
                <a:latin typeface="Arial"/>
                <a:ea typeface="Arial"/>
              </a:rPr>
              <a:t>, podemos modelar listas infinitas sin problema.</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Lista por comprensión</a:t>
            </a:r>
            <a:endParaRPr b="0" lang="es-AR" sz="3270" spc="-1" strike="noStrike">
              <a:latin typeface="Arial"/>
            </a:endParaRPr>
          </a:p>
        </p:txBody>
      </p:sp>
      <p:sp>
        <p:nvSpPr>
          <p:cNvPr id="193"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a:bodyPr>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Podemos modelar diferentes listas sin ningún problema, por ejemplo  todos los números del 50 al 100 cuyo resto al dividir por 7 fuera 3 :</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ghci&gt; [ x | x &lt;- [50..100], x `mod` 7 == 3]</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[52,59,66,73,80,87,94]</a:t>
            </a:r>
            <a:endParaRPr b="0" lang="es-AR" sz="2360" spc="-1" strike="noStrike">
              <a:latin typeface="Arial"/>
            </a:endParaRPr>
          </a:p>
          <a:p>
            <a:pPr marL="431640" indent="-32292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suerte las listas por compresión, no son solo una característica de Haskell sino que se encuentra en diferentes lenguajes,pero solo los lenguajes que tienen lazy evaluation pueden modelar listas infinitas. </a:t>
            </a:r>
            <a:endParaRPr b="0" lang="es-AR" sz="2360" spc="-1" strike="noStrike">
              <a:latin typeface="Arial"/>
            </a:endParaRPr>
          </a:p>
          <a:p>
            <a:pPr>
              <a:lnSpc>
                <a:spcPct val="100000"/>
              </a:lnSpc>
              <a:spcAft>
                <a:spcPts val="1414"/>
              </a:spcAf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Lista por comprensión</a:t>
            </a:r>
            <a:endParaRPr b="0" lang="es-AR" sz="3270" spc="-1" strike="noStrike">
              <a:latin typeface="Arial"/>
            </a:endParaRPr>
          </a:p>
        </p:txBody>
      </p:sp>
      <p:sp>
        <p:nvSpPr>
          <p:cNvPr id="195"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a:bodyPr>
          <a:p>
            <a:pPr>
              <a:lnSpc>
                <a:spcPct val="100000"/>
              </a:lnSpc>
            </a:pPr>
            <a:r>
              <a:rPr b="0" lang="es-AR" sz="2360" spc="-1" strike="noStrike">
                <a:solidFill>
                  <a:srgbClr val="000000"/>
                </a:solidFill>
                <a:latin typeface="Arial"/>
                <a:ea typeface="Arial"/>
              </a:rPr>
              <a:t>Scala</a:t>
            </a:r>
            <a:endParaRPr b="0" lang="es-AR" sz="2360" spc="-1" strike="noStrike">
              <a:latin typeface="Arial"/>
            </a:endParaRPr>
          </a:p>
          <a:p>
            <a:pPr>
              <a:lnSpc>
                <a:spcPct val="100000"/>
              </a:lnSpc>
            </a:pPr>
            <a:r>
              <a:rPr b="0" lang="es-AR" sz="2360" spc="-1" strike="noStrike">
                <a:solidFill>
                  <a:srgbClr val="000000"/>
                </a:solidFill>
                <a:latin typeface="Arial"/>
                <a:ea typeface="Arial"/>
              </a:rPr>
              <a:t>val s = for (x &lt;- Stream.from(0) if x*x &gt; 3) yield 2*x</a:t>
            </a:r>
            <a:endParaRPr b="0" lang="es-AR" sz="2360" spc="-1" strike="noStrike">
              <a:latin typeface="Arial"/>
            </a:endParaRPr>
          </a:p>
          <a:p>
            <a:pPr>
              <a:lnSpc>
                <a:spcPct val="100000"/>
              </a:lnSpc>
            </a:pPr>
            <a:endParaRPr b="0" lang="es-AR" sz="2360" spc="-1" strike="noStrike">
              <a:latin typeface="Arial"/>
            </a:endParaRPr>
          </a:p>
          <a:p>
            <a:pPr>
              <a:lnSpc>
                <a:spcPct val="100000"/>
              </a:lnSpc>
            </a:pP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latin typeface="Arial"/>
                <a:ea typeface="Arial"/>
              </a:rPr>
              <a:t>[2*x | x ← [0..], x*x &gt;3 ] </a:t>
            </a: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latin typeface="Arial"/>
                <a:ea typeface="Arial"/>
              </a:rPr>
              <a:t>En resumen podemos decir que las listas por comprensión es una característica de algunos lenguajes con lo cual podemos definir listas de forma comprensiva.</a:t>
            </a:r>
            <a:endParaRPr b="0" lang="es-AR" sz="2360" spc="-1" strike="noStrike">
              <a:latin typeface="Arial"/>
            </a:endParaRPr>
          </a:p>
          <a:p>
            <a:pPr>
              <a:lnSpc>
                <a:spcPct val="100000"/>
              </a:lnSpc>
            </a:pPr>
            <a:r>
              <a:rPr b="0" lang="es-AR" sz="2360" spc="-1" strike="noStrike">
                <a:solidFill>
                  <a:srgbClr val="000000"/>
                </a:solidFill>
                <a:latin typeface="Arial"/>
                <a:ea typeface="Arial"/>
              </a:rPr>
              <a:t>http://en.wikipedia.org/wiki/List_comprehension</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Google Shape;232;p33" descr="imagen.jpg"/>
          <p:cNvPicPr/>
          <p:nvPr/>
        </p:nvPicPr>
        <p:blipFill>
          <a:blip r:embed="rId1"/>
          <a:stretch/>
        </p:blipFill>
        <p:spPr>
          <a:xfrm>
            <a:off x="0" y="0"/>
            <a:ext cx="9142920" cy="6856920"/>
          </a:xfrm>
          <a:prstGeom prst="rect">
            <a:avLst/>
          </a:prstGeom>
          <a:ln>
            <a:noFill/>
          </a:ln>
        </p:spPr>
      </p:pic>
      <p:sp>
        <p:nvSpPr>
          <p:cNvPr id="197" name="CustomShape 1"/>
          <p:cNvSpPr/>
          <p:nvPr/>
        </p:nvSpPr>
        <p:spPr>
          <a:xfrm>
            <a:off x="0" y="6603840"/>
            <a:ext cx="9142920" cy="253080"/>
          </a:xfrm>
          <a:prstGeom prst="rect">
            <a:avLst/>
          </a:prstGeom>
          <a:solidFill>
            <a:schemeClr val="lt1"/>
          </a:solidFill>
          <a:ln>
            <a:noFill/>
          </a:ln>
        </p:spPr>
        <p:style>
          <a:lnRef idx="0"/>
          <a:fillRef idx="0"/>
          <a:effectRef idx="0"/>
          <a:fontRef idx="minor"/>
        </p:style>
        <p:txBody>
          <a:bodyPr lIns="90000" rIns="90000" tIns="45000" bIns="45000"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latin typeface="Arial"/>
            </a:endParaRPr>
          </a:p>
        </p:txBody>
      </p:sp>
      <p:pic>
        <p:nvPicPr>
          <p:cNvPr id="198" name="Google Shape;234;p33" descr="logo solo-08.jpg"/>
          <p:cNvPicPr/>
          <p:nvPr/>
        </p:nvPicPr>
        <p:blipFill>
          <a:blip r:embed="rId2"/>
          <a:stretch/>
        </p:blipFill>
        <p:spPr>
          <a:xfrm>
            <a:off x="7505640" y="5885640"/>
            <a:ext cx="840240" cy="9802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168840"/>
            <a:ext cx="8227440" cy="623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AR" sz="4400" spc="-1" strike="noStrike">
                <a:solidFill>
                  <a:srgbClr val="000000"/>
                </a:solidFill>
                <a:latin typeface="Arial"/>
                <a:ea typeface="DejaVu Sans"/>
              </a:rPr>
              <a:t>Reduction</a:t>
            </a:r>
            <a:endParaRPr b="0" lang="es-AR" sz="4400" spc="-1" strike="noStrike">
              <a:latin typeface="Arial"/>
            </a:endParaRPr>
          </a:p>
        </p:txBody>
      </p:sp>
      <p:sp>
        <p:nvSpPr>
          <p:cNvPr id="162" name="CustomShape 2"/>
          <p:cNvSpPr/>
          <p:nvPr/>
        </p:nvSpPr>
        <p:spPr>
          <a:xfrm>
            <a:off x="457200" y="1604520"/>
            <a:ext cx="8227800" cy="3975840"/>
          </a:xfrm>
          <a:prstGeom prst="rect">
            <a:avLst/>
          </a:prstGeom>
          <a:noFill/>
          <a:ln>
            <a:noFill/>
          </a:ln>
        </p:spPr>
        <p:style>
          <a:lnRef idx="0"/>
          <a:fillRef idx="0"/>
          <a:effectRef idx="0"/>
          <a:fontRef idx="minor"/>
        </p:style>
      </p:sp>
      <p:pic>
        <p:nvPicPr>
          <p:cNvPr id="163" name="" descr=""/>
          <p:cNvPicPr/>
          <p:nvPr/>
        </p:nvPicPr>
        <p:blipFill>
          <a:blip r:embed="rId1"/>
          <a:stretch/>
        </p:blipFill>
        <p:spPr>
          <a:xfrm>
            <a:off x="1487520" y="1224000"/>
            <a:ext cx="6143400" cy="43614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AR" sz="4400" spc="-1" strike="noStrike">
                <a:solidFill>
                  <a:srgbClr val="000000"/>
                </a:solidFill>
                <a:latin typeface="Arial"/>
                <a:ea typeface="DejaVu Sans"/>
              </a:rPr>
              <a:t>Reducción </a:t>
            </a:r>
            <a:endParaRPr b="0" lang="es-AR" sz="4400" spc="-1" strike="noStrike">
              <a:latin typeface="Arial"/>
            </a:endParaRPr>
          </a:p>
        </p:txBody>
      </p:sp>
      <p:sp>
        <p:nvSpPr>
          <p:cNvPr id="165" name="CustomShape 2"/>
          <p:cNvSpPr/>
          <p:nvPr/>
        </p:nvSpPr>
        <p:spPr>
          <a:xfrm>
            <a:off x="457200" y="1604520"/>
            <a:ext cx="8228160" cy="487440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2000" spc="-1" strike="noStrike">
                <a:solidFill>
                  <a:srgbClr val="000000"/>
                </a:solidFill>
                <a:latin typeface="Arial"/>
                <a:ea typeface="DejaVu Sans"/>
              </a:rPr>
              <a:t>En programación funcional todo es una expresión. </a:t>
            </a:r>
            <a:endParaRPr b="0" lang="es-AR" sz="2000" spc="-1" strike="noStrike">
              <a:latin typeface="Arial"/>
            </a:endParaRPr>
          </a:p>
          <a:p>
            <a:pPr>
              <a:lnSpc>
                <a:spcPct val="100000"/>
              </a:lnSpc>
            </a:pPr>
            <a:r>
              <a:rPr b="0" lang="es-AR" sz="2000" spc="-1" strike="noStrike">
                <a:solidFill>
                  <a:srgbClr val="000000"/>
                </a:solidFill>
                <a:latin typeface="Arial"/>
                <a:ea typeface="DejaVu Sans"/>
              </a:rPr>
              <a:t>El mecanismo para ejecutar programas funcionales es la reducción. La reducción es el proceso de convertir una expresión a una forma más simple. Conceptualmente, una expresión se reduce simplificando una expresión reducible (llamada "redex") a la vez. </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DejaVu Sans"/>
              </a:rPr>
              <a:t>  </a:t>
            </a:r>
            <a:r>
              <a:rPr b="0" lang="es-AR" sz="2000" spc="-1" strike="noStrike">
                <a:solidFill>
                  <a:srgbClr val="000000"/>
                </a:solidFill>
                <a:latin typeface="Arial"/>
                <a:ea typeface="DejaVu Sans"/>
              </a:rPr>
              <a:t>3 + (4*5)</a:t>
            </a:r>
            <a:endParaRPr b="0" lang="es-AR" sz="2000" spc="-1" strike="noStrike">
              <a:latin typeface="Arial"/>
            </a:endParaRPr>
          </a:p>
          <a:p>
            <a:pPr>
              <a:lnSpc>
                <a:spcPct val="100000"/>
              </a:lnSpc>
            </a:pPr>
            <a:r>
              <a:rPr b="0" lang="es-AR" sz="2000" spc="-1" strike="noStrike">
                <a:solidFill>
                  <a:srgbClr val="000000"/>
                </a:solidFill>
                <a:latin typeface="Arial"/>
                <a:ea typeface="DejaVu Sans"/>
              </a:rPr>
              <a:t>--  &gt;</a:t>
            </a:r>
            <a:endParaRPr b="0" lang="es-AR" sz="2000" spc="-1" strike="noStrike">
              <a:latin typeface="Arial"/>
            </a:endParaRPr>
          </a:p>
          <a:p>
            <a:pPr>
              <a:lnSpc>
                <a:spcPct val="100000"/>
              </a:lnSpc>
            </a:pPr>
            <a:r>
              <a:rPr b="0" lang="es-AR" sz="2000" spc="-1" strike="noStrike">
                <a:solidFill>
                  <a:srgbClr val="000000"/>
                </a:solidFill>
                <a:latin typeface="Arial"/>
                <a:ea typeface="DejaVu Sans"/>
              </a:rPr>
              <a:t>  </a:t>
            </a:r>
            <a:r>
              <a:rPr b="0" lang="es-AR" sz="2000" spc="-1" strike="noStrike">
                <a:solidFill>
                  <a:srgbClr val="000000"/>
                </a:solidFill>
                <a:latin typeface="Arial"/>
                <a:ea typeface="DejaVu Sans"/>
              </a:rPr>
              <a:t>3 + 20</a:t>
            </a:r>
            <a:endParaRPr b="0" lang="es-AR" sz="2000" spc="-1" strike="noStrike">
              <a:latin typeface="Arial"/>
            </a:endParaRPr>
          </a:p>
          <a:p>
            <a:pPr>
              <a:lnSpc>
                <a:spcPct val="100000"/>
              </a:lnSpc>
            </a:pPr>
            <a:r>
              <a:rPr b="0" lang="es-AR" sz="2000" spc="-1" strike="noStrike">
                <a:solidFill>
                  <a:srgbClr val="000000"/>
                </a:solidFill>
                <a:latin typeface="Arial"/>
                <a:ea typeface="DejaVu Sans"/>
              </a:rPr>
              <a:t>--  &gt;</a:t>
            </a:r>
            <a:endParaRPr b="0" lang="es-AR" sz="2000" spc="-1" strike="noStrike">
              <a:latin typeface="Arial"/>
            </a:endParaRPr>
          </a:p>
          <a:p>
            <a:pPr>
              <a:lnSpc>
                <a:spcPct val="100000"/>
              </a:lnSpc>
            </a:pPr>
            <a:r>
              <a:rPr b="0" lang="es-AR" sz="2000" spc="-1" strike="noStrike">
                <a:solidFill>
                  <a:srgbClr val="000000"/>
                </a:solidFill>
                <a:latin typeface="Arial"/>
                <a:ea typeface="DejaVu Sans"/>
              </a:rPr>
              <a:t>23</a:t>
            </a:r>
            <a:endParaRPr b="0" lang="es-AR" sz="2000" spc="-1" strike="noStrike">
              <a:latin typeface="Arial"/>
            </a:endParaRPr>
          </a:p>
          <a:p>
            <a:pPr>
              <a:lnSpc>
                <a:spcPct val="100000"/>
              </a:lnSpc>
            </a:pPr>
            <a:endParaRPr b="0" lang="es-AR" sz="2000" spc="-1" strike="noStrike">
              <a:latin typeface="Arial"/>
            </a:endParaRPr>
          </a:p>
          <a:p>
            <a:pPr>
              <a:lnSpc>
                <a:spcPct val="100000"/>
              </a:lnSpc>
            </a:pPr>
            <a:endParaRPr b="0" lang="es-AR"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AR" sz="4400" spc="-1" strike="noStrike">
                <a:solidFill>
                  <a:srgbClr val="000000"/>
                </a:solidFill>
                <a:latin typeface="Arial"/>
                <a:ea typeface="DejaVu Sans"/>
              </a:rPr>
              <a:t>Reducción </a:t>
            </a:r>
            <a:endParaRPr b="0" lang="es-AR" sz="4400" spc="-1" strike="noStrike">
              <a:latin typeface="Arial"/>
            </a:endParaRPr>
          </a:p>
        </p:txBody>
      </p:sp>
      <p:sp>
        <p:nvSpPr>
          <p:cNvPr id="167" name="CustomShape 2"/>
          <p:cNvSpPr/>
          <p:nvPr/>
        </p:nvSpPr>
        <p:spPr>
          <a:xfrm>
            <a:off x="457200" y="1604520"/>
            <a:ext cx="8228160" cy="487440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2000" spc="-1" strike="noStrike">
                <a:solidFill>
                  <a:srgbClr val="000000"/>
                </a:solidFill>
                <a:latin typeface="Arial"/>
                <a:ea typeface="DejaVu Sans"/>
              </a:rPr>
              <a:t>La reducción es importante porque es el único medio de ejecución de un programa funcional. No hay declaraciones, como en los lenguaje imperativos; todo el cómputo se logra únicamente mediante la reducción de expresiones.</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DejaVu Sans"/>
              </a:rPr>
              <a:t>Cuando se realiza una reducción, solo hay una respuesta posible. En este ejemplo, el cálculo solo tiene una ruta posible:</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DejaVu Sans"/>
              </a:rPr>
              <a:t>  </a:t>
            </a:r>
            <a:r>
              <a:rPr b="0" lang="es-AR" sz="2000" spc="-1" strike="noStrike">
                <a:solidFill>
                  <a:srgbClr val="000000"/>
                </a:solidFill>
                <a:latin typeface="Arial"/>
                <a:ea typeface="DejaVu Sans"/>
              </a:rPr>
              <a:t>3 + (5 * (8-2))</a:t>
            </a:r>
            <a:endParaRPr b="0" lang="es-AR" sz="2000" spc="-1" strike="noStrike">
              <a:latin typeface="Arial"/>
            </a:endParaRPr>
          </a:p>
          <a:p>
            <a:pPr>
              <a:lnSpc>
                <a:spcPct val="100000"/>
              </a:lnSpc>
            </a:pPr>
            <a:r>
              <a:rPr b="0" lang="es-AR" sz="2000" spc="-1" strike="noStrike">
                <a:solidFill>
                  <a:srgbClr val="000000"/>
                </a:solidFill>
                <a:latin typeface="Arial"/>
                <a:ea typeface="DejaVu Sans"/>
              </a:rPr>
              <a:t>--  &gt;</a:t>
            </a:r>
            <a:endParaRPr b="0" lang="es-AR" sz="2000" spc="-1" strike="noStrike">
              <a:latin typeface="Arial"/>
            </a:endParaRPr>
          </a:p>
          <a:p>
            <a:pPr>
              <a:lnSpc>
                <a:spcPct val="100000"/>
              </a:lnSpc>
            </a:pPr>
            <a:r>
              <a:rPr b="0" lang="es-AR" sz="2000" spc="-1" strike="noStrike">
                <a:solidFill>
                  <a:srgbClr val="000000"/>
                </a:solidFill>
                <a:latin typeface="Arial"/>
                <a:ea typeface="DejaVu Sans"/>
              </a:rPr>
              <a:t>  </a:t>
            </a:r>
            <a:r>
              <a:rPr b="0" lang="es-AR" sz="2000" spc="-1" strike="noStrike">
                <a:solidFill>
                  <a:srgbClr val="000000"/>
                </a:solidFill>
                <a:latin typeface="Arial"/>
                <a:ea typeface="DejaVu Sans"/>
              </a:rPr>
              <a:t>3 + (5 * 6)</a:t>
            </a:r>
            <a:endParaRPr b="0" lang="es-AR" sz="2000" spc="-1" strike="noStrike">
              <a:latin typeface="Arial"/>
            </a:endParaRPr>
          </a:p>
          <a:p>
            <a:pPr>
              <a:lnSpc>
                <a:spcPct val="100000"/>
              </a:lnSpc>
            </a:pPr>
            <a:r>
              <a:rPr b="0" lang="es-AR" sz="2000" spc="-1" strike="noStrike">
                <a:solidFill>
                  <a:srgbClr val="000000"/>
                </a:solidFill>
                <a:latin typeface="Arial"/>
                <a:ea typeface="DejaVu Sans"/>
              </a:rPr>
              <a:t>--  &gt;</a:t>
            </a:r>
            <a:endParaRPr b="0" lang="es-AR" sz="2000" spc="-1" strike="noStrike">
              <a:latin typeface="Arial"/>
            </a:endParaRPr>
          </a:p>
          <a:p>
            <a:pPr>
              <a:lnSpc>
                <a:spcPct val="100000"/>
              </a:lnSpc>
            </a:pPr>
            <a:r>
              <a:rPr b="0" lang="es-AR" sz="2000" spc="-1" strike="noStrike">
                <a:solidFill>
                  <a:srgbClr val="000000"/>
                </a:solidFill>
                <a:latin typeface="Arial"/>
                <a:ea typeface="DejaVu Sans"/>
              </a:rPr>
              <a:t>  </a:t>
            </a:r>
            <a:r>
              <a:rPr b="0" lang="es-AR" sz="2000" spc="-1" strike="noStrike">
                <a:solidFill>
                  <a:srgbClr val="000000"/>
                </a:solidFill>
                <a:latin typeface="Arial"/>
                <a:ea typeface="DejaVu Sans"/>
              </a:rPr>
              <a:t>3 + 30</a:t>
            </a:r>
            <a:endParaRPr b="0" lang="es-AR" sz="2000" spc="-1" strike="noStrike">
              <a:latin typeface="Arial"/>
            </a:endParaRPr>
          </a:p>
          <a:p>
            <a:pPr>
              <a:lnSpc>
                <a:spcPct val="100000"/>
              </a:lnSpc>
            </a:pPr>
            <a:r>
              <a:rPr b="0" lang="es-AR" sz="2000" spc="-1" strike="noStrike">
                <a:solidFill>
                  <a:srgbClr val="000000"/>
                </a:solidFill>
                <a:latin typeface="Arial"/>
                <a:ea typeface="DejaVu Sans"/>
              </a:rPr>
              <a:t>--  &gt;</a:t>
            </a:r>
            <a:endParaRPr b="0" lang="es-AR" sz="2000" spc="-1" strike="noStrike">
              <a:latin typeface="Arial"/>
            </a:endParaRPr>
          </a:p>
          <a:p>
            <a:pPr>
              <a:lnSpc>
                <a:spcPct val="100000"/>
              </a:lnSpc>
            </a:pPr>
            <a:r>
              <a:rPr b="0" lang="es-AR" sz="2000" spc="-1" strike="noStrike">
                <a:solidFill>
                  <a:srgbClr val="000000"/>
                </a:solidFill>
                <a:latin typeface="Arial"/>
                <a:ea typeface="DejaVu Sans"/>
              </a:rPr>
              <a:t>33</a:t>
            </a:r>
            <a:endParaRPr b="0" lang="es-AR"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AR" sz="4400" spc="-1" strike="noStrike">
                <a:solidFill>
                  <a:srgbClr val="000000"/>
                </a:solidFill>
                <a:latin typeface="Arial"/>
                <a:ea typeface="DejaVu Sans"/>
              </a:rPr>
              <a:t>Reducción </a:t>
            </a:r>
            <a:endParaRPr b="0" lang="es-AR" sz="4400" spc="-1" strike="noStrike">
              <a:latin typeface="Arial"/>
            </a:endParaRPr>
          </a:p>
        </p:txBody>
      </p:sp>
      <p:sp>
        <p:nvSpPr>
          <p:cNvPr id="169" name="CustomShape 2"/>
          <p:cNvSpPr/>
          <p:nvPr/>
        </p:nvSpPr>
        <p:spPr>
          <a:xfrm>
            <a:off x="457200" y="1604520"/>
            <a:ext cx="8228160" cy="487440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1600" spc="-1" strike="noStrike">
                <a:solidFill>
                  <a:srgbClr val="000000"/>
                </a:solidFill>
                <a:latin typeface="Arial"/>
                <a:ea typeface="DejaVu Sans"/>
              </a:rPr>
              <a:t>Si una expresión contiene varios redexes, habrá varias rutas de reducción.</a:t>
            </a:r>
            <a:endParaRPr b="0" lang="es-AR" sz="1600" spc="-1" strike="noStrike">
              <a:latin typeface="Arial"/>
            </a:endParaRPr>
          </a:p>
          <a:p>
            <a:pPr>
              <a:lnSpc>
                <a:spcPct val="100000"/>
              </a:lnSpc>
            </a:pPr>
            <a:endParaRPr b="0" lang="es-AR" sz="1600" spc="-1" strike="noStrike">
              <a:latin typeface="Arial"/>
            </a:endParaRPr>
          </a:p>
          <a:p>
            <a:pPr>
              <a:lnSpc>
                <a:spcPct val="100000"/>
              </a:lnSpc>
            </a:pPr>
            <a:r>
              <a:rPr b="0" lang="es-AR" sz="1600" spc="-1" strike="noStrike">
                <a:solidFill>
                  <a:srgbClr val="000000"/>
                </a:solidFill>
                <a:latin typeface="Arial"/>
                <a:ea typeface="DejaVu Sans"/>
              </a:rPr>
              <a:t>(3+4) * (15-9)</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7 * (15-9)</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7 * 6</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42</a:t>
            </a:r>
            <a:endParaRPr b="0" lang="es-AR" sz="1600" spc="-1" strike="noStrike">
              <a:latin typeface="Arial"/>
            </a:endParaRPr>
          </a:p>
          <a:p>
            <a:pPr>
              <a:lnSpc>
                <a:spcPct val="100000"/>
              </a:lnSpc>
            </a:pPr>
            <a:endParaRPr b="0" lang="es-AR" sz="1600" spc="-1" strike="noStrike">
              <a:latin typeface="Arial"/>
            </a:endParaRPr>
          </a:p>
          <a:p>
            <a:pPr>
              <a:lnSpc>
                <a:spcPct val="100000"/>
              </a:lnSpc>
            </a:pPr>
            <a:r>
              <a:rPr b="0" lang="es-AR" sz="1600" spc="-1" strike="noStrike">
                <a:solidFill>
                  <a:srgbClr val="000000"/>
                </a:solidFill>
                <a:latin typeface="Arial"/>
                <a:ea typeface="DejaVu Sans"/>
              </a:rPr>
              <a:t>(3+4) * (15-9)</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(3+4) * 6</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7 * 6</a:t>
            </a:r>
            <a:endParaRPr b="0" lang="es-AR" sz="1600" spc="-1" strike="noStrike">
              <a:latin typeface="Arial"/>
            </a:endParaRPr>
          </a:p>
          <a:p>
            <a:pPr>
              <a:lnSpc>
                <a:spcPct val="100000"/>
              </a:lnSpc>
            </a:pPr>
            <a:r>
              <a:rPr b="0" lang="es-AR" sz="1600" spc="-1" strike="noStrike">
                <a:solidFill>
                  <a:srgbClr val="000000"/>
                </a:solidFill>
                <a:latin typeface="Arial"/>
                <a:ea typeface="DejaVu Sans"/>
              </a:rPr>
              <a:t>-- &gt;</a:t>
            </a:r>
            <a:endParaRPr b="0" lang="es-AR" sz="1600" spc="-1" strike="noStrike">
              <a:latin typeface="Arial"/>
            </a:endParaRPr>
          </a:p>
          <a:p>
            <a:pPr>
              <a:lnSpc>
                <a:spcPct val="100000"/>
              </a:lnSpc>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42</a:t>
            </a:r>
            <a:endParaRPr b="0" lang="es-AR" sz="1600" spc="-1" strike="noStrike">
              <a:latin typeface="Arial"/>
            </a:endParaRPr>
          </a:p>
          <a:p>
            <a:pPr>
              <a:lnSpc>
                <a:spcPct val="100000"/>
              </a:lnSpc>
            </a:pPr>
            <a:endParaRPr b="0" lang="es-AR" sz="1600" spc="-1" strike="noStrike">
              <a:latin typeface="Arial"/>
            </a:endParaRPr>
          </a:p>
          <a:p>
            <a:pPr>
              <a:lnSpc>
                <a:spcPct val="100000"/>
              </a:lnSpc>
            </a:pPr>
            <a:r>
              <a:rPr b="0" lang="es-AR" sz="1600" spc="-1" strike="noStrike">
                <a:solidFill>
                  <a:srgbClr val="000000"/>
                </a:solidFill>
                <a:latin typeface="Arial"/>
                <a:ea typeface="DejaVu Sans"/>
              </a:rPr>
              <a:t>¡El resultado no depende de la ruta de reducción!</a:t>
            </a:r>
            <a:endParaRPr b="0" lang="es-AR"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AR" sz="4400" spc="-1" strike="noStrike">
                <a:solidFill>
                  <a:srgbClr val="000000"/>
                </a:solidFill>
                <a:latin typeface="Arial"/>
                <a:ea typeface="DejaVu Sans"/>
              </a:rPr>
              <a:t>Reducción </a:t>
            </a:r>
            <a:endParaRPr b="0" lang="es-AR" sz="4400" spc="-1" strike="noStrike">
              <a:latin typeface="Arial"/>
            </a:endParaRPr>
          </a:p>
        </p:txBody>
      </p:sp>
      <p:sp>
        <p:nvSpPr>
          <p:cNvPr id="171" name="CustomShape 2"/>
          <p:cNvSpPr/>
          <p:nvPr/>
        </p:nvSpPr>
        <p:spPr>
          <a:xfrm>
            <a:off x="457200" y="1604520"/>
            <a:ext cx="8228160" cy="487440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2400" spc="-1" strike="noStrike">
                <a:solidFill>
                  <a:srgbClr val="000000"/>
                </a:solidFill>
                <a:latin typeface="Arial"/>
                <a:ea typeface="DejaVu Sans"/>
              </a:rPr>
              <a:t>Cada ruta de reducción de terminación da el mismo resultado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DejaVu Sans"/>
              </a:rPr>
              <a:t>Esto significa que :</a:t>
            </a:r>
            <a:endParaRPr b="0" lang="es-AR" sz="2400" spc="-1" strike="noStrike">
              <a:latin typeface="Arial"/>
            </a:endParaRPr>
          </a:p>
          <a:p>
            <a:pPr marL="216000" indent="-214920">
              <a:lnSpc>
                <a:spcPct val="100000"/>
              </a:lnSpc>
              <a:buClr>
                <a:srgbClr val="000000"/>
              </a:buClr>
              <a:buSzPct val="45000"/>
              <a:buFont typeface="Wingdings" charset="2"/>
              <a:buChar char=""/>
            </a:pPr>
            <a:r>
              <a:rPr b="0" lang="es-AR" sz="2400" spc="-1" strike="noStrike">
                <a:solidFill>
                  <a:srgbClr val="000000"/>
                </a:solidFill>
                <a:latin typeface="Arial"/>
                <a:ea typeface="DejaVu Sans"/>
              </a:rPr>
              <a:t>La corrección no depende del orden de evaluación.</a:t>
            </a:r>
            <a:endParaRPr b="0" lang="es-AR" sz="2400" spc="-1" strike="noStrike">
              <a:latin typeface="Arial"/>
            </a:endParaRPr>
          </a:p>
          <a:p>
            <a:pPr marL="216000" indent="-214920">
              <a:lnSpc>
                <a:spcPct val="100000"/>
              </a:lnSpc>
              <a:buClr>
                <a:srgbClr val="000000"/>
              </a:buClr>
              <a:buSzPct val="45000"/>
              <a:buFont typeface="Wingdings" charset="2"/>
              <a:buChar char=""/>
            </a:pPr>
            <a:r>
              <a:rPr b="0" lang="es-AR" sz="2400" spc="-1" strike="noStrike">
                <a:solidFill>
                  <a:srgbClr val="000000"/>
                </a:solidFill>
                <a:latin typeface="Arial"/>
                <a:ea typeface="DejaVu Sans"/>
              </a:rPr>
              <a:t>El compilador (o programador) puede cambiar el orden libremente para mejorar el rendimiento, sin afectar el resultado.</a:t>
            </a:r>
            <a:endParaRPr b="0" lang="es-AR" sz="2400" spc="-1" strike="noStrike">
              <a:latin typeface="Arial"/>
            </a:endParaRPr>
          </a:p>
          <a:p>
            <a:pPr marL="216000" indent="-214920">
              <a:lnSpc>
                <a:spcPct val="100000"/>
              </a:lnSpc>
              <a:buClr>
                <a:srgbClr val="000000"/>
              </a:buClr>
              <a:buSzPct val="45000"/>
              <a:buFont typeface="Wingdings" charset="2"/>
              <a:buChar char=""/>
            </a:pPr>
            <a:r>
              <a:rPr b="0" lang="es-AR" sz="2400" spc="-1" strike="noStrike">
                <a:solidFill>
                  <a:srgbClr val="000000"/>
                </a:solidFill>
                <a:latin typeface="Arial"/>
                <a:ea typeface="DejaVu Sans"/>
              </a:rPr>
              <a:t>Se pueden evaluar diferentes expresiones en paralelo, sin afectar el resultado. </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50000"/>
              </a:lnSpc>
            </a:pPr>
            <a:r>
              <a:rPr b="1" lang="es-AR" sz="2910" spc="-1" strike="noStrike">
                <a:solidFill>
                  <a:srgbClr val="000000"/>
                </a:solidFill>
                <a:latin typeface="Arial Narrow"/>
                <a:ea typeface="Arial Narrow"/>
              </a:rPr>
              <a:t>Introducción a la Programación Funcional</a:t>
            </a:r>
            <a:endParaRPr b="0" lang="es-AR" sz="2910" spc="-1" strike="noStrike">
              <a:latin typeface="Arial"/>
            </a:endParaRPr>
          </a:p>
        </p:txBody>
      </p:sp>
      <p:sp>
        <p:nvSpPr>
          <p:cNvPr id="173" name="CustomShape 2"/>
          <p:cNvSpPr/>
          <p:nvPr/>
        </p:nvSpPr>
        <p:spPr>
          <a:xfrm>
            <a:off x="457200" y="1502640"/>
            <a:ext cx="8228160" cy="913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Lazy evaluation o call by name</a:t>
            </a:r>
            <a:endParaRPr b="0" lang="es-AR" sz="2540" spc="-1" strike="noStrike">
              <a:latin typeface="Arial"/>
            </a:endParaRPr>
          </a:p>
          <a:p>
            <a:pPr>
              <a:lnSpc>
                <a:spcPct val="100000"/>
              </a:lnSpc>
            </a:pPr>
            <a:endParaRPr b="0" lang="es-AR" sz="2540" spc="-1" strike="noStrike">
              <a:latin typeface="Arial"/>
            </a:endParaRPr>
          </a:p>
        </p:txBody>
      </p:sp>
      <p:pic>
        <p:nvPicPr>
          <p:cNvPr id="174" name="Picture 82" descr=""/>
          <p:cNvPicPr/>
          <p:nvPr/>
        </p:nvPicPr>
        <p:blipFill>
          <a:blip r:embed="rId1"/>
          <a:stretch/>
        </p:blipFill>
        <p:spPr>
          <a:xfrm>
            <a:off x="1199880" y="2220840"/>
            <a:ext cx="5330160" cy="3756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s-AR" sz="2540" spc="-1" strike="noStrike">
                <a:solidFill>
                  <a:srgbClr val="000000"/>
                </a:solidFill>
                <a:latin typeface="Arial Narrow"/>
                <a:ea typeface="Arial Narrow"/>
              </a:rPr>
              <a:t> </a:t>
            </a:r>
            <a:r>
              <a:rPr b="1" lang="es-AR" sz="2540" spc="-1" strike="noStrike">
                <a:solidFill>
                  <a:srgbClr val="000000"/>
                </a:solidFill>
                <a:latin typeface="Arial Narrow"/>
                <a:ea typeface="Arial Narrow"/>
              </a:rPr>
              <a:t>Lazy evaluation o call by name</a:t>
            </a:r>
            <a:endParaRPr b="0" lang="es-AR" sz="2540" spc="-1" strike="noStrike">
              <a:latin typeface="Arial"/>
            </a:endParaRPr>
          </a:p>
        </p:txBody>
      </p:sp>
      <p:sp>
        <p:nvSpPr>
          <p:cNvPr id="176"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chor="ctr">
            <a:noAutofit/>
          </a:bodyPr>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177" name="CustomShape 3"/>
          <p:cNvSpPr/>
          <p:nvPr/>
        </p:nvSpPr>
        <p:spPr>
          <a:xfrm>
            <a:off x="718560" y="2220840"/>
            <a:ext cx="7183080" cy="3852360"/>
          </a:xfrm>
          <a:prstGeom prst="rect">
            <a:avLst/>
          </a:prstGeom>
          <a:noFill/>
          <a:ln>
            <a:noFill/>
          </a:ln>
        </p:spPr>
        <p:style>
          <a:lnRef idx="0"/>
          <a:fillRef idx="0"/>
          <a:effectRef idx="0"/>
          <a:fontRef idx="minor"/>
        </p:style>
        <p:txBody>
          <a:bodyPr lIns="81720" rIns="81720" tIns="40680" bIns="40680">
            <a:noAutofit/>
          </a:bodyPr>
          <a:p>
            <a:pPr marL="216000" indent="-214920">
              <a:lnSpc>
                <a:spcPct val="100000"/>
              </a:lnSpc>
              <a:buClr>
                <a:srgbClr val="000000"/>
              </a:buClr>
              <a:buSzPct val="45000"/>
              <a:buFont typeface="Wingdings" charset="2"/>
              <a:buChar char=""/>
            </a:pPr>
            <a:r>
              <a:rPr b="0" lang="es-AR" sz="2000" spc="-1" strike="noStrike">
                <a:solidFill>
                  <a:srgbClr val="000000"/>
                </a:solidFill>
                <a:latin typeface="Arial"/>
                <a:ea typeface="Arial"/>
              </a:rPr>
              <a:t>Si buscamos en la wikipedia “lazy evaluation”, podemos encontrar este concepto como lazy evaluation o call-by-need. Los dos nombres le quedan muy bien pero personalmente opino que call-by-need explica mejor lo que sucede. Lazy evaluation permite que un bloque de código sea evaluado luego o mejor dicho sólo cuando se lo necesite, esto nos permite realizar código que tiene un rendimiento superior en ciertas situaciones.</a:t>
            </a:r>
            <a:endParaRPr b="0" lang="es-AR" sz="2000" spc="-1" strike="noStrike">
              <a:latin typeface="Arial"/>
            </a:endParaRPr>
          </a:p>
          <a:p>
            <a:pPr>
              <a:lnSpc>
                <a:spcPct val="100000"/>
              </a:lnSpc>
            </a:pPr>
            <a:endParaRPr b="0" lang="es-AR" sz="2000" spc="-1" strike="noStrike">
              <a:latin typeface="Arial"/>
            </a:endParaRPr>
          </a:p>
          <a:p>
            <a:pPr>
              <a:lnSpc>
                <a:spcPct val="100000"/>
              </a:lnSpc>
            </a:pPr>
            <a:endParaRPr b="0" lang="es-AR" sz="2000" spc="-1" strike="noStrike">
              <a:latin typeface="Arial"/>
            </a:endParaRPr>
          </a:p>
          <a:p>
            <a:pPr>
              <a:lnSpc>
                <a:spcPct val="100000"/>
              </a:lnSpc>
            </a:pPr>
            <a:endParaRPr b="0" lang="es-AR" sz="2000" spc="-1" strike="noStrike">
              <a:latin typeface="Arial"/>
            </a:endParaRPr>
          </a:p>
          <a:p>
            <a:pPr>
              <a:lnSpc>
                <a:spcPct val="100000"/>
              </a:lnSpc>
            </a:pP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522720"/>
            <a:ext cx="6530040" cy="651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s-AR" sz="2540" spc="-1" strike="noStrike">
                <a:solidFill>
                  <a:srgbClr val="000000"/>
                </a:solidFill>
                <a:latin typeface="Arial Narrow"/>
                <a:ea typeface="Arial Narrow"/>
              </a:rPr>
              <a:t> </a:t>
            </a:r>
            <a:r>
              <a:rPr b="1" lang="es-AR" sz="2540" spc="-1" strike="noStrike">
                <a:solidFill>
                  <a:srgbClr val="000000"/>
                </a:solidFill>
                <a:latin typeface="Arial Narrow"/>
                <a:ea typeface="Arial Narrow"/>
              </a:rPr>
              <a:t>Lazy evaluation o call by name</a:t>
            </a:r>
            <a:endParaRPr b="0" lang="es-AR" sz="2540" spc="-1" strike="noStrike">
              <a:latin typeface="Arial"/>
            </a:endParaRPr>
          </a:p>
        </p:txBody>
      </p:sp>
      <p:sp>
        <p:nvSpPr>
          <p:cNvPr id="179" name="CustomShape 2"/>
          <p:cNvSpPr/>
          <p:nvPr/>
        </p:nvSpPr>
        <p:spPr>
          <a:xfrm>
            <a:off x="457200" y="1632960"/>
            <a:ext cx="8228160" cy="3975840"/>
          </a:xfrm>
          <a:prstGeom prst="rect">
            <a:avLst/>
          </a:prstGeom>
          <a:noFill/>
          <a:ln>
            <a:noFill/>
          </a:ln>
        </p:spPr>
        <p:style>
          <a:lnRef idx="0"/>
          <a:fillRef idx="0"/>
          <a:effectRef idx="0"/>
          <a:fontRef idx="minor"/>
        </p:style>
        <p:txBody>
          <a:bodyPr lIns="0" rIns="0" tIns="0" bIns="0">
            <a:normAutofit/>
          </a:bodyPr>
          <a:p>
            <a:pPr>
              <a:lnSpc>
                <a:spcPct val="100000"/>
              </a:lnSpc>
            </a:pPr>
            <a:r>
              <a:rPr b="0" lang="es-AR" sz="1820" spc="-1" strike="noStrike">
                <a:solidFill>
                  <a:srgbClr val="000000"/>
                </a:solidFill>
                <a:latin typeface="Arial"/>
                <a:ea typeface="Arial"/>
              </a:rPr>
              <a:t>Veamos un ejemplo, supongamos que tengo la función multiplicación:</a:t>
            </a:r>
            <a:endParaRPr b="0" lang="es-AR" sz="1820" spc="-1" strike="noStrike">
              <a:latin typeface="Arial"/>
            </a:endParaRPr>
          </a:p>
          <a:p>
            <a:pPr>
              <a:lnSpc>
                <a:spcPct val="100000"/>
              </a:lnSpc>
            </a:pPr>
            <a:r>
              <a:rPr b="0" lang="es-AR" sz="1820" spc="-1" strike="noStrike">
                <a:solidFill>
                  <a:srgbClr val="000000"/>
                </a:solidFill>
                <a:latin typeface="Arial"/>
                <a:ea typeface="Arial"/>
              </a:rPr>
              <a:t>mult(a, b) = a * a  //ojo no utiliza b</a:t>
            </a:r>
            <a:endParaRPr b="0" lang="es-AR" sz="1820" spc="-1" strike="noStrike">
              <a:latin typeface="Arial"/>
            </a:endParaRPr>
          </a:p>
          <a:p>
            <a:pPr>
              <a:lnSpc>
                <a:spcPct val="100000"/>
              </a:lnSpc>
            </a:pPr>
            <a:endParaRPr b="0" lang="es-AR" sz="1820" spc="-1" strike="noStrike">
              <a:latin typeface="Arial"/>
            </a:endParaRPr>
          </a:p>
          <a:p>
            <a:pPr>
              <a:lnSpc>
                <a:spcPct val="100000"/>
              </a:lnSpc>
            </a:pPr>
            <a:r>
              <a:rPr b="0" lang="es-AR" sz="1820" spc="-1" strike="noStrike">
                <a:solidFill>
                  <a:srgbClr val="000000"/>
                </a:solidFill>
                <a:latin typeface="Arial"/>
                <a:ea typeface="Arial"/>
              </a:rPr>
              <a:t>Si llamara a esta función con los parámetros 8 y 5+2 de forma tradicional o eager sucedería lo siguiente :</a:t>
            </a:r>
            <a:endParaRPr b="0" lang="es-AR" sz="1820" spc="-1" strike="noStrike">
              <a:latin typeface="Arial"/>
            </a:endParaRPr>
          </a:p>
          <a:p>
            <a:pPr>
              <a:lnSpc>
                <a:spcPct val="100000"/>
              </a:lnSpc>
            </a:pPr>
            <a:r>
              <a:rPr b="0" lang="es-AR" sz="1820" spc="-1" strike="noStrike">
                <a:solidFill>
                  <a:srgbClr val="000000"/>
                </a:solidFill>
                <a:latin typeface="Arial"/>
                <a:ea typeface="Arial"/>
              </a:rPr>
              <a:t>mult(8, 5+2)</a:t>
            </a:r>
            <a:endParaRPr b="0" lang="es-AR" sz="1820" spc="-1" strike="noStrike">
              <a:latin typeface="Arial"/>
            </a:endParaRPr>
          </a:p>
          <a:p>
            <a:pPr>
              <a:lnSpc>
                <a:spcPct val="100000"/>
              </a:lnSpc>
            </a:pPr>
            <a:r>
              <a:rPr b="0" lang="es-AR" sz="1820" spc="-1" strike="noStrike">
                <a:solidFill>
                  <a:srgbClr val="000000"/>
                </a:solidFill>
                <a:latin typeface="Arial"/>
                <a:ea typeface="Arial"/>
              </a:rPr>
              <a:t>mult(8,7)</a:t>
            </a:r>
            <a:endParaRPr b="0" lang="es-AR" sz="1820" spc="-1" strike="noStrike">
              <a:latin typeface="Arial"/>
            </a:endParaRPr>
          </a:p>
          <a:p>
            <a:pPr>
              <a:lnSpc>
                <a:spcPct val="100000"/>
              </a:lnSpc>
            </a:pPr>
            <a:r>
              <a:rPr b="0" lang="es-AR" sz="1820" spc="-1" strike="noStrike">
                <a:solidFill>
                  <a:srgbClr val="000000"/>
                </a:solidFill>
                <a:latin typeface="Arial"/>
                <a:ea typeface="Arial"/>
              </a:rPr>
              <a:t>8*8</a:t>
            </a:r>
            <a:endParaRPr b="0" lang="es-AR" sz="1820" spc="-1" strike="noStrike">
              <a:latin typeface="Arial"/>
            </a:endParaRPr>
          </a:p>
          <a:p>
            <a:pPr>
              <a:lnSpc>
                <a:spcPct val="100000"/>
              </a:lnSpc>
            </a:pPr>
            <a:r>
              <a:rPr b="0" lang="es-AR" sz="1820" spc="-1" strike="noStrike">
                <a:solidFill>
                  <a:srgbClr val="000000"/>
                </a:solidFill>
                <a:latin typeface="Arial"/>
                <a:ea typeface="Arial"/>
              </a:rPr>
              <a:t>64</a:t>
            </a:r>
            <a:endParaRPr b="0" lang="es-AR" sz="1820" spc="-1" strike="noStrike">
              <a:latin typeface="Arial"/>
            </a:endParaRPr>
          </a:p>
          <a:p>
            <a:pPr>
              <a:lnSpc>
                <a:spcPct val="100000"/>
              </a:lnSpc>
            </a:pPr>
            <a:endParaRPr b="0" lang="es-AR" sz="1820" spc="-1" strike="noStrike">
              <a:latin typeface="Arial"/>
            </a:endParaRPr>
          </a:p>
          <a:p>
            <a:pPr>
              <a:lnSpc>
                <a:spcPct val="100000"/>
              </a:lnSpc>
            </a:pPr>
            <a:r>
              <a:rPr b="0" lang="es-AR" sz="1820" spc="-1" strike="noStrike">
                <a:solidFill>
                  <a:srgbClr val="000000"/>
                </a:solidFill>
                <a:latin typeface="Arial"/>
                <a:ea typeface="Arial"/>
              </a:rPr>
              <a:t>Pero si ejecutamos el código de forma perezosa:</a:t>
            </a:r>
            <a:endParaRPr b="0" lang="es-AR" sz="1820" spc="-1" strike="noStrike">
              <a:latin typeface="Arial"/>
            </a:endParaRPr>
          </a:p>
          <a:p>
            <a:pPr>
              <a:lnSpc>
                <a:spcPct val="100000"/>
              </a:lnSpc>
            </a:pPr>
            <a:r>
              <a:rPr b="0" lang="es-AR" sz="1820" spc="-1" strike="noStrike">
                <a:solidFill>
                  <a:srgbClr val="000000"/>
                </a:solidFill>
                <a:latin typeface="Arial"/>
                <a:ea typeface="Arial"/>
              </a:rPr>
              <a:t>mult(8, 5+2)</a:t>
            </a:r>
            <a:endParaRPr b="0" lang="es-AR" sz="1820" spc="-1" strike="noStrike">
              <a:latin typeface="Arial"/>
            </a:endParaRPr>
          </a:p>
          <a:p>
            <a:pPr>
              <a:lnSpc>
                <a:spcPct val="100000"/>
              </a:lnSpc>
            </a:pPr>
            <a:r>
              <a:rPr b="0" lang="es-AR" sz="1820" spc="-1" strike="noStrike">
                <a:solidFill>
                  <a:srgbClr val="000000"/>
                </a:solidFill>
                <a:latin typeface="Arial"/>
                <a:ea typeface="Arial"/>
              </a:rPr>
              <a:t>8 * 8</a:t>
            </a:r>
            <a:endParaRPr b="0" lang="es-AR" sz="1820" spc="-1" strike="noStrike">
              <a:latin typeface="Arial"/>
            </a:endParaRPr>
          </a:p>
          <a:p>
            <a:pPr>
              <a:lnSpc>
                <a:spcPct val="100000"/>
              </a:lnSpc>
            </a:pPr>
            <a:r>
              <a:rPr b="0" lang="es-AR" sz="1820" spc="-1" strike="noStrike">
                <a:solidFill>
                  <a:srgbClr val="000000"/>
                </a:solidFill>
                <a:latin typeface="Arial"/>
                <a:ea typeface="Arial"/>
              </a:rPr>
              <a:t>64</a:t>
            </a:r>
            <a:endParaRPr b="0" lang="es-AR" sz="182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301</TotalTime>
  <Application>LibreOffice/6.3.6.2$Linux_X86_64 LibreOffice_project/30$Build-2</Application>
  <Words>3479</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2019-09-18T04:57:37Z</dcterms:created>
  <dc:creator/>
  <dc:description/>
  <dc:language>es-AR</dc:language>
  <cp:lastModifiedBy/>
  <dcterms:modified xsi:type="dcterms:W3CDTF">2021-09-15T21:50:58Z</dcterms:modified>
  <cp:revision>14</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1033-11.1.0.8392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