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notesSlide7.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media/image3.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s-AR" sz="4400" spc="-1" strike="noStrike">
                <a:latin typeface="Arial"/>
              </a:rPr>
              <a:t>Pul</a:t>
            </a:r>
            <a:r>
              <a:rPr b="0" lang="es-AR" sz="4400" spc="-1" strike="noStrike">
                <a:latin typeface="Arial"/>
              </a:rPr>
              <a:t>se </a:t>
            </a:r>
            <a:r>
              <a:rPr b="0" lang="es-AR" sz="4400" spc="-1" strike="noStrike">
                <a:latin typeface="Arial"/>
              </a:rPr>
              <a:t>par</a:t>
            </a:r>
            <a:r>
              <a:rPr b="0" lang="es-AR" sz="4400" spc="-1" strike="noStrike">
                <a:latin typeface="Arial"/>
              </a:rPr>
              <a:t>a </a:t>
            </a:r>
            <a:r>
              <a:rPr b="0" lang="es-AR" sz="4400" spc="-1" strike="noStrike">
                <a:latin typeface="Arial"/>
              </a:rPr>
              <a:t>des</a:t>
            </a:r>
            <a:r>
              <a:rPr b="0" lang="es-AR" sz="4400" spc="-1" strike="noStrike">
                <a:latin typeface="Arial"/>
              </a:rPr>
              <a:t>pla</a:t>
            </a:r>
            <a:r>
              <a:rPr b="0" lang="es-AR" sz="4400" spc="-1" strike="noStrike">
                <a:latin typeface="Arial"/>
              </a:rPr>
              <a:t>zar </a:t>
            </a:r>
            <a:r>
              <a:rPr b="0" lang="es-AR" sz="4400" spc="-1" strike="noStrike">
                <a:latin typeface="Arial"/>
              </a:rPr>
              <a:t>la </a:t>
            </a:r>
            <a:r>
              <a:rPr b="0" lang="es-AR" sz="4400" spc="-1" strike="noStrike">
                <a:latin typeface="Arial"/>
              </a:rPr>
              <a:t>dia</a:t>
            </a:r>
            <a:r>
              <a:rPr b="0" lang="es-AR" sz="4400" spc="-1" strike="noStrike">
                <a:latin typeface="Arial"/>
              </a:rPr>
              <a:t>pos</a:t>
            </a:r>
            <a:r>
              <a:rPr b="0" lang="es-AR" sz="4400" spc="-1" strike="noStrike">
                <a:latin typeface="Arial"/>
              </a:rPr>
              <a:t>itiva</a:t>
            </a:r>
            <a:endParaRPr b="0" lang="es-AR"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AR" sz="2000" spc="-1" strike="noStrike">
                <a:latin typeface="Arial"/>
              </a:rPr>
              <a:t>Pulse </a:t>
            </a:r>
            <a:r>
              <a:rPr b="0" lang="es-AR" sz="2000" spc="-1" strike="noStrike">
                <a:latin typeface="Arial"/>
              </a:rPr>
              <a:t>para </a:t>
            </a:r>
            <a:r>
              <a:rPr b="0" lang="es-AR" sz="2000" spc="-1" strike="noStrike">
                <a:latin typeface="Arial"/>
              </a:rPr>
              <a:t>editar </a:t>
            </a:r>
            <a:r>
              <a:rPr b="0" lang="es-AR" sz="2000" spc="-1" strike="noStrike">
                <a:latin typeface="Arial"/>
              </a:rPr>
              <a:t>el </a:t>
            </a:r>
            <a:r>
              <a:rPr b="0" lang="es-AR" sz="2000" spc="-1" strike="noStrike">
                <a:latin typeface="Arial"/>
              </a:rPr>
              <a:t>format</a:t>
            </a:r>
            <a:r>
              <a:rPr b="0" lang="es-AR" sz="2000" spc="-1" strike="noStrike">
                <a:latin typeface="Arial"/>
              </a:rPr>
              <a:t>o de </a:t>
            </a:r>
            <a:r>
              <a:rPr b="0" lang="es-AR" sz="2000" spc="-1" strike="noStrike">
                <a:latin typeface="Arial"/>
              </a:rPr>
              <a:t>las </a:t>
            </a:r>
            <a:r>
              <a:rPr b="0" lang="es-AR" sz="2000" spc="-1" strike="noStrike">
                <a:latin typeface="Arial"/>
              </a:rPr>
              <a:t>notas</a:t>
            </a:r>
            <a:endParaRPr b="0" lang="es-AR" sz="2000" spc="-1" strike="noStrike">
              <a:latin typeface="Arial"/>
            </a:endParaRPr>
          </a:p>
        </p:txBody>
      </p:sp>
      <p:sp>
        <p:nvSpPr>
          <p:cNvPr id="11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AR" sz="1400" spc="-1" strike="noStrike">
                <a:latin typeface="Times New Roman"/>
              </a:rPr>
              <a:t>&lt;cabecera&gt;</a:t>
            </a:r>
            <a:endParaRPr b="0" lang="es-AR" sz="1400" spc="-1" strike="noStrike">
              <a:latin typeface="Times New Roman"/>
            </a:endParaRPr>
          </a:p>
        </p:txBody>
      </p:sp>
      <p:sp>
        <p:nvSpPr>
          <p:cNvPr id="11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s-AR" sz="1400" spc="-1" strike="noStrike">
                <a:latin typeface="Times New Roman"/>
              </a:defRPr>
            </a:lvl1pPr>
          </a:lstStyle>
          <a:p>
            <a:pPr algn="r">
              <a:buNone/>
            </a:pPr>
            <a:r>
              <a:rPr b="0" lang="es-AR" sz="1400" spc="-1" strike="noStrike">
                <a:latin typeface="Times New Roman"/>
              </a:rPr>
              <a:t>&lt;fecha/hora&gt;</a:t>
            </a:r>
            <a:endParaRPr b="0" lang="es-AR" sz="1400" spc="-1" strike="noStrike">
              <a:latin typeface="Times New Roman"/>
            </a:endParaRPr>
          </a:p>
        </p:txBody>
      </p:sp>
      <p:sp>
        <p:nvSpPr>
          <p:cNvPr id="11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s-AR" sz="1400" spc="-1" strike="noStrike">
                <a:latin typeface="Times New Roman"/>
              </a:defRPr>
            </a:lvl1pPr>
          </a:lstStyle>
          <a:p>
            <a:r>
              <a:rPr b="0" lang="es-AR" sz="1400" spc="-1" strike="noStrike">
                <a:latin typeface="Times New Roman"/>
              </a:rPr>
              <a:t>&lt;pie de página&gt;</a:t>
            </a:r>
            <a:endParaRPr b="0" lang="es-AR" sz="1400" spc="-1" strike="noStrike">
              <a:latin typeface="Times New Roman"/>
            </a:endParaRPr>
          </a:p>
        </p:txBody>
      </p:sp>
      <p:sp>
        <p:nvSpPr>
          <p:cNvPr id="11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s-AR" sz="1400" spc="-1" strike="noStrike">
                <a:latin typeface="Times New Roman"/>
              </a:defRPr>
            </a:lvl1pPr>
          </a:lstStyle>
          <a:p>
            <a:pPr algn="r">
              <a:buNone/>
            </a:pPr>
            <a:fld id="{A6C0F65E-4F88-4F11-ADC7-F9D3920E592C}" type="slidenum">
              <a:rPr b="0" lang="es-AR" sz="1400" spc="-1" strike="noStrike">
                <a:latin typeface="Times New Roman"/>
              </a:rPr>
              <a:t>&lt;número&gt;</a:t>
            </a:fld>
            <a:endParaRPr b="0" lang="es-A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381240" y="685800"/>
            <a:ext cx="6094800" cy="3427920"/>
          </a:xfrm>
          <a:prstGeom prst="rect">
            <a:avLst/>
          </a:prstGeom>
          <a:ln w="0">
            <a:noFill/>
          </a:ln>
        </p:spPr>
      </p:sp>
      <p:sp>
        <p:nvSpPr>
          <p:cNvPr id="330"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00000"/>
              </a:lnSpc>
              <a:buNone/>
              <a:tabLst>
                <a:tab algn="l" pos="0"/>
              </a:tabLst>
            </a:pPr>
            <a:r>
              <a:rPr b="0" lang="es-AR" sz="1200" spc="-1" strike="noStrike">
                <a:solidFill>
                  <a:srgbClr val="000000"/>
                </a:solidFill>
                <a:latin typeface="Calibri"/>
                <a:ea typeface="Calibri"/>
              </a:rPr>
              <a:t>El cálculo lambda es un sistema formal diseñado para investigar la definición de función, la noción de aplicación de funciones y la recursión. Fue introducido por Alonzo Church y Stephen Kleene en la década de 1930; Church usó el cálculo lambda en 1936 para resolver el Entscheidungsproblem. Puede ser usado para definir de manera limpia y precisa qué es una "función computable".</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El interrogante de si dos expresiones del cálculo lambda son equivalentes no puede ser resuelto por un algoritmo general. Esta fue la primera pregunta, incluso antes que el problema de la parada, cuya indecidibilidad fue probada. El cálculo lambda tiene una gran influencia sobre los lenguajes funcionales, como Lisp, ML y Haskell.</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Se puede considerar al cálculo lambda como el lenguaje universal de programación más pequeño. Consiste en una regla de transformación simple (sustitución de variables) y un esquema simple para definir funciones.</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El cálculo lambda es universal porque cualquier función computable puede ser expresada y evaluada a través de él. Por lo tanto, es equivalente a las máquinas de Turing. Sin embargo, el cálculo lambda no hace énfasis en el uso de reglas de transformación y no considera las máquinas reales que pueden implementarlo. Se trata de una propuesta más cercana al software que al hardware.</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Este artículo se enfocará sobre el cálculo lambda sin tipos, como fue diseñado originalmente por Church. Desde entonces, algunos cálculo lambda tipados fueron creados.</a:t>
            </a:r>
            <a:endParaRPr b="0" lang="es-AR"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8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s-AR" sz="1800" spc="-1" strike="noStrike">
                <a:latin typeface="Arial"/>
              </a:rPr>
              <a:t>Pulse para editar el formato del texto de título</a:t>
            </a:r>
            <a:endParaRPr b="0" lang="es-AR"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latin typeface="Arial"/>
              </a:rPr>
              <a:t>Pulse para editar el formato de texto del esquema</a:t>
            </a:r>
            <a:endParaRPr b="0" lang="es-AR" sz="1800" spc="-1" strike="noStrike">
              <a:latin typeface="Arial"/>
            </a:endParaRPr>
          </a:p>
          <a:p>
            <a:pPr lvl="1" marL="864000" indent="-324000">
              <a:spcBef>
                <a:spcPts val="1134"/>
              </a:spcBef>
              <a:buClr>
                <a:srgbClr val="000000"/>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spcBef>
                <a:spcPts val="850"/>
              </a:spcBef>
              <a:buClr>
                <a:srgbClr val="000000"/>
              </a:buClr>
              <a:buSzPct val="45000"/>
              <a:buFont typeface="Wingdings" charset="2"/>
              <a:buChar char=""/>
            </a:pPr>
            <a:r>
              <a:rPr b="0" lang="es-AR" sz="1800" spc="-1" strike="noStrike">
                <a:latin typeface="Arial"/>
              </a:rPr>
              <a:t>Tercer nivel del esquema</a:t>
            </a:r>
            <a:endParaRPr b="0" lang="es-AR" sz="1800" spc="-1" strike="noStrike">
              <a:latin typeface="Arial"/>
            </a:endParaRPr>
          </a:p>
          <a:p>
            <a:pPr lvl="3" marL="1728000" indent="-216000">
              <a:spcBef>
                <a:spcPts val="567"/>
              </a:spcBef>
              <a:buClr>
                <a:srgbClr val="000000"/>
              </a:buClr>
              <a:buSzPct val="75000"/>
              <a:buFont typeface="Symbol" charset="2"/>
              <a:buChar char=""/>
            </a:pPr>
            <a:r>
              <a:rPr b="0" lang="es-AR" sz="1800" spc="-1" strike="noStrike">
                <a:latin typeface="Arial"/>
              </a:rPr>
              <a:t>Cuarto nivel del esquema</a:t>
            </a:r>
            <a:endParaRPr b="0" lang="es-AR" sz="1800" spc="-1" strike="noStrike">
              <a:latin typeface="Arial"/>
            </a:endParaRPr>
          </a:p>
          <a:p>
            <a:pPr lvl="4" marL="2160000" indent="-216000">
              <a:spcBef>
                <a:spcPts val="283"/>
              </a:spcBef>
              <a:buClr>
                <a:srgbClr val="000000"/>
              </a:buClr>
              <a:buSzPct val="45000"/>
              <a:buFont typeface="Wingdings" charset="2"/>
              <a:buChar char=""/>
            </a:pPr>
            <a:r>
              <a:rPr b="0" lang="es-AR" sz="1800" spc="-1" strike="noStrike">
                <a:latin typeface="Arial"/>
              </a:rPr>
              <a:t>Quinto nivel del esquema</a:t>
            </a:r>
            <a:endParaRPr b="0" lang="es-AR" sz="1800" spc="-1" strike="noStrike">
              <a:latin typeface="Arial"/>
            </a:endParaRPr>
          </a:p>
          <a:p>
            <a:pPr lvl="5" marL="2592000" indent="-216000">
              <a:spcBef>
                <a:spcPts val="283"/>
              </a:spcBef>
              <a:buClr>
                <a:srgbClr val="000000"/>
              </a:buClr>
              <a:buSzPct val="45000"/>
              <a:buFont typeface="Wingdings" charset="2"/>
              <a:buChar char=""/>
            </a:pPr>
            <a:r>
              <a:rPr b="0" lang="es-AR" sz="1800" spc="-1" strike="noStrike">
                <a:latin typeface="Arial"/>
              </a:rPr>
              <a:t>Sexto nivel del esquema</a:t>
            </a:r>
            <a:endParaRPr b="0" lang="es-AR" sz="1800" spc="-1" strike="noStrike">
              <a:latin typeface="Arial"/>
            </a:endParaRPr>
          </a:p>
          <a:p>
            <a:pPr lvl="6" marL="3024000" indent="-216000">
              <a:spcBef>
                <a:spcPts val="283"/>
              </a:spcBef>
              <a:buClr>
                <a:srgbClr val="000000"/>
              </a:buClr>
              <a:buSzPct val="45000"/>
              <a:buFont typeface="Wingdings" charset="2"/>
              <a:buChar char=""/>
            </a:pPr>
            <a:r>
              <a:rPr b="0" lang="es-AR" sz="1800" spc="-1" strike="noStrike">
                <a:latin typeface="Arial"/>
              </a:rPr>
              <a:t>Séptimo nivel del esquema</a:t>
            </a:r>
            <a:endParaRPr b="0" lang="es-A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a:t>
            </a:r>
            <a:r>
              <a:rPr b="0" lang="es-AR" sz="4400" spc="-1" strike="noStrike">
                <a:latin typeface="Arial"/>
              </a:rPr>
              <a:t>texto de título</a:t>
            </a:r>
            <a:endParaRPr b="0" lang="es-AR"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a:t>
            </a:r>
            <a:r>
              <a:rPr b="0" lang="es-AR" sz="4400" spc="-1" strike="noStrike">
                <a:latin typeface="Arial"/>
              </a:rPr>
              <a:t>se </a:t>
            </a:r>
            <a:r>
              <a:rPr b="0" lang="es-AR" sz="4400" spc="-1" strike="noStrike">
                <a:latin typeface="Arial"/>
              </a:rPr>
              <a:t>par</a:t>
            </a:r>
            <a:r>
              <a:rPr b="0" lang="es-AR" sz="4400" spc="-1" strike="noStrike">
                <a:latin typeface="Arial"/>
              </a:rPr>
              <a:t>a </a:t>
            </a:r>
            <a:r>
              <a:rPr b="0" lang="es-AR" sz="4400" spc="-1" strike="noStrike">
                <a:latin typeface="Arial"/>
              </a:rPr>
              <a:t>edit</a:t>
            </a:r>
            <a:r>
              <a:rPr b="0" lang="es-AR" sz="4400" spc="-1" strike="noStrike">
                <a:latin typeface="Arial"/>
              </a:rPr>
              <a:t>ar </a:t>
            </a:r>
            <a:r>
              <a:rPr b="0" lang="es-AR" sz="4400" spc="-1" strike="noStrike">
                <a:latin typeface="Arial"/>
              </a:rPr>
              <a:t>el </a:t>
            </a:r>
            <a:r>
              <a:rPr b="0" lang="es-AR" sz="4400" spc="-1" strike="noStrike">
                <a:latin typeface="Arial"/>
              </a:rPr>
              <a:t>for</a:t>
            </a:r>
            <a:r>
              <a:rPr b="0" lang="es-AR" sz="4400" spc="-1" strike="noStrike">
                <a:latin typeface="Arial"/>
              </a:rPr>
              <a:t>mat</a:t>
            </a:r>
            <a:r>
              <a:rPr b="0" lang="es-AR" sz="4400" spc="-1" strike="noStrike">
                <a:latin typeface="Arial"/>
              </a:rPr>
              <a:t>o </a:t>
            </a:r>
            <a:r>
              <a:rPr b="0" lang="es-AR" sz="4400" spc="-1" strike="noStrike">
                <a:latin typeface="Arial"/>
              </a:rPr>
              <a:t>del </a:t>
            </a:r>
            <a:r>
              <a:rPr b="0" lang="es-AR" sz="4400" spc="-1" strike="noStrike">
                <a:latin typeface="Arial"/>
              </a:rPr>
              <a:t>text</a:t>
            </a:r>
            <a:r>
              <a:rPr b="0" lang="es-AR" sz="4400" spc="-1" strike="noStrike">
                <a:latin typeface="Arial"/>
              </a:rPr>
              <a:t>o </a:t>
            </a:r>
            <a:r>
              <a:rPr b="0" lang="es-AR" sz="4400" spc="-1" strike="noStrike">
                <a:latin typeface="Arial"/>
              </a:rPr>
              <a:t>de </a:t>
            </a:r>
            <a:r>
              <a:rPr b="0" lang="es-AR" sz="4400" spc="-1" strike="noStrike">
                <a:latin typeface="Arial"/>
              </a:rPr>
              <a:t>títul</a:t>
            </a:r>
            <a:r>
              <a:rPr b="0" lang="es-AR" sz="4400" spc="-1" strike="noStrike">
                <a:latin typeface="Arial"/>
              </a:rPr>
              <a:t>o</a:t>
            </a:r>
            <a:endParaRPr b="0" lang="es-AR"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88;p13" descr=""/>
          <p:cNvPicPr/>
          <p:nvPr/>
        </p:nvPicPr>
        <p:blipFill>
          <a:blip r:embed="rId1"/>
          <a:stretch/>
        </p:blipFill>
        <p:spPr>
          <a:xfrm>
            <a:off x="0" y="0"/>
            <a:ext cx="9142920" cy="6856920"/>
          </a:xfrm>
          <a:prstGeom prst="rect">
            <a:avLst/>
          </a:prstGeom>
          <a:ln w="0">
            <a:noFill/>
          </a:ln>
        </p:spPr>
      </p:pic>
      <p:sp>
        <p:nvSpPr>
          <p:cNvPr id="121" name="CustomShape 1"/>
          <p:cNvSpPr/>
          <p:nvPr/>
        </p:nvSpPr>
        <p:spPr>
          <a:xfrm>
            <a:off x="685800" y="1159560"/>
            <a:ext cx="7771320" cy="14688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0" lang="es-AR" sz="4860" spc="-1" strike="noStrike">
                <a:solidFill>
                  <a:srgbClr val="3d0e62"/>
                </a:solidFill>
                <a:latin typeface="Bitter"/>
                <a:ea typeface="Bitter"/>
              </a:rPr>
              <a:t>Programación IV</a:t>
            </a:r>
            <a:endParaRPr b="0" lang="es-AR" sz="4860" spc="-1" strike="noStrike">
              <a:latin typeface="Arial"/>
            </a:endParaRPr>
          </a:p>
        </p:txBody>
      </p:sp>
      <p:sp>
        <p:nvSpPr>
          <p:cNvPr id="122" name="CustomShape 2"/>
          <p:cNvSpPr/>
          <p:nvPr/>
        </p:nvSpPr>
        <p:spPr>
          <a:xfrm>
            <a:off x="685800" y="3624480"/>
            <a:ext cx="6399720" cy="824400"/>
          </a:xfrm>
          <a:prstGeom prst="rect">
            <a:avLst/>
          </a:prstGeom>
          <a:noFill/>
          <a:ln w="0">
            <a:noFill/>
          </a:ln>
        </p:spPr>
        <p:style>
          <a:lnRef idx="0"/>
          <a:fillRef idx="0"/>
          <a:effectRef idx="0"/>
          <a:fontRef idx="minor"/>
        </p:style>
        <p:txBody>
          <a:bodyPr lIns="90000" rIns="90000" tIns="45000" bIns="45000" anchor="t">
            <a:noAutofit/>
          </a:bodyPr>
          <a:p>
            <a:pPr>
              <a:lnSpc>
                <a:spcPct val="108000"/>
              </a:lnSpc>
              <a:buNone/>
            </a:pPr>
            <a:r>
              <a:rPr b="0" lang="es-AR" sz="2400" spc="-1" strike="noStrike">
                <a:solidFill>
                  <a:srgbClr val="ffffff"/>
                </a:solidFill>
                <a:latin typeface="Open Sans"/>
                <a:ea typeface="Open Sans"/>
              </a:rPr>
              <a:t>Programación Funcional.</a:t>
            </a:r>
            <a:endParaRPr b="0"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11760" y="130212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Construcción</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Ejemplos</a:t>
            </a:r>
            <a:endParaRPr b="0" lang="es-AR" sz="4400" spc="-1" strike="noStrike">
              <a:latin typeface="Arial"/>
            </a:endParaRPr>
          </a:p>
        </p:txBody>
      </p:sp>
      <p:sp>
        <p:nvSpPr>
          <p:cNvPr id="248" name="CustomShape 2"/>
          <p:cNvSpPr/>
          <p:nvPr/>
        </p:nvSpPr>
        <p:spPr>
          <a:xfrm>
            <a:off x="311760" y="2009880"/>
            <a:ext cx="8519400" cy="794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a:t>
            </a:r>
            <a:r>
              <a:rPr b="0" lang="es-AR" sz="3000" spc="-1" strike="noStrike">
                <a:solidFill>
                  <a:srgbClr val="4bacc6"/>
                </a:solidFill>
                <a:latin typeface="Calibri"/>
                <a:ea typeface="Calibri"/>
              </a:rPr>
              <a:t>V</a:t>
            </a:r>
            <a:r>
              <a:rPr b="0" lang="es-AR" sz="3000" spc="-1" strike="noStrike">
                <a:solidFill>
                  <a:srgbClr val="000000"/>
                </a:solidFill>
                <a:latin typeface="Calibri"/>
                <a:ea typeface="Calibri"/>
              </a:rPr>
              <a:t> | </a:t>
            </a:r>
            <a:r>
              <a:rPr b="0" lang="es-AR" sz="3000" spc="-1" strike="noStrike">
                <a:solidFill>
                  <a:srgbClr val="6d9eeb"/>
                </a:solidFill>
                <a:latin typeface="Calibri"/>
                <a:ea typeface="Calibri"/>
              </a:rPr>
              <a:t>Λ Λ</a:t>
            </a:r>
            <a:r>
              <a:rPr b="0" lang="es-AR" sz="3000" spc="-1" strike="noStrike">
                <a:solidFill>
                  <a:srgbClr val="000000"/>
                </a:solidFill>
                <a:latin typeface="Calibri"/>
                <a:ea typeface="Calibri"/>
              </a:rPr>
              <a:t> | </a:t>
            </a:r>
            <a:r>
              <a:rPr b="0" lang="es-AR" sz="3000" spc="-1" strike="noStrike">
                <a:solidFill>
                  <a:srgbClr val="93c47d"/>
                </a:solidFill>
                <a:latin typeface="Calibri"/>
                <a:ea typeface="Calibri"/>
              </a:rPr>
              <a:t>(λV.Λ)</a:t>
            </a:r>
            <a:endParaRPr b="0" lang="es-AR" sz="3000" spc="-1" strike="noStrike">
              <a:latin typeface="Arial"/>
            </a:endParaRPr>
          </a:p>
          <a:p>
            <a:pPr>
              <a:lnSpc>
                <a:spcPct val="100000"/>
              </a:lnSpc>
              <a:spcBef>
                <a:spcPts val="1599"/>
              </a:spcBef>
              <a:spcAft>
                <a:spcPts val="1599"/>
              </a:spcAft>
              <a:buNone/>
            </a:pPr>
            <a:endParaRPr b="0" lang="es-AR" sz="3000" spc="-1" strike="noStrike">
              <a:latin typeface="Arial"/>
            </a:endParaRPr>
          </a:p>
        </p:txBody>
      </p:sp>
      <p:sp>
        <p:nvSpPr>
          <p:cNvPr id="249" name="CustomShape 3"/>
          <p:cNvSpPr/>
          <p:nvPr/>
        </p:nvSpPr>
        <p:spPr>
          <a:xfrm>
            <a:off x="311760" y="2940120"/>
            <a:ext cx="8519400" cy="217332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4bacc6"/>
              </a:buClr>
              <a:buFont typeface="Arial"/>
              <a:buAutoNum type="arabicPeriod"/>
            </a:pPr>
            <a:r>
              <a:rPr b="0" lang="es-AR" sz="3200" spc="-1" strike="noStrike">
                <a:solidFill>
                  <a:srgbClr val="4bacc6"/>
                </a:solidFill>
                <a:latin typeface="Calibri"/>
                <a:ea typeface="Calibri"/>
              </a:rPr>
              <a:t>x</a:t>
            </a:r>
            <a:endParaRPr b="0" lang="es-AR" sz="3200" spc="-1" strike="noStrike">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x x</a:t>
            </a:r>
            <a:endParaRPr b="0" lang="es-AR" sz="3200" spc="-1" strike="noStrike">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y x</a:t>
            </a:r>
            <a:endParaRPr b="0" lang="es-AR" sz="3200" spc="-1" strike="noStrike">
              <a:latin typeface="Arial"/>
            </a:endParaRPr>
          </a:p>
          <a:p>
            <a:pPr marL="457200" indent="-342360">
              <a:lnSpc>
                <a:spcPct val="100000"/>
              </a:lnSpc>
              <a:buClr>
                <a:srgbClr val="93c47d"/>
              </a:buClr>
              <a:buFont typeface="Arial"/>
              <a:buAutoNum type="arabicPeriod"/>
            </a:pPr>
            <a:r>
              <a:rPr b="0" lang="es-AR" sz="3200" spc="-1" strike="noStrike">
                <a:solidFill>
                  <a:srgbClr val="93c47d"/>
                </a:solidFill>
                <a:latin typeface="Calibri"/>
                <a:ea typeface="Calibri"/>
              </a:rPr>
              <a:t>(λx.x z)</a:t>
            </a:r>
            <a:endParaRPr b="0" lang="es-AR" sz="3200" spc="-1" strike="noStrike">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(λx.x z) y</a:t>
            </a:r>
            <a:endParaRPr b="0" lang="es-AR" sz="3200" spc="-1" strike="noStrike">
              <a:latin typeface="Arial"/>
            </a:endParaRPr>
          </a:p>
          <a:p>
            <a:pPr marL="457200" indent="-342360">
              <a:lnSpc>
                <a:spcPct val="100000"/>
              </a:lnSpc>
              <a:buClr>
                <a:srgbClr val="93c47d"/>
              </a:buClr>
              <a:buFont typeface="Arial"/>
              <a:buAutoNum type="arabicPeriod"/>
            </a:pPr>
            <a:r>
              <a:rPr b="0" lang="es-AR" sz="3200" spc="-1" strike="noStrike">
                <a:solidFill>
                  <a:srgbClr val="93c47d"/>
                </a:solidFill>
                <a:latin typeface="Calibri"/>
                <a:ea typeface="Calibri"/>
              </a:rPr>
              <a:t>(λy.(λz .x))</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11760" y="68184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endParaRPr b="0" lang="es-AR" sz="4400" spc="-1" strike="noStrike">
              <a:latin typeface="Arial"/>
            </a:endParaRPr>
          </a:p>
        </p:txBody>
      </p:sp>
      <p:sp>
        <p:nvSpPr>
          <p:cNvPr id="251" name="CustomShape 2"/>
          <p:cNvSpPr/>
          <p:nvPr/>
        </p:nvSpPr>
        <p:spPr>
          <a:xfrm>
            <a:off x="311760" y="2009880"/>
            <a:ext cx="8519400" cy="3415320"/>
          </a:xfrm>
          <a:prstGeom prst="rect">
            <a:avLst/>
          </a:prstGeom>
          <a:noFill/>
          <a:ln w="0">
            <a:noFill/>
          </a:ln>
        </p:spPr>
        <p:style>
          <a:lnRef idx="0"/>
          <a:fillRef idx="0"/>
          <a:effectRef idx="0"/>
          <a:fontRef idx="minor"/>
        </p:style>
        <p:txBody>
          <a:bodyPr lIns="90000" rIns="90000" tIns="91440" bIns="91440" anchor="t">
            <a:noAutofit/>
          </a:bodyPr>
          <a:p>
            <a:pPr>
              <a:lnSpc>
                <a:spcPct val="100000"/>
              </a:lnSpc>
              <a:spcAft>
                <a:spcPts val="1599"/>
              </a:spcAft>
              <a:buNone/>
            </a:pPr>
            <a:r>
              <a:rPr b="0" lang="es-AR" sz="2000" spc="-1" strike="noStrike">
                <a:solidFill>
                  <a:srgbClr val="000000"/>
                </a:solidFill>
                <a:latin typeface="Calibri"/>
                <a:ea typeface="Calibri"/>
              </a:rPr>
              <a:t>Una función puede aceptar como argumento a otra función, siempre y cuando esta otra función tenga ella misma un sólo argumento.</a:t>
            </a:r>
            <a:br>
              <a:rPr sz="1800"/>
            </a:br>
            <a:br>
              <a:rPr sz="1800"/>
            </a:br>
            <a:r>
              <a:rPr b="0" lang="es-AR" sz="2000" spc="-1" strike="noStrike">
                <a:solidFill>
                  <a:srgbClr val="000000"/>
                </a:solidFill>
                <a:latin typeface="Calibri"/>
                <a:ea typeface="Calibri"/>
              </a:rPr>
              <a:t>En el cálculo lambda, las funciones están definidas por expresiones lambda, que dicen qué se hace con su argumento. Por ejemplo, la función "sumar 2",  f(x) = x + 2  se expresa en cálculo lambda así:  λ x. x + 2  (o, equivalentemente,  λ y. y + 2 ya que el nombre de su argumento no es importante). Y el número f(3) sería escrito como  (λ x. x + 2) 3. La aplicación de funciones es asociativa a izquierda:  f x y = (f x) y.  Considerando la función que aplica una función al número 3: λ f. f 3. , podemos pasarle "sumar 2", quedando así:  (λ f. f 3) (λ x. x + 2).</a:t>
            </a: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311760" y="68184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 - Variables</a:t>
            </a:r>
            <a:endParaRPr b="0" lang="es-AR" sz="4400" spc="-1" strike="noStrike">
              <a:latin typeface="Arial"/>
            </a:endParaRPr>
          </a:p>
        </p:txBody>
      </p:sp>
      <p:sp>
        <p:nvSpPr>
          <p:cNvPr id="253" name="CustomShape 2"/>
          <p:cNvSpPr/>
          <p:nvPr/>
        </p:nvSpPr>
        <p:spPr>
          <a:xfrm>
            <a:off x="311760" y="2009880"/>
            <a:ext cx="8519400" cy="794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b050"/>
                </a:solidFill>
                <a:latin typeface="Calibri"/>
                <a:ea typeface="Calibri"/>
              </a:rPr>
              <a:t>Ligaduras</a:t>
            </a:r>
            <a:r>
              <a:rPr b="0" lang="es-AR" sz="3000" spc="-1" strike="noStrike">
                <a:solidFill>
                  <a:srgbClr val="000000"/>
                </a:solidFill>
                <a:latin typeface="Calibri"/>
                <a:ea typeface="Calibri"/>
              </a:rPr>
              <a:t>, </a:t>
            </a:r>
            <a:r>
              <a:rPr b="0" lang="es-AR" sz="3000" spc="-1" strike="noStrike">
                <a:solidFill>
                  <a:srgbClr val="a4c2f4"/>
                </a:solidFill>
                <a:latin typeface="Calibri"/>
                <a:ea typeface="Calibri"/>
              </a:rPr>
              <a:t>Ligadas</a:t>
            </a:r>
            <a:r>
              <a:rPr b="0" lang="es-AR" sz="3000" spc="-1" strike="noStrike">
                <a:solidFill>
                  <a:srgbClr val="000000"/>
                </a:solidFill>
                <a:latin typeface="Calibri"/>
                <a:ea typeface="Calibri"/>
              </a:rPr>
              <a:t>, y </a:t>
            </a:r>
            <a:r>
              <a:rPr b="0" lang="es-AR" sz="3000" spc="-1" strike="noStrike">
                <a:solidFill>
                  <a:srgbClr val="ff0000"/>
                </a:solidFill>
                <a:latin typeface="Calibri"/>
                <a:ea typeface="Calibri"/>
              </a:rPr>
              <a:t>Libres</a:t>
            </a:r>
            <a:endParaRPr b="0" lang="es-AR" sz="3000" spc="-1" strike="noStrike">
              <a:latin typeface="Arial"/>
            </a:endParaRPr>
          </a:p>
          <a:p>
            <a:pPr>
              <a:lnSpc>
                <a:spcPct val="100000"/>
              </a:lnSpc>
              <a:spcBef>
                <a:spcPts val="1599"/>
              </a:spcBef>
              <a:spcAft>
                <a:spcPts val="1599"/>
              </a:spcAft>
              <a:buNone/>
            </a:pPr>
            <a:endParaRPr b="0" lang="es-AR" sz="3000" spc="-1" strike="noStrike">
              <a:latin typeface="Arial"/>
            </a:endParaRPr>
          </a:p>
        </p:txBody>
      </p:sp>
      <p:sp>
        <p:nvSpPr>
          <p:cNvPr id="254" name="CustomShape 3"/>
          <p:cNvSpPr/>
          <p:nvPr/>
        </p:nvSpPr>
        <p:spPr>
          <a:xfrm>
            <a:off x="311760" y="2940120"/>
            <a:ext cx="8519400" cy="217332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x 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y 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x</a:t>
            </a:r>
            <a:r>
              <a:rPr b="0" lang="es-AR" sz="3200" spc="-1" strike="noStrike">
                <a:solidFill>
                  <a:srgbClr val="000000"/>
                </a:solidFill>
                <a:latin typeface="Calibri"/>
                <a:ea typeface="Calibri"/>
              </a:rPr>
              <a:t>.</a:t>
            </a:r>
            <a:r>
              <a:rPr b="0" lang="es-AR" sz="3200" spc="-1" strike="noStrike">
                <a:solidFill>
                  <a:srgbClr val="6d9eeb"/>
                </a:solidFill>
                <a:latin typeface="Calibri"/>
                <a:ea typeface="Calibri"/>
              </a:rPr>
              <a:t>x </a:t>
            </a:r>
            <a:r>
              <a:rPr b="0" lang="es-AR" sz="3200" spc="-1" strike="noStrike">
                <a:solidFill>
                  <a:srgbClr val="ff0000"/>
                </a:solidFill>
                <a:latin typeface="Calibri"/>
                <a:ea typeface="Calibri"/>
              </a:rPr>
              <a:t>z</a:t>
            </a:r>
            <a:r>
              <a:rPr b="0" lang="es-AR" sz="3200" spc="-1" strike="noStrike">
                <a:solidFill>
                  <a:srgbClr val="000000"/>
                </a:solidFill>
                <a:latin typeface="Calibri"/>
                <a:ea typeface="Calibri"/>
              </a:rPr>
              <a:t>)</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x</a:t>
            </a:r>
            <a:r>
              <a:rPr b="0" lang="es-AR" sz="3200" spc="-1" strike="noStrike">
                <a:solidFill>
                  <a:srgbClr val="000000"/>
                </a:solidFill>
                <a:latin typeface="Calibri"/>
                <a:ea typeface="Calibri"/>
              </a:rPr>
              <a:t>.</a:t>
            </a:r>
            <a:r>
              <a:rPr b="0" lang="es-AR" sz="3200" spc="-1" strike="noStrike">
                <a:solidFill>
                  <a:srgbClr val="6d9eeb"/>
                </a:solidFill>
                <a:latin typeface="Calibri"/>
                <a:ea typeface="Calibri"/>
              </a:rPr>
              <a:t>x </a:t>
            </a:r>
            <a:r>
              <a:rPr b="0" lang="es-AR" sz="3200" spc="-1" strike="noStrike">
                <a:solidFill>
                  <a:srgbClr val="ff0000"/>
                </a:solidFill>
                <a:latin typeface="Calibri"/>
                <a:ea typeface="Calibri"/>
              </a:rPr>
              <a:t>z</a:t>
            </a:r>
            <a:r>
              <a:rPr b="0" lang="es-AR" sz="3200" spc="-1" strike="noStrike">
                <a:solidFill>
                  <a:srgbClr val="000000"/>
                </a:solidFill>
                <a:latin typeface="Calibri"/>
                <a:ea typeface="Calibri"/>
              </a:rPr>
              <a:t>) </a:t>
            </a:r>
            <a:r>
              <a:rPr b="0" lang="es-AR" sz="3200" spc="-1" strike="noStrike">
                <a:solidFill>
                  <a:srgbClr val="ff0000"/>
                </a:solidFill>
                <a:latin typeface="Calibri"/>
                <a:ea typeface="Calibri"/>
              </a:rPr>
              <a:t>y</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y</a:t>
            </a: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z</a:t>
            </a:r>
            <a:r>
              <a:rPr b="0" lang="es-AR" sz="3200" spc="-1" strike="noStrike">
                <a:solidFill>
                  <a:srgbClr val="000000"/>
                </a:solidFill>
                <a:latin typeface="Calibri"/>
                <a:ea typeface="Calibri"/>
              </a:rPr>
              <a:t>. </a:t>
            </a:r>
            <a:r>
              <a:rPr b="0" lang="es-AR" sz="3200" spc="-1" strike="noStrike">
                <a:solidFill>
                  <a:srgbClr val="ff0000"/>
                </a:solidFill>
                <a:latin typeface="Calibri"/>
                <a:ea typeface="Calibri"/>
              </a:rPr>
              <a:t>x</a:t>
            </a:r>
            <a:r>
              <a:rPr b="0" lang="es-AR" sz="3200" spc="-1" strike="noStrike">
                <a:solidFill>
                  <a:srgbClr val="000000"/>
                </a:solidFill>
                <a:latin typeface="Calibri"/>
                <a:ea typeface="Calibri"/>
              </a:rPr>
              <a:t>))</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11760" y="35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0" lang="es-AR" sz="4400" spc="-1" strike="noStrike">
              <a:latin typeface="Arial"/>
            </a:endParaRPr>
          </a:p>
        </p:txBody>
      </p:sp>
      <p:sp>
        <p:nvSpPr>
          <p:cNvPr id="256" name="CustomShape 2"/>
          <p:cNvSpPr/>
          <p:nvPr/>
        </p:nvSpPr>
        <p:spPr>
          <a:xfrm>
            <a:off x="311760" y="2009880"/>
            <a:ext cx="8519400" cy="3612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Es dónde va el valor de input dentro de una expresión.” </a:t>
            </a:r>
            <a:endParaRPr b="0" lang="es-AR" sz="2400" spc="-1" strike="noStrike">
              <a:latin typeface="Arial"/>
            </a:endParaRPr>
          </a:p>
          <a:p>
            <a:pPr algn="ctr">
              <a:lnSpc>
                <a:spcPct val="100000"/>
              </a:lnSpc>
              <a:spcBef>
                <a:spcPts val="1599"/>
              </a:spcBef>
              <a:buNone/>
            </a:pPr>
            <a:r>
              <a:rPr b="0" lang="es-AR" sz="3000" spc="-1" strike="noStrike">
                <a:solidFill>
                  <a:srgbClr val="ffffff"/>
                </a:solidFill>
                <a:latin typeface="Calibri"/>
                <a:ea typeface="Calibri"/>
              </a:rPr>
              <a:t>Nada más.</a:t>
            </a:r>
            <a:endParaRPr b="0" lang="es-AR" sz="3000" spc="-1" strike="noStrike">
              <a:latin typeface="Arial"/>
            </a:endParaRPr>
          </a:p>
          <a:p>
            <a:pPr algn="ctr">
              <a:lnSpc>
                <a:spcPct val="100000"/>
              </a:lnSpc>
              <a:spcBef>
                <a:spcPts val="1599"/>
              </a:spcBef>
              <a:buNone/>
            </a:pPr>
            <a:r>
              <a:rPr b="0" lang="es-AR" sz="2400" spc="-1" strike="noStrike">
                <a:solidFill>
                  <a:srgbClr val="ff0000"/>
                </a:solidFill>
                <a:latin typeface="Calibri"/>
                <a:ea typeface="Calibri"/>
              </a:rPr>
              <a:t>NO</a:t>
            </a:r>
            <a:r>
              <a:rPr b="0" lang="es-AR" sz="2400" spc="-1" strike="noStrike">
                <a:solidFill>
                  <a:srgbClr val="000000"/>
                </a:solidFill>
                <a:latin typeface="Calibri"/>
                <a:ea typeface="Calibri"/>
              </a:rPr>
              <a:t> tiene que ver con:</a:t>
            </a:r>
            <a:endParaRPr b="0" lang="es-AR" sz="2400" spc="-1" strike="noStrike">
              <a:latin typeface="Arial"/>
            </a:endParaRPr>
          </a:p>
          <a:p>
            <a:pPr marL="457200" indent="-380160">
              <a:lnSpc>
                <a:spcPct val="100000"/>
              </a:lnSpc>
              <a:spcBef>
                <a:spcPts val="1599"/>
              </a:spcBef>
              <a:buClr>
                <a:srgbClr val="000000"/>
              </a:buClr>
              <a:buFont typeface="Arial"/>
              <a:buChar char="●"/>
            </a:pPr>
            <a:r>
              <a:rPr b="0" lang="es-AR" sz="2400" spc="-1" strike="noStrike">
                <a:solidFill>
                  <a:srgbClr val="000000"/>
                </a:solidFill>
                <a:latin typeface="Calibri"/>
                <a:ea typeface="Calibri"/>
              </a:rPr>
              <a:t>Asignación (</a:t>
            </a:r>
            <a:r>
              <a:rPr b="0" lang="es-AR" sz="2400" spc="-1" strike="noStrike">
                <a:solidFill>
                  <a:srgbClr val="ff0000"/>
                </a:solidFill>
                <a:latin typeface="Courier New"/>
                <a:ea typeface="Courier New"/>
              </a:rPr>
              <a:t>var x ... x=42 ... x=y ...</a:t>
            </a:r>
            <a:r>
              <a:rPr b="0" lang="es-AR" sz="2400" spc="-1" strike="noStrike">
                <a:solidFill>
                  <a:srgbClr val="000000"/>
                </a:solidFill>
                <a:latin typeface="Calibri"/>
                <a:ea typeface="Calibri"/>
              </a:rPr>
              <a:t>)</a:t>
            </a:r>
            <a:endParaRPr b="0"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Mutación (</a:t>
            </a:r>
            <a:r>
              <a:rPr b="0" lang="es-AR" sz="2400" spc="-1" strike="noStrike">
                <a:solidFill>
                  <a:srgbClr val="ff0000"/>
                </a:solidFill>
                <a:latin typeface="Courier New"/>
                <a:ea typeface="Courier New"/>
              </a:rPr>
              <a:t>for i=0 ... i++ ... i-- ...</a:t>
            </a:r>
            <a:r>
              <a:rPr b="0" lang="es-AR" sz="2400" spc="-1" strike="noStrike">
                <a:solidFill>
                  <a:srgbClr val="000000"/>
                </a:solidFill>
                <a:latin typeface="Calibri"/>
                <a:ea typeface="Calibri"/>
              </a:rPr>
              <a:t>) </a:t>
            </a:r>
            <a:endParaRPr b="0"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Cajitas con estado mutable, contadores, etc.</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573480" y="2901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0" lang="es-AR" sz="4400" spc="-1" strike="noStrike">
              <a:latin typeface="Arial"/>
            </a:endParaRPr>
          </a:p>
        </p:txBody>
      </p:sp>
      <p:sp>
        <p:nvSpPr>
          <p:cNvPr id="258" name="CustomShape 2"/>
          <p:cNvSpPr/>
          <p:nvPr/>
        </p:nvSpPr>
        <p:spPr>
          <a:xfrm>
            <a:off x="311760" y="2009880"/>
            <a:ext cx="8519400" cy="3801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Es dónde va el valor de input dentro de una expresión.” </a:t>
            </a:r>
            <a:endParaRPr b="0" lang="es-AR" sz="2400" spc="-1" strike="noStrike">
              <a:latin typeface="Arial"/>
            </a:endParaRPr>
          </a:p>
          <a:p>
            <a:pPr algn="ctr">
              <a:lnSpc>
                <a:spcPct val="100000"/>
              </a:lnSpc>
              <a:spcBef>
                <a:spcPts val="1599"/>
              </a:spcBef>
              <a:buNone/>
            </a:pPr>
            <a:r>
              <a:rPr b="0" lang="es-AR" sz="3000" spc="-1" strike="noStrike">
                <a:solidFill>
                  <a:srgbClr val="ffffff"/>
                </a:solidFill>
                <a:latin typeface="Calibri"/>
                <a:ea typeface="Calibri"/>
              </a:rPr>
              <a:t>Nada más.</a:t>
            </a:r>
            <a:endParaRPr b="0" lang="es-AR" sz="3000" spc="-1" strike="noStrike">
              <a:latin typeface="Arial"/>
            </a:endParaRPr>
          </a:p>
          <a:p>
            <a:pPr algn="ctr">
              <a:lnSpc>
                <a:spcPct val="100000"/>
              </a:lnSpc>
              <a:spcBef>
                <a:spcPts val="1599"/>
              </a:spcBef>
              <a:buNone/>
            </a:pPr>
            <a:r>
              <a:rPr b="0" lang="es-AR" sz="2400" spc="-1" strike="noStrike">
                <a:solidFill>
                  <a:srgbClr val="000000"/>
                </a:solidFill>
                <a:latin typeface="Calibri"/>
                <a:ea typeface="Calibri"/>
              </a:rPr>
              <a:t>SÍ tiene que ver con:</a:t>
            </a:r>
            <a:endParaRPr b="0" lang="es-AR" sz="2400" spc="-1" strike="noStrike">
              <a:latin typeface="Arial"/>
            </a:endParaRPr>
          </a:p>
          <a:p>
            <a:pPr marL="457200" indent="-380160">
              <a:lnSpc>
                <a:spcPct val="100000"/>
              </a:lnSpc>
              <a:spcBef>
                <a:spcPts val="1599"/>
              </a:spcBef>
              <a:buClr>
                <a:srgbClr val="000000"/>
              </a:buClr>
              <a:buFont typeface="Arial"/>
              <a:buChar char="●"/>
            </a:pPr>
            <a:r>
              <a:rPr b="0" lang="es-AR" sz="2400" spc="-1" strike="noStrike">
                <a:solidFill>
                  <a:srgbClr val="000000"/>
                </a:solidFill>
                <a:latin typeface="Calibri"/>
                <a:ea typeface="Calibri"/>
              </a:rPr>
              <a:t>Abstracción</a:t>
            </a:r>
            <a:endParaRPr b="0"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Reutilización</a:t>
            </a:r>
            <a:endParaRPr b="0"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Razonamiento ecuacional, y universalidad de patrones</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10040" y="28944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0" lang="es-AR" sz="4400" spc="-1" strike="noStrike">
              <a:latin typeface="Arial"/>
            </a:endParaRPr>
          </a:p>
        </p:txBody>
      </p:sp>
      <p:sp>
        <p:nvSpPr>
          <p:cNvPr id="260" name="CustomShape 2"/>
          <p:cNvSpPr/>
          <p:nvPr/>
        </p:nvSpPr>
        <p:spPr>
          <a:xfrm>
            <a:off x="311760" y="3071520"/>
            <a:ext cx="119628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1 * 2</a:t>
            </a:r>
            <a:endParaRPr b="0" lang="es-AR" sz="3000" spc="-1" strike="noStrike">
              <a:latin typeface="Arial"/>
            </a:endParaRPr>
          </a:p>
        </p:txBody>
      </p:sp>
      <p:sp>
        <p:nvSpPr>
          <p:cNvPr id="261" name="CustomShape 3"/>
          <p:cNvSpPr/>
          <p:nvPr/>
        </p:nvSpPr>
        <p:spPr>
          <a:xfrm>
            <a:off x="3973320" y="3071520"/>
            <a:ext cx="119628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5 * 2</a:t>
            </a:r>
            <a:endParaRPr b="0" lang="es-AR" sz="3000" spc="-1" strike="noStrike">
              <a:latin typeface="Arial"/>
            </a:endParaRPr>
          </a:p>
        </p:txBody>
      </p:sp>
      <p:sp>
        <p:nvSpPr>
          <p:cNvPr id="262" name="CustomShape 4"/>
          <p:cNvSpPr/>
          <p:nvPr/>
        </p:nvSpPr>
        <p:spPr>
          <a:xfrm>
            <a:off x="7634880" y="3071520"/>
            <a:ext cx="119628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9 * 2</a:t>
            </a:r>
            <a:endParaRPr b="0" lang="es-AR" sz="3000" spc="-1" strike="noStrike">
              <a:latin typeface="Arial"/>
            </a:endParaRPr>
          </a:p>
        </p:txBody>
      </p:sp>
      <p:sp>
        <p:nvSpPr>
          <p:cNvPr id="263" name="CustomShape 5"/>
          <p:cNvSpPr/>
          <p:nvPr/>
        </p:nvSpPr>
        <p:spPr>
          <a:xfrm>
            <a:off x="2142360" y="3071520"/>
            <a:ext cx="119628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3 * 2</a:t>
            </a:r>
            <a:endParaRPr b="0" lang="es-AR" sz="3000" spc="-1" strike="noStrike">
              <a:latin typeface="Arial"/>
            </a:endParaRPr>
          </a:p>
        </p:txBody>
      </p:sp>
      <p:sp>
        <p:nvSpPr>
          <p:cNvPr id="264" name="CustomShape 6"/>
          <p:cNvSpPr/>
          <p:nvPr/>
        </p:nvSpPr>
        <p:spPr>
          <a:xfrm>
            <a:off x="5804280" y="3071520"/>
            <a:ext cx="119628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7 * 2</a:t>
            </a:r>
            <a:endParaRPr b="0" lang="es-AR" sz="3000" spc="-1" strike="noStrike">
              <a:latin typeface="Arial"/>
            </a:endParaRPr>
          </a:p>
        </p:txBody>
      </p:sp>
      <p:sp>
        <p:nvSpPr>
          <p:cNvPr id="265" name="CustomShape 7"/>
          <p:cNvSpPr/>
          <p:nvPr/>
        </p:nvSpPr>
        <p:spPr>
          <a:xfrm>
            <a:off x="311760" y="3778920"/>
            <a:ext cx="8519400" cy="16477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Muchas expresiones con el mismo patrón o noción.</a:t>
            </a:r>
            <a:endParaRPr b="0" lang="es-AR" sz="3000" spc="-1" strike="noStrike">
              <a:latin typeface="Arial"/>
            </a:endParaRPr>
          </a:p>
          <a:p>
            <a:pPr algn="ctr">
              <a:lnSpc>
                <a:spcPct val="100000"/>
              </a:lnSpc>
              <a:spcBef>
                <a:spcPts val="1599"/>
              </a:spcBef>
              <a:spcAft>
                <a:spcPts val="1599"/>
              </a:spcAft>
              <a:buNone/>
            </a:pPr>
            <a:r>
              <a:rPr b="0" lang="es-AR" sz="3000" spc="-1" strike="noStrike">
                <a:solidFill>
                  <a:srgbClr val="000000"/>
                </a:solidFill>
                <a:latin typeface="Calibri"/>
                <a:ea typeface="Calibri"/>
              </a:rPr>
              <a:t>Buscamos una expresión que lo abstraiga.</a:t>
            </a:r>
            <a:endParaRPr b="0" lang="es-AR" sz="3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678840" y="3521880"/>
            <a:ext cx="1785600" cy="8456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600" spc="-1" strike="noStrike">
                <a:solidFill>
                  <a:srgbClr val="002060"/>
                </a:solidFill>
                <a:latin typeface="Calibri"/>
                <a:ea typeface="Calibri"/>
              </a:rPr>
              <a:t>x</a:t>
            </a:r>
            <a:r>
              <a:rPr b="0" lang="es-AR" sz="3600" spc="-1" strike="noStrike">
                <a:solidFill>
                  <a:srgbClr val="000000"/>
                </a:solidFill>
                <a:latin typeface="Calibri"/>
                <a:ea typeface="Calibri"/>
              </a:rPr>
              <a:t> * 2</a:t>
            </a:r>
            <a:endParaRPr b="0" lang="es-AR" sz="3600" spc="-1" strike="noStrike">
              <a:latin typeface="Arial"/>
            </a:endParaRPr>
          </a:p>
        </p:txBody>
      </p:sp>
      <p:sp>
        <p:nvSpPr>
          <p:cNvPr id="267" name="CustomShape 2"/>
          <p:cNvSpPr/>
          <p:nvPr/>
        </p:nvSpPr>
        <p:spPr>
          <a:xfrm>
            <a:off x="312480" y="63288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0" lang="es-AR" sz="4400" spc="-1" strike="noStrike">
              <a:latin typeface="Arial"/>
            </a:endParaRPr>
          </a:p>
        </p:txBody>
      </p:sp>
      <p:sp>
        <p:nvSpPr>
          <p:cNvPr id="268" name="CustomShape 3"/>
          <p:cNvSpPr/>
          <p:nvPr/>
        </p:nvSpPr>
        <p:spPr>
          <a:xfrm>
            <a:off x="311760" y="2515680"/>
            <a:ext cx="119628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1 * 2</a:t>
            </a:r>
            <a:endParaRPr b="0" lang="es-AR" sz="3000" spc="-1" strike="noStrike">
              <a:latin typeface="Arial"/>
            </a:endParaRPr>
          </a:p>
        </p:txBody>
      </p:sp>
      <p:sp>
        <p:nvSpPr>
          <p:cNvPr id="269" name="CustomShape 4"/>
          <p:cNvSpPr/>
          <p:nvPr/>
        </p:nvSpPr>
        <p:spPr>
          <a:xfrm>
            <a:off x="3973320" y="2515680"/>
            <a:ext cx="119628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5 * 2</a:t>
            </a:r>
            <a:endParaRPr b="0" lang="es-AR" sz="3000" spc="-1" strike="noStrike">
              <a:latin typeface="Arial"/>
            </a:endParaRPr>
          </a:p>
        </p:txBody>
      </p:sp>
      <p:sp>
        <p:nvSpPr>
          <p:cNvPr id="270" name="CustomShape 5"/>
          <p:cNvSpPr/>
          <p:nvPr/>
        </p:nvSpPr>
        <p:spPr>
          <a:xfrm>
            <a:off x="7634880" y="2515680"/>
            <a:ext cx="119628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9 * 2</a:t>
            </a:r>
            <a:endParaRPr b="0" lang="es-AR" sz="3000" spc="-1" strike="noStrike">
              <a:latin typeface="Arial"/>
            </a:endParaRPr>
          </a:p>
        </p:txBody>
      </p:sp>
      <p:sp>
        <p:nvSpPr>
          <p:cNvPr id="271" name="CustomShape 6"/>
          <p:cNvSpPr/>
          <p:nvPr/>
        </p:nvSpPr>
        <p:spPr>
          <a:xfrm>
            <a:off x="4025520" y="3683160"/>
            <a:ext cx="403200" cy="434520"/>
          </a:xfrm>
          <a:prstGeom prst="flowChartConnector">
            <a:avLst/>
          </a:prstGeom>
          <a:noFill/>
          <a:ln w="0">
            <a:noFill/>
          </a:ln>
        </p:spPr>
        <p:style>
          <a:lnRef idx="0"/>
          <a:fillRef idx="0"/>
          <a:effectRef idx="0"/>
          <a:fontRef idx="minor"/>
        </p:style>
      </p:sp>
      <p:sp>
        <p:nvSpPr>
          <p:cNvPr id="272" name="CustomShape 7"/>
          <p:cNvSpPr/>
          <p:nvPr/>
        </p:nvSpPr>
        <p:spPr>
          <a:xfrm>
            <a:off x="2142360" y="2515680"/>
            <a:ext cx="119628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3 * 2</a:t>
            </a:r>
            <a:endParaRPr b="0" lang="es-AR" sz="3000" spc="-1" strike="noStrike">
              <a:latin typeface="Arial"/>
            </a:endParaRPr>
          </a:p>
        </p:txBody>
      </p:sp>
      <p:sp>
        <p:nvSpPr>
          <p:cNvPr id="273" name="CustomShape 8"/>
          <p:cNvSpPr/>
          <p:nvPr/>
        </p:nvSpPr>
        <p:spPr>
          <a:xfrm>
            <a:off x="5804280" y="2515680"/>
            <a:ext cx="119628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7 * 2</a:t>
            </a:r>
            <a:endParaRPr b="0" lang="es-AR" sz="3000" spc="-1" strike="noStrike">
              <a:latin typeface="Arial"/>
            </a:endParaRPr>
          </a:p>
        </p:txBody>
      </p:sp>
      <p:sp>
        <p:nvSpPr>
          <p:cNvPr id="274" name="CustomShape 9"/>
          <p:cNvSpPr/>
          <p:nvPr/>
        </p:nvSpPr>
        <p:spPr>
          <a:xfrm flipV="1" rot="5400000">
            <a:off x="1874160" y="1749600"/>
            <a:ext cx="876960" cy="3423600"/>
          </a:xfrm>
          <a:prstGeom prst="curvedConnector2">
            <a:avLst/>
          </a:prstGeom>
          <a:noFill/>
          <a:ln w="28440">
            <a:solidFill>
              <a:srgbClr val="1f497d"/>
            </a:solidFill>
            <a:round/>
            <a:tailEnd len="med" type="stealth" w="med"/>
          </a:ln>
        </p:spPr>
        <p:style>
          <a:lnRef idx="0"/>
          <a:fillRef idx="0"/>
          <a:effectRef idx="0"/>
          <a:fontRef idx="minor"/>
        </p:style>
      </p:sp>
      <p:sp>
        <p:nvSpPr>
          <p:cNvPr id="275" name="CustomShape 10"/>
          <p:cNvSpPr/>
          <p:nvPr/>
        </p:nvSpPr>
        <p:spPr>
          <a:xfrm flipV="1" rot="5400000">
            <a:off x="2920320" y="2583360"/>
            <a:ext cx="722880" cy="1603080"/>
          </a:xfrm>
          <a:prstGeom prst="curvedConnector3">
            <a:avLst>
              <a:gd name="adj1" fmla="val 45614"/>
            </a:avLst>
          </a:prstGeom>
          <a:noFill/>
          <a:ln w="28440">
            <a:solidFill>
              <a:srgbClr val="1f497d"/>
            </a:solidFill>
            <a:round/>
            <a:tailEnd len="med" type="stealth" w="med"/>
          </a:ln>
        </p:spPr>
        <p:style>
          <a:lnRef idx="0"/>
          <a:fillRef idx="0"/>
          <a:effectRef idx="0"/>
          <a:fontRef idx="minor"/>
        </p:style>
      </p:sp>
      <p:sp>
        <p:nvSpPr>
          <p:cNvPr id="276" name="CustomShape 11"/>
          <p:cNvSpPr/>
          <p:nvPr/>
        </p:nvSpPr>
        <p:spPr>
          <a:xfrm rot="5400000">
            <a:off x="3919680" y="3332520"/>
            <a:ext cx="659160" cy="40680"/>
          </a:xfrm>
          <a:prstGeom prst="curvedConnector3">
            <a:avLst>
              <a:gd name="adj1" fmla="val 50000"/>
            </a:avLst>
          </a:prstGeom>
          <a:noFill/>
          <a:ln w="28440">
            <a:solidFill>
              <a:srgbClr val="1f497d"/>
            </a:solidFill>
            <a:round/>
            <a:tailEnd len="med" type="stealth" w="med"/>
          </a:ln>
        </p:spPr>
        <p:style>
          <a:lnRef idx="0"/>
          <a:fillRef idx="0"/>
          <a:effectRef idx="0"/>
          <a:fontRef idx="minor"/>
        </p:style>
      </p:sp>
      <p:sp>
        <p:nvSpPr>
          <p:cNvPr id="277" name="CustomShape 12"/>
          <p:cNvSpPr/>
          <p:nvPr/>
        </p:nvSpPr>
        <p:spPr>
          <a:xfrm rot="5400000">
            <a:off x="4883400" y="2511360"/>
            <a:ext cx="722880" cy="1746360"/>
          </a:xfrm>
          <a:prstGeom prst="curvedConnector3">
            <a:avLst>
              <a:gd name="adj1" fmla="val 45614"/>
            </a:avLst>
          </a:prstGeom>
          <a:noFill/>
          <a:ln w="28440">
            <a:solidFill>
              <a:srgbClr val="1f497d"/>
            </a:solidFill>
            <a:round/>
            <a:tailEnd len="med" type="stealth" w="med"/>
          </a:ln>
        </p:spPr>
        <p:style>
          <a:lnRef idx="0"/>
          <a:fillRef idx="0"/>
          <a:effectRef idx="0"/>
          <a:fontRef idx="minor"/>
        </p:style>
      </p:sp>
      <p:sp>
        <p:nvSpPr>
          <p:cNvPr id="278" name="CustomShape 13"/>
          <p:cNvSpPr/>
          <p:nvPr/>
        </p:nvSpPr>
        <p:spPr>
          <a:xfrm rot="5400000">
            <a:off x="5550480" y="1700640"/>
            <a:ext cx="1094760" cy="3737880"/>
          </a:xfrm>
          <a:prstGeom prst="curvedConnector3">
            <a:avLst>
              <a:gd name="adj1" fmla="val 121727"/>
            </a:avLst>
          </a:prstGeom>
          <a:noFill/>
          <a:ln w="28440">
            <a:solidFill>
              <a:srgbClr val="1f497d"/>
            </a:solidFill>
            <a:round/>
            <a:tailEnd len="med" type="stealth" w="med"/>
          </a:ln>
        </p:spPr>
        <p:style>
          <a:lnRef idx="0"/>
          <a:fillRef idx="0"/>
          <a:effectRef idx="0"/>
          <a:fontRef idx="minor"/>
        </p:style>
      </p:sp>
      <p:sp>
        <p:nvSpPr>
          <p:cNvPr id="279" name="CustomShape 14"/>
          <p:cNvSpPr/>
          <p:nvPr/>
        </p:nvSpPr>
        <p:spPr>
          <a:xfrm>
            <a:off x="440280" y="2646000"/>
            <a:ext cx="319320" cy="376200"/>
          </a:xfrm>
          <a:prstGeom prst="flowChartConnector">
            <a:avLst/>
          </a:prstGeom>
          <a:noFill/>
          <a:ln w="0">
            <a:noFill/>
          </a:ln>
        </p:spPr>
        <p:style>
          <a:lnRef idx="0"/>
          <a:fillRef idx="0"/>
          <a:effectRef idx="0"/>
          <a:fontRef idx="minor"/>
        </p:style>
      </p:sp>
      <p:sp>
        <p:nvSpPr>
          <p:cNvPr id="280" name="CustomShape 15"/>
          <p:cNvSpPr/>
          <p:nvPr/>
        </p:nvSpPr>
        <p:spPr>
          <a:xfrm>
            <a:off x="2319840" y="2646000"/>
            <a:ext cx="319320" cy="376200"/>
          </a:xfrm>
          <a:prstGeom prst="flowChartConnector">
            <a:avLst/>
          </a:prstGeom>
          <a:noFill/>
          <a:ln w="0">
            <a:noFill/>
          </a:ln>
        </p:spPr>
        <p:style>
          <a:lnRef idx="0"/>
          <a:fillRef idx="0"/>
          <a:effectRef idx="0"/>
          <a:fontRef idx="minor"/>
        </p:style>
      </p:sp>
      <p:sp>
        <p:nvSpPr>
          <p:cNvPr id="281" name="CustomShape 16"/>
          <p:cNvSpPr/>
          <p:nvPr/>
        </p:nvSpPr>
        <p:spPr>
          <a:xfrm>
            <a:off x="4109040" y="2646000"/>
            <a:ext cx="319320" cy="376200"/>
          </a:xfrm>
          <a:prstGeom prst="flowChartConnector">
            <a:avLst/>
          </a:prstGeom>
          <a:noFill/>
          <a:ln w="0">
            <a:noFill/>
          </a:ln>
        </p:spPr>
        <p:style>
          <a:lnRef idx="0"/>
          <a:fillRef idx="0"/>
          <a:effectRef idx="0"/>
          <a:fontRef idx="minor"/>
        </p:style>
      </p:sp>
      <p:sp>
        <p:nvSpPr>
          <p:cNvPr id="282" name="CustomShape 17"/>
          <p:cNvSpPr/>
          <p:nvPr/>
        </p:nvSpPr>
        <p:spPr>
          <a:xfrm>
            <a:off x="5957640" y="2646000"/>
            <a:ext cx="319320" cy="376200"/>
          </a:xfrm>
          <a:prstGeom prst="flowChartConnector">
            <a:avLst/>
          </a:prstGeom>
          <a:noFill/>
          <a:ln w="0">
            <a:noFill/>
          </a:ln>
        </p:spPr>
        <p:style>
          <a:lnRef idx="0"/>
          <a:fillRef idx="0"/>
          <a:effectRef idx="0"/>
          <a:fontRef idx="minor"/>
        </p:style>
      </p:sp>
      <p:sp>
        <p:nvSpPr>
          <p:cNvPr id="283" name="CustomShape 18"/>
          <p:cNvSpPr/>
          <p:nvPr/>
        </p:nvSpPr>
        <p:spPr>
          <a:xfrm>
            <a:off x="7806240" y="2646000"/>
            <a:ext cx="319320" cy="376200"/>
          </a:xfrm>
          <a:prstGeom prst="flowChartConnector">
            <a:avLst/>
          </a:prstGeom>
          <a:noFill/>
          <a:ln w="0">
            <a:noFill/>
          </a:ln>
        </p:spPr>
        <p:style>
          <a:lnRef idx="0"/>
          <a:fillRef idx="0"/>
          <a:effectRef idx="0"/>
          <a:fontRef idx="minor"/>
        </p:style>
      </p:sp>
      <p:sp>
        <p:nvSpPr>
          <p:cNvPr id="284" name="CustomShape 19"/>
          <p:cNvSpPr/>
          <p:nvPr/>
        </p:nvSpPr>
        <p:spPr>
          <a:xfrm>
            <a:off x="312480" y="4713840"/>
            <a:ext cx="8519400" cy="1371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Usamos una variable para abstraer la idea de:</a:t>
            </a:r>
            <a:endParaRPr b="0" lang="es-AR" sz="3000" spc="-1" strike="noStrike">
              <a:latin typeface="Arial"/>
            </a:endParaRPr>
          </a:p>
          <a:p>
            <a:pPr algn="ctr">
              <a:lnSpc>
                <a:spcPct val="100000"/>
              </a:lnSpc>
              <a:spcBef>
                <a:spcPts val="1599"/>
              </a:spcBef>
              <a:spcAft>
                <a:spcPts val="1599"/>
              </a:spcAft>
              <a:buNone/>
            </a:pPr>
            <a:r>
              <a:rPr b="0" lang="es-AR" sz="3000" spc="-1" strike="noStrike">
                <a:solidFill>
                  <a:srgbClr val="000000"/>
                </a:solidFill>
                <a:latin typeface="Calibri"/>
                <a:ea typeface="Calibri"/>
              </a:rPr>
              <a:t>“</a:t>
            </a:r>
            <a:r>
              <a:rPr b="0" lang="es-AR" sz="3000" spc="-1" strike="noStrike">
                <a:solidFill>
                  <a:srgbClr val="000000"/>
                </a:solidFill>
                <a:latin typeface="Calibri"/>
                <a:ea typeface="Calibri"/>
              </a:rPr>
              <a:t>Multiplicar por dos” / “El doble”</a:t>
            </a:r>
            <a:endParaRPr b="0" lang="es-AR" sz="3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442440" y="50220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Abstracción</a:t>
            </a:r>
            <a:endParaRPr b="0" lang="es-AR" sz="4400" spc="-1" strike="noStrike">
              <a:latin typeface="Arial"/>
            </a:endParaRPr>
          </a:p>
        </p:txBody>
      </p:sp>
      <p:sp>
        <p:nvSpPr>
          <p:cNvPr id="286" name="CustomShape 2"/>
          <p:cNvSpPr/>
          <p:nvPr/>
        </p:nvSpPr>
        <p:spPr>
          <a:xfrm>
            <a:off x="311760" y="1422360"/>
            <a:ext cx="8519400" cy="794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a:t>
            </a:r>
            <a:r>
              <a:rPr b="0" lang="es-AR" sz="3000" spc="-1" strike="noStrike">
                <a:solidFill>
                  <a:srgbClr val="ffffff"/>
                </a:solidFill>
                <a:latin typeface="Calibri"/>
                <a:ea typeface="Calibri"/>
              </a:rPr>
              <a:t>(</a:t>
            </a:r>
            <a:r>
              <a:rPr b="0" lang="es-AR" sz="3000" spc="-1" strike="noStrike">
                <a:solidFill>
                  <a:srgbClr val="93c47d"/>
                </a:solidFill>
                <a:latin typeface="Calibri"/>
                <a:ea typeface="Calibri"/>
              </a:rPr>
              <a:t>λ</a:t>
            </a:r>
            <a:r>
              <a:rPr b="0" lang="es-AR" sz="3000" spc="-1" strike="noStrike">
                <a:solidFill>
                  <a:srgbClr val="ffd966"/>
                </a:solidFill>
                <a:latin typeface="Calibri"/>
                <a:ea typeface="Calibri"/>
              </a:rPr>
              <a:t>V</a:t>
            </a:r>
            <a:r>
              <a:rPr b="0" lang="es-AR" sz="3000" spc="-1" strike="noStrike">
                <a:solidFill>
                  <a:srgbClr val="ffffff"/>
                </a:solidFill>
                <a:latin typeface="Calibri"/>
                <a:ea typeface="Calibri"/>
              </a:rPr>
              <a:t>.Λ)</a:t>
            </a:r>
            <a:endParaRPr b="0" lang="es-AR" sz="3000" spc="-1" strike="noStrike">
              <a:latin typeface="Arial"/>
            </a:endParaRPr>
          </a:p>
          <a:p>
            <a:pPr>
              <a:lnSpc>
                <a:spcPct val="100000"/>
              </a:lnSpc>
              <a:spcBef>
                <a:spcPts val="1599"/>
              </a:spcBef>
              <a:spcAft>
                <a:spcPts val="1599"/>
              </a:spcAft>
              <a:buNone/>
            </a:pPr>
            <a:endParaRPr b="0" lang="es-AR" sz="3000" spc="-1" strike="noStrike">
              <a:latin typeface="Arial"/>
            </a:endParaRPr>
          </a:p>
        </p:txBody>
      </p:sp>
      <p:sp>
        <p:nvSpPr>
          <p:cNvPr id="287" name="CustomShape 3"/>
          <p:cNvSpPr/>
          <p:nvPr/>
        </p:nvSpPr>
        <p:spPr>
          <a:xfrm>
            <a:off x="311760" y="2217960"/>
            <a:ext cx="8519400" cy="27828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ffffff"/>
                </a:solidFill>
                <a:latin typeface="Calibri"/>
                <a:ea typeface="Calibri"/>
              </a:rPr>
              <a:t>El</a:t>
            </a:r>
            <a:endParaRPr b="0" lang="es-AR" sz="2400" spc="-1" strike="noStrike">
              <a:latin typeface="Arial"/>
            </a:endParaRPr>
          </a:p>
          <a:p>
            <a:pPr>
              <a:lnSpc>
                <a:spcPct val="100000"/>
              </a:lnSpc>
              <a:spcBef>
                <a:spcPts val="1599"/>
              </a:spcBef>
              <a:buNone/>
            </a:pPr>
            <a:r>
              <a:rPr b="0" lang="es-AR" sz="2400" spc="-1" strike="noStrike">
                <a:solidFill>
                  <a:srgbClr val="000000"/>
                </a:solidFill>
                <a:latin typeface="Calibri"/>
                <a:ea typeface="Calibri"/>
              </a:rPr>
              <a:t>Varias maneras de describir esta aparente limitación:</a:t>
            </a:r>
            <a:endParaRPr b="0"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La ligadura en una abstracción lambda solo liga una variable</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La abstracción lambda formaliza la noción de función de una variable</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Una lambda es una función anónima que “recibe” un argumento</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La lambda agrega/declara una nueva variable en el “scope”</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459000" y="50220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Currying</a:t>
            </a:r>
            <a:endParaRPr b="0" lang="es-AR" sz="4400" spc="-1" strike="noStrike">
              <a:latin typeface="Arial"/>
            </a:endParaRPr>
          </a:p>
        </p:txBody>
      </p:sp>
      <p:sp>
        <p:nvSpPr>
          <p:cNvPr id="289" name="CustomShape 2"/>
          <p:cNvSpPr/>
          <p:nvPr/>
        </p:nvSpPr>
        <p:spPr>
          <a:xfrm>
            <a:off x="311760" y="1356480"/>
            <a:ext cx="8519400" cy="794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(λV.Λ)</a:t>
            </a:r>
            <a:endParaRPr b="0" lang="es-AR" sz="3000" spc="-1" strike="noStrike">
              <a:latin typeface="Arial"/>
            </a:endParaRPr>
          </a:p>
          <a:p>
            <a:pPr>
              <a:lnSpc>
                <a:spcPct val="100000"/>
              </a:lnSpc>
              <a:spcBef>
                <a:spcPts val="1599"/>
              </a:spcBef>
              <a:spcAft>
                <a:spcPts val="1599"/>
              </a:spcAft>
              <a:buNone/>
            </a:pPr>
            <a:endParaRPr b="0" lang="es-AR" sz="3000" spc="-1" strike="noStrike">
              <a:latin typeface="Arial"/>
            </a:endParaRPr>
          </a:p>
        </p:txBody>
      </p:sp>
      <p:sp>
        <p:nvSpPr>
          <p:cNvPr id="290" name="CustomShape 3"/>
          <p:cNvSpPr/>
          <p:nvPr/>
        </p:nvSpPr>
        <p:spPr>
          <a:xfrm>
            <a:off x="311760" y="1937880"/>
            <a:ext cx="8519400" cy="29808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Una función de 2 o más argumentos se expresa con 2 o más lambdas anidadas:</a:t>
            </a:r>
            <a:endParaRPr b="0"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Ej.: f(a,b) = a+b, se representa con: (λa.(λb.a+b)) </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En general, una función de </a:t>
            </a:r>
            <a:r>
              <a:rPr b="0" lang="es-AR" sz="2400" spc="-1" strike="noStrike">
                <a:solidFill>
                  <a:srgbClr val="000000"/>
                </a:solidFill>
                <a:latin typeface="Courier New"/>
                <a:ea typeface="Courier New"/>
              </a:rPr>
              <a:t>N</a:t>
            </a:r>
            <a:r>
              <a:rPr b="0" lang="es-AR" sz="2400" spc="-1" strike="noStrike">
                <a:solidFill>
                  <a:srgbClr val="000000"/>
                </a:solidFill>
                <a:latin typeface="Calibri"/>
                <a:ea typeface="Calibri"/>
              </a:rPr>
              <a:t> argumentos = un árbol de </a:t>
            </a:r>
            <a:r>
              <a:rPr b="0" lang="es-AR" sz="2400" spc="-1" strike="noStrike">
                <a:solidFill>
                  <a:srgbClr val="000000"/>
                </a:solidFill>
                <a:latin typeface="Courier New"/>
                <a:ea typeface="Courier New"/>
              </a:rPr>
              <a:t>N</a:t>
            </a:r>
            <a:r>
              <a:rPr b="0" lang="es-AR" sz="2400" spc="-1" strike="noStrike">
                <a:solidFill>
                  <a:srgbClr val="000000"/>
                </a:solidFill>
                <a:latin typeface="Calibri"/>
                <a:ea typeface="Calibri"/>
              </a:rPr>
              <a:t> λ’s de 1 argumento</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Curry” por Haskell B. Curry (la técnica ya la usaba Schönfinkel en 1924)</a:t>
            </a:r>
            <a:endParaRPr b="0" lang="es-AR" sz="2400" spc="-1" strike="noStrike">
              <a:latin typeface="Arial"/>
            </a:endParaRPr>
          </a:p>
          <a:p>
            <a:pPr algn="ctr">
              <a:lnSpc>
                <a:spcPct val="100000"/>
              </a:lnSpc>
              <a:spcBef>
                <a:spcPts val="1599"/>
              </a:spcBef>
              <a:spcAft>
                <a:spcPts val="1599"/>
              </a:spcAft>
              <a:buNone/>
            </a:pPr>
            <a:r>
              <a:rPr b="0" lang="es-AR" sz="2400" spc="-1" strike="noStrike">
                <a:solidFill>
                  <a:srgbClr val="000000"/>
                </a:solidFill>
                <a:latin typeface="Calibri"/>
                <a:ea typeface="Calibri"/>
              </a:rPr>
              <a:t>Entender currying ES CLAVE para entender la motivación y función de abstracciones fundamentales, y saber leer las anotaciones de tipado</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311760" y="71424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 </a:t>
            </a:r>
            <a:endParaRPr b="0" lang="es-AR" sz="4400" spc="-1" strike="noStrike">
              <a:latin typeface="Arial"/>
            </a:endParaRPr>
          </a:p>
        </p:txBody>
      </p:sp>
      <p:sp>
        <p:nvSpPr>
          <p:cNvPr id="292" name="CustomShape 2"/>
          <p:cNvSpPr/>
          <p:nvPr/>
        </p:nvSpPr>
        <p:spPr>
          <a:xfrm>
            <a:off x="311760" y="1744200"/>
            <a:ext cx="8519400" cy="38732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000" spc="-1" strike="noStrike">
                <a:solidFill>
                  <a:srgbClr val="000000"/>
                </a:solidFill>
                <a:latin typeface="Calibri"/>
                <a:ea typeface="Calibri"/>
              </a:rPr>
              <a:t>Inventado por Alonzo Church, para capturar la noción de “computabilidad”, nos da:</a:t>
            </a:r>
            <a:endParaRPr b="0" lang="es-AR" sz="2000" spc="-1" strike="noStrike">
              <a:latin typeface="Arial"/>
            </a:endParaRPr>
          </a:p>
          <a:p>
            <a:pPr marL="457200" indent="-342360">
              <a:lnSpc>
                <a:spcPct val="100000"/>
              </a:lnSpc>
              <a:spcBef>
                <a:spcPts val="1599"/>
              </a:spcBef>
              <a:buClr>
                <a:srgbClr val="000000"/>
              </a:buClr>
              <a:buFont typeface="Arial"/>
              <a:buChar char="●"/>
            </a:pPr>
            <a:r>
              <a:rPr b="0" lang="es-AR" sz="2000" spc="-1" strike="noStrike">
                <a:solidFill>
                  <a:srgbClr val="000000"/>
                </a:solidFill>
                <a:latin typeface="Calibri"/>
                <a:ea typeface="Calibri"/>
              </a:rPr>
              <a:t>Una descripción precisa del comportamiento input-output de las funciones</a:t>
            </a:r>
            <a:endParaRPr b="0" lang="es-AR" sz="2000" spc="-1" strike="noStrike">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Una base simple y consistente para razonar sobre “scope” de variables</a:t>
            </a:r>
            <a:endParaRPr b="0" lang="es-AR" sz="2000" spc="-1" strike="noStrike">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La idea de “evaluación” como sustitución rigurosa de un término por otro</a:t>
            </a:r>
            <a:endParaRPr b="0" lang="es-AR" sz="2000" spc="-1" strike="noStrike">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Paralelismo embebido</a:t>
            </a:r>
            <a:endParaRPr b="0" lang="es-AR" sz="2000" spc="-1" strike="noStrike">
              <a:latin typeface="Arial"/>
            </a:endParaRPr>
          </a:p>
          <a:p>
            <a:pPr marL="114480">
              <a:lnSpc>
                <a:spcPct val="100000"/>
              </a:lnSpc>
              <a:buNone/>
            </a:pPr>
            <a:endParaRPr b="0" lang="es-AR" sz="2000" spc="-1" strike="noStrike">
              <a:latin typeface="Arial"/>
            </a:endParaRPr>
          </a:p>
          <a:p>
            <a:pPr marL="114480">
              <a:lnSpc>
                <a:spcPct val="100000"/>
              </a:lnSpc>
              <a:buNone/>
            </a:pPr>
            <a:r>
              <a:rPr b="0" lang="es-AR" sz="2000" spc="-1" strike="noStrike">
                <a:solidFill>
                  <a:srgbClr val="000000"/>
                </a:solidFill>
                <a:latin typeface="Calibri"/>
                <a:ea typeface="Calibri"/>
              </a:rPr>
              <a:t>Quizás lo más relevante para la programación:</a:t>
            </a:r>
            <a:endParaRPr b="0" lang="es-AR" sz="2000" spc="-1" strike="noStrike">
              <a:latin typeface="Arial"/>
            </a:endParaRPr>
          </a:p>
          <a:p>
            <a:pPr marL="114480" algn="ctr">
              <a:lnSpc>
                <a:spcPct val="100000"/>
              </a:lnSpc>
              <a:spcBef>
                <a:spcPts val="1599"/>
              </a:spcBef>
              <a:spcAft>
                <a:spcPts val="1599"/>
              </a:spcAft>
              <a:buNone/>
            </a:pPr>
            <a:r>
              <a:rPr b="0" lang="es-AR" sz="2000" spc="-1" strike="noStrike">
                <a:solidFill>
                  <a:srgbClr val="000000"/>
                </a:solidFill>
                <a:latin typeface="Calibri"/>
                <a:ea typeface="Calibri"/>
              </a:rPr>
              <a:t>Poder razonar sobre un programa de la misma manera que razonamos sobre ecuaciones y operaciones aritméticas puras.</a:t>
            </a: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11760" y="130212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Sets</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Membresía</a:t>
            </a:r>
            <a:endParaRPr b="0" lang="es-AR" sz="4400" spc="-1" strike="noStrike">
              <a:latin typeface="Arial"/>
            </a:endParaRPr>
          </a:p>
        </p:txBody>
      </p:sp>
      <p:sp>
        <p:nvSpPr>
          <p:cNvPr id="124" name="CustomShape 2"/>
          <p:cNvSpPr/>
          <p:nvPr/>
        </p:nvSpPr>
        <p:spPr>
          <a:xfrm>
            <a:off x="5769360" y="1996200"/>
            <a:ext cx="2358720" cy="3060000"/>
          </a:xfrm>
          <a:prstGeom prst="ellipse">
            <a:avLst/>
          </a:prstGeom>
          <a:solidFill>
            <a:schemeClr val="lt2"/>
          </a:solidFill>
          <a:ln w="19080">
            <a:solidFill>
              <a:srgbClr val="1f497d"/>
            </a:solidFill>
            <a:round/>
          </a:ln>
        </p:spPr>
        <p:style>
          <a:lnRef idx="0"/>
          <a:fillRef idx="0"/>
          <a:effectRef idx="0"/>
          <a:fontRef idx="minor"/>
        </p:style>
      </p:sp>
      <p:sp>
        <p:nvSpPr>
          <p:cNvPr id="125" name="CustomShape 3"/>
          <p:cNvSpPr/>
          <p:nvPr/>
        </p:nvSpPr>
        <p:spPr>
          <a:xfrm>
            <a:off x="6813720" y="247428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26" name="CustomShape 4"/>
          <p:cNvSpPr/>
          <p:nvPr/>
        </p:nvSpPr>
        <p:spPr>
          <a:xfrm>
            <a:off x="6813720" y="40183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27" name="CustomShape 5"/>
          <p:cNvSpPr/>
          <p:nvPr/>
        </p:nvSpPr>
        <p:spPr>
          <a:xfrm>
            <a:off x="6393600" y="33811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28" name="CustomShape 6"/>
          <p:cNvSpPr/>
          <p:nvPr/>
        </p:nvSpPr>
        <p:spPr>
          <a:xfrm>
            <a:off x="311760" y="2009880"/>
            <a:ext cx="4856040" cy="3415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Ejemplo:</a:t>
            </a:r>
            <a:endParaRPr b="0" lang="es-AR" sz="2400" spc="-1" strike="noStrike">
              <a:latin typeface="Arial"/>
            </a:endParaRPr>
          </a:p>
          <a:p>
            <a:pPr algn="ctr">
              <a:lnSpc>
                <a:spcPct val="100000"/>
              </a:lnSpc>
              <a:spcBef>
                <a:spcPts val="1599"/>
              </a:spcBef>
              <a:buNone/>
            </a:pPr>
            <a:r>
              <a:rPr b="1" lang="es-AR" sz="2400" spc="-1" strike="noStrike">
                <a:solidFill>
                  <a:srgbClr val="000000"/>
                </a:solidFill>
                <a:latin typeface="Calibri"/>
                <a:ea typeface="Calibri"/>
              </a:rPr>
              <a:t>“</a:t>
            </a:r>
            <a:r>
              <a:rPr b="1" lang="es-AR" sz="2400" spc="-1" strike="noStrike">
                <a:solidFill>
                  <a:srgbClr val="000000"/>
                </a:solidFill>
                <a:latin typeface="Calibri"/>
                <a:ea typeface="Calibri"/>
              </a:rPr>
              <a:t>1987 </a:t>
            </a:r>
            <a:r>
              <a:rPr b="1" lang="es-AR" sz="2400" spc="-1" strike="noStrike">
                <a:solidFill>
                  <a:srgbClr val="ffd966"/>
                </a:solidFill>
                <a:latin typeface="Calibri"/>
                <a:ea typeface="Calibri"/>
              </a:rPr>
              <a:t>es elemento de</a:t>
            </a:r>
            <a:r>
              <a:rPr b="1" lang="es-AR" sz="2400" spc="-1" strike="noStrike">
                <a:solidFill>
                  <a:srgbClr val="000000"/>
                </a:solidFill>
                <a:latin typeface="Calibri"/>
                <a:ea typeface="Calibri"/>
              </a:rPr>
              <a:t> Año”</a:t>
            </a:r>
            <a:endParaRPr b="0" lang="es-AR" sz="2400" spc="-1" strike="noStrike">
              <a:latin typeface="Arial"/>
            </a:endParaRPr>
          </a:p>
          <a:p>
            <a:pPr algn="ctr">
              <a:lnSpc>
                <a:spcPct val="100000"/>
              </a:lnSpc>
              <a:spcBef>
                <a:spcPts val="1599"/>
              </a:spcBef>
              <a:buNone/>
            </a:pPr>
            <a:r>
              <a:rPr b="0" lang="es-AR" sz="2400" spc="-1" strike="noStrike">
                <a:solidFill>
                  <a:srgbClr val="000000"/>
                </a:solidFill>
                <a:latin typeface="Calibri"/>
                <a:ea typeface="Calibri"/>
              </a:rPr>
              <a:t>Notación:</a:t>
            </a:r>
            <a:endParaRPr b="0" lang="es-AR" sz="2400" spc="-1" strike="noStrike">
              <a:latin typeface="Arial"/>
            </a:endParaRPr>
          </a:p>
          <a:p>
            <a:pPr algn="ctr">
              <a:lnSpc>
                <a:spcPct val="100000"/>
              </a:lnSpc>
              <a:spcBef>
                <a:spcPts val="1599"/>
              </a:spcBef>
              <a:spcAft>
                <a:spcPts val="1599"/>
              </a:spcAft>
              <a:buNone/>
            </a:pPr>
            <a:r>
              <a:rPr b="1" lang="es-AR" sz="2400" spc="-1" strike="noStrike">
                <a:solidFill>
                  <a:srgbClr val="000000"/>
                </a:solidFill>
                <a:latin typeface="Calibri"/>
                <a:ea typeface="Calibri"/>
              </a:rPr>
              <a:t>1987 </a:t>
            </a:r>
            <a:r>
              <a:rPr b="1" lang="es-AR" sz="2400" spc="-1" strike="noStrike">
                <a:solidFill>
                  <a:srgbClr val="ffd966"/>
                </a:solidFill>
                <a:latin typeface="Calibri"/>
                <a:ea typeface="Calibri"/>
              </a:rPr>
              <a:t>∈</a:t>
            </a:r>
            <a:r>
              <a:rPr b="1" lang="es-AR" sz="2400" spc="-1" strike="noStrike">
                <a:solidFill>
                  <a:srgbClr val="000000"/>
                </a:solidFill>
                <a:latin typeface="Calibri"/>
                <a:ea typeface="Calibri"/>
              </a:rPr>
              <a:t> Año</a:t>
            </a:r>
            <a:endParaRPr b="0" lang="es-AR" sz="2400" spc="-1" strike="noStrike">
              <a:latin typeface="Arial"/>
            </a:endParaRPr>
          </a:p>
        </p:txBody>
      </p:sp>
      <p:sp>
        <p:nvSpPr>
          <p:cNvPr id="129" name="CustomShape 7"/>
          <p:cNvSpPr/>
          <p:nvPr/>
        </p:nvSpPr>
        <p:spPr>
          <a:xfrm>
            <a:off x="6577560" y="215568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1987</a:t>
            </a:r>
            <a:endParaRPr b="0" lang="es-AR" sz="1400" spc="-1" strike="noStrike">
              <a:latin typeface="Arial"/>
            </a:endParaRPr>
          </a:p>
        </p:txBody>
      </p:sp>
      <p:sp>
        <p:nvSpPr>
          <p:cNvPr id="130" name="CustomShape 8"/>
          <p:cNvSpPr/>
          <p:nvPr/>
        </p:nvSpPr>
        <p:spPr>
          <a:xfrm>
            <a:off x="5996880" y="5115240"/>
            <a:ext cx="1904400" cy="35100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800" spc="-1" strike="noStrike">
                <a:solidFill>
                  <a:srgbClr val="ffffff"/>
                </a:solidFill>
                <a:latin typeface="Courier New"/>
                <a:ea typeface="Courier New"/>
              </a:rPr>
              <a:t>Año</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311760" y="45324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Variantes</a:t>
            </a:r>
            <a:endParaRPr b="0" lang="es-AR" sz="4400" spc="-1" strike="noStrike">
              <a:latin typeface="Arial"/>
            </a:endParaRPr>
          </a:p>
        </p:txBody>
      </p:sp>
      <p:sp>
        <p:nvSpPr>
          <p:cNvPr id="294" name="CustomShape 2"/>
          <p:cNvSpPr/>
          <p:nvPr/>
        </p:nvSpPr>
        <p:spPr>
          <a:xfrm>
            <a:off x="311760" y="1403640"/>
            <a:ext cx="8519400" cy="40492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2400" spc="-1" strike="noStrike">
                <a:solidFill>
                  <a:srgbClr val="000000"/>
                </a:solidFill>
                <a:latin typeface="Calibri"/>
                <a:ea typeface="Calibri"/>
              </a:rPr>
              <a:t>El cálculo original, no tipado, tiene limitaciones, que hicieron surgir “variantes” tipadas:</a:t>
            </a:r>
            <a:endParaRPr b="0"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Simplemente tipado (Simply-typed Lambda Calculus)</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Polimórficamente tipado (System-F)</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Dependentemente tipado (Lambda-Pi)</a:t>
            </a:r>
            <a:endParaRPr b="0" lang="es-AR" sz="2400" spc="-1" strike="noStrike">
              <a:latin typeface="Arial"/>
            </a:endParaRPr>
          </a:p>
          <a:p>
            <a:pPr>
              <a:lnSpc>
                <a:spcPct val="100000"/>
              </a:lnSpc>
              <a:spcBef>
                <a:spcPts val="1599"/>
              </a:spcBef>
              <a:buNone/>
            </a:pPr>
            <a:r>
              <a:rPr b="0" lang="es-AR" sz="2400" spc="-1" strike="noStrike">
                <a:solidFill>
                  <a:srgbClr val="000000"/>
                </a:solidFill>
                <a:latin typeface="Calibri"/>
                <a:ea typeface="Calibri"/>
              </a:rPr>
              <a:t>Cada variante del cálculo tipado tiene distintos features en lo que concierne a:</a:t>
            </a:r>
            <a:endParaRPr b="0"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Garantías de terminación</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Habilidad de expresión</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Etc.</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311760" y="45324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Haskell: λ-calculus extendido</a:t>
            </a:r>
            <a:endParaRPr b="0" lang="es-AR" sz="4400" spc="-1" strike="noStrike">
              <a:latin typeface="Arial"/>
            </a:endParaRPr>
          </a:p>
        </p:txBody>
      </p:sp>
      <p:sp>
        <p:nvSpPr>
          <p:cNvPr id="296" name="CustomShape 2"/>
          <p:cNvSpPr/>
          <p:nvPr/>
        </p:nvSpPr>
        <p:spPr>
          <a:xfrm>
            <a:off x="164520" y="5434200"/>
            <a:ext cx="8519400" cy="1613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λ-calculus con tipos polimórficos.</a:t>
            </a:r>
            <a:endParaRPr b="0" lang="es-AR" sz="3000" spc="-1" strike="noStrike">
              <a:latin typeface="Arial"/>
            </a:endParaRPr>
          </a:p>
        </p:txBody>
      </p:sp>
      <p:sp>
        <p:nvSpPr>
          <p:cNvPr id="297" name="CustomShape 3"/>
          <p:cNvSpPr/>
          <p:nvPr/>
        </p:nvSpPr>
        <p:spPr>
          <a:xfrm>
            <a:off x="311760" y="1287000"/>
            <a:ext cx="8519400" cy="221220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2400" spc="-1" strike="noStrike">
                <a:solidFill>
                  <a:srgbClr val="000000"/>
                </a:solidFill>
                <a:latin typeface="Calibri"/>
                <a:ea typeface="Calibri"/>
              </a:rPr>
              <a:t>Es el LC extendido con constantes, syntax sugar, y un type system </a:t>
            </a:r>
            <a:r>
              <a:rPr b="0" lang="es-AR" sz="2400" spc="-1" strike="noStrike" u="sng">
                <a:solidFill>
                  <a:srgbClr val="000000"/>
                </a:solidFill>
                <a:uFillTx/>
                <a:latin typeface="Calibri"/>
                <a:ea typeface="Calibri"/>
              </a:rPr>
              <a:t>muy</a:t>
            </a:r>
            <a:r>
              <a:rPr b="0" lang="es-AR" sz="2400" spc="-1" strike="noStrike">
                <a:solidFill>
                  <a:srgbClr val="000000"/>
                </a:solidFill>
                <a:latin typeface="Calibri"/>
                <a:ea typeface="Calibri"/>
              </a:rPr>
              <a:t> expresivo.</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Nació como “unificador” (muchos papers de FP pura / lazy, poca consistencia)</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Diseñado por comité al principio. Luego de volverse robusto, se “liberó”</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(Nota: Ver “Frege”, actualmente (2016) el único lenguaje similar para la JVM)</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Tipos: simples, polimórficos, existenciales, dinámicos, fantasmas, líquidos, …</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109880" y="576000"/>
            <a:ext cx="6593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Haskell: </a:t>
            </a:r>
            <a:endParaRPr b="0" lang="es-AR" sz="4400" spc="-1" strike="noStrike">
              <a:latin typeface="Arial"/>
            </a:endParaRPr>
          </a:p>
        </p:txBody>
      </p:sp>
      <p:sp>
        <p:nvSpPr>
          <p:cNvPr id="299" name="CustomShape 2"/>
          <p:cNvSpPr/>
          <p:nvPr/>
        </p:nvSpPr>
        <p:spPr>
          <a:xfrm>
            <a:off x="335880" y="1523880"/>
            <a:ext cx="8519400" cy="279540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3200" spc="-1" strike="noStrike">
                <a:solidFill>
                  <a:srgbClr val="000000"/>
                </a:solidFill>
                <a:latin typeface="Calibri"/>
                <a:ea typeface="Calibri"/>
              </a:rPr>
              <a:t>Sistema de tipado super expresivo (y extensiones que lo hacen aún más)</a:t>
            </a:r>
            <a:endParaRPr b="0"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Cercanía sintáctica al cálculo lambda</a:t>
            </a:r>
            <a:endParaRPr b="0"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Librerías diseñadas sobre conceptos matemáticos fundamentales</a:t>
            </a:r>
            <a:endParaRPr b="0"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Décadas de papers, etc. escritos con ejemplos en Haskell o similar</a:t>
            </a:r>
            <a:endParaRPr b="0"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Hoy en día es “industry-proof”. Ya se usa en el Mundo Real</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311760" y="326520"/>
            <a:ext cx="8519400" cy="7624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4400" spc="-1" strike="noStrike">
                <a:solidFill>
                  <a:srgbClr val="000000"/>
                </a:solidFill>
                <a:latin typeface="Calibri"/>
                <a:ea typeface="Calibri"/>
              </a:rPr>
              <a:t>Funciones de orden superior, Clausuras</a:t>
            </a:r>
            <a:endParaRPr b="0" lang="es-AR" sz="4400" spc="-1" strike="noStrike">
              <a:latin typeface="Arial"/>
            </a:endParaRPr>
          </a:p>
        </p:txBody>
      </p:sp>
      <p:sp>
        <p:nvSpPr>
          <p:cNvPr id="301" name="CustomShape 2"/>
          <p:cNvSpPr/>
          <p:nvPr/>
        </p:nvSpPr>
        <p:spPr>
          <a:xfrm>
            <a:off x="311760" y="1708560"/>
            <a:ext cx="8519400" cy="455400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2000" spc="-1" strike="noStrike">
                <a:solidFill>
                  <a:srgbClr val="000000"/>
                </a:solidFill>
                <a:latin typeface="Calibri"/>
                <a:ea typeface="Calibri"/>
              </a:rPr>
              <a:t>En Informática, una clausura es una función evaluada en un entorno que contiene una o más variables dependientes de otro entorno. Cuando es llamada, la función puede acceder a estas variables. El uso explícito de clausuras se asocia con la programación funcional y con lenguajes como el ML y el Lisp. Construcciones como los objetos en otros lenguajes pueden también modelarse con clausuras.</a:t>
            </a: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457200" y="1632960"/>
            <a:ext cx="8228160" cy="3975840"/>
          </a:xfrm>
          <a:prstGeom prst="rect">
            <a:avLst/>
          </a:prstGeom>
          <a:noFill/>
          <a:ln w="0">
            <a:noFill/>
          </a:ln>
        </p:spPr>
        <p:style>
          <a:lnRef idx="0"/>
          <a:fillRef idx="0"/>
          <a:effectRef idx="0"/>
          <a:fontRef idx="minor"/>
        </p:style>
        <p:txBody>
          <a:bodyPr lIns="0" rIns="0" tIns="0" bIns="0" anchor="ctr">
            <a:noAutofit/>
          </a:bodyPr>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En la programación funcional, las funciones son el elemento más importante. Y se puede pasar por parámetro a otras funciones. </a:t>
            </a:r>
            <a:endParaRPr b="0" lang="es-AR" sz="2540" spc="-1" strike="noStrike">
              <a:latin typeface="Arial"/>
            </a:endParaRPr>
          </a:p>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Muchos lenguajes imperativos copiaron esta característica, por ser muy útil y ayudar a la reutilización de código. Veamos ejemplos:</a:t>
            </a:r>
            <a:endParaRPr b="0" lang="es-AR" sz="254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57200" y="1632960"/>
            <a:ext cx="8228160" cy="3975840"/>
          </a:xfrm>
          <a:prstGeom prst="rect">
            <a:avLst/>
          </a:prstGeom>
          <a:noFill/>
          <a:ln w="0">
            <a:noFill/>
          </a:ln>
        </p:spPr>
        <p:style>
          <a:lnRef idx="0"/>
          <a:fillRef idx="0"/>
          <a:effectRef idx="0"/>
          <a:fontRef idx="minor"/>
        </p:style>
        <p:txBody>
          <a:bodyPr lIns="0" rIns="0" tIns="0" bIns="0" anchor="ctr">
            <a:noAutofit/>
          </a:bodyPr>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 </a:t>
            </a:r>
            <a:r>
              <a:rPr b="0" lang="es-AR" sz="2540" spc="-1" strike="noStrike">
                <a:solidFill>
                  <a:srgbClr val="000000"/>
                </a:solidFill>
                <a:latin typeface="Arial"/>
                <a:ea typeface="Arial"/>
              </a:rPr>
              <a:t>Javascript</a:t>
            </a:r>
            <a:endParaRPr b="0" lang="es-AR" sz="2540" spc="-1" strike="noStrike">
              <a:latin typeface="Arial"/>
            </a:endParaRPr>
          </a:p>
          <a:p>
            <a:pPr>
              <a:lnSpc>
                <a:spcPct val="100000"/>
              </a:lnSpc>
              <a:buNone/>
            </a:pPr>
            <a:endParaRPr b="0" lang="es-AR" sz="2540" spc="-1" strike="noStrike">
              <a:latin typeface="Arial"/>
            </a:endParaRPr>
          </a:p>
          <a:p>
            <a:pPr>
              <a:lnSpc>
                <a:spcPct val="100000"/>
              </a:lnSpc>
              <a:buNone/>
            </a:pPr>
            <a:r>
              <a:rPr b="0" lang="es-AR" sz="2540" spc="-1" strike="noStrike">
                <a:solidFill>
                  <a:srgbClr val="000000"/>
                </a:solidFill>
                <a:latin typeface="Arial"/>
                <a:ea typeface="Arial"/>
              </a:rPr>
              <a:t>var a = function (i) { alert(i) }</a:t>
            </a:r>
            <a:endParaRPr b="0" lang="es-AR" sz="2540" spc="-1" strike="noStrike">
              <a:latin typeface="Arial"/>
            </a:endParaRPr>
          </a:p>
          <a:p>
            <a:pPr>
              <a:lnSpc>
                <a:spcPct val="100000"/>
              </a:lnSpc>
              <a:buNone/>
            </a:pPr>
            <a:r>
              <a:rPr b="0" lang="es-AR" sz="2540" spc="-1" strike="noStrike">
                <a:solidFill>
                  <a:srgbClr val="000000"/>
                </a:solidFill>
                <a:latin typeface="Arial"/>
                <a:ea typeface="Arial"/>
              </a:rPr>
              <a:t>a("hola");</a:t>
            </a:r>
            <a:endParaRPr b="0" lang="es-AR" sz="2540" spc="-1" strike="noStrike">
              <a:latin typeface="Arial"/>
            </a:endParaRPr>
          </a:p>
          <a:p>
            <a:pPr>
              <a:lnSpc>
                <a:spcPct val="100000"/>
              </a:lnSpc>
              <a:buNone/>
            </a:pPr>
            <a:r>
              <a:rPr b="0" lang="es-AR" sz="2540" spc="-1" strike="noStrike">
                <a:solidFill>
                  <a:srgbClr val="000000"/>
                </a:solidFill>
                <a:latin typeface="Arial"/>
                <a:ea typeface="Arial"/>
              </a:rPr>
              <a:t>var a2 = function (arreglo, fx) { </a:t>
            </a:r>
            <a:endParaRPr b="0" lang="es-AR" sz="2540" spc="-1" strike="noStrike">
              <a:latin typeface="Arial"/>
            </a:endParaRPr>
          </a:p>
          <a:p>
            <a:pPr>
              <a:lnSpc>
                <a:spcPct val="100000"/>
              </a:lnSpc>
              <a:buNone/>
            </a:pPr>
            <a:r>
              <a:rPr b="0" lang="es-AR" sz="2540" spc="-1" strike="noStrike">
                <a:solidFill>
                  <a:srgbClr val="000000"/>
                </a:solidFill>
                <a:latin typeface="Arial"/>
                <a:ea typeface="Arial"/>
              </a:rPr>
              <a:t>for(i in arreglo) fx(arreglo[i]) </a:t>
            </a:r>
            <a:endParaRPr b="0" lang="es-AR" sz="2540" spc="-1" strike="noStrike">
              <a:latin typeface="Arial"/>
            </a:endParaRPr>
          </a:p>
          <a:p>
            <a:pPr>
              <a:lnSpc>
                <a:spcPct val="100000"/>
              </a:lnSpc>
              <a:buNone/>
            </a:pPr>
            <a:r>
              <a:rPr b="0" lang="es-AR" sz="2540" spc="-1" strike="noStrike">
                <a:solidFill>
                  <a:srgbClr val="000000"/>
                </a:solidFill>
                <a:latin typeface="Arial"/>
                <a:ea typeface="Arial"/>
              </a:rPr>
              <a:t>}</a:t>
            </a:r>
            <a:endParaRPr b="0" lang="es-AR" sz="2540" spc="-1" strike="noStrike">
              <a:latin typeface="Arial"/>
            </a:endParaRPr>
          </a:p>
          <a:p>
            <a:pPr>
              <a:lnSpc>
                <a:spcPct val="100000"/>
              </a:lnSpc>
              <a:buNone/>
            </a:pPr>
            <a:r>
              <a:rPr b="0" lang="es-AR" sz="2540" spc="-1" strike="noStrike">
                <a:solidFill>
                  <a:srgbClr val="000000"/>
                </a:solidFill>
                <a:latin typeface="Arial"/>
                <a:ea typeface="Arial"/>
              </a:rPr>
              <a:t>a2("hola",a)</a:t>
            </a:r>
            <a:endParaRPr b="0" lang="es-AR" sz="2540" spc="-1" strike="noStrike">
              <a:latin typeface="Arial"/>
            </a:endParaRPr>
          </a:p>
          <a:p>
            <a:pPr>
              <a:lnSpc>
                <a:spcPct val="100000"/>
              </a:lnSpc>
              <a:buNone/>
            </a:pPr>
            <a:endParaRPr b="0" lang="es-AR" sz="254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457200" y="1268280"/>
            <a:ext cx="8228160" cy="47034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Python</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&gt;&gt;&gt; def greeter():</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print("Hello")</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&gt;&gt;&gt; #An implementation of a repeat function</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&gt;&gt;&gt; def repeat(fn, times):</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for i in range(times):</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fn()</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&gt;&gt;&gt; repeat(greeter, 3)</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Hello</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Hello</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Hello</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457200" y="1436400"/>
            <a:ext cx="8228160" cy="43675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2360" spc="-1" strike="noStrike">
                <a:solidFill>
                  <a:srgbClr val="000000"/>
                </a:solidFill>
                <a:latin typeface="Arial"/>
                <a:ea typeface="Arial"/>
              </a:rPr>
              <a:t>Java 8</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 Print Desc</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System.out.println("=== Sorted Desc SurName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Collections.sort(personList, (p1,  p2) -&gt; p2.getSurName().compareTo(p1.getSurName()));</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for(Person p:personList){</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p.printName();</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50000"/>
              </a:lnSpc>
              <a:buNone/>
            </a:pPr>
            <a:r>
              <a:rPr b="1" lang="es-AR" sz="2910" spc="-1" strike="noStrike">
                <a:solidFill>
                  <a:srgbClr val="000000"/>
                </a:solidFill>
                <a:latin typeface="Arial Narrow"/>
                <a:ea typeface="Arial Narrow"/>
              </a:rPr>
              <a:t>Scala</a:t>
            </a:r>
            <a:endParaRPr b="0" lang="es-AR" sz="2910" spc="-1" strike="noStrike">
              <a:latin typeface="Arial"/>
            </a:endParaRPr>
          </a:p>
        </p:txBody>
      </p:sp>
      <p:sp>
        <p:nvSpPr>
          <p:cNvPr id="307" name="CustomShape 2"/>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fontScale="80000"/>
          </a:bodyPr>
          <a:p>
            <a:pPr marL="431640" indent="-323280">
              <a:lnSpc>
                <a:spcPct val="100000"/>
              </a:lnSpc>
              <a:spcAft>
                <a:spcPts val="1414"/>
              </a:spcAft>
              <a:buClr>
                <a:srgbClr val="000000"/>
              </a:buClr>
              <a:buSzPct val="45000"/>
              <a:buFont typeface="Wingdings" charset="2"/>
              <a:buChar char=""/>
            </a:pPr>
            <a:r>
              <a:rPr b="0" lang="es-AR" sz="2400" spc="-1" strike="noStrike">
                <a:solidFill>
                  <a:srgbClr val="000000"/>
                </a:solidFill>
                <a:latin typeface="Arial"/>
                <a:ea typeface="Arial"/>
              </a:rPr>
              <a:t>def buscar(lista: List[Int], com:(Int, Int) =&gt; Boolean): Int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a:t>
            </a:r>
            <a:r>
              <a:rPr b="0" lang="es-AR" sz="2400" spc="-1" strike="noStrike">
                <a:solidFill>
                  <a:srgbClr val="000000"/>
                </a:solidFill>
                <a:latin typeface="Arial"/>
                <a:ea typeface="Arial"/>
              </a:rPr>
              <a:t>if (lista.tail.isEmpty) lista.head</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a:t>
            </a:r>
            <a:r>
              <a:rPr b="0" lang="es-AR" sz="2400" spc="-1" strike="noStrike">
                <a:solidFill>
                  <a:srgbClr val="000000"/>
                </a:solidFill>
                <a:latin typeface="Arial"/>
                <a:ea typeface="Arial"/>
              </a:rPr>
              <a:t>else if (com(lista.head, buscar(lista.tail, com))) lista.head</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a:t>
            </a:r>
            <a:r>
              <a:rPr b="0" lang="es-AR" sz="2400" spc="-1" strike="noStrike">
                <a:solidFill>
                  <a:srgbClr val="000000"/>
                </a:solidFill>
                <a:latin typeface="Arial"/>
                <a:ea typeface="Arial"/>
              </a:rPr>
              <a:t>else buscar(lista.tail, com)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def max(lista: List[Int]) : Int = buscar(lista, (a:Int, b:Int) =&gt;  (a &gt; b)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def min(lista: List[Int]) : Int = buscar(lista, (a:Int, b:Int) =&gt;  (a &lt; b)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val lista = List(1,2,3,4,5,6)                  </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min(lista)                                      //&gt; res0: Int = 1</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max(lista)                                      //&gt; res1: Int = 6</a:t>
            </a:r>
            <a:endParaRPr b="0" lang="es-AR" sz="2400" spc="-1" strike="noStrike">
              <a:latin typeface="Arial"/>
            </a:endParaRPr>
          </a:p>
          <a:p>
            <a:pPr>
              <a:lnSpc>
                <a:spcPct val="100000"/>
              </a:lnSpc>
              <a:spcAft>
                <a:spcPts val="1414"/>
              </a:spcAft>
              <a:buNone/>
            </a:pP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Funciones anónimas o lambdas</a:t>
            </a:r>
            <a:endParaRPr b="0" lang="es-AR" sz="3270" spc="-1" strike="noStrike">
              <a:latin typeface="Arial"/>
            </a:endParaRPr>
          </a:p>
        </p:txBody>
      </p:sp>
      <p:sp>
        <p:nvSpPr>
          <p:cNvPr id="309" name="CustomShape 2"/>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Son funciones temporales que se utilizan en el momento y no tiene sentido referenciarlas con un nombre.</a:t>
            </a:r>
            <a:endParaRPr b="0"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el ejemplo anterior la función que devuelve el mayor de dos valores o el menor de dos valores, tiene un uso efímero: </a:t>
            </a:r>
            <a:endParaRPr b="0"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180" spc="-1" strike="noStrike">
                <a:solidFill>
                  <a:srgbClr val="000000"/>
                </a:solidFill>
                <a:latin typeface="Arial"/>
                <a:ea typeface="Arial"/>
              </a:rPr>
              <a:t>(a:Int, b:Int) =&gt;  (a &lt; b)</a:t>
            </a:r>
            <a:endParaRPr b="0" lang="es-AR" sz="218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180" spc="-1" strike="noStrike">
                <a:solidFill>
                  <a:srgbClr val="000000"/>
                </a:solidFill>
                <a:latin typeface="Arial"/>
                <a:ea typeface="Arial"/>
              </a:rPr>
              <a:t>(a:Int, b:Int) =&gt;  (a &gt; b)</a:t>
            </a:r>
            <a:endParaRPr b="0" lang="es-AR" sz="2180" spc="-1" strike="noStrike">
              <a:latin typeface="Arial"/>
            </a:endParaRPr>
          </a:p>
          <a:p>
            <a:pPr>
              <a:lnSpc>
                <a:spcPct val="100000"/>
              </a:lnSpc>
              <a:buNone/>
            </a:pPr>
            <a:endParaRPr b="0" lang="es-AR" sz="218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11760" y="35748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Sets</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Subsets</a:t>
            </a:r>
            <a:br>
              <a:rPr sz="4400"/>
            </a:br>
            <a:endParaRPr b="0" lang="es-AR" sz="4400" spc="-1" strike="noStrike">
              <a:latin typeface="Arial"/>
            </a:endParaRPr>
          </a:p>
        </p:txBody>
      </p:sp>
      <p:sp>
        <p:nvSpPr>
          <p:cNvPr id="132" name="CustomShape 2"/>
          <p:cNvSpPr/>
          <p:nvPr/>
        </p:nvSpPr>
        <p:spPr>
          <a:xfrm>
            <a:off x="4565160" y="2009880"/>
            <a:ext cx="4266000" cy="3415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Ejemplo:</a:t>
            </a:r>
            <a:endParaRPr b="0" lang="es-AR" sz="2400" spc="-1" strike="noStrike">
              <a:latin typeface="Arial"/>
            </a:endParaRPr>
          </a:p>
          <a:p>
            <a:pPr algn="ctr">
              <a:lnSpc>
                <a:spcPct val="100000"/>
              </a:lnSpc>
              <a:spcBef>
                <a:spcPts val="1599"/>
              </a:spcBef>
              <a:buNone/>
            </a:pPr>
            <a:r>
              <a:rPr b="1" lang="es-AR" sz="2400" spc="-1" strike="noStrike">
                <a:solidFill>
                  <a:srgbClr val="000000"/>
                </a:solidFill>
                <a:latin typeface="Calibri"/>
                <a:ea typeface="Calibri"/>
              </a:rPr>
              <a:t>“</a:t>
            </a:r>
            <a:r>
              <a:rPr b="1" lang="es-AR" sz="2400" spc="-1" strike="noStrike">
                <a:solidFill>
                  <a:srgbClr val="000000"/>
                </a:solidFill>
                <a:latin typeface="Calibri"/>
                <a:ea typeface="Calibri"/>
              </a:rPr>
              <a:t>B </a:t>
            </a:r>
            <a:r>
              <a:rPr b="1" lang="es-AR" sz="2400" spc="-1" strike="noStrike">
                <a:solidFill>
                  <a:srgbClr val="ffd966"/>
                </a:solidFill>
                <a:latin typeface="Calibri"/>
                <a:ea typeface="Calibri"/>
              </a:rPr>
              <a:t>es subset de</a:t>
            </a:r>
            <a:r>
              <a:rPr b="1" lang="es-AR" sz="2400" spc="-1" strike="noStrike">
                <a:solidFill>
                  <a:srgbClr val="000000"/>
                </a:solidFill>
                <a:latin typeface="Calibri"/>
                <a:ea typeface="Calibri"/>
              </a:rPr>
              <a:t> Lenguaje”</a:t>
            </a:r>
            <a:endParaRPr b="0" lang="es-AR" sz="2400" spc="-1" strike="noStrike">
              <a:latin typeface="Arial"/>
            </a:endParaRPr>
          </a:p>
          <a:p>
            <a:pPr algn="ctr">
              <a:lnSpc>
                <a:spcPct val="100000"/>
              </a:lnSpc>
              <a:spcBef>
                <a:spcPts val="1599"/>
              </a:spcBef>
              <a:buNone/>
            </a:pPr>
            <a:r>
              <a:rPr b="0" lang="es-AR" sz="2400" spc="-1" strike="noStrike">
                <a:solidFill>
                  <a:srgbClr val="000000"/>
                </a:solidFill>
                <a:latin typeface="Calibri"/>
                <a:ea typeface="Calibri"/>
              </a:rPr>
              <a:t>Notación:</a:t>
            </a:r>
            <a:endParaRPr b="0" lang="es-AR" sz="2400" spc="-1" strike="noStrike">
              <a:latin typeface="Arial"/>
            </a:endParaRPr>
          </a:p>
          <a:p>
            <a:pPr algn="ctr">
              <a:lnSpc>
                <a:spcPct val="100000"/>
              </a:lnSpc>
              <a:spcBef>
                <a:spcPts val="1599"/>
              </a:spcBef>
              <a:spcAft>
                <a:spcPts val="1599"/>
              </a:spcAft>
              <a:buNone/>
            </a:pPr>
            <a:r>
              <a:rPr b="1" lang="es-AR" sz="2400" spc="-1" strike="noStrike">
                <a:solidFill>
                  <a:srgbClr val="000000"/>
                </a:solidFill>
                <a:latin typeface="Calibri"/>
                <a:ea typeface="Calibri"/>
              </a:rPr>
              <a:t>B </a:t>
            </a:r>
            <a:r>
              <a:rPr b="1" lang="es-AR" sz="2400" spc="-1" strike="noStrike">
                <a:solidFill>
                  <a:srgbClr val="ffd966"/>
                </a:solidFill>
                <a:latin typeface="Calibri"/>
                <a:ea typeface="Calibri"/>
              </a:rPr>
              <a:t>⊆</a:t>
            </a:r>
            <a:r>
              <a:rPr b="1" lang="es-AR" sz="2400" spc="-1" strike="noStrike">
                <a:solidFill>
                  <a:srgbClr val="000000"/>
                </a:solidFill>
                <a:latin typeface="Calibri"/>
                <a:ea typeface="Calibri"/>
              </a:rPr>
              <a:t> Lenguaje</a:t>
            </a:r>
            <a:endParaRPr b="0" lang="es-AR" sz="2400" spc="-1" strike="noStrike">
              <a:latin typeface="Arial"/>
            </a:endParaRPr>
          </a:p>
        </p:txBody>
      </p:sp>
      <p:sp>
        <p:nvSpPr>
          <p:cNvPr id="133" name="CustomShape 3"/>
          <p:cNvSpPr/>
          <p:nvPr/>
        </p:nvSpPr>
        <p:spPr>
          <a:xfrm>
            <a:off x="1179720" y="1996200"/>
            <a:ext cx="2358720" cy="3060000"/>
          </a:xfrm>
          <a:prstGeom prst="ellipse">
            <a:avLst/>
          </a:prstGeom>
          <a:solidFill>
            <a:schemeClr val="lt2"/>
          </a:solidFill>
          <a:ln w="19080">
            <a:solidFill>
              <a:srgbClr val="1f497d"/>
            </a:solidFill>
            <a:round/>
          </a:ln>
        </p:spPr>
        <p:style>
          <a:lnRef idx="0"/>
          <a:fillRef idx="0"/>
          <a:effectRef idx="0"/>
          <a:fontRef idx="minor"/>
        </p:style>
      </p:sp>
      <p:grpSp>
        <p:nvGrpSpPr>
          <p:cNvPr id="134" name="Group 4"/>
          <p:cNvGrpSpPr/>
          <p:nvPr/>
        </p:nvGrpSpPr>
        <p:grpSpPr>
          <a:xfrm>
            <a:off x="1608120" y="2250360"/>
            <a:ext cx="937440" cy="636120"/>
            <a:chOff x="1608120" y="2250360"/>
            <a:chExt cx="937440" cy="636120"/>
          </a:xfrm>
        </p:grpSpPr>
        <p:sp>
          <p:nvSpPr>
            <p:cNvPr id="135" name="CustomShape 5"/>
            <p:cNvSpPr/>
            <p:nvPr/>
          </p:nvSpPr>
          <p:spPr>
            <a:xfrm>
              <a:off x="1913400" y="256896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36" name="CustomShape 6"/>
            <p:cNvSpPr/>
            <p:nvPr/>
          </p:nvSpPr>
          <p:spPr>
            <a:xfrm>
              <a:off x="1608120" y="2250360"/>
              <a:ext cx="93744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Haskell</a:t>
              </a:r>
              <a:endParaRPr b="0" lang="es-AR" sz="1400" spc="-1" strike="noStrike">
                <a:latin typeface="Arial"/>
              </a:endParaRPr>
            </a:p>
          </p:txBody>
        </p:sp>
      </p:grpSp>
      <p:grpSp>
        <p:nvGrpSpPr>
          <p:cNvPr id="137" name="Group 7"/>
          <p:cNvGrpSpPr/>
          <p:nvPr/>
        </p:nvGrpSpPr>
        <p:grpSpPr>
          <a:xfrm>
            <a:off x="1705320" y="3930840"/>
            <a:ext cx="742320" cy="636120"/>
            <a:chOff x="1705320" y="3930840"/>
            <a:chExt cx="742320" cy="636120"/>
          </a:xfrm>
        </p:grpSpPr>
        <p:sp>
          <p:nvSpPr>
            <p:cNvPr id="138" name="CustomShape 8"/>
            <p:cNvSpPr/>
            <p:nvPr/>
          </p:nvSpPr>
          <p:spPr>
            <a:xfrm>
              <a:off x="1941480" y="424944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39" name="CustomShape 9"/>
            <p:cNvSpPr/>
            <p:nvPr/>
          </p:nvSpPr>
          <p:spPr>
            <a:xfrm>
              <a:off x="1705320" y="393084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Java</a:t>
              </a:r>
              <a:endParaRPr b="0" lang="es-AR" sz="1400" spc="-1" strike="noStrike">
                <a:latin typeface="Arial"/>
              </a:endParaRPr>
            </a:p>
          </p:txBody>
        </p:sp>
      </p:grpSp>
      <p:grpSp>
        <p:nvGrpSpPr>
          <p:cNvPr id="140" name="Group 10"/>
          <p:cNvGrpSpPr/>
          <p:nvPr/>
        </p:nvGrpSpPr>
        <p:grpSpPr>
          <a:xfrm>
            <a:off x="2209320" y="4048920"/>
            <a:ext cx="742320" cy="636120"/>
            <a:chOff x="2209320" y="4048920"/>
            <a:chExt cx="742320" cy="636120"/>
          </a:xfrm>
        </p:grpSpPr>
        <p:sp>
          <p:nvSpPr>
            <p:cNvPr id="141" name="CustomShape 11"/>
            <p:cNvSpPr/>
            <p:nvPr/>
          </p:nvSpPr>
          <p:spPr>
            <a:xfrm>
              <a:off x="2445480" y="43675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42" name="CustomShape 12"/>
            <p:cNvSpPr/>
            <p:nvPr/>
          </p:nvSpPr>
          <p:spPr>
            <a:xfrm>
              <a:off x="2209320" y="40489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PHP</a:t>
              </a:r>
              <a:endParaRPr b="0" lang="es-AR" sz="1400" spc="-1" strike="noStrike">
                <a:latin typeface="Arial"/>
              </a:endParaRPr>
            </a:p>
          </p:txBody>
        </p:sp>
      </p:grpSp>
      <p:sp>
        <p:nvSpPr>
          <p:cNvPr id="143" name="CustomShape 13"/>
          <p:cNvSpPr/>
          <p:nvPr/>
        </p:nvSpPr>
        <p:spPr>
          <a:xfrm>
            <a:off x="1668960" y="3931920"/>
            <a:ext cx="1257120" cy="916920"/>
          </a:xfrm>
          <a:custGeom>
            <a:avLst/>
            <a:gdLst/>
            <a:ahLst/>
            <a:rect l="l" t="t" r="r" b="b"/>
            <a:pathLst>
              <a:path w="50335" h="36724">
                <a:moveTo>
                  <a:pt x="49956" y="23262"/>
                </a:moveTo>
                <a:cubicBezTo>
                  <a:pt x="49805" y="18947"/>
                  <a:pt x="49048" y="13497"/>
                  <a:pt x="45869" y="10091"/>
                </a:cubicBezTo>
                <a:cubicBezTo>
                  <a:pt x="42690" y="6685"/>
                  <a:pt x="38148" y="4188"/>
                  <a:pt x="30881" y="2825"/>
                </a:cubicBezTo>
                <a:cubicBezTo>
                  <a:pt x="23614" y="1463"/>
                  <a:pt x="6658" y="-2020"/>
                  <a:pt x="2268" y="1916"/>
                </a:cubicBezTo>
                <a:cubicBezTo>
                  <a:pt x="-2122" y="5852"/>
                  <a:pt x="981" y="21068"/>
                  <a:pt x="4539" y="26442"/>
                </a:cubicBezTo>
                <a:cubicBezTo>
                  <a:pt x="8097" y="31817"/>
                  <a:pt x="16574" y="32574"/>
                  <a:pt x="23614" y="34163"/>
                </a:cubicBezTo>
                <a:cubicBezTo>
                  <a:pt x="30654" y="35753"/>
                  <a:pt x="42387" y="37796"/>
                  <a:pt x="46777" y="35979"/>
                </a:cubicBezTo>
                <a:cubicBezTo>
                  <a:pt x="51167" y="34162"/>
                  <a:pt x="50107" y="27577"/>
                  <a:pt x="49956" y="23262"/>
                </a:cubicBezTo>
                <a:close/>
              </a:path>
            </a:pathLst>
          </a:custGeom>
          <a:noFill/>
          <a:ln w="28440">
            <a:solidFill>
              <a:srgbClr val="c0504d"/>
            </a:solidFill>
            <a:round/>
          </a:ln>
        </p:spPr>
        <p:style>
          <a:lnRef idx="0"/>
          <a:fillRef idx="0"/>
          <a:effectRef idx="0"/>
          <a:fontRef idx="minor"/>
        </p:style>
      </p:sp>
      <p:sp>
        <p:nvSpPr>
          <p:cNvPr id="144" name="CustomShape 14"/>
          <p:cNvSpPr/>
          <p:nvPr/>
        </p:nvSpPr>
        <p:spPr>
          <a:xfrm>
            <a:off x="2382120" y="2987280"/>
            <a:ext cx="900720" cy="843480"/>
          </a:xfrm>
          <a:custGeom>
            <a:avLst/>
            <a:gdLst/>
            <a:ahLst/>
            <a:rect l="l" t="t" r="r" b="b"/>
            <a:pathLst>
              <a:path w="36068" h="33779">
                <a:moveTo>
                  <a:pt x="19624" y="33694"/>
                </a:moveTo>
                <a:cubicBezTo>
                  <a:pt x="25604" y="34375"/>
                  <a:pt x="36731" y="23400"/>
                  <a:pt x="35974" y="17798"/>
                </a:cubicBezTo>
                <a:cubicBezTo>
                  <a:pt x="35217" y="12197"/>
                  <a:pt x="21062" y="766"/>
                  <a:pt x="15082" y="85"/>
                </a:cubicBezTo>
                <a:cubicBezTo>
                  <a:pt x="9102" y="-596"/>
                  <a:pt x="-662" y="8109"/>
                  <a:pt x="95" y="13710"/>
                </a:cubicBezTo>
                <a:cubicBezTo>
                  <a:pt x="852" y="19312"/>
                  <a:pt x="13644" y="33013"/>
                  <a:pt x="19624" y="33694"/>
                </a:cubicBezTo>
                <a:close/>
              </a:path>
            </a:pathLst>
          </a:custGeom>
          <a:noFill/>
          <a:ln w="28440">
            <a:solidFill>
              <a:srgbClr val="c0504d"/>
            </a:solidFill>
            <a:round/>
          </a:ln>
        </p:spPr>
        <p:style>
          <a:lnRef idx="0"/>
          <a:fillRef idx="0"/>
          <a:effectRef idx="0"/>
          <a:fontRef idx="minor"/>
        </p:style>
      </p:sp>
      <p:sp>
        <p:nvSpPr>
          <p:cNvPr id="145" name="CustomShape 15"/>
          <p:cNvSpPr/>
          <p:nvPr/>
        </p:nvSpPr>
        <p:spPr>
          <a:xfrm>
            <a:off x="1636560" y="2201760"/>
            <a:ext cx="927720" cy="849240"/>
          </a:xfrm>
          <a:custGeom>
            <a:avLst/>
            <a:gdLst/>
            <a:ahLst/>
            <a:rect l="l" t="t" r="r" b="b"/>
            <a:pathLst>
              <a:path w="37154" h="34011">
                <a:moveTo>
                  <a:pt x="12651" y="33878"/>
                </a:moveTo>
                <a:cubicBezTo>
                  <a:pt x="18631" y="33348"/>
                  <a:pt x="33467" y="26006"/>
                  <a:pt x="36268" y="20707"/>
                </a:cubicBezTo>
                <a:cubicBezTo>
                  <a:pt x="39069" y="15408"/>
                  <a:pt x="34527" y="5038"/>
                  <a:pt x="29455" y="2086"/>
                </a:cubicBezTo>
                <a:cubicBezTo>
                  <a:pt x="24383" y="-866"/>
                  <a:pt x="10683" y="-638"/>
                  <a:pt x="5838" y="2995"/>
                </a:cubicBezTo>
                <a:cubicBezTo>
                  <a:pt x="994" y="6628"/>
                  <a:pt x="-747" y="18739"/>
                  <a:pt x="388" y="23886"/>
                </a:cubicBezTo>
                <a:cubicBezTo>
                  <a:pt x="1524" y="29033"/>
                  <a:pt x="6671" y="34408"/>
                  <a:pt x="12651" y="33878"/>
                </a:cubicBezTo>
                <a:close/>
              </a:path>
            </a:pathLst>
          </a:custGeom>
          <a:noFill/>
          <a:ln w="28440">
            <a:solidFill>
              <a:srgbClr val="c0504d"/>
            </a:solidFill>
            <a:round/>
          </a:ln>
        </p:spPr>
        <p:style>
          <a:lnRef idx="0"/>
          <a:fillRef idx="0"/>
          <a:effectRef idx="0"/>
          <a:fontRef idx="minor"/>
        </p:style>
      </p:sp>
      <p:grpSp>
        <p:nvGrpSpPr>
          <p:cNvPr id="146" name="Group 16"/>
          <p:cNvGrpSpPr/>
          <p:nvPr/>
        </p:nvGrpSpPr>
        <p:grpSpPr>
          <a:xfrm>
            <a:off x="2448000" y="3083040"/>
            <a:ext cx="742320" cy="636120"/>
            <a:chOff x="2448000" y="3083040"/>
            <a:chExt cx="742320" cy="636120"/>
          </a:xfrm>
        </p:grpSpPr>
        <p:sp>
          <p:nvSpPr>
            <p:cNvPr id="147" name="CustomShape 17"/>
            <p:cNvSpPr/>
            <p:nvPr/>
          </p:nvSpPr>
          <p:spPr>
            <a:xfrm>
              <a:off x="2683800" y="340164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48" name="CustomShape 18"/>
            <p:cNvSpPr/>
            <p:nvPr/>
          </p:nvSpPr>
          <p:spPr>
            <a:xfrm>
              <a:off x="2448000" y="308304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Scala</a:t>
              </a:r>
              <a:endParaRPr b="0" lang="es-AR" sz="1400" spc="-1" strike="noStrike">
                <a:latin typeface="Arial"/>
              </a:endParaRPr>
            </a:p>
          </p:txBody>
        </p:sp>
      </p:grpSp>
      <p:sp>
        <p:nvSpPr>
          <p:cNvPr id="149" name="CustomShape 19"/>
          <p:cNvSpPr/>
          <p:nvPr/>
        </p:nvSpPr>
        <p:spPr>
          <a:xfrm>
            <a:off x="1407240" y="5115240"/>
            <a:ext cx="1904400" cy="35100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800" spc="-1" strike="noStrike">
                <a:solidFill>
                  <a:srgbClr val="ffffff"/>
                </a:solidFill>
                <a:latin typeface="Courier New"/>
                <a:ea typeface="Courier New"/>
              </a:rPr>
              <a:t>Lenguaje</a:t>
            </a:r>
            <a:endParaRPr b="0" lang="es-AR" sz="1800" spc="-1" strike="noStrike">
              <a:latin typeface="Arial"/>
            </a:endParaRPr>
          </a:p>
        </p:txBody>
      </p:sp>
      <p:sp>
        <p:nvSpPr>
          <p:cNvPr id="150" name="CustomShape 20"/>
          <p:cNvSpPr/>
          <p:nvPr/>
        </p:nvSpPr>
        <p:spPr>
          <a:xfrm rot="309000">
            <a:off x="1649160" y="3005640"/>
            <a:ext cx="4435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1" lang="es-AR" sz="1400" spc="-1" strike="noStrike">
                <a:solidFill>
                  <a:srgbClr val="4f81bd"/>
                </a:solidFill>
                <a:latin typeface="Arial"/>
                <a:ea typeface="Arial"/>
              </a:rPr>
              <a:t>A</a:t>
            </a:r>
            <a:endParaRPr b="0" lang="es-AR" sz="1400" spc="-1" strike="noStrike">
              <a:latin typeface="Arial"/>
            </a:endParaRPr>
          </a:p>
        </p:txBody>
      </p:sp>
      <p:sp>
        <p:nvSpPr>
          <p:cNvPr id="151" name="CustomShape 21"/>
          <p:cNvSpPr/>
          <p:nvPr/>
        </p:nvSpPr>
        <p:spPr>
          <a:xfrm rot="1800">
            <a:off x="2841120" y="3719880"/>
            <a:ext cx="5497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1" lang="es-AR" sz="1400" spc="-1" strike="noStrike">
                <a:solidFill>
                  <a:srgbClr val="4f81bd"/>
                </a:solidFill>
                <a:latin typeface="Arial"/>
                <a:ea typeface="Arial"/>
              </a:rPr>
              <a:t>C</a:t>
            </a:r>
            <a:endParaRPr b="0" lang="es-AR" sz="1400" spc="-1" strike="noStrike">
              <a:latin typeface="Arial"/>
            </a:endParaRPr>
          </a:p>
        </p:txBody>
      </p:sp>
      <p:sp>
        <p:nvSpPr>
          <p:cNvPr id="152" name="CustomShape 22"/>
          <p:cNvSpPr/>
          <p:nvPr/>
        </p:nvSpPr>
        <p:spPr>
          <a:xfrm>
            <a:off x="1821960" y="4686120"/>
            <a:ext cx="742320" cy="4050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1" lang="es-AR" sz="1400" spc="-1" strike="noStrike">
                <a:solidFill>
                  <a:srgbClr val="4f81bd"/>
                </a:solidFill>
                <a:latin typeface="Arial"/>
                <a:ea typeface="Arial"/>
              </a:rPr>
              <a:t>B</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Funciones Anónimas</a:t>
            </a:r>
            <a:endParaRPr b="0" lang="es-AR" sz="3270" spc="-1" strike="noStrike">
              <a:latin typeface="Arial"/>
            </a:endParaRPr>
          </a:p>
        </p:txBody>
      </p:sp>
      <p:sp>
        <p:nvSpPr>
          <p:cNvPr id="311" name="CustomShape 2"/>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javascript es ampliamente utilizado, dado que este lenguaje se utiliza para manejo de eventos o comunicación asíncrona</a:t>
            </a:r>
            <a:endParaRPr b="0"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Veamos un ejemplo de una comunicación simple con un servidor: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$.get( "ajax/test.html", function( data )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alert( data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Funciones Anónimas</a:t>
            </a:r>
            <a:endParaRPr b="0" lang="es-AR" sz="3270" spc="-1" strike="noStrike">
              <a:latin typeface="Arial"/>
            </a:endParaRPr>
          </a:p>
        </p:txBody>
      </p:sp>
      <p:sp>
        <p:nvSpPr>
          <p:cNvPr id="313" name="CustomShape 2"/>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el ejemplo la función se ejecuta si la comunicación tiene éxito, dado que esta función no se utiliza en otro lugar, no es necesario declararla. </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457200" y="274680"/>
            <a:ext cx="8228520" cy="6386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1" lang="es-AR" sz="3200" spc="-1" strike="noStrike">
                <a:solidFill>
                  <a:srgbClr val="7030a0"/>
                </a:solidFill>
                <a:latin typeface="Calibri"/>
                <a:ea typeface="Calibri"/>
              </a:rPr>
              <a:t>¿Cuál es la diferencia entre un closure y una lambda?</a:t>
            </a:r>
            <a:endParaRPr b="0" lang="es-AR" sz="3200" spc="-1" strike="noStrike">
              <a:latin typeface="Arial"/>
            </a:endParaRPr>
          </a:p>
        </p:txBody>
      </p:sp>
      <p:sp>
        <p:nvSpPr>
          <p:cNvPr id="315" name="CustomShape 2"/>
          <p:cNvSpPr/>
          <p:nvPr/>
        </p:nvSpPr>
        <p:spPr>
          <a:xfrm>
            <a:off x="457200" y="1019520"/>
            <a:ext cx="8228520" cy="5105520"/>
          </a:xfrm>
          <a:prstGeom prst="rect">
            <a:avLst/>
          </a:prstGeom>
          <a:noFill/>
          <a:ln w="0">
            <a:noFill/>
          </a:ln>
        </p:spPr>
        <p:style>
          <a:lnRef idx="0"/>
          <a:fillRef idx="0"/>
          <a:effectRef idx="0"/>
          <a:fontRef idx="minor"/>
        </p:style>
        <p:txBody>
          <a:bodyPr lIns="90000" rIns="90000" tIns="45000" bIns="45000" anchor="t">
            <a:noAutofit/>
          </a:bodyPr>
          <a:p>
            <a:pPr marL="457200" indent="-342360">
              <a:lnSpc>
                <a:spcPct val="100000"/>
              </a:lnSpc>
              <a:spcBef>
                <a:spcPts val="360"/>
              </a:spcBef>
              <a:buClr>
                <a:srgbClr val="000000"/>
              </a:buClr>
              <a:buFont typeface="Arial"/>
              <a:buChar char="•"/>
            </a:pPr>
            <a:r>
              <a:rPr b="0" lang="es-AR" sz="2400" spc="-1" strike="noStrike">
                <a:solidFill>
                  <a:srgbClr val="000000"/>
                </a:solidFill>
                <a:latin typeface="Calibri"/>
                <a:ea typeface="Calibri"/>
              </a:rPr>
              <a:t>Muchas veces he visto que closure y lambda se toman como sinonimos pero pero no lo son. Veamos cuales son las diferencias.</a:t>
            </a:r>
            <a:endParaRPr b="0" lang="es-AR" sz="2400" spc="-1" strike="noStrike">
              <a:latin typeface="Arial"/>
            </a:endParaRPr>
          </a:p>
          <a:p>
            <a:pPr>
              <a:lnSpc>
                <a:spcPct val="100000"/>
              </a:lnSpc>
              <a:spcBef>
                <a:spcPts val="360"/>
              </a:spcBef>
              <a:buNone/>
            </a:pPr>
            <a:endParaRPr b="0" lang="es-AR" sz="2400" spc="-1" strike="noStrike">
              <a:latin typeface="Arial"/>
            </a:endParaRPr>
          </a:p>
          <a:p>
            <a:pPr marL="457200" indent="-342360">
              <a:lnSpc>
                <a:spcPct val="100000"/>
              </a:lnSpc>
              <a:spcBef>
                <a:spcPts val="360"/>
              </a:spcBef>
              <a:buClr>
                <a:srgbClr val="000000"/>
              </a:buClr>
              <a:buFont typeface="Arial"/>
              <a:buChar char="•"/>
            </a:pPr>
            <a:r>
              <a:rPr b="0" lang="es-AR" sz="2400" spc="-1" strike="noStrike">
                <a:solidFill>
                  <a:srgbClr val="000000"/>
                </a:solidFill>
                <a:latin typeface="Calibri"/>
                <a:ea typeface="Calibri"/>
              </a:rPr>
              <a:t>Una lambda es solo una función anónima, una función definida sin nombre. En algunos lenguajes, como Scheme, son equivalentes a funciones con nombre. De hecho, la definición de la función se reescribe como un enlace interno de una lambda a una variable. En otros lenguajes, como Python, hay algunas distinciones (bastante innecesarias) entre ellos, pero de lo contrario se comportan de la misma manera.</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457200" y="274680"/>
            <a:ext cx="8228520" cy="6386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1" lang="es-AR" sz="3200" spc="-1" strike="noStrike">
                <a:solidFill>
                  <a:srgbClr val="7030a0"/>
                </a:solidFill>
                <a:latin typeface="Calibri"/>
                <a:ea typeface="Calibri"/>
              </a:rPr>
              <a:t>¿Cuál es la diferencia entre un closure y una lambda?</a:t>
            </a:r>
            <a:endParaRPr b="0" lang="es-AR" sz="3200" spc="-1" strike="noStrike">
              <a:latin typeface="Arial"/>
            </a:endParaRPr>
          </a:p>
        </p:txBody>
      </p:sp>
      <p:sp>
        <p:nvSpPr>
          <p:cNvPr id="317" name="CustomShape 2"/>
          <p:cNvSpPr/>
          <p:nvPr/>
        </p:nvSpPr>
        <p:spPr>
          <a:xfrm>
            <a:off x="457200" y="1019520"/>
            <a:ext cx="8228520" cy="5105520"/>
          </a:xfrm>
          <a:prstGeom prst="rect">
            <a:avLst/>
          </a:prstGeom>
          <a:noFill/>
          <a:ln w="0">
            <a:noFill/>
          </a:ln>
        </p:spPr>
        <p:style>
          <a:lnRef idx="0"/>
          <a:fillRef idx="0"/>
          <a:effectRef idx="0"/>
          <a:fontRef idx="minor"/>
        </p:style>
        <p:txBody>
          <a:bodyPr lIns="90000" rIns="90000" tIns="45000" bIns="45000" anchor="t">
            <a:noAutofit/>
          </a:bodyPr>
          <a:p>
            <a:pPr marL="114480">
              <a:lnSpc>
                <a:spcPct val="100000"/>
              </a:lnSpc>
              <a:spcBef>
                <a:spcPts val="360"/>
              </a:spcBef>
              <a:buNone/>
            </a:pPr>
            <a:r>
              <a:rPr b="0" lang="es-AR" sz="1600" spc="-1" strike="noStrike">
                <a:solidFill>
                  <a:srgbClr val="000000"/>
                </a:solidFill>
                <a:latin typeface="Calibri"/>
                <a:ea typeface="Calibri"/>
              </a:rPr>
              <a:t>Un closure es cualquier función que se cierra sobre el entorno en el que se definió. Esto significa que puede acceder a variables que no están en su lista de parámetros. Ejemplos:</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func (): return 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otrofunc (h):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 ()</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Esto provocará un error, porque func no se cierra sobre el entorno en otrofunc - h no está definido. func solo cierra sobre el entorno global. Esto funcionará de esta manera :</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otrofunc (h):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def func (): retorno 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 ()</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Porque aquí, func se define en otrofunc.</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Otro punto importante: func continuará cerrándose sobre el entorno de otrofunc incluso cuando ya no se evalúe en otrofunc. Este código también funcionará:</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anotherfunc(h):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def func(): return 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print anotherfunc(10)()</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Esto imprimirá 10.</a:t>
            </a: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Currying</a:t>
            </a:r>
            <a:endParaRPr b="0" lang="es-AR" sz="3270" spc="-1" strike="noStrike">
              <a:latin typeface="Arial"/>
            </a:endParaRPr>
          </a:p>
        </p:txBody>
      </p:sp>
      <p:sp>
        <p:nvSpPr>
          <p:cNvPr id="319" name="CustomShape 2"/>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Como hemos dicho una función puede ser pasada por parámetros pero también devuelta como resultado de una función. </a:t>
            </a:r>
            <a:endParaRPr b="0"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Currificar es la técnica inventada por Moses Schönfinkel y Gottlob Frege que consiste en transformar una función que utiliza múltiples argumentos (o más específicamente una n-tupla como argumento) en una función que utiliza un único argumento.</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Currying</a:t>
            </a:r>
            <a:endParaRPr b="0" lang="es-AR" sz="3270" spc="-1" strike="noStrike">
              <a:latin typeface="Arial"/>
            </a:endParaRPr>
          </a:p>
        </p:txBody>
      </p:sp>
      <p:sp>
        <p:nvSpPr>
          <p:cNvPr id="321" name="CustomShape 2"/>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Oficialmente cada función de Haskell solo puede tomar un parámetro.  Todas las funciones que aceptan más de un parámetro hacen uso de currying.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max 4 5</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es igual que llamar</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(max 4) 5</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(max 4) es una función que devuelve verdadero si el numero pasado por parámetro es mayor a 4 y falso de lo contrario.</a:t>
            </a:r>
            <a:endParaRPr b="0" lang="es-AR" sz="2360" spc="-1" strike="noStrike">
              <a:latin typeface="Arial"/>
            </a:endParaRPr>
          </a:p>
          <a:p>
            <a:pPr>
              <a:lnSpc>
                <a:spcPct val="100000"/>
              </a:lnSpc>
              <a:buNone/>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Ejemplos:</a:t>
            </a:r>
            <a:endParaRPr b="0" lang="es-AR" sz="3270" spc="-1" strike="noStrike">
              <a:latin typeface="Arial"/>
            </a:endParaRPr>
          </a:p>
        </p:txBody>
      </p:sp>
      <p:sp>
        <p:nvSpPr>
          <p:cNvPr id="323" name="CustomShape 2"/>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Por ejemplo en Haskell se puede definir una función double de la siguiente manera:</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mult :: Int -&gt; Int -&gt; Int</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mult x y = x * y</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double = mult 2</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double 2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4 </a:t>
            </a:r>
            <a:endParaRPr b="0" lang="es-AR" sz="2360" spc="-1" strike="noStrike">
              <a:latin typeface="Arial"/>
            </a:endParaRPr>
          </a:p>
          <a:p>
            <a:pPr>
              <a:lnSpc>
                <a:spcPct val="100000"/>
              </a:lnSpc>
              <a:buNone/>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Ejemplos en Scala:</a:t>
            </a:r>
            <a:endParaRPr b="0" lang="es-AR" sz="3270" spc="-1" strike="noStrike">
              <a:latin typeface="Arial"/>
            </a:endParaRPr>
          </a:p>
        </p:txBody>
      </p:sp>
      <p:sp>
        <p:nvSpPr>
          <p:cNvPr id="325" name="CustomShape 2"/>
          <p:cNvSpPr/>
          <p:nvPr/>
        </p:nvSpPr>
        <p:spPr>
          <a:xfrm>
            <a:off x="457200" y="1502640"/>
            <a:ext cx="8228160" cy="462924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s-AR" sz="2360" spc="-1" strike="noStrike">
                <a:solidFill>
                  <a:srgbClr val="000000"/>
                </a:solidFill>
                <a:latin typeface="Arial"/>
                <a:ea typeface="Arial"/>
              </a:rPr>
              <a:t>object CurryTest extends Application {</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def filter(xs: List[Int], p: Int =&gt; Boolean): List[Int] =???</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def modN(n: Int)(x: Int) = ((x % n) == 0)</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val nums = List(1, 2, 3, 4, 5, 6, 7, 8)</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println(filter(nums, modN(2)))</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println(filter(nums, modN(3)))</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6" name="Google Shape;232;p33" descr="imagen.jpg"/>
          <p:cNvPicPr/>
          <p:nvPr/>
        </p:nvPicPr>
        <p:blipFill>
          <a:blip r:embed="rId1"/>
          <a:stretch/>
        </p:blipFill>
        <p:spPr>
          <a:xfrm>
            <a:off x="0" y="0"/>
            <a:ext cx="9142920" cy="6856920"/>
          </a:xfrm>
          <a:prstGeom prst="rect">
            <a:avLst/>
          </a:prstGeom>
          <a:ln w="0">
            <a:noFill/>
          </a:ln>
        </p:spPr>
      </p:pic>
      <p:sp>
        <p:nvSpPr>
          <p:cNvPr id="327" name="CustomShape 1"/>
          <p:cNvSpPr/>
          <p:nvPr/>
        </p:nvSpPr>
        <p:spPr>
          <a:xfrm>
            <a:off x="0" y="6603840"/>
            <a:ext cx="9142920" cy="25308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buNone/>
            </a:pPr>
            <a:r>
              <a:rPr b="0" lang="es-AR" sz="1800" spc="-1" strike="noStrike">
                <a:solidFill>
                  <a:srgbClr val="ffffff"/>
                </a:solidFill>
                <a:latin typeface="Calibri"/>
                <a:ea typeface="Calibri"/>
              </a:rPr>
              <a:t> </a:t>
            </a:r>
            <a:endParaRPr b="0" lang="es-AR" sz="1800" spc="-1" strike="noStrike">
              <a:latin typeface="Arial"/>
            </a:endParaRPr>
          </a:p>
        </p:txBody>
      </p:sp>
      <p:pic>
        <p:nvPicPr>
          <p:cNvPr id="328" name="Google Shape;234;p33" descr="logo solo-08.jpg"/>
          <p:cNvPicPr/>
          <p:nvPr/>
        </p:nvPicPr>
        <p:blipFill>
          <a:blip r:embed="rId2"/>
          <a:stretch/>
        </p:blipFill>
        <p:spPr>
          <a:xfrm>
            <a:off x="7505640" y="5885640"/>
            <a:ext cx="840240" cy="980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72160" y="435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Sets</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Relaciones</a:t>
            </a:r>
            <a:br>
              <a:rPr sz="4400"/>
            </a:br>
            <a:endParaRPr b="0" lang="es-AR" sz="4400" spc="-1" strike="noStrike">
              <a:latin typeface="Arial"/>
            </a:endParaRPr>
          </a:p>
        </p:txBody>
      </p:sp>
      <p:sp>
        <p:nvSpPr>
          <p:cNvPr id="154" name="CustomShape 2"/>
          <p:cNvSpPr/>
          <p:nvPr/>
        </p:nvSpPr>
        <p:spPr>
          <a:xfrm>
            <a:off x="1179720" y="1996200"/>
            <a:ext cx="2358720" cy="3060000"/>
          </a:xfrm>
          <a:prstGeom prst="ellipse">
            <a:avLst/>
          </a:prstGeom>
          <a:solidFill>
            <a:schemeClr val="lt2"/>
          </a:solidFill>
          <a:ln w="19080">
            <a:solidFill>
              <a:srgbClr val="1f497d"/>
            </a:solidFill>
            <a:round/>
          </a:ln>
        </p:spPr>
        <p:style>
          <a:lnRef idx="0"/>
          <a:fillRef idx="0"/>
          <a:effectRef idx="0"/>
          <a:fontRef idx="minor"/>
        </p:style>
      </p:sp>
      <p:grpSp>
        <p:nvGrpSpPr>
          <p:cNvPr id="155" name="Group 3"/>
          <p:cNvGrpSpPr/>
          <p:nvPr/>
        </p:nvGrpSpPr>
        <p:grpSpPr>
          <a:xfrm>
            <a:off x="1930320" y="1996200"/>
            <a:ext cx="937440" cy="636120"/>
            <a:chOff x="1930320" y="1996200"/>
            <a:chExt cx="937440" cy="636120"/>
          </a:xfrm>
        </p:grpSpPr>
        <p:sp>
          <p:nvSpPr>
            <p:cNvPr id="156" name="CustomShape 4"/>
            <p:cNvSpPr/>
            <p:nvPr/>
          </p:nvSpPr>
          <p:spPr>
            <a:xfrm>
              <a:off x="2235600" y="231480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57" name="CustomShape 5"/>
            <p:cNvSpPr/>
            <p:nvPr/>
          </p:nvSpPr>
          <p:spPr>
            <a:xfrm>
              <a:off x="1930320" y="1996200"/>
              <a:ext cx="93744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Haskell</a:t>
              </a:r>
              <a:endParaRPr b="0" lang="es-AR" sz="1400" spc="-1" strike="noStrike">
                <a:latin typeface="Arial"/>
              </a:endParaRPr>
            </a:p>
          </p:txBody>
        </p:sp>
      </p:grpSp>
      <p:grpSp>
        <p:nvGrpSpPr>
          <p:cNvPr id="158" name="Group 6"/>
          <p:cNvGrpSpPr/>
          <p:nvPr/>
        </p:nvGrpSpPr>
        <p:grpSpPr>
          <a:xfrm>
            <a:off x="1489680" y="3699720"/>
            <a:ext cx="742320" cy="636120"/>
            <a:chOff x="1489680" y="3699720"/>
            <a:chExt cx="742320" cy="636120"/>
          </a:xfrm>
        </p:grpSpPr>
        <p:sp>
          <p:nvSpPr>
            <p:cNvPr id="159" name="CustomShape 7"/>
            <p:cNvSpPr/>
            <p:nvPr/>
          </p:nvSpPr>
          <p:spPr>
            <a:xfrm>
              <a:off x="1725840" y="40183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60" name="CustomShape 8"/>
            <p:cNvSpPr/>
            <p:nvPr/>
          </p:nvSpPr>
          <p:spPr>
            <a:xfrm>
              <a:off x="1489680" y="36997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Java</a:t>
              </a:r>
              <a:endParaRPr b="0" lang="es-AR" sz="1400" spc="-1" strike="noStrike">
                <a:latin typeface="Arial"/>
              </a:endParaRPr>
            </a:p>
          </p:txBody>
        </p:sp>
      </p:grpSp>
      <p:grpSp>
        <p:nvGrpSpPr>
          <p:cNvPr id="161" name="Group 9"/>
          <p:cNvGrpSpPr/>
          <p:nvPr/>
        </p:nvGrpSpPr>
        <p:grpSpPr>
          <a:xfrm>
            <a:off x="2311560" y="4248720"/>
            <a:ext cx="742320" cy="636120"/>
            <a:chOff x="2311560" y="4248720"/>
            <a:chExt cx="742320" cy="636120"/>
          </a:xfrm>
        </p:grpSpPr>
        <p:sp>
          <p:nvSpPr>
            <p:cNvPr id="162" name="CustomShape 10"/>
            <p:cNvSpPr/>
            <p:nvPr/>
          </p:nvSpPr>
          <p:spPr>
            <a:xfrm>
              <a:off x="2547360" y="45673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63" name="CustomShape 11"/>
            <p:cNvSpPr/>
            <p:nvPr/>
          </p:nvSpPr>
          <p:spPr>
            <a:xfrm>
              <a:off x="2311560" y="42487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PHP</a:t>
              </a:r>
              <a:endParaRPr b="0" lang="es-AR" sz="1400" spc="-1" strike="noStrike">
                <a:latin typeface="Arial"/>
              </a:endParaRPr>
            </a:p>
          </p:txBody>
        </p:sp>
      </p:grpSp>
      <p:sp>
        <p:nvSpPr>
          <p:cNvPr id="164" name="CustomShape 12"/>
          <p:cNvSpPr/>
          <p:nvPr/>
        </p:nvSpPr>
        <p:spPr>
          <a:xfrm>
            <a:off x="5769360" y="1996200"/>
            <a:ext cx="2358720" cy="3060000"/>
          </a:xfrm>
          <a:prstGeom prst="ellipse">
            <a:avLst/>
          </a:prstGeom>
          <a:solidFill>
            <a:schemeClr val="lt2"/>
          </a:solidFill>
          <a:ln w="19080">
            <a:solidFill>
              <a:srgbClr val="1f497d"/>
            </a:solidFill>
            <a:round/>
          </a:ln>
        </p:spPr>
        <p:style>
          <a:lnRef idx="0"/>
          <a:fillRef idx="0"/>
          <a:effectRef idx="0"/>
          <a:fontRef idx="minor"/>
        </p:style>
      </p:sp>
      <p:grpSp>
        <p:nvGrpSpPr>
          <p:cNvPr id="165" name="Group 13"/>
          <p:cNvGrpSpPr/>
          <p:nvPr/>
        </p:nvGrpSpPr>
        <p:grpSpPr>
          <a:xfrm>
            <a:off x="6577560" y="2155680"/>
            <a:ext cx="742320" cy="636120"/>
            <a:chOff x="6577560" y="2155680"/>
            <a:chExt cx="742320" cy="636120"/>
          </a:xfrm>
        </p:grpSpPr>
        <p:sp>
          <p:nvSpPr>
            <p:cNvPr id="166" name="CustomShape 14"/>
            <p:cNvSpPr/>
            <p:nvPr/>
          </p:nvSpPr>
          <p:spPr>
            <a:xfrm>
              <a:off x="6813720" y="247428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67" name="CustomShape 15"/>
            <p:cNvSpPr/>
            <p:nvPr/>
          </p:nvSpPr>
          <p:spPr>
            <a:xfrm>
              <a:off x="6577560" y="215568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1987</a:t>
              </a:r>
              <a:endParaRPr b="0" lang="es-AR" sz="1400" spc="-1" strike="noStrike">
                <a:latin typeface="Arial"/>
              </a:endParaRPr>
            </a:p>
          </p:txBody>
        </p:sp>
      </p:grpSp>
      <p:grpSp>
        <p:nvGrpSpPr>
          <p:cNvPr id="168" name="Group 16"/>
          <p:cNvGrpSpPr/>
          <p:nvPr/>
        </p:nvGrpSpPr>
        <p:grpSpPr>
          <a:xfrm>
            <a:off x="6577560" y="3699720"/>
            <a:ext cx="742320" cy="636120"/>
            <a:chOff x="6577560" y="3699720"/>
            <a:chExt cx="742320" cy="636120"/>
          </a:xfrm>
        </p:grpSpPr>
        <p:sp>
          <p:nvSpPr>
            <p:cNvPr id="169" name="CustomShape 17"/>
            <p:cNvSpPr/>
            <p:nvPr/>
          </p:nvSpPr>
          <p:spPr>
            <a:xfrm>
              <a:off x="6813720" y="40183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70" name="CustomShape 18"/>
            <p:cNvSpPr/>
            <p:nvPr/>
          </p:nvSpPr>
          <p:spPr>
            <a:xfrm>
              <a:off x="6577560" y="36997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1995</a:t>
              </a:r>
              <a:endParaRPr b="0" lang="es-AR" sz="1400" spc="-1" strike="noStrike">
                <a:latin typeface="Arial"/>
              </a:endParaRPr>
            </a:p>
            <a:p>
              <a:pPr algn="ctr">
                <a:lnSpc>
                  <a:spcPct val="100000"/>
                </a:lnSpc>
                <a:buNone/>
              </a:pPr>
              <a:endParaRPr b="0" lang="es-AR" sz="1400" spc="-1" strike="noStrike">
                <a:latin typeface="Arial"/>
              </a:endParaRPr>
            </a:p>
          </p:txBody>
        </p:sp>
      </p:grpSp>
      <p:grpSp>
        <p:nvGrpSpPr>
          <p:cNvPr id="171" name="Group 19"/>
          <p:cNvGrpSpPr/>
          <p:nvPr/>
        </p:nvGrpSpPr>
        <p:grpSpPr>
          <a:xfrm>
            <a:off x="6157440" y="3062520"/>
            <a:ext cx="742320" cy="636120"/>
            <a:chOff x="6157440" y="3062520"/>
            <a:chExt cx="742320" cy="636120"/>
          </a:xfrm>
        </p:grpSpPr>
        <p:sp>
          <p:nvSpPr>
            <p:cNvPr id="172" name="CustomShape 20"/>
            <p:cNvSpPr/>
            <p:nvPr/>
          </p:nvSpPr>
          <p:spPr>
            <a:xfrm>
              <a:off x="6393600" y="33811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73" name="CustomShape 21"/>
            <p:cNvSpPr/>
            <p:nvPr/>
          </p:nvSpPr>
          <p:spPr>
            <a:xfrm>
              <a:off x="6157440" y="30625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2003</a:t>
              </a:r>
              <a:endParaRPr b="0" lang="es-AR" sz="1400" spc="-1" strike="noStrike">
                <a:latin typeface="Arial"/>
              </a:endParaRPr>
            </a:p>
          </p:txBody>
        </p:sp>
      </p:grpSp>
      <p:grpSp>
        <p:nvGrpSpPr>
          <p:cNvPr id="174" name="Group 22"/>
          <p:cNvGrpSpPr/>
          <p:nvPr/>
        </p:nvGrpSpPr>
        <p:grpSpPr>
          <a:xfrm>
            <a:off x="2027880" y="2982960"/>
            <a:ext cx="742320" cy="636120"/>
            <a:chOff x="2027880" y="2982960"/>
            <a:chExt cx="742320" cy="636120"/>
          </a:xfrm>
        </p:grpSpPr>
        <p:sp>
          <p:nvSpPr>
            <p:cNvPr id="175" name="CustomShape 23"/>
            <p:cNvSpPr/>
            <p:nvPr/>
          </p:nvSpPr>
          <p:spPr>
            <a:xfrm>
              <a:off x="2263680" y="330156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76" name="CustomShape 24"/>
            <p:cNvSpPr/>
            <p:nvPr/>
          </p:nvSpPr>
          <p:spPr>
            <a:xfrm>
              <a:off x="2027880" y="298296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Scala</a:t>
              </a:r>
              <a:endParaRPr b="0" lang="es-AR" sz="1400" spc="-1" strike="noStrike">
                <a:latin typeface="Arial"/>
              </a:endParaRPr>
            </a:p>
          </p:txBody>
        </p:sp>
      </p:grpSp>
      <p:sp>
        <p:nvSpPr>
          <p:cNvPr id="177" name="CustomShape 25"/>
          <p:cNvSpPr/>
          <p:nvPr/>
        </p:nvSpPr>
        <p:spPr>
          <a:xfrm rot="10800000">
            <a:off x="2508120" y="2473920"/>
            <a:ext cx="4305600" cy="158400"/>
          </a:xfrm>
          <a:prstGeom prst="curvedConnector3">
            <a:avLst>
              <a:gd name="adj1" fmla="val 49999"/>
            </a:avLst>
          </a:prstGeom>
          <a:noFill/>
          <a:ln w="28440">
            <a:solidFill>
              <a:srgbClr val="1f497d"/>
            </a:solidFill>
            <a:round/>
            <a:tailEnd len="med" type="stealth" w="med"/>
          </a:ln>
        </p:spPr>
        <p:style>
          <a:lnRef idx="0"/>
          <a:fillRef idx="0"/>
          <a:effectRef idx="0"/>
          <a:fontRef idx="minor"/>
        </p:style>
      </p:sp>
      <p:sp>
        <p:nvSpPr>
          <p:cNvPr id="178" name="CustomShape 26"/>
          <p:cNvSpPr/>
          <p:nvPr/>
        </p:nvSpPr>
        <p:spPr>
          <a:xfrm rot="10800000">
            <a:off x="2536200" y="3461400"/>
            <a:ext cx="3857400" cy="78480"/>
          </a:xfrm>
          <a:prstGeom prst="curvedConnector3">
            <a:avLst>
              <a:gd name="adj1" fmla="val 50000"/>
            </a:avLst>
          </a:prstGeom>
          <a:noFill/>
          <a:ln w="28440">
            <a:solidFill>
              <a:srgbClr val="1f497d"/>
            </a:solidFill>
            <a:round/>
            <a:tailEnd len="med" type="stealth" w="med"/>
          </a:ln>
        </p:spPr>
        <p:style>
          <a:lnRef idx="0"/>
          <a:fillRef idx="0"/>
          <a:effectRef idx="0"/>
          <a:fontRef idx="minor"/>
        </p:style>
      </p:sp>
      <p:sp>
        <p:nvSpPr>
          <p:cNvPr id="179" name="CustomShape 27"/>
          <p:cNvSpPr/>
          <p:nvPr/>
        </p:nvSpPr>
        <p:spPr>
          <a:xfrm flipH="1">
            <a:off x="1996560" y="4177800"/>
            <a:ext cx="4815360" cy="360"/>
          </a:xfrm>
          <a:prstGeom prst="curvedConnector3">
            <a:avLst>
              <a:gd name="adj1" fmla="val 50000"/>
            </a:avLst>
          </a:prstGeom>
          <a:noFill/>
          <a:ln w="28440">
            <a:solidFill>
              <a:srgbClr val="1f497d"/>
            </a:solidFill>
            <a:round/>
            <a:tailEnd len="med" type="stealth" w="med"/>
          </a:ln>
        </p:spPr>
        <p:style>
          <a:lnRef idx="0"/>
          <a:fillRef idx="0"/>
          <a:effectRef idx="0"/>
          <a:fontRef idx="minor"/>
        </p:style>
      </p:sp>
      <p:sp>
        <p:nvSpPr>
          <p:cNvPr id="180" name="CustomShape 28"/>
          <p:cNvSpPr/>
          <p:nvPr/>
        </p:nvSpPr>
        <p:spPr>
          <a:xfrm rot="5400000">
            <a:off x="4690440" y="2465640"/>
            <a:ext cx="388800" cy="4129200"/>
          </a:xfrm>
          <a:prstGeom prst="curvedConnector2">
            <a:avLst/>
          </a:prstGeom>
          <a:noFill/>
          <a:ln w="28440">
            <a:solidFill>
              <a:srgbClr val="1f497d"/>
            </a:solidFill>
            <a:round/>
            <a:tailEnd len="med" type="stealth" w="med"/>
          </a:ln>
        </p:spPr>
        <p:style>
          <a:lnRef idx="0"/>
          <a:fillRef idx="0"/>
          <a:effectRef idx="0"/>
          <a:fontRef idx="minor"/>
        </p:style>
      </p:sp>
      <p:sp>
        <p:nvSpPr>
          <p:cNvPr id="181" name="CustomShape 29"/>
          <p:cNvSpPr/>
          <p:nvPr/>
        </p:nvSpPr>
        <p:spPr>
          <a:xfrm>
            <a:off x="2625120" y="5115240"/>
            <a:ext cx="3814920" cy="35100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800" spc="-1" strike="noStrike">
                <a:solidFill>
                  <a:srgbClr val="ffffff"/>
                </a:solidFill>
                <a:latin typeface="Courier New"/>
                <a:ea typeface="Courier New"/>
              </a:rPr>
              <a:t>“</a:t>
            </a:r>
            <a:r>
              <a:rPr b="0" lang="es-AR" sz="1800" spc="-1" strike="noStrike">
                <a:solidFill>
                  <a:srgbClr val="ffffff"/>
                </a:solidFill>
                <a:latin typeface="Courier New"/>
                <a:ea typeface="Courier New"/>
              </a:rPr>
              <a:t>Año de nacimiento de”</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11760" y="47988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Sets</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Relaciones</a:t>
            </a:r>
            <a:br>
              <a:rPr sz="4400"/>
            </a:br>
            <a:endParaRPr b="0" lang="es-AR" sz="4400" spc="-1" strike="noStrike">
              <a:latin typeface="Arial"/>
            </a:endParaRPr>
          </a:p>
        </p:txBody>
      </p:sp>
      <p:sp>
        <p:nvSpPr>
          <p:cNvPr id="183" name="CustomShape 2"/>
          <p:cNvSpPr/>
          <p:nvPr/>
        </p:nvSpPr>
        <p:spPr>
          <a:xfrm>
            <a:off x="1179720" y="1996200"/>
            <a:ext cx="2358720" cy="3060000"/>
          </a:xfrm>
          <a:prstGeom prst="ellipse">
            <a:avLst/>
          </a:prstGeom>
          <a:solidFill>
            <a:schemeClr val="lt2"/>
          </a:solidFill>
          <a:ln w="19080">
            <a:solidFill>
              <a:srgbClr val="1f497d"/>
            </a:solidFill>
            <a:round/>
          </a:ln>
        </p:spPr>
        <p:style>
          <a:lnRef idx="0"/>
          <a:fillRef idx="0"/>
          <a:effectRef idx="0"/>
          <a:fontRef idx="minor"/>
        </p:style>
      </p:sp>
      <p:grpSp>
        <p:nvGrpSpPr>
          <p:cNvPr id="184" name="Group 3"/>
          <p:cNvGrpSpPr/>
          <p:nvPr/>
        </p:nvGrpSpPr>
        <p:grpSpPr>
          <a:xfrm>
            <a:off x="1930320" y="1996200"/>
            <a:ext cx="937440" cy="636120"/>
            <a:chOff x="1930320" y="1996200"/>
            <a:chExt cx="937440" cy="636120"/>
          </a:xfrm>
        </p:grpSpPr>
        <p:sp>
          <p:nvSpPr>
            <p:cNvPr id="185" name="CustomShape 4"/>
            <p:cNvSpPr/>
            <p:nvPr/>
          </p:nvSpPr>
          <p:spPr>
            <a:xfrm>
              <a:off x="2235600" y="231480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86" name="CustomShape 5"/>
            <p:cNvSpPr/>
            <p:nvPr/>
          </p:nvSpPr>
          <p:spPr>
            <a:xfrm>
              <a:off x="1930320" y="1996200"/>
              <a:ext cx="93744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Haskell</a:t>
              </a:r>
              <a:endParaRPr b="0" lang="es-AR" sz="1400" spc="-1" strike="noStrike">
                <a:latin typeface="Arial"/>
              </a:endParaRPr>
            </a:p>
          </p:txBody>
        </p:sp>
      </p:grpSp>
      <p:grpSp>
        <p:nvGrpSpPr>
          <p:cNvPr id="187" name="Group 6"/>
          <p:cNvGrpSpPr/>
          <p:nvPr/>
        </p:nvGrpSpPr>
        <p:grpSpPr>
          <a:xfrm>
            <a:off x="1489680" y="3699720"/>
            <a:ext cx="742320" cy="636120"/>
            <a:chOff x="1489680" y="3699720"/>
            <a:chExt cx="742320" cy="636120"/>
          </a:xfrm>
        </p:grpSpPr>
        <p:sp>
          <p:nvSpPr>
            <p:cNvPr id="188" name="CustomShape 7"/>
            <p:cNvSpPr/>
            <p:nvPr/>
          </p:nvSpPr>
          <p:spPr>
            <a:xfrm>
              <a:off x="1725840" y="40183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89" name="CustomShape 8"/>
            <p:cNvSpPr/>
            <p:nvPr/>
          </p:nvSpPr>
          <p:spPr>
            <a:xfrm>
              <a:off x="1489680" y="36997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Java</a:t>
              </a:r>
              <a:endParaRPr b="0" lang="es-AR" sz="1400" spc="-1" strike="noStrike">
                <a:latin typeface="Arial"/>
              </a:endParaRPr>
            </a:p>
          </p:txBody>
        </p:sp>
      </p:grpSp>
      <p:grpSp>
        <p:nvGrpSpPr>
          <p:cNvPr id="190" name="Group 9"/>
          <p:cNvGrpSpPr/>
          <p:nvPr/>
        </p:nvGrpSpPr>
        <p:grpSpPr>
          <a:xfrm>
            <a:off x="2311560" y="4248720"/>
            <a:ext cx="742320" cy="636120"/>
            <a:chOff x="2311560" y="4248720"/>
            <a:chExt cx="742320" cy="636120"/>
          </a:xfrm>
        </p:grpSpPr>
        <p:sp>
          <p:nvSpPr>
            <p:cNvPr id="191" name="CustomShape 10"/>
            <p:cNvSpPr/>
            <p:nvPr/>
          </p:nvSpPr>
          <p:spPr>
            <a:xfrm>
              <a:off x="2547360" y="45673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92" name="CustomShape 11"/>
            <p:cNvSpPr/>
            <p:nvPr/>
          </p:nvSpPr>
          <p:spPr>
            <a:xfrm>
              <a:off x="2311560" y="42487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PHP</a:t>
              </a:r>
              <a:endParaRPr b="0" lang="es-AR" sz="1400" spc="-1" strike="noStrike">
                <a:latin typeface="Arial"/>
              </a:endParaRPr>
            </a:p>
          </p:txBody>
        </p:sp>
      </p:grpSp>
      <p:sp>
        <p:nvSpPr>
          <p:cNvPr id="193" name="CustomShape 12"/>
          <p:cNvSpPr/>
          <p:nvPr/>
        </p:nvSpPr>
        <p:spPr>
          <a:xfrm>
            <a:off x="5769360" y="1996200"/>
            <a:ext cx="2358720" cy="3060000"/>
          </a:xfrm>
          <a:prstGeom prst="ellipse">
            <a:avLst/>
          </a:prstGeom>
          <a:solidFill>
            <a:schemeClr val="lt2"/>
          </a:solidFill>
          <a:ln w="19080">
            <a:solidFill>
              <a:srgbClr val="1f497d"/>
            </a:solidFill>
            <a:round/>
          </a:ln>
        </p:spPr>
        <p:style>
          <a:lnRef idx="0"/>
          <a:fillRef idx="0"/>
          <a:effectRef idx="0"/>
          <a:fontRef idx="minor"/>
        </p:style>
      </p:sp>
      <p:grpSp>
        <p:nvGrpSpPr>
          <p:cNvPr id="194" name="Group 13"/>
          <p:cNvGrpSpPr/>
          <p:nvPr/>
        </p:nvGrpSpPr>
        <p:grpSpPr>
          <a:xfrm>
            <a:off x="6577560" y="2155680"/>
            <a:ext cx="742320" cy="636120"/>
            <a:chOff x="6577560" y="2155680"/>
            <a:chExt cx="742320" cy="636120"/>
          </a:xfrm>
        </p:grpSpPr>
        <p:sp>
          <p:nvSpPr>
            <p:cNvPr id="195" name="CustomShape 14"/>
            <p:cNvSpPr/>
            <p:nvPr/>
          </p:nvSpPr>
          <p:spPr>
            <a:xfrm>
              <a:off x="6813720" y="247428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96" name="CustomShape 15"/>
            <p:cNvSpPr/>
            <p:nvPr/>
          </p:nvSpPr>
          <p:spPr>
            <a:xfrm>
              <a:off x="6577560" y="215568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1987</a:t>
              </a:r>
              <a:endParaRPr b="0" lang="es-AR" sz="1400" spc="-1" strike="noStrike">
                <a:latin typeface="Arial"/>
              </a:endParaRPr>
            </a:p>
          </p:txBody>
        </p:sp>
      </p:grpSp>
      <p:grpSp>
        <p:nvGrpSpPr>
          <p:cNvPr id="197" name="Group 16"/>
          <p:cNvGrpSpPr/>
          <p:nvPr/>
        </p:nvGrpSpPr>
        <p:grpSpPr>
          <a:xfrm>
            <a:off x="6577560" y="3699720"/>
            <a:ext cx="742320" cy="636120"/>
            <a:chOff x="6577560" y="3699720"/>
            <a:chExt cx="742320" cy="636120"/>
          </a:xfrm>
        </p:grpSpPr>
        <p:sp>
          <p:nvSpPr>
            <p:cNvPr id="198" name="CustomShape 17"/>
            <p:cNvSpPr/>
            <p:nvPr/>
          </p:nvSpPr>
          <p:spPr>
            <a:xfrm>
              <a:off x="6813720" y="40183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199" name="CustomShape 18"/>
            <p:cNvSpPr/>
            <p:nvPr/>
          </p:nvSpPr>
          <p:spPr>
            <a:xfrm>
              <a:off x="6577560" y="36997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1995</a:t>
              </a:r>
              <a:endParaRPr b="0" lang="es-AR" sz="1400" spc="-1" strike="noStrike">
                <a:latin typeface="Arial"/>
              </a:endParaRPr>
            </a:p>
            <a:p>
              <a:pPr algn="ctr">
                <a:lnSpc>
                  <a:spcPct val="100000"/>
                </a:lnSpc>
                <a:buNone/>
              </a:pPr>
              <a:endParaRPr b="0" lang="es-AR" sz="1400" spc="-1" strike="noStrike">
                <a:latin typeface="Arial"/>
              </a:endParaRPr>
            </a:p>
          </p:txBody>
        </p:sp>
      </p:grpSp>
      <p:grpSp>
        <p:nvGrpSpPr>
          <p:cNvPr id="200" name="Group 19"/>
          <p:cNvGrpSpPr/>
          <p:nvPr/>
        </p:nvGrpSpPr>
        <p:grpSpPr>
          <a:xfrm>
            <a:off x="6157440" y="3062520"/>
            <a:ext cx="742320" cy="636120"/>
            <a:chOff x="6157440" y="3062520"/>
            <a:chExt cx="742320" cy="636120"/>
          </a:xfrm>
        </p:grpSpPr>
        <p:sp>
          <p:nvSpPr>
            <p:cNvPr id="201" name="CustomShape 20"/>
            <p:cNvSpPr/>
            <p:nvPr/>
          </p:nvSpPr>
          <p:spPr>
            <a:xfrm>
              <a:off x="6393600" y="33811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202" name="CustomShape 21"/>
            <p:cNvSpPr/>
            <p:nvPr/>
          </p:nvSpPr>
          <p:spPr>
            <a:xfrm>
              <a:off x="6157440" y="30625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2003</a:t>
              </a:r>
              <a:endParaRPr b="0" lang="es-AR" sz="1400" spc="-1" strike="noStrike">
                <a:latin typeface="Arial"/>
              </a:endParaRPr>
            </a:p>
          </p:txBody>
        </p:sp>
      </p:grpSp>
      <p:grpSp>
        <p:nvGrpSpPr>
          <p:cNvPr id="203" name="Group 22"/>
          <p:cNvGrpSpPr/>
          <p:nvPr/>
        </p:nvGrpSpPr>
        <p:grpSpPr>
          <a:xfrm>
            <a:off x="2027880" y="2982960"/>
            <a:ext cx="742320" cy="636120"/>
            <a:chOff x="2027880" y="2982960"/>
            <a:chExt cx="742320" cy="636120"/>
          </a:xfrm>
        </p:grpSpPr>
        <p:sp>
          <p:nvSpPr>
            <p:cNvPr id="204" name="CustomShape 23"/>
            <p:cNvSpPr/>
            <p:nvPr/>
          </p:nvSpPr>
          <p:spPr>
            <a:xfrm>
              <a:off x="2263680" y="330156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205" name="CustomShape 24"/>
            <p:cNvSpPr/>
            <p:nvPr/>
          </p:nvSpPr>
          <p:spPr>
            <a:xfrm>
              <a:off x="2027880" y="298296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Scala</a:t>
              </a:r>
              <a:endParaRPr b="0" lang="es-AR" sz="1400" spc="-1" strike="noStrike">
                <a:latin typeface="Arial"/>
              </a:endParaRPr>
            </a:p>
          </p:txBody>
        </p:sp>
      </p:grpSp>
      <p:sp>
        <p:nvSpPr>
          <p:cNvPr id="206" name="CustomShape 25"/>
          <p:cNvSpPr/>
          <p:nvPr/>
        </p:nvSpPr>
        <p:spPr>
          <a:xfrm rot="10800000">
            <a:off x="2508120" y="2473920"/>
            <a:ext cx="4305600" cy="158400"/>
          </a:xfrm>
          <a:prstGeom prst="curvedConnector3">
            <a:avLst>
              <a:gd name="adj1" fmla="val 49999"/>
            </a:avLst>
          </a:prstGeom>
          <a:noFill/>
          <a:ln w="28440">
            <a:solidFill>
              <a:srgbClr val="1f497d"/>
            </a:solidFill>
            <a:round/>
            <a:tailEnd len="med" type="stealth" w="med"/>
          </a:ln>
        </p:spPr>
        <p:style>
          <a:lnRef idx="0"/>
          <a:fillRef idx="0"/>
          <a:effectRef idx="0"/>
          <a:fontRef idx="minor"/>
        </p:style>
      </p:sp>
      <p:sp>
        <p:nvSpPr>
          <p:cNvPr id="207" name="CustomShape 26"/>
          <p:cNvSpPr/>
          <p:nvPr/>
        </p:nvSpPr>
        <p:spPr>
          <a:xfrm rot="10800000">
            <a:off x="2536200" y="3461400"/>
            <a:ext cx="3857400" cy="78480"/>
          </a:xfrm>
          <a:prstGeom prst="curvedConnector3">
            <a:avLst>
              <a:gd name="adj1" fmla="val 50000"/>
            </a:avLst>
          </a:prstGeom>
          <a:noFill/>
          <a:ln w="28440">
            <a:solidFill>
              <a:srgbClr val="1f497d"/>
            </a:solidFill>
            <a:round/>
            <a:tailEnd len="med" type="stealth" w="med"/>
          </a:ln>
        </p:spPr>
        <p:style>
          <a:lnRef idx="0"/>
          <a:fillRef idx="0"/>
          <a:effectRef idx="0"/>
          <a:fontRef idx="minor"/>
        </p:style>
      </p:sp>
      <p:sp>
        <p:nvSpPr>
          <p:cNvPr id="208" name="CustomShape 27"/>
          <p:cNvSpPr/>
          <p:nvPr/>
        </p:nvSpPr>
        <p:spPr>
          <a:xfrm flipH="1">
            <a:off x="1996560" y="4177800"/>
            <a:ext cx="4815360" cy="360"/>
          </a:xfrm>
          <a:prstGeom prst="curvedConnector3">
            <a:avLst>
              <a:gd name="adj1" fmla="val 50000"/>
            </a:avLst>
          </a:prstGeom>
          <a:noFill/>
          <a:ln w="38160">
            <a:solidFill>
              <a:srgbClr val="e06666"/>
            </a:solidFill>
            <a:round/>
            <a:tailEnd len="med" type="stealth" w="med"/>
          </a:ln>
        </p:spPr>
        <p:style>
          <a:lnRef idx="0"/>
          <a:fillRef idx="0"/>
          <a:effectRef idx="0"/>
          <a:fontRef idx="minor"/>
        </p:style>
      </p:sp>
      <p:sp>
        <p:nvSpPr>
          <p:cNvPr id="209" name="CustomShape 28"/>
          <p:cNvSpPr/>
          <p:nvPr/>
        </p:nvSpPr>
        <p:spPr>
          <a:xfrm rot="5400000">
            <a:off x="4690440" y="2465640"/>
            <a:ext cx="388800" cy="4129200"/>
          </a:xfrm>
          <a:prstGeom prst="curvedConnector2">
            <a:avLst/>
          </a:prstGeom>
          <a:noFill/>
          <a:ln w="38160">
            <a:solidFill>
              <a:srgbClr val="e06666"/>
            </a:solidFill>
            <a:round/>
            <a:tailEnd len="med" type="stealth" w="med"/>
          </a:ln>
        </p:spPr>
        <p:style>
          <a:lnRef idx="0"/>
          <a:fillRef idx="0"/>
          <a:effectRef idx="0"/>
          <a:fontRef idx="minor"/>
        </p:style>
      </p:sp>
      <p:sp>
        <p:nvSpPr>
          <p:cNvPr id="210" name="CustomShape 29"/>
          <p:cNvSpPr/>
          <p:nvPr/>
        </p:nvSpPr>
        <p:spPr>
          <a:xfrm>
            <a:off x="2625120" y="5115240"/>
            <a:ext cx="3814920" cy="35100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800" spc="-1" strike="noStrike">
                <a:solidFill>
                  <a:srgbClr val="ffffff"/>
                </a:solidFill>
                <a:latin typeface="Courier New"/>
                <a:ea typeface="Courier New"/>
              </a:rPr>
              <a:t>“</a:t>
            </a:r>
            <a:r>
              <a:rPr b="0" lang="es-AR" sz="1800" spc="-1" strike="noStrike">
                <a:solidFill>
                  <a:srgbClr val="ffffff"/>
                </a:solidFill>
                <a:latin typeface="Courier New"/>
                <a:ea typeface="Courier New"/>
              </a:rPr>
              <a:t>Año de nacimiento de”</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99960" y="35820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Funciones</a:t>
            </a:r>
            <a:endParaRPr b="0" lang="es-AR" sz="4400" spc="-1" strike="noStrike">
              <a:latin typeface="Arial"/>
            </a:endParaRPr>
          </a:p>
        </p:txBody>
      </p:sp>
      <p:sp>
        <p:nvSpPr>
          <p:cNvPr id="212" name="CustomShape 2"/>
          <p:cNvSpPr/>
          <p:nvPr/>
        </p:nvSpPr>
        <p:spPr>
          <a:xfrm>
            <a:off x="1179720" y="1996200"/>
            <a:ext cx="2358720" cy="3060000"/>
          </a:xfrm>
          <a:prstGeom prst="ellipse">
            <a:avLst/>
          </a:prstGeom>
          <a:solidFill>
            <a:schemeClr val="lt2"/>
          </a:solidFill>
          <a:ln w="19080">
            <a:solidFill>
              <a:srgbClr val="1f497d"/>
            </a:solidFill>
            <a:round/>
          </a:ln>
        </p:spPr>
        <p:style>
          <a:lnRef idx="0"/>
          <a:fillRef idx="0"/>
          <a:effectRef idx="0"/>
          <a:fontRef idx="minor"/>
        </p:style>
      </p:sp>
      <p:grpSp>
        <p:nvGrpSpPr>
          <p:cNvPr id="213" name="Group 3"/>
          <p:cNvGrpSpPr/>
          <p:nvPr/>
        </p:nvGrpSpPr>
        <p:grpSpPr>
          <a:xfrm>
            <a:off x="1930320" y="1996200"/>
            <a:ext cx="937440" cy="636120"/>
            <a:chOff x="1930320" y="1996200"/>
            <a:chExt cx="937440" cy="636120"/>
          </a:xfrm>
        </p:grpSpPr>
        <p:sp>
          <p:nvSpPr>
            <p:cNvPr id="214" name="CustomShape 4"/>
            <p:cNvSpPr/>
            <p:nvPr/>
          </p:nvSpPr>
          <p:spPr>
            <a:xfrm>
              <a:off x="2235600" y="231480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215" name="CustomShape 5"/>
            <p:cNvSpPr/>
            <p:nvPr/>
          </p:nvSpPr>
          <p:spPr>
            <a:xfrm>
              <a:off x="1930320" y="1996200"/>
              <a:ext cx="93744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Haskell</a:t>
              </a:r>
              <a:endParaRPr b="0" lang="es-AR" sz="1400" spc="-1" strike="noStrike">
                <a:latin typeface="Arial"/>
              </a:endParaRPr>
            </a:p>
          </p:txBody>
        </p:sp>
      </p:grpSp>
      <p:grpSp>
        <p:nvGrpSpPr>
          <p:cNvPr id="216" name="Group 6"/>
          <p:cNvGrpSpPr/>
          <p:nvPr/>
        </p:nvGrpSpPr>
        <p:grpSpPr>
          <a:xfrm>
            <a:off x="1489680" y="3699720"/>
            <a:ext cx="742320" cy="636120"/>
            <a:chOff x="1489680" y="3699720"/>
            <a:chExt cx="742320" cy="636120"/>
          </a:xfrm>
        </p:grpSpPr>
        <p:sp>
          <p:nvSpPr>
            <p:cNvPr id="217" name="CustomShape 7"/>
            <p:cNvSpPr/>
            <p:nvPr/>
          </p:nvSpPr>
          <p:spPr>
            <a:xfrm>
              <a:off x="1725840" y="40183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218" name="CustomShape 8"/>
            <p:cNvSpPr/>
            <p:nvPr/>
          </p:nvSpPr>
          <p:spPr>
            <a:xfrm>
              <a:off x="1489680" y="36997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Java</a:t>
              </a:r>
              <a:endParaRPr b="0" lang="es-AR" sz="1400" spc="-1" strike="noStrike">
                <a:latin typeface="Arial"/>
              </a:endParaRPr>
            </a:p>
          </p:txBody>
        </p:sp>
      </p:grpSp>
      <p:grpSp>
        <p:nvGrpSpPr>
          <p:cNvPr id="219" name="Group 9"/>
          <p:cNvGrpSpPr/>
          <p:nvPr/>
        </p:nvGrpSpPr>
        <p:grpSpPr>
          <a:xfrm>
            <a:off x="2311560" y="4248720"/>
            <a:ext cx="742320" cy="636120"/>
            <a:chOff x="2311560" y="4248720"/>
            <a:chExt cx="742320" cy="636120"/>
          </a:xfrm>
        </p:grpSpPr>
        <p:sp>
          <p:nvSpPr>
            <p:cNvPr id="220" name="CustomShape 10"/>
            <p:cNvSpPr/>
            <p:nvPr/>
          </p:nvSpPr>
          <p:spPr>
            <a:xfrm>
              <a:off x="2547360" y="45673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221" name="CustomShape 11"/>
            <p:cNvSpPr/>
            <p:nvPr/>
          </p:nvSpPr>
          <p:spPr>
            <a:xfrm>
              <a:off x="2311560" y="42487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PHP</a:t>
              </a:r>
              <a:endParaRPr b="0" lang="es-AR" sz="1400" spc="-1" strike="noStrike">
                <a:latin typeface="Arial"/>
              </a:endParaRPr>
            </a:p>
          </p:txBody>
        </p:sp>
      </p:grpSp>
      <p:sp>
        <p:nvSpPr>
          <p:cNvPr id="222" name="CustomShape 12"/>
          <p:cNvSpPr/>
          <p:nvPr/>
        </p:nvSpPr>
        <p:spPr>
          <a:xfrm>
            <a:off x="5769360" y="1996200"/>
            <a:ext cx="2358720" cy="3060000"/>
          </a:xfrm>
          <a:prstGeom prst="ellipse">
            <a:avLst/>
          </a:prstGeom>
          <a:solidFill>
            <a:schemeClr val="lt2"/>
          </a:solidFill>
          <a:ln w="19080">
            <a:solidFill>
              <a:srgbClr val="1f497d"/>
            </a:solidFill>
            <a:round/>
          </a:ln>
        </p:spPr>
        <p:style>
          <a:lnRef idx="0"/>
          <a:fillRef idx="0"/>
          <a:effectRef idx="0"/>
          <a:fontRef idx="minor"/>
        </p:style>
      </p:sp>
      <p:grpSp>
        <p:nvGrpSpPr>
          <p:cNvPr id="223" name="Group 13"/>
          <p:cNvGrpSpPr/>
          <p:nvPr/>
        </p:nvGrpSpPr>
        <p:grpSpPr>
          <a:xfrm>
            <a:off x="6577560" y="2155680"/>
            <a:ext cx="742320" cy="636120"/>
            <a:chOff x="6577560" y="2155680"/>
            <a:chExt cx="742320" cy="636120"/>
          </a:xfrm>
        </p:grpSpPr>
        <p:sp>
          <p:nvSpPr>
            <p:cNvPr id="224" name="CustomShape 14"/>
            <p:cNvSpPr/>
            <p:nvPr/>
          </p:nvSpPr>
          <p:spPr>
            <a:xfrm>
              <a:off x="6813720" y="247428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225" name="CustomShape 15"/>
            <p:cNvSpPr/>
            <p:nvPr/>
          </p:nvSpPr>
          <p:spPr>
            <a:xfrm>
              <a:off x="6577560" y="215568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1987</a:t>
              </a:r>
              <a:endParaRPr b="0" lang="es-AR" sz="1400" spc="-1" strike="noStrike">
                <a:latin typeface="Arial"/>
              </a:endParaRPr>
            </a:p>
          </p:txBody>
        </p:sp>
      </p:grpSp>
      <p:grpSp>
        <p:nvGrpSpPr>
          <p:cNvPr id="226" name="Group 16"/>
          <p:cNvGrpSpPr/>
          <p:nvPr/>
        </p:nvGrpSpPr>
        <p:grpSpPr>
          <a:xfrm>
            <a:off x="6577560" y="3699720"/>
            <a:ext cx="742320" cy="636120"/>
            <a:chOff x="6577560" y="3699720"/>
            <a:chExt cx="742320" cy="636120"/>
          </a:xfrm>
        </p:grpSpPr>
        <p:sp>
          <p:nvSpPr>
            <p:cNvPr id="227" name="CustomShape 17"/>
            <p:cNvSpPr/>
            <p:nvPr/>
          </p:nvSpPr>
          <p:spPr>
            <a:xfrm>
              <a:off x="6813720" y="40183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228" name="CustomShape 18"/>
            <p:cNvSpPr/>
            <p:nvPr/>
          </p:nvSpPr>
          <p:spPr>
            <a:xfrm>
              <a:off x="6577560" y="36997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1995</a:t>
              </a:r>
              <a:endParaRPr b="0" lang="es-AR" sz="1400" spc="-1" strike="noStrike">
                <a:latin typeface="Arial"/>
              </a:endParaRPr>
            </a:p>
            <a:p>
              <a:pPr algn="ctr">
                <a:lnSpc>
                  <a:spcPct val="100000"/>
                </a:lnSpc>
                <a:buNone/>
              </a:pPr>
              <a:endParaRPr b="0" lang="es-AR" sz="1400" spc="-1" strike="noStrike">
                <a:latin typeface="Arial"/>
              </a:endParaRPr>
            </a:p>
          </p:txBody>
        </p:sp>
      </p:grpSp>
      <p:sp>
        <p:nvSpPr>
          <p:cNvPr id="229" name="CustomShape 19"/>
          <p:cNvSpPr/>
          <p:nvPr/>
        </p:nvSpPr>
        <p:spPr>
          <a:xfrm>
            <a:off x="2507400" y="2474280"/>
            <a:ext cx="4305600" cy="15840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230" name="CustomShape 20"/>
          <p:cNvSpPr/>
          <p:nvPr/>
        </p:nvSpPr>
        <p:spPr>
          <a:xfrm>
            <a:off x="1997280" y="4177800"/>
            <a:ext cx="4815360" cy="36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231" name="CustomShape 21"/>
          <p:cNvSpPr/>
          <p:nvPr/>
        </p:nvSpPr>
        <p:spPr>
          <a:xfrm flipH="1" rot="10800000">
            <a:off x="2819160" y="4178880"/>
            <a:ext cx="3993840" cy="54792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232" name="CustomShape 22"/>
          <p:cNvSpPr/>
          <p:nvPr/>
        </p:nvSpPr>
        <p:spPr>
          <a:xfrm>
            <a:off x="2625120" y="5115240"/>
            <a:ext cx="3814920" cy="35100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800" spc="-1" strike="noStrike">
                <a:solidFill>
                  <a:srgbClr val="ffffff"/>
                </a:solidFill>
                <a:latin typeface="Courier New"/>
                <a:ea typeface="Courier New"/>
              </a:rPr>
              <a:t>Lenguaje</a:t>
            </a:r>
            <a:r>
              <a:rPr b="0" lang="es-AR" sz="1800" spc="-1" strike="noStrike">
                <a:solidFill>
                  <a:srgbClr val="f6b26b"/>
                </a:solidFill>
                <a:latin typeface="Courier New"/>
                <a:ea typeface="Courier New"/>
              </a:rPr>
              <a:t> -&gt; </a:t>
            </a:r>
            <a:r>
              <a:rPr b="0" lang="es-AR" sz="1800" spc="-1" strike="noStrike">
                <a:solidFill>
                  <a:srgbClr val="ffffff"/>
                </a:solidFill>
                <a:latin typeface="Courier New"/>
                <a:ea typeface="Courier New"/>
              </a:rPr>
              <a:t>Año</a:t>
            </a:r>
            <a:endParaRPr b="0" lang="es-AR" sz="1800" spc="-1" strike="noStrike">
              <a:latin typeface="Arial"/>
            </a:endParaRPr>
          </a:p>
        </p:txBody>
      </p:sp>
      <p:grpSp>
        <p:nvGrpSpPr>
          <p:cNvPr id="233" name="Group 23"/>
          <p:cNvGrpSpPr/>
          <p:nvPr/>
        </p:nvGrpSpPr>
        <p:grpSpPr>
          <a:xfrm>
            <a:off x="6157440" y="3062520"/>
            <a:ext cx="742320" cy="636120"/>
            <a:chOff x="6157440" y="3062520"/>
            <a:chExt cx="742320" cy="636120"/>
          </a:xfrm>
        </p:grpSpPr>
        <p:sp>
          <p:nvSpPr>
            <p:cNvPr id="234" name="CustomShape 24"/>
            <p:cNvSpPr/>
            <p:nvPr/>
          </p:nvSpPr>
          <p:spPr>
            <a:xfrm>
              <a:off x="6393600" y="338112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235" name="CustomShape 25"/>
            <p:cNvSpPr/>
            <p:nvPr/>
          </p:nvSpPr>
          <p:spPr>
            <a:xfrm>
              <a:off x="6157440" y="306252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2003</a:t>
              </a:r>
              <a:endParaRPr b="0" lang="es-AR" sz="1400" spc="-1" strike="noStrike">
                <a:latin typeface="Arial"/>
              </a:endParaRPr>
            </a:p>
          </p:txBody>
        </p:sp>
      </p:grpSp>
      <p:grpSp>
        <p:nvGrpSpPr>
          <p:cNvPr id="236" name="Group 26"/>
          <p:cNvGrpSpPr/>
          <p:nvPr/>
        </p:nvGrpSpPr>
        <p:grpSpPr>
          <a:xfrm>
            <a:off x="2027880" y="2982960"/>
            <a:ext cx="742320" cy="636120"/>
            <a:chOff x="2027880" y="2982960"/>
            <a:chExt cx="742320" cy="636120"/>
          </a:xfrm>
        </p:grpSpPr>
        <p:sp>
          <p:nvSpPr>
            <p:cNvPr id="237" name="CustomShape 27"/>
            <p:cNvSpPr/>
            <p:nvPr/>
          </p:nvSpPr>
          <p:spPr>
            <a:xfrm>
              <a:off x="2263680" y="3301560"/>
              <a:ext cx="270360" cy="317520"/>
            </a:xfrm>
            <a:prstGeom prst="flowChartConnector">
              <a:avLst/>
            </a:prstGeom>
            <a:solidFill>
              <a:srgbClr val="434343"/>
            </a:solidFill>
            <a:ln w="9360">
              <a:solidFill>
                <a:srgbClr val="ffffff"/>
              </a:solidFill>
              <a:round/>
            </a:ln>
          </p:spPr>
          <p:style>
            <a:lnRef idx="0"/>
            <a:fillRef idx="0"/>
            <a:effectRef idx="0"/>
            <a:fontRef idx="minor"/>
          </p:style>
        </p:sp>
        <p:sp>
          <p:nvSpPr>
            <p:cNvPr id="238" name="CustomShape 28"/>
            <p:cNvSpPr/>
            <p:nvPr/>
          </p:nvSpPr>
          <p:spPr>
            <a:xfrm>
              <a:off x="2027880" y="2982960"/>
              <a:ext cx="742320" cy="317520"/>
            </a:xfrm>
            <a:prstGeom prst="rect">
              <a:avLst/>
            </a:prstGeom>
            <a:noFill/>
            <a:ln w="0">
              <a:noFill/>
            </a:ln>
          </p:spPr>
          <p:style>
            <a:lnRef idx="0"/>
            <a:fillRef idx="0"/>
            <a:effectRef idx="0"/>
            <a:fontRef idx="minor"/>
          </p:style>
          <p:txBody>
            <a:bodyPr lIns="90000" rIns="90000" tIns="182880" bIns="182880" anchor="t">
              <a:noAutofit/>
            </a:bodyPr>
            <a:p>
              <a:pPr algn="ctr">
                <a:lnSpc>
                  <a:spcPct val="100000"/>
                </a:lnSpc>
                <a:buNone/>
              </a:pPr>
              <a:r>
                <a:rPr b="0" lang="es-AR" sz="1400" spc="-1" strike="noStrike">
                  <a:solidFill>
                    <a:srgbClr val="4f81bd"/>
                  </a:solidFill>
                  <a:latin typeface="Arial"/>
                  <a:ea typeface="Arial"/>
                </a:rPr>
                <a:t>Scala</a:t>
              </a:r>
              <a:endParaRPr b="0" lang="es-AR" sz="1400" spc="-1" strike="noStrike">
                <a:latin typeface="Arial"/>
              </a:endParaRPr>
            </a:p>
          </p:txBody>
        </p:sp>
      </p:grpSp>
      <p:sp>
        <p:nvSpPr>
          <p:cNvPr id="239" name="CustomShape 29"/>
          <p:cNvSpPr/>
          <p:nvPr/>
        </p:nvSpPr>
        <p:spPr>
          <a:xfrm>
            <a:off x="2535120" y="3461040"/>
            <a:ext cx="3857400" cy="7848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11760" y="64044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endParaRPr b="0" lang="es-AR" sz="4400" spc="-1" strike="noStrike">
              <a:latin typeface="Arial"/>
            </a:endParaRPr>
          </a:p>
        </p:txBody>
      </p:sp>
      <p:sp>
        <p:nvSpPr>
          <p:cNvPr id="241" name="CustomShape 2"/>
          <p:cNvSpPr/>
          <p:nvPr/>
        </p:nvSpPr>
        <p:spPr>
          <a:xfrm>
            <a:off x="311760" y="2009880"/>
            <a:ext cx="8519400" cy="341532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3200" spc="-1" strike="noStrike">
                <a:solidFill>
                  <a:srgbClr val="000000"/>
                </a:solidFill>
                <a:latin typeface="Calibri"/>
                <a:ea typeface="Calibri"/>
              </a:rPr>
              <a:t>Formalización del "comportamiento" (la construcción y uso) de la función</a:t>
            </a:r>
            <a:endParaRPr b="0" lang="es-AR" sz="3200" spc="-1" strike="noStrike">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Permite razonamiento "mecánico" sobre la computación</a:t>
            </a:r>
            <a:endParaRPr b="0" lang="es-AR" sz="3200" spc="-1" strike="noStrike">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Es el modelo computacional de los lenguajes funcionales</a:t>
            </a:r>
            <a:endParaRPr b="0" lang="es-AR" sz="3200" spc="-1" strike="noStrike">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Su razón de existir es describir nociones de computación formalmente</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11760" y="64044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endParaRPr b="0" lang="es-AR" sz="4400" spc="-1" strike="noStrike">
              <a:latin typeface="Arial"/>
            </a:endParaRPr>
          </a:p>
        </p:txBody>
      </p:sp>
      <p:sp>
        <p:nvSpPr>
          <p:cNvPr id="243" name="CustomShape 2"/>
          <p:cNvSpPr/>
          <p:nvPr/>
        </p:nvSpPr>
        <p:spPr>
          <a:xfrm>
            <a:off x="311760" y="2009880"/>
            <a:ext cx="8519400" cy="3415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(λV.Λ)</a:t>
            </a:r>
            <a:endParaRPr b="0" lang="es-AR" sz="3000" spc="-1" strike="noStrike">
              <a:latin typeface="Arial"/>
            </a:endParaRPr>
          </a:p>
          <a:p>
            <a:pPr algn="ctr">
              <a:lnSpc>
                <a:spcPct val="100000"/>
              </a:lnSpc>
              <a:spcBef>
                <a:spcPts val="1599"/>
              </a:spcBef>
              <a:buNone/>
            </a:pPr>
            <a:r>
              <a:rPr b="0" lang="es-AR" sz="3200" spc="-1" strike="noStrike">
                <a:solidFill>
                  <a:srgbClr val="000000"/>
                </a:solidFill>
                <a:latin typeface="Calibri"/>
                <a:ea typeface="Calibri"/>
              </a:rPr>
              <a:t>Tres Principios de Construcción</a:t>
            </a:r>
            <a:endParaRPr b="0" lang="es-AR" sz="3200" spc="-1" strike="noStrike">
              <a:latin typeface="Arial"/>
            </a:endParaRPr>
          </a:p>
          <a:p>
            <a:pPr algn="ctr">
              <a:lnSpc>
                <a:spcPct val="100000"/>
              </a:lnSpc>
              <a:spcBef>
                <a:spcPts val="1599"/>
              </a:spcBef>
              <a:spcAft>
                <a:spcPts val="1599"/>
              </a:spcAft>
              <a:buNone/>
            </a:pPr>
            <a:r>
              <a:rPr b="0" lang="es-AR" sz="3200" spc="-1" strike="noStrike">
                <a:solidFill>
                  <a:srgbClr val="000000"/>
                </a:solidFill>
                <a:latin typeface="Calibri"/>
                <a:ea typeface="Calibri"/>
              </a:rPr>
              <a:t>(Suponer un set infinito V de variables: V = { x, y, z, …})</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11760" y="759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br>
              <a:rPr sz="4400"/>
            </a:br>
            <a:endParaRPr b="0" lang="es-AR" sz="4400" spc="-1" strike="noStrike">
              <a:latin typeface="Arial"/>
            </a:endParaRPr>
          </a:p>
        </p:txBody>
      </p:sp>
      <p:sp>
        <p:nvSpPr>
          <p:cNvPr id="245" name="CustomShape 2"/>
          <p:cNvSpPr/>
          <p:nvPr/>
        </p:nvSpPr>
        <p:spPr>
          <a:xfrm>
            <a:off x="311760" y="2009880"/>
            <a:ext cx="8519400" cy="794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(λV.Λ)</a:t>
            </a:r>
            <a:endParaRPr b="0" lang="es-AR" sz="3000" spc="-1" strike="noStrike">
              <a:latin typeface="Arial"/>
            </a:endParaRPr>
          </a:p>
          <a:p>
            <a:pPr>
              <a:lnSpc>
                <a:spcPct val="100000"/>
              </a:lnSpc>
              <a:spcBef>
                <a:spcPts val="1599"/>
              </a:spcBef>
              <a:spcAft>
                <a:spcPts val="1599"/>
              </a:spcAft>
              <a:buNone/>
            </a:pPr>
            <a:endParaRPr b="0" lang="es-AR" sz="3000" spc="-1" strike="noStrike">
              <a:latin typeface="Arial"/>
            </a:endParaRPr>
          </a:p>
        </p:txBody>
      </p:sp>
      <p:sp>
        <p:nvSpPr>
          <p:cNvPr id="246" name="CustomShape 3"/>
          <p:cNvSpPr/>
          <p:nvPr/>
        </p:nvSpPr>
        <p:spPr>
          <a:xfrm>
            <a:off x="311760" y="2940120"/>
            <a:ext cx="8519400" cy="217332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x 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y 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(λx.x z)</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(λx.x z) y</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(λy.(λz. x))</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LibreOffice/7.3.7.2$Linux_X86_64 LibreOffice_project/30$Build-2</Application>
  <AppVersion>15.0000</AppVersion>
  <Words>9910</Words>
  <Paragraphs>408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2019-08-26T03:42:02Z</dcterms:created>
  <dc:creator/>
  <dc:description/>
  <dc:language>es-AR</dc:language>
  <cp:lastModifiedBy/>
  <dcterms:modified xsi:type="dcterms:W3CDTF">2023-08-14T18:26:58Z</dcterms:modified>
  <cp:revision>8</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KSOProductBuildVer">
    <vt:lpwstr>1033-11.1.0.8392</vt:lpwstr>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ScaleCrop">
    <vt:bool>0</vt:bool>
  </property>
  <property fmtid="{D5CDD505-2E9C-101B-9397-08002B2CF9AE}" pid="9" name="ShareDoc">
    <vt:bool>0</vt:bool>
  </property>
  <property fmtid="{D5CDD505-2E9C-101B-9397-08002B2CF9AE}" pid="10" name="Slides">
    <vt:i4>38</vt:i4>
  </property>
</Properties>
</file>