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media/image8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9210FE1-9503-4F44-824B-A82BA589F352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56B8F5-4082-4930-A905-B2A82E33D8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822924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761640"/>
            <a:ext cx="822924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23C0F8-E06A-43F6-9167-ED34A615FC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76164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76164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401ABF-1997-4FEB-93E8-5E01C9EA65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17468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17468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76164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76164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76164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D48705-5024-4627-A0C8-EF5F45440A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EFCDD3-EAFE-4D93-A4E0-0B21706C30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FCD685-1CFD-45AA-B335-7FD28ABC6E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5B06AC-F66E-43A2-AD4D-2143342800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40158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174680"/>
            <a:ext cx="40158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417E9B-9970-4AF4-BA3C-74D6A0F7AF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8FB851-F993-4047-B621-5FE7198A8A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190440"/>
            <a:ext cx="822924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783CC8-E777-4C33-BB70-6AD5BAD25A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174680"/>
            <a:ext cx="40158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376164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5AE44D-8C5F-4165-9328-09326FC943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58E7AB-6A10-4195-93D9-2452A583E7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40158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376164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70C3CD-4F89-4ED0-8DA1-FB9C02EBCF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761640"/>
            <a:ext cx="822924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1F8724-C5CF-49F4-AD73-7F13FE0417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822924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3761640"/>
            <a:ext cx="822924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3E2B57-4EA4-4196-A315-4383FC97F4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376164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376164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AB86C2-30C6-4964-81B1-9D0D825422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17468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17468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376164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376164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3761640"/>
            <a:ext cx="26496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D2920F-74CB-42A1-A5DD-58FF7CC0EC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ECCDCD-EB06-4A6F-B339-A7FF1C5497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40158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174680"/>
            <a:ext cx="40158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FC7398-A22F-41ED-B0F3-C69E25FD28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136504-C4DF-4046-9680-F496371CD3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190440"/>
            <a:ext cx="822924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F82285-7C96-426A-AD6F-769DD9B1E7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174680"/>
            <a:ext cx="40158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76164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93CB24-FC30-4474-92DC-2547DAD2FC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40158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76164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950C10-E02F-41C5-A2E2-3130DC50D8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761640"/>
            <a:ext cx="8229240" cy="23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7EFC00-8B1B-4668-B339-778318BBE1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6240" cy="6857640"/>
          </a:xfrm>
          <a:prstGeom prst="rect">
            <a:avLst/>
          </a:prstGeom>
          <a:ln w="9525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6240" cy="6857640"/>
          </a:xfrm>
          <a:prstGeom prst="rect">
            <a:avLst/>
          </a:prstGeom>
          <a:ln w="9525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68360" y="1197000"/>
            <a:ext cx="8206920" cy="1082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SimSun"/>
              </a:rPr>
              <a:t>Click to edit Master title style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6240" cy="6857640"/>
          </a:xfrm>
          <a:prstGeom prst="rect">
            <a:avLst/>
          </a:prstGeom>
          <a:ln w="9525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88;p1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115956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860" spc="-1" strike="noStrike">
                <a:solidFill>
                  <a:srgbClr val="3d0e62"/>
                </a:solidFill>
                <a:latin typeface="Bitter"/>
                <a:ea typeface="Bitter"/>
              </a:rPr>
              <a:t>Programación IV</a:t>
            </a:r>
            <a:endParaRPr b="0" lang="es-AR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85800" y="3624480"/>
            <a:ext cx="6400440" cy="82512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8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Programación Funcional</a:t>
            </a:r>
            <a:r>
              <a:rPr b="0" lang="es-A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.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/>
          <p:nvPr/>
        </p:nvSpPr>
        <p:spPr>
          <a:xfrm>
            <a:off x="457200" y="52272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Estructuras de datos recursivas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13" name="TextShape 2"/>
          <p:cNvSpPr/>
          <p:nvPr/>
        </p:nvSpPr>
        <p:spPr>
          <a:xfrm>
            <a:off x="457200" y="1371600"/>
            <a:ext cx="8214120" cy="46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trait Lista[T]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esVacio: Boolean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primero:T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resto:Lista[T]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class Vacia[T] extends Lista[T]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esVacio = true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primero:Nothing = throw new NoSuchElementException("No existe elemento")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resto:Nothing = throw new NoSuchElementException("No existe elemento")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class Llena[T](val primero: T, val resto: Lista[T]) extends Lista[T]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esVacio= false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/>
          <p:nvPr/>
        </p:nvSpPr>
        <p:spPr>
          <a:xfrm>
            <a:off x="457200" y="52272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En Haskell :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15" name="TextShape 2"/>
          <p:cNvSpPr/>
          <p:nvPr/>
        </p:nvSpPr>
        <p:spPr>
          <a:xfrm>
            <a:off x="457200" y="1632960"/>
            <a:ext cx="82288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data List a = Empty | Cons { listHead :: a, listTail :: List a} deriving (Show, Read, Eq, Ord)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ghci&gt; Empty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Empty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ghci&gt; 5 `Cons` Empty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Cons 5 Empty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ghci&gt; 4 `Cons` (5 `Cons` Empty)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Cons 4 (Cons 5 Empty)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ghci&gt; 3 `Cons` (4 `Cons` (5 `Cons` Empty))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Cons 3 (Cons 4 (Cons 5 Empty))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/>
          <p:nvPr/>
        </p:nvSpPr>
        <p:spPr>
          <a:xfrm>
            <a:off x="457200" y="52272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Case Classes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17" name="TextShape 2"/>
          <p:cNvSpPr/>
          <p:nvPr/>
        </p:nvSpPr>
        <p:spPr>
          <a:xfrm>
            <a:off x="457200" y="1632960"/>
            <a:ext cx="82288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Scala da soporte a la noción de clases caso (en inglés case classes, desde ahora clases Case). Las clases Case son clases regulares las cuales exportan sus parámetros constructores y a su vez proveen una descomposición recursiva de sí mismas a través de reconocimiento de patrones.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A continuación se muestra un ejemplo para una jerarquía de clases la cual consiste de una super clase abstracta llamada Term y tres clases concretas: Var, Fun y App.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/>
          <p:nvPr/>
        </p:nvSpPr>
        <p:spPr>
          <a:xfrm>
            <a:off x="457200" y="52272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Case Classes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19" name="TextShape 2"/>
          <p:cNvSpPr/>
          <p:nvPr/>
        </p:nvSpPr>
        <p:spPr>
          <a:xfrm>
            <a:off x="457200" y="1632960"/>
            <a:ext cx="82288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abstract class Term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Var(name: String) extends Term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Fun(arg: String, body: Term) extends Term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App(f: Term, v: Term) extends Term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/>
          <p:nvPr/>
        </p:nvSpPr>
        <p:spPr>
          <a:xfrm>
            <a:off x="457200" y="52272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Case Classes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21" name="TextShape 2"/>
          <p:cNvSpPr/>
          <p:nvPr/>
        </p:nvSpPr>
        <p:spPr>
          <a:xfrm>
            <a:off x="411120" y="1603440"/>
            <a:ext cx="82288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sealed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trait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Vacia[T]() extends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Llena[T](val primero: T, val resto: Lista[T]) extends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/>
          <p:nvPr/>
        </p:nvSpPr>
        <p:spPr>
          <a:xfrm>
            <a:off x="457200" y="52272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Pattern matching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23" name="TextShape 2"/>
          <p:cNvSpPr/>
          <p:nvPr/>
        </p:nvSpPr>
        <p:spPr>
          <a:xfrm>
            <a:off x="457200" y="1632960"/>
            <a:ext cx="82288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Pattern Matching nace del paradigma funcional aunque hoy en día lenguaje multiparadigma lo implementan como Scala o Kotlin. Pattern Matching permite definir funciones por medio de macheo de parámetros y resultados. Veamos un ejemplo en Haskell de definición de factorial: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factorial 0 = 1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factorial n = n * factorial (n - 1)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Haskell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-- area :: Shape -&gt; Float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area (Circle radio) = pi * radio^2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area (Rect base altura) = base * altura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-- isCircle :: Shape -&gt; Bool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isCircle (Circle _) = True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isCircle _ = False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457200" y="52272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Erlang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457200" y="1323360"/>
            <a:ext cx="82288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fac(0) -&gt; 1;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fac(N) when N &gt; 0, is_integer(N) -&gt; N * fac(N-1).</a:t>
            </a:r>
            <a:endParaRPr b="0" lang="es-AR" sz="2360" spc="-1" strike="noStrike">
              <a:latin typeface="Arial"/>
            </a:endParaRPr>
          </a:p>
        </p:txBody>
      </p:sp>
      <p:sp>
        <p:nvSpPr>
          <p:cNvPr id="128" name="TextShape 1"/>
          <p:cNvSpPr/>
          <p:nvPr/>
        </p:nvSpPr>
        <p:spPr>
          <a:xfrm>
            <a:off x="457200" y="277596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ML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29" name="TextShape 2"/>
          <p:cNvSpPr/>
          <p:nvPr/>
        </p:nvSpPr>
        <p:spPr>
          <a:xfrm>
            <a:off x="457200" y="3701880"/>
            <a:ext cx="8228520" cy="21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fun fac 0 = 1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| fac n = n * fac (n - 1)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/>
          <p:nvPr/>
        </p:nvSpPr>
        <p:spPr>
          <a:xfrm>
            <a:off x="457200" y="52272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Scala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1" name="TextShape 2"/>
          <p:cNvSpPr/>
          <p:nvPr/>
        </p:nvSpPr>
        <p:spPr>
          <a:xfrm>
            <a:off x="457200" y="1632960"/>
            <a:ext cx="82288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def fact(n: Int): Int = n match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0 =&gt; 1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n =&gt; n * fact(n - 1)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C#: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160280"/>
            <a:ext cx="8229240" cy="4952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public static void SwitchPattern(object o)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switch (o)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case Person p: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Console.WriteLine($"any other person {p.FirstName}");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break;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case var x: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Console.WriteLine($"Type {x?.GetType().Name} ");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break;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990" spc="-1" strike="noStrike">
                <a:solidFill>
                  <a:srgbClr val="000000"/>
                </a:solidFill>
                <a:latin typeface="Arial"/>
                <a:ea typeface="Droid Sans Fallback"/>
              </a:rPr>
              <a:t>Generics</a:t>
            </a:r>
            <a:endParaRPr b="0" lang="es-AR" sz="39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ctr">
            <a:noAutofit/>
          </a:bodyPr>
          <a:p>
            <a:pPr marL="1800" indent="-34488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s-AR" sz="2910" spc="-1" strike="noStrike">
                <a:solidFill>
                  <a:srgbClr val="000000"/>
                </a:solidFill>
                <a:latin typeface="Arial"/>
                <a:ea typeface="Droid Sans Fallback"/>
              </a:rPr>
              <a:t>Cualquier lenguaje de tipado estático tiene un problema y es que dada una estructura de datos generica, debemos programarla n veces como n sea el tipo de datos que queramos usarla. </a:t>
            </a:r>
            <a:endParaRPr b="0" lang="es-AR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/>
          <p:nvPr/>
        </p:nvSpPr>
        <p:spPr>
          <a:xfrm>
            <a:off x="457200" y="52272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A la vez puedo utilizarlo con listas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5" name="TextShape 2"/>
          <p:cNvSpPr/>
          <p:nvPr/>
        </p:nvSpPr>
        <p:spPr>
          <a:xfrm>
            <a:off x="457200" y="1632960"/>
            <a:ext cx="82288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def cantidad[T](xs:List[T]):Int = xs match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List() =&gt; 0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head :: List()  =&gt; 1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head :: tail =&gt; 1 + cantidad(tail)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             //&gt; cantidad: [T](xs: List[T])Int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val l = List(1,3,4,5,6,8)     //&gt; l  : List[Int] = List(1, 3, 4, 5, 6, 8)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cantidad(l)      //&gt; res0: Int = 6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/>
          <p:nvPr/>
        </p:nvSpPr>
        <p:spPr>
          <a:xfrm>
            <a:off x="457200" y="52272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Y como queda nuestra lista?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7" name="TextShape 2"/>
          <p:cNvSpPr/>
          <p:nvPr/>
        </p:nvSpPr>
        <p:spPr>
          <a:xfrm>
            <a:off x="457200" y="1632960"/>
            <a:ext cx="82288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sealed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trait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Vacia[T]() extends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Llena[T](val primero: T, val resto: Lista[T]) extends Lista[T]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def  esVacio[T](e:Lista[T]) = e match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e:Vacia[T] =&gt; true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e:Llena[T] =&gt; false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    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232;p33" descr="imagen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233;p33"/>
          <p:cNvSpPr/>
          <p:nvPr/>
        </p:nvSpPr>
        <p:spPr>
          <a:xfrm>
            <a:off x="0" y="6603840"/>
            <a:ext cx="9143640" cy="2538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40" name="Google Shape;234;p33" descr="logo solo-08.jpg"/>
          <p:cNvPicPr/>
          <p:nvPr/>
        </p:nvPicPr>
        <p:blipFill>
          <a:blip r:embed="rId2"/>
          <a:stretch/>
        </p:blipFill>
        <p:spPr>
          <a:xfrm>
            <a:off x="7505640" y="5885640"/>
            <a:ext cx="840960" cy="98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800" cy="1144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800" cy="3976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Una posible solución es tipar esta estructura a object, esto trae con sigo ciertos problemas. 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Se pierde la seguridad por tipo.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Debemos castear al tipo de la estructura cada vez que consultemos un elemento: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 list = new ArrayList();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list.add("hello");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String s = (String) list.get(0);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800" cy="1144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800" cy="3976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A partir de java 5 , C#, haskell ... se introduce el concepto de clases genéricas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Permiten utilizar y programar estructuras genéricas, las cuales  se les indica el tipo: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List&lt;String&gt; list = new ArrayList&lt;String&gt;();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list.add("hello");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String s = list.get(0);   // no cast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800" cy="1144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800" cy="3976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Entre las ventajas podemos nombrar: 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Chequeo de tipos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Se elimina la necesidad de casteos.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Posibilidades  de utilizar y programar algoritmos y estructuras genéricas 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Es muy utilizado en Frameworks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800" cy="1144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800" cy="3976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Podemos generar clases genericas: 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public class Box&lt;T&gt; {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// T stands for "Type"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private T t;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public void set(T t) { this.t = t; }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public T get() { return t; }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800" cy="1144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800" cy="3976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Box&lt;Integer&gt; integerBox = new Box&lt;Integer&gt;();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integerBox.set(45);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Integer nro = integerBox.get();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Scala...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class Stack[A] {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private var elements: List[A] = Nil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def push(x: A) { elements = x :: elements }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def peek: A = elements.head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def pop(): A = {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val currentTop = peek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elements = elements.tail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currentTop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/>
          <p:nvPr/>
        </p:nvSpPr>
        <p:spPr>
          <a:xfrm>
            <a:off x="457200" y="522720"/>
            <a:ext cx="653076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Estructuras de datos recursivas 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09" name="TextShape 2"/>
          <p:cNvSpPr/>
          <p:nvPr/>
        </p:nvSpPr>
        <p:spPr>
          <a:xfrm>
            <a:off x="457200" y="1632960"/>
            <a:ext cx="82288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Una estructura de datos en Haskell o una clase en java o scala puede contener atributos esos atributos tienen un tipo determinado si ese tipo es igual a la clase contenedora tenemos una estructura recursiva.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Una Lista por ejemplo puede verse como una estructura recursiva. </a:t>
            </a:r>
            <a:endParaRPr b="0" lang="es-AR" sz="2360" spc="-1" strike="noStrike">
              <a:latin typeface="Arial"/>
            </a:endParaRPr>
          </a:p>
        </p:txBody>
      </p:sp>
      <p:pic>
        <p:nvPicPr>
          <p:cNvPr id="110" name="Picture 1" descr="1-head-tail-init-last-learn-you-a-haskell"/>
          <p:cNvPicPr/>
          <p:nvPr/>
        </p:nvPicPr>
        <p:blipFill>
          <a:blip r:embed="rId1"/>
          <a:stretch/>
        </p:blipFill>
        <p:spPr>
          <a:xfrm>
            <a:off x="2088360" y="3974400"/>
            <a:ext cx="5333760" cy="237132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2" descr="list-head-tail"/>
          <p:cNvPicPr/>
          <p:nvPr/>
        </p:nvPicPr>
        <p:blipFill>
          <a:blip r:embed="rId2"/>
          <a:stretch/>
        </p:blipFill>
        <p:spPr>
          <a:xfrm>
            <a:off x="2515320" y="3699360"/>
            <a:ext cx="5385600" cy="3285720"/>
          </a:xfrm>
          <a:prstGeom prst="rect">
            <a:avLst/>
          </a:prstGeom>
          <a:ln w="0">
            <a:noFill/>
          </a:ln>
        </p:spPr>
      </p:pic>
    </p:spTree>
  </p:cSld>
  <p:transition>
    <p:newsflash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LibreOffice/7.3.7.2$Linux_X86_64 LibreOffice_project/30$Build-2</Application>
  <AppVersion>15.0000</AppVersion>
  <Words>4818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2019-09-11T04:16:03Z</dcterms:created>
  <dc:creator/>
  <dc:description/>
  <dc:language>es-AR</dc:language>
  <cp:lastModifiedBy/>
  <dcterms:modified xsi:type="dcterms:W3CDTF">2023-08-23T19:46:56Z</dcterms:modified>
  <cp:revision>9</cp:revision>
  <dc:subject/>
  <dc:title>Programación IV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  <property fmtid="{D5CDD505-2E9C-101B-9397-08002B2CF9AE}" pid="3" name="Slides">
    <vt:i4>22</vt:i4>
  </property>
</Properties>
</file>