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_rels/slideLayout125.xml.rels" ContentType="application/vnd.openxmlformats-package.relationships+xml"/>
  <Override PartName="/ppt/slideLayouts/_rels/slideLayout48.xml.rels" ContentType="application/vnd.openxmlformats-package.relationships+xml"/>
  <Override PartName="/ppt/slideLayouts/_rels/slideLayout15.xml.rels" ContentType="application/vnd.openxmlformats-package.relationships+xml"/>
  <Override PartName="/ppt/slideLayouts/_rels/slideLayout124.xml.rels" ContentType="application/vnd.openxmlformats-package.relationships+xml"/>
  <Override PartName="/ppt/slideLayouts/_rels/slideLayout93.xml.rels" ContentType="application/vnd.openxmlformats-package.relationships+xml"/>
  <Override PartName="/ppt/slideLayouts/_rels/slideLayout14.xml.rels" ContentType="application/vnd.openxmlformats-package.relationships+xml"/>
  <Override PartName="/ppt/slideLayouts/_rels/slideLayout123.xml.rels" ContentType="application/vnd.openxmlformats-package.relationships+xml"/>
  <Override PartName="/ppt/slideLayouts/_rels/slideLayout92.xml.rels" ContentType="application/vnd.openxmlformats-package.relationships+xml"/>
  <Override PartName="/ppt/slideLayouts/_rels/slideLayout13.xml.rels" ContentType="application/vnd.openxmlformats-package.relationships+xml"/>
  <Override PartName="/ppt/slideLayouts/_rels/slideLayout122.xml.rels" ContentType="application/vnd.openxmlformats-package.relationships+xml"/>
  <Override PartName="/ppt/slideLayouts/_rels/slideLayout91.xml.rels" ContentType="application/vnd.openxmlformats-package.relationships+xml"/>
  <Override PartName="/ppt/slideLayouts/_rels/slideLayout12.xml.rels" ContentType="application/vnd.openxmlformats-package.relationships+xml"/>
  <Override PartName="/ppt/slideLayouts/_rels/slideLayout137.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33.xml.rels" ContentType="application/vnd.openxmlformats-package.relationships+xml"/>
  <Override PartName="/ppt/slideLayouts/_rels/slideLayout17.xml.rels" ContentType="application/vnd.openxmlformats-package.relationships+xml"/>
  <Override PartName="/ppt/slideLayouts/_rels/slideLayout49.xml.rels" ContentType="application/vnd.openxmlformats-package.relationships+xml"/>
  <Override PartName="/ppt/slideLayouts/_rels/slideLayout131.xml.rels" ContentType="application/vnd.openxmlformats-package.relationships+xml"/>
  <Override PartName="/ppt/slideLayouts/_rels/slideLayout128.xml.rels" ContentType="application/vnd.openxmlformats-package.relationships+xml"/>
  <Override PartName="/ppt/slideLayouts/_rels/slideLayout40.xml.rels" ContentType="application/vnd.openxmlformats-package.relationships+xml"/>
  <Override PartName="/ppt/slideLayouts/_rels/slideLayout97.xml.rels" ContentType="application/vnd.openxmlformats-package.relationships+xml"/>
  <Override PartName="/ppt/slideLayouts/_rels/slideLayout8.xml.rels" ContentType="application/vnd.openxmlformats-package.relationships+xml"/>
  <Override PartName="/ppt/slideLayouts/_rels/slideLayout29.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8.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_rels/slideLayout110.xml.rels" ContentType="application/vnd.openxmlformats-package.relationships+xml"/>
  <Override PartName="/ppt/slideLayouts/_rels/slideLayout11.xml.rels" ContentType="application/vnd.openxmlformats-package.relationships+xml"/>
  <Override PartName="/ppt/slideLayouts/_rels/slideLayout136.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79.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13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33.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34.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43.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44.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144.xml.rels" ContentType="application/vnd.openxmlformats-package.relationships+xml"/>
  <Override PartName="/ppt/slideLayouts/_rels/slideLayout35.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106.xml.rels" ContentType="application/vnd.openxmlformats-package.relationships+xml"/>
  <Override PartName="/ppt/slideLayouts/_rels/slideLayout59.xml.rels" ContentType="application/vnd.openxmlformats-package.relationships+xml"/>
  <Override PartName="/ppt/slideLayouts/_rels/slideLayout95.xml.rels" ContentType="application/vnd.openxmlformats-package.relationships+xml"/>
  <Override PartName="/ppt/slideLayouts/_rels/slideLayout140.xml.rels" ContentType="application/vnd.openxmlformats-package.relationships+xml"/>
  <Override PartName="/ppt/slideLayouts/_rels/slideLayout52.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139.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6.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26.xml.rels" ContentType="application/vnd.openxmlformats-package.relationships+xml"/>
  <Override PartName="/ppt/slideLayouts/_rels/slideLayout50.xml.rels" ContentType="application/vnd.openxmlformats-package.relationships+xml"/>
  <Override PartName="/ppt/slideLayouts/_rels/slideLayout82.xml.rels" ContentType="application/vnd.openxmlformats-package.relationships+xml"/>
  <Override PartName="/ppt/slideLayouts/_rels/slideLayout2.xml.rels" ContentType="application/vnd.openxmlformats-package.relationships+xml"/>
  <Override PartName="/ppt/slideLayouts/_rels/slideLayout23.xml.rels" ContentType="application/vnd.openxmlformats-package.relationships+xml"/>
  <Override PartName="/ppt/slideLayouts/_rels/slideLayout81.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32.xml.rels" ContentType="application/vnd.openxmlformats-package.relationships+xml"/>
  <Override PartName="/ppt/slideLayouts/_rels/slideLayout76.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41.xml.rels" ContentType="application/vnd.openxmlformats-package.relationships+xml"/>
  <Override PartName="/ppt/slideLayouts/_rels/slideLayout129.xml.rels" ContentType="application/vnd.openxmlformats-package.relationships+xml"/>
  <Override PartName="/ppt/slideLayouts/_rels/slideLayout98.xml.rels" ContentType="application/vnd.openxmlformats-package.relationships+xml"/>
  <Override PartName="/ppt/slideLayouts/_rels/slideLayout67.xml.rels" ContentType="application/vnd.openxmlformats-package.relationships+xml"/>
  <Override PartName="/ppt/slideLayouts/_rels/slideLayout112.xml.rels" ContentType="application/vnd.openxmlformats-package.relationships+xml"/>
  <Override PartName="/ppt/slideLayouts/_rels/slideLayout68.xml.rels" ContentType="application/vnd.openxmlformats-package.relationships+xml"/>
  <Override PartName="/ppt/slideLayouts/_rels/slideLayout113.xml.rels" ContentType="application/vnd.openxmlformats-package.relationships+xml"/>
  <Override PartName="/ppt/slideLayouts/_rels/slideLayout84.xml.rels" ContentType="application/vnd.openxmlformats-package.relationships+xml"/>
  <Override PartName="/ppt/slideLayouts/_rels/slideLayout115.xml.rels" ContentType="application/vnd.openxmlformats-package.relationships+xml"/>
  <Override PartName="/ppt/slideLayouts/_rels/slideLayout141.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07.xml.rels" ContentType="application/vnd.openxmlformats-package.relationships+xml"/>
  <Override PartName="/ppt/slideLayouts/_rels/slideLayout80.xml.rels" ContentType="application/vnd.openxmlformats-package.relationships+xml"/>
  <Override PartName="/ppt/slideLayouts/_rels/slideLayout111.xml.rels" ContentType="application/vnd.openxmlformats-package.relationships+xml"/>
  <Override PartName="/ppt/slideLayouts/_rels/slideLayout55.xml.rels" ContentType="application/vnd.openxmlformats-package.relationships+xml"/>
  <Override PartName="/ppt/slideLayouts/_rels/slideLayout100.xml.rels" ContentType="application/vnd.openxmlformats-package.relationships+xml"/>
  <Override PartName="/ppt/slideLayouts/_rels/slideLayout119.xml.rels" ContentType="application/vnd.openxmlformats-package.relationships+xml"/>
  <Override PartName="/ppt/slideLayouts/_rels/slideLayout83.xml.rels" ContentType="application/vnd.openxmlformats-package.relationships+xml"/>
  <Override PartName="/ppt/slideLayouts/_rels/slideLayout69.xml.rels" ContentType="application/vnd.openxmlformats-package.relationships+xml"/>
  <Override PartName="/ppt/slideLayouts/_rels/slideLayout114.xml.rels" ContentType="application/vnd.openxmlformats-package.relationships+xml"/>
  <Override PartName="/ppt/slideLayouts/_rels/slideLayout142.xml.rels" ContentType="application/vnd.openxmlformats-package.relationships+xml"/>
  <Override PartName="/ppt/slideLayouts/_rels/slideLayout77.xml.rels" ContentType="application/vnd.openxmlformats-package.relationships+xml"/>
  <Override PartName="/ppt/slideLayouts/_rels/slideLayout108.xml.rels" ContentType="application/vnd.openxmlformats-package.relationships+xml"/>
  <Override PartName="/ppt/slideLayouts/_rels/slideLayout70.xml.rels" ContentType="application/vnd.openxmlformats-package.relationships+xml"/>
  <Override PartName="/ppt/slideLayouts/_rels/slideLayout56.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117.xml.rels" ContentType="application/vnd.openxmlformats-package.relationships+xml"/>
  <Override PartName="/ppt/slideLayouts/_rels/slideLayout143.xml.rels" ContentType="application/vnd.openxmlformats-package.relationships+xml"/>
  <Override PartName="/ppt/slideLayouts/_rels/slideLayout78.xml.rels" ContentType="application/vnd.openxmlformats-package.relationships+xml"/>
  <Override PartName="/ppt/slideLayouts/_rels/slideLayout109.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_rels/slideLayout105.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73.xml.rels" ContentType="application/vnd.openxmlformats-package.relationships+xml"/>
  <Override PartName="/ppt/slideLayouts/_rels/slideLayout104.xml.rels" ContentType="application/vnd.openxmlformats-package.relationships+xml"/>
  <Override PartName="/ppt/slideLayouts/_rels/slideLayout42.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135.xml.rels" ContentType="application/vnd.openxmlformats-package.relationships+xml"/>
  <Override PartName="/ppt/slideLayouts/_rels/slideLayout88.xml.rels" ContentType="application/vnd.openxmlformats-package.relationships+xml"/>
  <Override PartName="/ppt/slideLayouts/_rels/slideLayout31.xml.rels" ContentType="application/vnd.openxmlformats-package.relationships+xml"/>
  <Override PartName="/ppt/slideLayouts/_rels/slideLayout13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3.xml" ContentType="application/vnd.openxmlformats-officedocument.presentationml.slideLayout+xml"/>
  <Override PartName="/ppt/slideLayouts/slideLayout58.xml" ContentType="application/vnd.openxmlformats-officedocument.presentationml.slideLayout+xml"/>
  <Override PartName="/ppt/slideLayouts/slideLayout2.xml" ContentType="application/vnd.openxmlformats-officedocument.presentationml.slideLayout+xml"/>
  <Override PartName="/ppt/slideLayouts/slideLayout57.xml" ContentType="application/vnd.openxmlformats-officedocument.presentationml.slideLayout+xml"/>
  <Override PartName="/ppt/slideLayouts/slideLayout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132.xml" ContentType="application/vnd.openxmlformats-officedocument.presentationml.slideLayout+xml"/>
  <Override PartName="/ppt/slideLayouts/slideLayout22.xml" ContentType="application/vnd.openxmlformats-officedocument.presentationml.slideLayout+xml"/>
  <Override PartName="/ppt/slideLayouts/slideLayout131.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34.xml" ContentType="application/vnd.openxmlformats-officedocument.presentationml.slideLayout+xml"/>
  <Override PartName="/ppt/slideLayouts/slideLayout143.xml" ContentType="application/vnd.openxmlformats-officedocument.presentationml.slideLayout+xml"/>
  <Override PartName="/ppt/slideLayouts/slideLayout36.xml" ContentType="application/vnd.openxmlformats-officedocument.presentationml.slideLayout+xml"/>
  <Override PartName="/ppt/slideLayouts/slideLayout103.xml" ContentType="application/vnd.openxmlformats-officedocument.presentationml.slideLayout+xml"/>
  <Override PartName="/ppt/slideLayouts/slideLayout37.xml" ContentType="application/vnd.openxmlformats-officedocument.presentationml.slideLayout+xml"/>
  <Override PartName="/ppt/slideLayouts/slideLayout104.xml" ContentType="application/vnd.openxmlformats-officedocument.presentationml.slideLayout+xml"/>
  <Override PartName="/ppt/slideLayouts/slideLayout38.xml" ContentType="application/vnd.openxmlformats-officedocument.presentationml.slideLayout+xml"/>
  <Override PartName="/ppt/slideLayouts/slideLayout105.xml" ContentType="application/vnd.openxmlformats-officedocument.presentationml.slideLayout+xml"/>
  <Override PartName="/ppt/slideLayouts/slideLayout39.xml" ContentType="application/vnd.openxmlformats-officedocument.presentationml.slideLayout+xml"/>
  <Override PartName="/ppt/slideLayouts/slideLayout106.xml" ContentType="application/vnd.openxmlformats-officedocument.presentationml.slideLayout+xml"/>
  <Override PartName="/ppt/slideLayouts/slideLayout40.xml" ContentType="application/vnd.openxmlformats-officedocument.presentationml.slideLayout+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14.xml" ContentType="application/vnd.openxmlformats-officedocument.presentationml.slideLayout+xml"/>
  <Override PartName="/ppt/slideLayouts/slideLayout6.xml" ContentType="application/vnd.openxmlformats-officedocument.presentationml.slideLayout+xml"/>
  <Override PartName="/ppt/slideLayouts/slideLayout113.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115.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44.xml" ContentType="application/vnd.openxmlformats-officedocument.presentationml.slideLayout+xml"/>
  <Override PartName="/ppt/slideLayouts/slideLayout35.xml" ContentType="application/vnd.openxmlformats-officedocument.presentationml.slideLayout+xml"/>
  <Override PartName="/ppt/slideLayouts/slideLayout102.xml" ContentType="application/vnd.openxmlformats-officedocument.presentationml.slideLayout+xml"/>
  <Override PartName="/ppt/slideLayouts/slideLayout139.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17.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42.xml" ContentType="application/vnd.openxmlformats-officedocument.presentationml.slideLayout+xml"/>
  <Override PartName="/ppt/slideLayouts/slideLayout109.xml" ContentType="application/vnd.openxmlformats-officedocument.presentationml.slideLayout+xml"/>
  <Override PartName="/ppt/slideLayouts/slideLayout32.xml" ContentType="application/vnd.openxmlformats-officedocument.presentationml.slideLayout+xml"/>
  <Override PartName="/ppt/slideLayouts/slideLayout141.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98.xml" ContentType="application/vnd.openxmlformats-officedocument.presentationml.slideLayout+xml"/>
  <Override PartName="/ppt/slideLayouts/slideLayout1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29.xml" ContentType="application/vnd.openxmlformats-officedocument.presentationml.slideLayout+xml"/>
  <Override PartName="/ppt/slideLayouts/slideLayout137.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36.xml" ContentType="application/vnd.openxmlformats-officedocument.presentationml.slideLayout+xml"/>
  <Override PartName="/ppt/slideLayouts/slideLayout27.xml" ContentType="application/vnd.openxmlformats-officedocument.presentationml.slideLayout+xml"/>
  <Override PartName="/ppt/slideLayouts/slideLayout135.xml" ContentType="application/vnd.openxmlformats-officedocument.presentationml.slideLayout+xml"/>
  <Override PartName="/ppt/slideLayouts/slideLayout26.xml" ContentType="application/vnd.openxmlformats-officedocument.presentationml.slideLayout+xml"/>
  <Override PartName="/ppt/slideLayouts/slideLayout134.xml" ContentType="application/vnd.openxmlformats-officedocument.presentationml.slideLayout+xml"/>
  <Override PartName="/ppt/slideLayouts/slideLayout25.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1.xml" ContentType="application/vnd.openxmlformats-officedocument.presentationml.slideLayout+xml"/>
  <Override PartName="/ppt/slideLayouts/slideLayout120.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xml" ContentType="application/vnd.openxmlformats-officedocument.presentationml.slideLayout+xml"/>
  <Override PartName="/ppt/slideLayouts/slideLayout121.xml" ContentType="application/vnd.openxmlformats-officedocument.presentationml.slideLayout+xml"/>
  <Override PartName="/ppt/slideLayouts/slideLayout13.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4.xml" ContentType="application/vnd.openxmlformats-officedocument.presentationml.slideLayout+xml"/>
  <Override PartName="/ppt/slideLayouts/slideLayout124.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125.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_rels/presentation.xml.rels" ContentType="application/vnd.openxmlformats-package.relationships+xml"/>
  <Override PartName="/ppt/media/image9.jpeg" ContentType="image/jpeg"/>
  <Override PartName="/ppt/media/image8.jpeg" ContentType="image/jpeg"/>
  <Override PartName="/ppt/media/image17.png" ContentType="image/png"/>
  <Override PartName="/ppt/media/image7.jpeg" ContentType="image/jpeg"/>
  <Override PartName="/ppt/media/image6.jpeg" ContentType="image/jpeg"/>
  <Override PartName="/ppt/media/image2.jpeg" ContentType="image/jpeg"/>
  <Override PartName="/ppt/media/image19.jpeg" ContentType="image/jpeg"/>
  <Override PartName="/ppt/media/image12.jpeg" ContentType="image/jpeg"/>
  <Override PartName="/ppt/media/image13.jpeg" ContentType="image/jpeg"/>
  <Override PartName="/ppt/media/image14.jpeg" ContentType="image/jpeg"/>
  <Override PartName="/ppt/media/image16.jpeg" ContentType="image/jpeg"/>
  <Override PartName="/ppt/media/image15.png" ContentType="image/png"/>
  <Override PartName="/ppt/media/image5.jpeg" ContentType="image/jpeg"/>
  <Override PartName="/ppt/media/image11.jpeg" ContentType="image/jpeg"/>
  <Override PartName="/ppt/media/image4.jpeg" ContentType="image/jpeg"/>
  <Override PartName="/ppt/media/image10.jpeg" ContentType="image/jpeg"/>
  <Override PartName="/ppt/media/image3.jpeg" ContentType="image/jpeg"/>
  <Override PartName="/ppt/media/image1.jpeg" ContentType="image/jpeg"/>
  <Override PartName="/ppt/media/image18.jpeg" ContentType="image/jpeg"/>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notesSlides/_rels/notesSlide13.xml.rels" ContentType="application/vnd.openxmlformats-package.relationships+xml"/>
  <Override PartName="/ppt/notesSlides/notesSlide13.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1.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12.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12.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1.xml" ContentType="application/vnd.openxmlformats-officedocument.presentationml.slideMaster+xml"/>
  <Override PartName="/ppt/slideMasters/slideMaster8.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AR" sz="1400" spc="-1" strike="noStrike">
                <a:solidFill>
                  <a:srgbClr val="000000"/>
                </a:solidFill>
                <a:latin typeface="Arial"/>
              </a:rPr>
              <a:t>Pulse para desplazar la diapositiva</a:t>
            </a:r>
            <a:endParaRPr b="0" lang="es-AR" sz="1400" spc="-1" strike="noStrike">
              <a:solidFill>
                <a:srgbClr val="000000"/>
              </a:solidFill>
              <a:latin typeface="Arial"/>
            </a:endParaRPr>
          </a:p>
        </p:txBody>
      </p:sp>
      <p:sp>
        <p:nvSpPr>
          <p:cNvPr id="506" name="PlaceHolder 2"/>
          <p:cNvSpPr>
            <a:spLocks noGrp="1"/>
          </p:cNvSpPr>
          <p:nvPr>
            <p:ph type="body"/>
          </p:nvPr>
        </p:nvSpPr>
        <p:spPr>
          <a:xfrm>
            <a:off x="756000" y="5078520"/>
            <a:ext cx="6047640" cy="4811040"/>
          </a:xfrm>
          <a:prstGeom prst="rect">
            <a:avLst/>
          </a:prstGeom>
        </p:spPr>
        <p:txBody>
          <a:bodyPr lIns="0" rIns="0" tIns="0" bIns="0">
            <a:noAutofit/>
          </a:bodyPr>
          <a:p>
            <a:r>
              <a:rPr b="0" lang="es-AR" sz="2000" spc="-1" strike="noStrike">
                <a:latin typeface="Arial"/>
              </a:rPr>
              <a:t>Pulse para editar el formato de las notas</a:t>
            </a:r>
            <a:endParaRPr b="0" lang="es-AR" sz="2000" spc="-1" strike="noStrike">
              <a:latin typeface="Arial"/>
            </a:endParaRPr>
          </a:p>
        </p:txBody>
      </p:sp>
      <p:sp>
        <p:nvSpPr>
          <p:cNvPr id="507" name="PlaceHolder 3"/>
          <p:cNvSpPr>
            <a:spLocks noGrp="1"/>
          </p:cNvSpPr>
          <p:nvPr>
            <p:ph type="hdr"/>
          </p:nvPr>
        </p:nvSpPr>
        <p:spPr>
          <a:xfrm>
            <a:off x="0" y="0"/>
            <a:ext cx="3280680" cy="534240"/>
          </a:xfrm>
          <a:prstGeom prst="rect">
            <a:avLst/>
          </a:prstGeom>
        </p:spPr>
        <p:txBody>
          <a:bodyPr lIns="0" rIns="0" tIns="0" bIns="0">
            <a:noAutofit/>
          </a:bodyPr>
          <a:p>
            <a:r>
              <a:rPr b="0" lang="es-AR" sz="1400" spc="-1" strike="noStrike">
                <a:latin typeface="Times New Roman"/>
              </a:rPr>
              <a:t>&lt;cabecera&gt;</a:t>
            </a:r>
            <a:endParaRPr b="0" lang="es-AR" sz="1400" spc="-1" strike="noStrike">
              <a:latin typeface="Times New Roman"/>
            </a:endParaRPr>
          </a:p>
        </p:txBody>
      </p:sp>
      <p:sp>
        <p:nvSpPr>
          <p:cNvPr id="508" name="PlaceHolder 4"/>
          <p:cNvSpPr>
            <a:spLocks noGrp="1"/>
          </p:cNvSpPr>
          <p:nvPr>
            <p:ph type="dt"/>
          </p:nvPr>
        </p:nvSpPr>
        <p:spPr>
          <a:xfrm>
            <a:off x="4278960" y="0"/>
            <a:ext cx="3280680" cy="534240"/>
          </a:xfrm>
          <a:prstGeom prst="rect">
            <a:avLst/>
          </a:prstGeom>
        </p:spPr>
        <p:txBody>
          <a:bodyPr lIns="0" rIns="0" tIns="0" bIns="0">
            <a:noAutofit/>
          </a:bodyPr>
          <a:p>
            <a:pPr algn="r"/>
            <a:r>
              <a:rPr b="0" lang="es-AR" sz="1400" spc="-1" strike="noStrike">
                <a:latin typeface="Times New Roman"/>
              </a:rPr>
              <a:t>&lt;fecha/hora&gt;</a:t>
            </a:r>
            <a:endParaRPr b="0" lang="es-AR" sz="1400" spc="-1" strike="noStrike">
              <a:latin typeface="Times New Roman"/>
            </a:endParaRPr>
          </a:p>
        </p:txBody>
      </p:sp>
      <p:sp>
        <p:nvSpPr>
          <p:cNvPr id="509" name="PlaceHolder 5"/>
          <p:cNvSpPr>
            <a:spLocks noGrp="1"/>
          </p:cNvSpPr>
          <p:nvPr>
            <p:ph type="ftr"/>
          </p:nvPr>
        </p:nvSpPr>
        <p:spPr>
          <a:xfrm>
            <a:off x="0" y="10157400"/>
            <a:ext cx="3280680" cy="534240"/>
          </a:xfrm>
          <a:prstGeom prst="rect">
            <a:avLst/>
          </a:prstGeom>
        </p:spPr>
        <p:txBody>
          <a:bodyPr lIns="0" rIns="0" tIns="0" bIns="0" anchor="b">
            <a:noAutofit/>
          </a:bodyPr>
          <a:p>
            <a:r>
              <a:rPr b="0" lang="es-AR" sz="1400" spc="-1" strike="noStrike">
                <a:latin typeface="Times New Roman"/>
              </a:rPr>
              <a:t>&lt;pie de página&gt;</a:t>
            </a:r>
            <a:endParaRPr b="0" lang="es-AR" sz="1400" spc="-1" strike="noStrike">
              <a:latin typeface="Times New Roman"/>
            </a:endParaRPr>
          </a:p>
        </p:txBody>
      </p:sp>
      <p:sp>
        <p:nvSpPr>
          <p:cNvPr id="51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EA2E0E0-D19C-4454-A243-F00A82DB62E7}"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s-AR" sz="1200" spc="-1" strike="noStrike">
                <a:solidFill>
                  <a:srgbClr val="000000"/>
                </a:solidFill>
                <a:latin typeface="Calibri"/>
                <a:ea typeface="Calibri"/>
              </a:rPr>
              <a:t>Preguntarles que conclusión</a:t>
            </a:r>
            <a:endParaRPr b="0" lang="es-AR" sz="1200" spc="-1" strike="noStrike">
              <a:latin typeface="Arial"/>
            </a:endParaRPr>
          </a:p>
        </p:txBody>
      </p:sp>
      <p:sp>
        <p:nvSpPr>
          <p:cNvPr id="544" name="PlaceHolder 2"/>
          <p:cNvSpPr>
            <a:spLocks noGrp="1"/>
          </p:cNvSpPr>
          <p:nvPr>
            <p:ph type="sldImg"/>
          </p:nvPr>
        </p:nvSpPr>
        <p:spPr>
          <a:xfrm>
            <a:off x="1143360" y="685800"/>
            <a:ext cx="4572000" cy="342864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48"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49"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1"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5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4"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55"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57"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5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9"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6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6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63"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65"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66"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68"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69"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0"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1"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73"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4"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5"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6"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7"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78"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86"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88"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90"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91"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3"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9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96"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97"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99"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0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1"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0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5"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07"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8"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10"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1"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2"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3"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15"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6"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7"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8"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9"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20"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2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3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3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3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4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4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4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4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4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4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4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5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6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6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6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7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8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8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8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48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8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8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8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8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9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9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9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9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9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9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9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50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50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50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50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50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5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4"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6"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97"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2"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3"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7"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1"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3"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4"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6"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7"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8"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9"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1"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2"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3"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4"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5"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6"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4"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6"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8"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9"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4"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5"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7"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9"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3"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5"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6"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8"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9"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0"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1"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3"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4"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5"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6"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7"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8"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6"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8"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80"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81"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8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86"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87"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89"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9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91"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9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9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95"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97"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98"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00"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1"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2"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3"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05"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6"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7"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8"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09"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10"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2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2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2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2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3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3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3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3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4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4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4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5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5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5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6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6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6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6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6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7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7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7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7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8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8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8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8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9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9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9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9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9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02"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04"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06"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07"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9"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1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12"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13"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15"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31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17"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1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1"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3"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4"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6"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7"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8"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29"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31"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2"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3"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4"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5"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6"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44"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46"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jpe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jpe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6240" cy="6857640"/>
          </a:xfrm>
          <a:prstGeom prst="rect">
            <a:avLst/>
          </a:prstGeom>
          <a:ln w="9360">
            <a:noFill/>
          </a:ln>
        </p:spPr>
      </p:pic>
      <p:pic>
        <p:nvPicPr>
          <p:cNvPr id="1" name="Picture 2" descr=""/>
          <p:cNvPicPr/>
          <p:nvPr/>
        </p:nvPicPr>
        <p:blipFill>
          <a:blip r:embed="rId3"/>
          <a:stretch/>
        </p:blipFill>
        <p:spPr>
          <a:xfrm>
            <a:off x="0" y="0"/>
            <a:ext cx="9156240" cy="6857640"/>
          </a:xfrm>
          <a:prstGeom prst="rect">
            <a:avLst/>
          </a:prstGeom>
          <a:ln w="9360">
            <a:noFill/>
          </a:ln>
        </p:spPr>
      </p:pic>
      <p:sp>
        <p:nvSpPr>
          <p:cNvPr id="2" name="PlaceHolder 1"/>
          <p:cNvSpPr>
            <a:spLocks noGrp="1"/>
          </p:cNvSpPr>
          <p:nvPr>
            <p:ph type="title"/>
          </p:nvPr>
        </p:nvSpPr>
        <p:spPr>
          <a:xfrm>
            <a:off x="468360" y="1197000"/>
            <a:ext cx="8206920" cy="1082160"/>
          </a:xfrm>
          <a:prstGeom prst="rect">
            <a:avLst/>
          </a:prstGeom>
        </p:spPr>
        <p:txBody>
          <a:bodyPr lIns="90000" rIns="90000" tIns="45000" bIns="45000" anchor="ctr">
            <a:noAutofit/>
          </a:bodyPr>
          <a:p>
            <a:pPr algn="ctr">
              <a:lnSpc>
                <a:spcPct val="100000"/>
              </a:lnSpc>
            </a:pPr>
            <a:r>
              <a:rPr b="0" lang="es-AR" sz="3600" spc="-1" strike="noStrike">
                <a:solidFill>
                  <a:srgbClr val="ffffff"/>
                </a:solidFill>
                <a:latin typeface="Arial"/>
                <a:ea typeface="SimSun"/>
              </a:rPr>
              <a:t>Click to edit Master title style</a:t>
            </a:r>
            <a:endParaRPr b="0" lang="es-AR" sz="3600" spc="-1" strike="noStrike">
              <a:solidFill>
                <a:srgbClr val="000000"/>
              </a:solidFill>
              <a:latin typeface="Arial"/>
            </a:endParaRPr>
          </a:p>
        </p:txBody>
      </p:sp>
      <p:sp>
        <p:nvSpPr>
          <p:cNvPr id="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9" name="Picture 9" descr=""/>
          <p:cNvPicPr/>
          <p:nvPr/>
        </p:nvPicPr>
        <p:blipFill>
          <a:blip r:embed="rId2"/>
          <a:stretch/>
        </p:blipFill>
        <p:spPr>
          <a:xfrm>
            <a:off x="0" y="0"/>
            <a:ext cx="9156240" cy="6857640"/>
          </a:xfrm>
          <a:prstGeom prst="rect">
            <a:avLst/>
          </a:prstGeom>
          <a:ln w="9360">
            <a:noFill/>
          </a:ln>
        </p:spPr>
      </p:pic>
      <p:sp>
        <p:nvSpPr>
          <p:cNvPr id="380"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381"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382"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383"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38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1" name="Picture 9" descr=""/>
          <p:cNvPicPr/>
          <p:nvPr/>
        </p:nvPicPr>
        <p:blipFill>
          <a:blip r:embed="rId2"/>
          <a:stretch/>
        </p:blipFill>
        <p:spPr>
          <a:xfrm>
            <a:off x="0" y="0"/>
            <a:ext cx="9156240" cy="6857640"/>
          </a:xfrm>
          <a:prstGeom prst="rect">
            <a:avLst/>
          </a:prstGeom>
          <a:ln w="9360">
            <a:noFill/>
          </a:ln>
        </p:spPr>
      </p:pic>
      <p:sp>
        <p:nvSpPr>
          <p:cNvPr id="422"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42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2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2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42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3" name="Picture 9" descr=""/>
          <p:cNvPicPr/>
          <p:nvPr/>
        </p:nvPicPr>
        <p:blipFill>
          <a:blip r:embed="rId2"/>
          <a:stretch/>
        </p:blipFill>
        <p:spPr>
          <a:xfrm>
            <a:off x="0" y="0"/>
            <a:ext cx="9156240" cy="6857640"/>
          </a:xfrm>
          <a:prstGeom prst="rect">
            <a:avLst/>
          </a:prstGeom>
          <a:ln w="9360">
            <a:noFill/>
          </a:ln>
        </p:spPr>
      </p:pic>
      <p:sp>
        <p:nvSpPr>
          <p:cNvPr id="464"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465"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66"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67"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46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9" descr=""/>
          <p:cNvPicPr/>
          <p:nvPr/>
        </p:nvPicPr>
        <p:blipFill>
          <a:blip r:embed="rId2"/>
          <a:stretch/>
        </p:blipFill>
        <p:spPr>
          <a:xfrm>
            <a:off x="0" y="0"/>
            <a:ext cx="9156240" cy="6857640"/>
          </a:xfrm>
          <a:prstGeom prst="rect">
            <a:avLst/>
          </a:prstGeom>
          <a:ln w="9360">
            <a:noFill/>
          </a:ln>
        </p:spPr>
      </p:pic>
      <p:sp>
        <p:nvSpPr>
          <p:cNvPr id="44"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45" name="PlaceHolder 2"/>
          <p:cNvSpPr>
            <a:spLocks noGrp="1"/>
          </p:cNvSpPr>
          <p:nvPr>
            <p:ph type="body"/>
          </p:nvPr>
        </p:nvSpPr>
        <p:spPr>
          <a:xfrm>
            <a:off x="457200" y="1174680"/>
            <a:ext cx="8229240" cy="4952520"/>
          </a:xfrm>
          <a:prstGeom prst="rect">
            <a:avLst/>
          </a:prstGeom>
        </p:spPr>
        <p:txBody>
          <a:bodyPr lIns="90000" rIns="90000" tIns="45000" bIns="45000">
            <a:noAutofit/>
          </a:bodyPr>
          <a:p>
            <a:pPr marL="343080" indent="-342720">
              <a:lnSpc>
                <a:spcPct val="100000"/>
              </a:lnSpc>
              <a:spcBef>
                <a:spcPts val="641"/>
              </a:spcBef>
              <a:buClr>
                <a:srgbClr val="000000"/>
              </a:buClr>
              <a:buFont typeface="Symbol" charset="2"/>
              <a:buChar char=""/>
            </a:pPr>
            <a:r>
              <a:rPr b="0" lang="es-AR" sz="3200" spc="-1" strike="noStrike">
                <a:solidFill>
                  <a:srgbClr val="000000"/>
                </a:solidFill>
                <a:latin typeface="Arial"/>
                <a:ea typeface="SimSun"/>
              </a:rPr>
              <a:t>Click to edit Master text styles</a:t>
            </a:r>
            <a:endParaRPr b="0" lang="es-AR"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es-AR" sz="2800" spc="-1" strike="noStrike">
                <a:solidFill>
                  <a:srgbClr val="000000"/>
                </a:solidFill>
                <a:latin typeface="Arial"/>
                <a:ea typeface="SimSun"/>
              </a:rPr>
              <a:t>Second level</a:t>
            </a:r>
            <a:endParaRPr b="0" lang="es-AR" sz="28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Third level</a:t>
            </a:r>
            <a:endParaRPr b="0" lang="es-AR"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s-AR" sz="2000" spc="-1" strike="noStrike">
                <a:solidFill>
                  <a:srgbClr val="000000"/>
                </a:solidFill>
                <a:latin typeface="Arial"/>
                <a:ea typeface="SimSun"/>
              </a:rPr>
              <a:t>Fourth level</a:t>
            </a:r>
            <a:endParaRPr b="0" lang="es-AR"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s-AR" sz="2000" spc="-1" strike="noStrike">
                <a:solidFill>
                  <a:srgbClr val="000000"/>
                </a:solidFill>
                <a:latin typeface="Arial"/>
                <a:ea typeface="SimSun"/>
              </a:rPr>
              <a:t>Fifth level</a:t>
            </a:r>
            <a:endParaRPr b="0" lang="es-AR" sz="2000" spc="-1" strike="noStrike">
              <a:solidFill>
                <a:srgbClr val="000000"/>
              </a:solidFill>
              <a:latin typeface="Arial"/>
            </a:endParaRPr>
          </a:p>
        </p:txBody>
      </p:sp>
      <p:sp>
        <p:nvSpPr>
          <p:cNvPr id="46" name="PlaceHolder 3"/>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7" name="PlaceHolder 4"/>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8" name="PlaceHolder 5"/>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9" descr=""/>
          <p:cNvPicPr/>
          <p:nvPr/>
        </p:nvPicPr>
        <p:blipFill>
          <a:blip r:embed="rId2"/>
          <a:stretch/>
        </p:blipFill>
        <p:spPr>
          <a:xfrm>
            <a:off x="0" y="0"/>
            <a:ext cx="9156240" cy="6857640"/>
          </a:xfrm>
          <a:prstGeom prst="rect">
            <a:avLst/>
          </a:prstGeom>
          <a:ln w="9360">
            <a:noFill/>
          </a:ln>
        </p:spPr>
      </p:pic>
      <p:sp>
        <p:nvSpPr>
          <p:cNvPr id="86"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87"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88"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89"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9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7" name="Picture 9" descr=""/>
          <p:cNvPicPr/>
          <p:nvPr/>
        </p:nvPicPr>
        <p:blipFill>
          <a:blip r:embed="rId2"/>
          <a:stretch/>
        </p:blipFill>
        <p:spPr>
          <a:xfrm>
            <a:off x="0" y="0"/>
            <a:ext cx="9156240" cy="6857640"/>
          </a:xfrm>
          <a:prstGeom prst="rect">
            <a:avLst/>
          </a:prstGeom>
          <a:ln w="9360">
            <a:noFill/>
          </a:ln>
        </p:spPr>
      </p:pic>
      <p:sp>
        <p:nvSpPr>
          <p:cNvPr id="128"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129"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130"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131"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132"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9" name="Picture 9" descr=""/>
          <p:cNvPicPr/>
          <p:nvPr/>
        </p:nvPicPr>
        <p:blipFill>
          <a:blip r:embed="rId2"/>
          <a:stretch/>
        </p:blipFill>
        <p:spPr>
          <a:xfrm>
            <a:off x="0" y="0"/>
            <a:ext cx="9156240" cy="6857640"/>
          </a:xfrm>
          <a:prstGeom prst="rect">
            <a:avLst/>
          </a:prstGeom>
          <a:ln w="9360">
            <a:noFill/>
          </a:ln>
        </p:spPr>
      </p:pic>
      <p:sp>
        <p:nvSpPr>
          <p:cNvPr id="170"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171"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172"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173"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17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1" name="Picture 9" descr=""/>
          <p:cNvPicPr/>
          <p:nvPr/>
        </p:nvPicPr>
        <p:blipFill>
          <a:blip r:embed="rId2"/>
          <a:stretch/>
        </p:blipFill>
        <p:spPr>
          <a:xfrm>
            <a:off x="0" y="0"/>
            <a:ext cx="9156240" cy="6857640"/>
          </a:xfrm>
          <a:prstGeom prst="rect">
            <a:avLst/>
          </a:prstGeom>
          <a:ln w="9360">
            <a:noFill/>
          </a:ln>
        </p:spPr>
      </p:pic>
      <p:sp>
        <p:nvSpPr>
          <p:cNvPr id="212"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21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21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21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21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3" name="Picture 9" descr=""/>
          <p:cNvPicPr/>
          <p:nvPr/>
        </p:nvPicPr>
        <p:blipFill>
          <a:blip r:embed="rId2"/>
          <a:stretch/>
        </p:blipFill>
        <p:spPr>
          <a:xfrm>
            <a:off x="0" y="0"/>
            <a:ext cx="9156240" cy="6857640"/>
          </a:xfrm>
          <a:prstGeom prst="rect">
            <a:avLst/>
          </a:prstGeom>
          <a:ln w="9360">
            <a:noFill/>
          </a:ln>
        </p:spPr>
      </p:pic>
      <p:sp>
        <p:nvSpPr>
          <p:cNvPr id="254"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255"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256"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257"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25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5" name="Picture 9" descr=""/>
          <p:cNvPicPr/>
          <p:nvPr/>
        </p:nvPicPr>
        <p:blipFill>
          <a:blip r:embed="rId2"/>
          <a:stretch/>
        </p:blipFill>
        <p:spPr>
          <a:xfrm>
            <a:off x="0" y="0"/>
            <a:ext cx="9156240" cy="6857640"/>
          </a:xfrm>
          <a:prstGeom prst="rect">
            <a:avLst/>
          </a:prstGeom>
          <a:ln w="9360">
            <a:noFill/>
          </a:ln>
        </p:spPr>
      </p:pic>
      <p:sp>
        <p:nvSpPr>
          <p:cNvPr id="296"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297"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298"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299"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30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7" name="Picture 9" descr=""/>
          <p:cNvPicPr/>
          <p:nvPr/>
        </p:nvPicPr>
        <p:blipFill>
          <a:blip r:embed="rId2"/>
          <a:stretch/>
        </p:blipFill>
        <p:spPr>
          <a:xfrm>
            <a:off x="0" y="0"/>
            <a:ext cx="9156240" cy="6857640"/>
          </a:xfrm>
          <a:prstGeom prst="rect">
            <a:avLst/>
          </a:prstGeom>
          <a:ln w="9360">
            <a:noFill/>
          </a:ln>
        </p:spPr>
      </p:pic>
      <p:sp>
        <p:nvSpPr>
          <p:cNvPr id="338"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339"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340"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341"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342"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3.xml"/>
</Relationships>
</file>

<file path=ppt/slides/_rels/slide1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1" name="Google Shape;88;p13" descr=""/>
          <p:cNvPicPr/>
          <p:nvPr/>
        </p:nvPicPr>
        <p:blipFill>
          <a:blip r:embed="rId1"/>
          <a:stretch/>
        </p:blipFill>
        <p:spPr>
          <a:xfrm>
            <a:off x="0" y="0"/>
            <a:ext cx="9143640" cy="6857640"/>
          </a:xfrm>
          <a:prstGeom prst="rect">
            <a:avLst/>
          </a:prstGeom>
          <a:ln>
            <a:noFill/>
          </a:ln>
        </p:spPr>
      </p:pic>
      <p:sp>
        <p:nvSpPr>
          <p:cNvPr id="512" name="TextShape 1"/>
          <p:cNvSpPr txBox="1"/>
          <p:nvPr/>
        </p:nvSpPr>
        <p:spPr>
          <a:xfrm>
            <a:off x="685800" y="1159560"/>
            <a:ext cx="7772040" cy="1469520"/>
          </a:xfrm>
          <a:prstGeom prst="rect">
            <a:avLst/>
          </a:prstGeom>
          <a:noFill/>
          <a:ln w="9360">
            <a:noFill/>
          </a:ln>
        </p:spPr>
        <p:txBody>
          <a:bodyPr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513" name="TextShape 2"/>
          <p:cNvSpPr txBox="1"/>
          <p:nvPr/>
        </p:nvSpPr>
        <p:spPr>
          <a:xfrm>
            <a:off x="685800" y="3624480"/>
            <a:ext cx="6400440" cy="825120"/>
          </a:xfrm>
          <a:prstGeom prst="rect">
            <a:avLst/>
          </a:prstGeom>
          <a:noFill/>
          <a:ln w="9360">
            <a:noFill/>
          </a:ln>
        </p:spPr>
        <p:txBody>
          <a:bodyPr>
            <a:noAutofit/>
          </a:bodyPr>
          <a:p>
            <a:pPr>
              <a:lnSpc>
                <a:spcPct val="108000"/>
              </a:lnSpc>
            </a:pPr>
            <a:r>
              <a:rPr b="0" lang="es-AR" sz="2400" spc="-1" strike="noStrike">
                <a:solidFill>
                  <a:srgbClr val="ffffff"/>
                </a:solidFill>
                <a:latin typeface="Open Sans"/>
                <a:ea typeface="Open Sans"/>
              </a:rPr>
              <a:t>Programación Funcional.</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178920" y="1070640"/>
            <a:ext cx="8784720" cy="4445280"/>
          </a:xfrm>
          <a:prstGeom prst="rect">
            <a:avLst/>
          </a:prstGeom>
          <a:noFill/>
          <a:ln w="9360">
            <a:noFill/>
          </a:ln>
        </p:spPr>
        <p:txBody>
          <a:bodyPr lIns="68400" rIns="68400" tIns="34200" bIns="34200">
            <a:noAutofit/>
          </a:bodyPr>
          <a:p>
            <a:pPr>
              <a:lnSpc>
                <a:spcPct val="100000"/>
              </a:lnSpc>
              <a:spcBef>
                <a:spcPts val="136"/>
              </a:spcBef>
            </a:pPr>
            <a:r>
              <a:rPr b="0" lang="es-AR" sz="2400" spc="-1" strike="noStrike">
                <a:solidFill>
                  <a:srgbClr val="000000"/>
                </a:solidFill>
                <a:latin typeface="Arial"/>
              </a:rPr>
              <a:t>La clase Either tiene dos posibilidades al igual que la clase Optional , la diferencia es que la manera de modelar el error no es con la ausencia de valor, si no con una clase propia que encapsula el error producido, ambas posibilidades se encapsulan en las clases :</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rPr>
              <a:t>Left: Esta es la posibilidad de error</a:t>
            </a: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rPr>
              <a:t>Right Esta es la posibilidad de éxito</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rPr>
              <a:t>Lo bueno de Either es que nos permite incluir un error en el caso soft, a diferencia de Optional que solo nos dejaba avisar de la ausencia de valor.</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spcAft>
                <a:spcPts val="799"/>
              </a:spcAft>
            </a:pPr>
            <a:endParaRPr b="0" lang="es-AR" sz="2400" spc="-1" strike="noStrike">
              <a:solidFill>
                <a:srgbClr val="000000"/>
              </a:solidFill>
              <a:latin typeface="Arial"/>
            </a:endParaRPr>
          </a:p>
        </p:txBody>
      </p:sp>
      <p:sp>
        <p:nvSpPr>
          <p:cNvPr id="532" name="TextShape 2"/>
          <p:cNvSpPr txBox="1"/>
          <p:nvPr/>
        </p:nvSpPr>
        <p:spPr>
          <a:xfrm>
            <a:off x="298800" y="39672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Otras clases más!!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178920" y="1771920"/>
            <a:ext cx="8785080" cy="3744360"/>
          </a:xfrm>
          <a:prstGeom prst="rect">
            <a:avLst/>
          </a:prstGeom>
          <a:noFill/>
          <a:ln w="9360">
            <a:noFill/>
          </a:ln>
        </p:spPr>
        <p:txBody>
          <a:bodyPr lIns="68400" rIns="68400" tIns="34200" bIns="34200">
            <a:noAutofit/>
          </a:bodyPr>
          <a:p>
            <a:pPr>
              <a:lnSpc>
                <a:spcPct val="100000"/>
              </a:lnSpc>
              <a:spcBef>
                <a:spcPts val="136"/>
              </a:spcBef>
            </a:pPr>
            <a:r>
              <a:rPr b="0" lang="es-AR" sz="2000" spc="-1" strike="noStrike">
                <a:solidFill>
                  <a:srgbClr val="000000"/>
                </a:solidFill>
                <a:latin typeface="Arial"/>
              </a:rPr>
              <a:t>Puede darse un caso en el que queramos realizar las operaciones </a:t>
            </a:r>
            <a:r>
              <a:rPr b="0" lang="es-AR" sz="2000" spc="-1" strike="noStrike">
                <a:solidFill>
                  <a:srgbClr val="000000"/>
                </a:solidFill>
                <a:latin typeface="Arial"/>
              </a:rPr>
              <a:t>subsecuentes aun habiendo ocurrido un error, cómo podría ser el caso de </a:t>
            </a:r>
            <a:r>
              <a:rPr b="0" lang="es-AR" sz="2000" spc="-1" strike="noStrike">
                <a:solidFill>
                  <a:srgbClr val="000000"/>
                </a:solidFill>
                <a:latin typeface="Arial"/>
              </a:rPr>
              <a:t>la validación de un formulario, para ello, en otros lenguajes se inventó el </a:t>
            </a:r>
            <a:r>
              <a:rPr b="0" lang="es-AR" sz="2000" spc="-1" strike="noStrike">
                <a:solidFill>
                  <a:srgbClr val="000000"/>
                </a:solidFill>
                <a:latin typeface="Arial"/>
              </a:rPr>
              <a:t>concepto de Validation. Al igual que Optional y Either, se modelan dos </a:t>
            </a:r>
            <a:r>
              <a:rPr b="0" lang="es-AR" sz="2000" spc="-1" strike="noStrike">
                <a:solidFill>
                  <a:srgbClr val="000000"/>
                </a:solidFill>
                <a:latin typeface="Arial"/>
              </a:rPr>
              <a:t>casos Success y Failure, a diferencia de Either es que el Failure puede </a:t>
            </a:r>
            <a:r>
              <a:rPr b="0" lang="es-AR" sz="2000" spc="-1" strike="noStrike">
                <a:solidFill>
                  <a:srgbClr val="000000"/>
                </a:solidFill>
                <a:latin typeface="Arial"/>
              </a:rPr>
              <a:t>incluir uno o más errores.</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rPr>
              <a:t>En caso de Success se incluye el valor.</a:t>
            </a: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rPr>
              <a:t>En caso de Failure se incluye el error o errores.</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rPr>
              <a:t>Existen implementaciones de ambas clases en Java, aunque no están en </a:t>
            </a:r>
            <a:r>
              <a:rPr b="0" lang="es-AR" sz="2000" spc="-1" strike="noStrike">
                <a:solidFill>
                  <a:srgbClr val="000000"/>
                </a:solidFill>
                <a:latin typeface="Arial"/>
              </a:rPr>
              <a:t>la JDK, por lo que su seguramente no se extienda tanto como el de </a:t>
            </a:r>
            <a:r>
              <a:rPr b="0" lang="es-AR" sz="2000" spc="-1" strike="noStrike">
                <a:solidFill>
                  <a:srgbClr val="000000"/>
                </a:solidFill>
                <a:latin typeface="Arial"/>
              </a:rPr>
              <a:t>Optional</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spcAft>
                <a:spcPts val="799"/>
              </a:spcAft>
            </a:pPr>
            <a:endParaRPr b="0" lang="es-AR" sz="2000" spc="-1" strike="noStrike">
              <a:solidFill>
                <a:srgbClr val="000000"/>
              </a:solidFill>
              <a:latin typeface="Arial"/>
            </a:endParaRPr>
          </a:p>
        </p:txBody>
      </p:sp>
      <p:sp>
        <p:nvSpPr>
          <p:cNvPr id="534" name="TextShape 2"/>
          <p:cNvSpPr txBox="1"/>
          <p:nvPr/>
        </p:nvSpPr>
        <p:spPr>
          <a:xfrm>
            <a:off x="179280" y="65196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Otras clases más!!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288000" y="288000"/>
            <a:ext cx="8496000" cy="6608880"/>
          </a:xfrm>
          <a:prstGeom prst="rect">
            <a:avLst/>
          </a:prstGeom>
          <a:noFill/>
          <a:ln>
            <a:noFill/>
          </a:ln>
        </p:spPr>
        <p:txBody>
          <a:bodyPr lIns="90000" rIns="90000" tIns="45000" bIns="45000">
            <a:noAutofit/>
          </a:bodyPr>
          <a:p>
            <a:r>
              <a:rPr b="0" lang="es-AR" sz="1800" spc="-1" strike="noStrike">
                <a:latin typeface="Arial"/>
              </a:rPr>
              <a:t>Javascript</a:t>
            </a:r>
            <a:endParaRPr b="0" lang="es-AR" sz="1800" spc="-1" strike="noStrike">
              <a:latin typeface="Arial"/>
            </a:endParaRPr>
          </a:p>
          <a:p>
            <a:r>
              <a:rPr b="0" lang="es-AR" sz="1800" spc="-1" strike="noStrike">
                <a:latin typeface="Arial"/>
              </a:rPr>
              <a:t>let miPrimeraPromise = new Promise((resolve, reject) =&gt; {</a:t>
            </a:r>
            <a:endParaRPr b="0" lang="es-AR" sz="1800" spc="-1" strike="noStrike">
              <a:latin typeface="Arial"/>
            </a:endParaRPr>
          </a:p>
          <a:p>
            <a:r>
              <a:rPr b="0" lang="es-AR" sz="1800" spc="-1" strike="noStrike">
                <a:latin typeface="Arial"/>
              </a:rPr>
              <a:t>  </a:t>
            </a:r>
            <a:r>
              <a:rPr b="0" lang="es-AR" sz="1800" spc="-1" strike="noStrike">
                <a:latin typeface="Arial"/>
              </a:rPr>
              <a:t>setTimeout(function(){</a:t>
            </a:r>
            <a:endParaRPr b="0" lang="es-AR" sz="1800" spc="-1" strike="noStrike">
              <a:latin typeface="Arial"/>
            </a:endParaRPr>
          </a:p>
          <a:p>
            <a:r>
              <a:rPr b="0" lang="es-AR" sz="1800" spc="-1" strike="noStrike">
                <a:latin typeface="Arial"/>
              </a:rPr>
              <a:t>    </a:t>
            </a:r>
            <a:r>
              <a:rPr b="0" lang="es-AR" sz="1800" spc="-1" strike="noStrike">
                <a:latin typeface="Arial"/>
              </a:rPr>
              <a:t>resolve("¡Éxito!"); // ¡Todo salió bien!</a:t>
            </a:r>
            <a:endParaRPr b="0" lang="es-AR" sz="1800" spc="-1" strike="noStrike">
              <a:latin typeface="Arial"/>
            </a:endParaRPr>
          </a:p>
          <a:p>
            <a:r>
              <a:rPr b="0" lang="es-AR" sz="1800" spc="-1" strike="noStrike">
                <a:latin typeface="Arial"/>
              </a:rPr>
              <a:t>  </a:t>
            </a:r>
            <a:r>
              <a:rPr b="0" lang="es-AR" sz="1800" spc="-1" strike="noStrike">
                <a:latin typeface="Arial"/>
              </a:rPr>
              <a:t>}, 250);</a:t>
            </a:r>
            <a:endParaRPr b="0" lang="es-AR" sz="1800" spc="-1" strike="noStrike">
              <a:latin typeface="Arial"/>
            </a:endParaRPr>
          </a:p>
          <a:p>
            <a:r>
              <a:rPr b="0" lang="es-AR" sz="1800" spc="-1" strike="noStrike">
                <a:latin typeface="Arial"/>
              </a:rPr>
              <a:t>});</a:t>
            </a:r>
            <a:endParaRPr b="0" lang="es-AR" sz="1800" spc="-1" strike="noStrike">
              <a:latin typeface="Arial"/>
            </a:endParaRPr>
          </a:p>
          <a:p>
            <a:r>
              <a:rPr b="0" lang="es-AR" sz="1800" spc="-1" strike="noStrike">
                <a:latin typeface="Arial"/>
              </a:rPr>
              <a:t>miPrimeraPromise.then((successMessage) =&gt; {</a:t>
            </a:r>
            <a:endParaRPr b="0" lang="es-AR" sz="1800" spc="-1" strike="noStrike">
              <a:latin typeface="Arial"/>
            </a:endParaRPr>
          </a:p>
          <a:p>
            <a:r>
              <a:rPr b="0" lang="es-AR" sz="1800" spc="-1" strike="noStrike">
                <a:latin typeface="Arial"/>
              </a:rPr>
              <a:t>  </a:t>
            </a:r>
            <a:r>
              <a:rPr b="0" lang="es-AR" sz="1800" spc="-1" strike="noStrike">
                <a:latin typeface="Arial"/>
              </a:rPr>
              <a:t>// succesMessage es lo que sea que pasamos en la función resolve(...) de arriba.</a:t>
            </a:r>
            <a:endParaRPr b="0" lang="es-AR" sz="1800" spc="-1" strike="noStrike">
              <a:latin typeface="Arial"/>
            </a:endParaRPr>
          </a:p>
          <a:p>
            <a:r>
              <a:rPr b="0" lang="es-AR" sz="1800" spc="-1" strike="noStrike">
                <a:latin typeface="Arial"/>
              </a:rPr>
              <a:t>  </a:t>
            </a:r>
            <a:r>
              <a:rPr b="0" lang="es-AR" sz="1800" spc="-1" strike="noStrike">
                <a:latin typeface="Arial"/>
              </a:rPr>
              <a:t>// No tiene por qué ser un string, pero si solo es un mensaje de éxito, probablemente lo sea.</a:t>
            </a:r>
            <a:endParaRPr b="0" lang="es-AR" sz="1800" spc="-1" strike="noStrike">
              <a:latin typeface="Arial"/>
            </a:endParaRPr>
          </a:p>
          <a:p>
            <a:r>
              <a:rPr b="0" lang="es-AR" sz="1800" spc="-1" strike="noStrike">
                <a:latin typeface="Arial"/>
              </a:rPr>
              <a:t>  </a:t>
            </a:r>
            <a:r>
              <a:rPr b="0" lang="es-AR" sz="1800" spc="-1" strike="noStrike">
                <a:latin typeface="Arial"/>
              </a:rPr>
              <a:t>console.log("¡Sí! " + successMessage);</a:t>
            </a:r>
            <a:endParaRPr b="0" lang="es-AR" sz="1800" spc="-1" strike="noStrike">
              <a:latin typeface="Arial"/>
            </a:endParaRPr>
          </a:p>
          <a:p>
            <a:r>
              <a:rPr b="0" lang="es-AR" sz="1800" spc="-1" strike="noStrike">
                <a:latin typeface="Arial"/>
              </a:rPr>
              <a:t>});</a:t>
            </a:r>
            <a:endParaRPr b="0" lang="es-AR" sz="1800" spc="-1" strike="noStrike">
              <a:latin typeface="Arial"/>
            </a:endParaRPr>
          </a:p>
          <a:p>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178920" y="1771920"/>
            <a:ext cx="8785080" cy="3744360"/>
          </a:xfrm>
          <a:prstGeom prst="rect">
            <a:avLst/>
          </a:prstGeom>
          <a:noFill/>
          <a:ln w="9360">
            <a:noFill/>
          </a:ln>
        </p:spPr>
        <p:txBody>
          <a:bodyPr lIns="68400" rIns="68400" tIns="34200" bIns="34200">
            <a:normAutofit/>
          </a:bodyPr>
          <a:p>
            <a:pPr marL="240120" indent="-239760">
              <a:lnSpc>
                <a:spcPct val="100000"/>
              </a:lnSpc>
              <a:spcBef>
                <a:spcPts val="935"/>
              </a:spcBef>
              <a:buClr>
                <a:srgbClr val="000000"/>
              </a:buClr>
              <a:buFont typeface="Symbol" charset="2"/>
              <a:buChar char=""/>
            </a:pPr>
            <a:r>
              <a:rPr b="0" lang="es-AR" sz="2000" spc="-1" strike="noStrike">
                <a:solidFill>
                  <a:srgbClr val="000000"/>
                </a:solidFill>
                <a:highlight>
                  <a:srgbClr val="ffffff"/>
                </a:highlight>
                <a:latin typeface="Arial"/>
              </a:rPr>
              <a:t>La programación funcional nos permitirá desarrollar software mucho más legible y fácil de testear, nos concentramos en qué estamos haciendo y no en cómo se está haciendo</a:t>
            </a:r>
            <a:endParaRPr b="0" lang="es-AR" sz="2000" spc="-1" strike="noStrike">
              <a:solidFill>
                <a:srgbClr val="000000"/>
              </a:solidFill>
              <a:latin typeface="Arial"/>
            </a:endParaRPr>
          </a:p>
          <a:p>
            <a:pPr marL="240120" indent="-239760">
              <a:lnSpc>
                <a:spcPct val="100000"/>
              </a:lnSpc>
              <a:spcBef>
                <a:spcPts val="935"/>
              </a:spcBef>
              <a:buClr>
                <a:srgbClr val="000000"/>
              </a:buClr>
              <a:buFont typeface="Symbol" charset="2"/>
              <a:buChar char=""/>
            </a:pPr>
            <a:r>
              <a:rPr b="0" lang="es-AR" sz="2000" spc="-1" strike="noStrike">
                <a:solidFill>
                  <a:srgbClr val="000000"/>
                </a:solidFill>
                <a:highlight>
                  <a:srgbClr val="ffffff"/>
                </a:highlight>
                <a:latin typeface="Arial"/>
              </a:rPr>
              <a:t>Pensar el concepto de dominio y codominio de mis funciones</a:t>
            </a:r>
            <a:endParaRPr b="0" lang="es-AR" sz="2000" spc="-1" strike="noStrike">
              <a:solidFill>
                <a:srgbClr val="000000"/>
              </a:solidFill>
              <a:latin typeface="Arial"/>
            </a:endParaRPr>
          </a:p>
        </p:txBody>
      </p:sp>
      <p:sp>
        <p:nvSpPr>
          <p:cNvPr id="537" name="TextShape 2"/>
          <p:cNvSpPr txBox="1"/>
          <p:nvPr/>
        </p:nvSpPr>
        <p:spPr>
          <a:xfrm>
            <a:off x="179640" y="621720"/>
            <a:ext cx="8784720" cy="711360"/>
          </a:xfrm>
          <a:prstGeom prst="rect">
            <a:avLst/>
          </a:prstGeom>
          <a:noFill/>
          <a:ln w="9360">
            <a:noFill/>
          </a:ln>
        </p:spPr>
        <p:txBody>
          <a:bodyPr lIns="68400" rIns="68400" tIns="34200" bIns="34200">
            <a:normAutofit/>
          </a:bodyPr>
          <a:p>
            <a:pPr>
              <a:lnSpc>
                <a:spcPct val="100000"/>
              </a:lnSpc>
            </a:pPr>
            <a:r>
              <a:rPr b="0" lang="es-AR" sz="2400" spc="-1" strike="noStrike">
                <a:solidFill>
                  <a:srgbClr val="000000"/>
                </a:solidFill>
                <a:latin typeface="Arial"/>
              </a:rPr>
              <a:t>Conclusiones</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TextShape 1"/>
          <p:cNvSpPr txBox="1"/>
          <p:nvPr/>
        </p:nvSpPr>
        <p:spPr>
          <a:xfrm>
            <a:off x="179280" y="105840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Preguntas</a:t>
            </a:r>
            <a:endParaRPr b="0" lang="es-AR" sz="1400" spc="-1" strike="noStrike">
              <a:solidFill>
                <a:srgbClr val="000000"/>
              </a:solidFill>
              <a:latin typeface="Arial"/>
            </a:endParaRPr>
          </a:p>
        </p:txBody>
      </p:sp>
      <p:pic>
        <p:nvPicPr>
          <p:cNvPr id="539" name="Google Shape;744;g33e1b3ea9b_1_0" descr=""/>
          <p:cNvPicPr/>
          <p:nvPr/>
        </p:nvPicPr>
        <p:blipFill>
          <a:blip r:embed="rId1"/>
          <a:stretch/>
        </p:blipFill>
        <p:spPr>
          <a:xfrm>
            <a:off x="2337120" y="1626480"/>
            <a:ext cx="4106880" cy="3604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0" name="Google Shape;232;p33" descr="imagen.jpg"/>
          <p:cNvPicPr/>
          <p:nvPr/>
        </p:nvPicPr>
        <p:blipFill>
          <a:blip r:embed="rId1"/>
          <a:stretch/>
        </p:blipFill>
        <p:spPr>
          <a:xfrm>
            <a:off x="0" y="0"/>
            <a:ext cx="9143640" cy="6857640"/>
          </a:xfrm>
          <a:prstGeom prst="rect">
            <a:avLst/>
          </a:prstGeom>
          <a:ln>
            <a:noFill/>
          </a:ln>
        </p:spPr>
      </p:pic>
      <p:sp>
        <p:nvSpPr>
          <p:cNvPr id="541" name="CustomShape 1"/>
          <p:cNvSpPr/>
          <p:nvPr/>
        </p:nvSpPr>
        <p:spPr>
          <a:xfrm>
            <a:off x="0" y="6603840"/>
            <a:ext cx="9143640" cy="253800"/>
          </a:xfrm>
          <a:prstGeom prst="rect">
            <a:avLst/>
          </a:prstGeom>
          <a:solidFill>
            <a:schemeClr val="lt1"/>
          </a:solidFill>
          <a:ln>
            <a:noFill/>
          </a:ln>
        </p:spPr>
        <p:style>
          <a:lnRef idx="0"/>
          <a:fillRef idx="0"/>
          <a:effectRef idx="0"/>
          <a:fontRef idx="minor"/>
        </p:style>
        <p:txBody>
          <a:bodyPr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latin typeface="Arial"/>
            </a:endParaRPr>
          </a:p>
        </p:txBody>
      </p:sp>
      <p:pic>
        <p:nvPicPr>
          <p:cNvPr id="542" name="Google Shape;234;p33" descr="logo solo-08.jpg"/>
          <p:cNvPicPr/>
          <p:nvPr/>
        </p:nvPicPr>
        <p:blipFill>
          <a:blip r:embed="rId2"/>
          <a:stretch/>
        </p:blipFill>
        <p:spPr>
          <a:xfrm>
            <a:off x="7505640" y="5885640"/>
            <a:ext cx="840960" cy="9810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50000"/>
              </a:lnSpc>
            </a:pPr>
            <a:r>
              <a:rPr b="0" lang="es-AR" sz="2800" spc="-1" strike="noStrike">
                <a:solidFill>
                  <a:srgbClr val="ffffff"/>
                </a:solidFill>
                <a:latin typeface="Arial"/>
                <a:ea typeface="Arial Narrow"/>
              </a:rPr>
              <a:t> </a:t>
            </a:r>
            <a:r>
              <a:rPr b="0" lang="es-AR" sz="2800" spc="-1" strike="noStrike">
                <a:solidFill>
                  <a:srgbClr val="ffffff"/>
                </a:solidFill>
                <a:latin typeface="Arial"/>
                <a:ea typeface="Arial Narrow"/>
              </a:rPr>
              <a:t>Programación Funcional</a:t>
            </a:r>
            <a:endParaRPr b="0" lang="es-AR" sz="2800" spc="-1" strike="noStrike">
              <a:latin typeface="Arial"/>
            </a:endParaRPr>
          </a:p>
        </p:txBody>
      </p:sp>
      <p:pic>
        <p:nvPicPr>
          <p:cNvPr id="515" name="Picture 82" descr=""/>
          <p:cNvPicPr/>
          <p:nvPr/>
        </p:nvPicPr>
        <p:blipFill>
          <a:blip r:embed="rId1"/>
          <a:stretch/>
        </p:blipFill>
        <p:spPr>
          <a:xfrm>
            <a:off x="574560" y="1303200"/>
            <a:ext cx="7816320" cy="5293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Mónadas</a:t>
            </a:r>
            <a:endParaRPr b="0" lang="es-AR" sz="3270" spc="-1" strike="noStrike">
              <a:latin typeface="Arial"/>
            </a:endParaRPr>
          </a:p>
        </p:txBody>
      </p:sp>
      <p:sp>
        <p:nvSpPr>
          <p:cNvPr id="517"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tienen mayor presencia en Haskell porque solo se permiten funciones puras, o sea, funciones que no tienen efectos colaterales. Las funciones puras aceptan entrada de datos mediante argumentos y producen salida de datos como valores de retorno, y nada más. </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pueden introducir estos efectos colaterales en este modelo para que puedas hacer I/O, manejar errores, etc...</a:t>
            </a:r>
            <a:endParaRPr b="0" lang="es-AR" sz="2360" spc="-1" strike="noStrike">
              <a:latin typeface="Arial"/>
            </a:endParaRPr>
          </a:p>
        </p:txBody>
      </p:sp>
      <p:pic>
        <p:nvPicPr>
          <p:cNvPr id="518" name="Picture 85" descr=""/>
          <p:cNvPicPr/>
          <p:nvPr/>
        </p:nvPicPr>
        <p:blipFill>
          <a:blip r:embed="rId1"/>
          <a:stretch/>
        </p:blipFill>
        <p:spPr>
          <a:xfrm>
            <a:off x="6988320" y="248400"/>
            <a:ext cx="1697760" cy="1384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178920" y="1413000"/>
            <a:ext cx="8785080" cy="4103280"/>
          </a:xfrm>
          <a:prstGeom prst="rect">
            <a:avLst/>
          </a:prstGeom>
          <a:noFill/>
          <a:ln w="9360">
            <a:noFill/>
          </a:ln>
        </p:spPr>
        <p:txBody>
          <a:bodyPr lIns="68400" rIns="68400" tIns="34200" bIns="34200">
            <a:noAutofit/>
          </a:bodyPr>
          <a:p>
            <a:pPr marL="4572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rPr>
              <a:t>¿Qué son?</a:t>
            </a:r>
            <a:endParaRPr b="0" lang="es-AR" sz="1800" spc="-1" strike="noStrike">
              <a:solidFill>
                <a:srgbClr val="000000"/>
              </a:solidFill>
              <a:latin typeface="Arial"/>
            </a:endParaRPr>
          </a:p>
          <a:p>
            <a:pPr marL="914400" indent="-336240">
              <a:lnSpc>
                <a:spcPct val="143000"/>
              </a:lnSpc>
              <a:buClr>
                <a:srgbClr val="000000"/>
              </a:buClr>
              <a:buFont typeface="StarSymbol"/>
              <a:buAutoNum type="arabicPeriod"/>
            </a:pPr>
            <a:r>
              <a:rPr b="0" lang="es-AR" sz="1800" spc="-1" strike="noStrike">
                <a:solidFill>
                  <a:srgbClr val="000000"/>
                </a:solidFill>
                <a:highlight>
                  <a:srgbClr val="ffffff"/>
                </a:highlight>
                <a:latin typeface="Arial"/>
              </a:rPr>
              <a:t>Son una forma de realizar cálculos definidos como si fuese una secuencia de pasos. </a:t>
            </a:r>
            <a:endParaRPr b="0" lang="es-AR" sz="1800" spc="-1" strike="noStrike">
              <a:solidFill>
                <a:srgbClr val="000000"/>
              </a:solidFill>
              <a:latin typeface="Arial"/>
            </a:endParaRPr>
          </a:p>
          <a:p>
            <a:pPr marL="914400" indent="-336240">
              <a:lnSpc>
                <a:spcPct val="143000"/>
              </a:lnSpc>
              <a:buClr>
                <a:srgbClr val="000000"/>
              </a:buClr>
              <a:buFont typeface="StarSymbol"/>
              <a:buAutoNum type="arabicPeriod"/>
            </a:pPr>
            <a:r>
              <a:rPr b="0" lang="es-AR" sz="1800" spc="-1" strike="noStrike">
                <a:solidFill>
                  <a:srgbClr val="000000"/>
                </a:solidFill>
                <a:highlight>
                  <a:srgbClr val="ffffff"/>
                </a:highlight>
                <a:latin typeface="Arial"/>
              </a:rPr>
              <a:t>Permiten generar lo que se conoce como pipeline, un proceso donde el output de un proceso es el input del siguiente.</a:t>
            </a:r>
            <a:endParaRPr b="0" lang="es-AR" sz="1800" spc="-1" strike="noStrike">
              <a:solidFill>
                <a:srgbClr val="000000"/>
              </a:solidFill>
              <a:latin typeface="Arial"/>
            </a:endParaRPr>
          </a:p>
          <a:p>
            <a:pPr marL="914400" indent="-336240">
              <a:lnSpc>
                <a:spcPct val="143000"/>
              </a:lnSpc>
              <a:buClr>
                <a:srgbClr val="000000"/>
              </a:buClr>
              <a:buFont typeface="StarSymbol"/>
              <a:buAutoNum type="arabicPeriod"/>
            </a:pPr>
            <a:r>
              <a:rPr b="0" lang="es-AR" sz="1800" spc="-1" strike="noStrike">
                <a:solidFill>
                  <a:srgbClr val="000000"/>
                </a:solidFill>
                <a:highlight>
                  <a:srgbClr val="ffffff"/>
                </a:highlight>
                <a:latin typeface="Arial"/>
              </a:rPr>
              <a:t>Algo similar a lo que ocurre al componer funciones matemáticas.</a:t>
            </a:r>
            <a:endParaRPr b="0" lang="es-AR" sz="1800" spc="-1" strike="noStrike">
              <a:solidFill>
                <a:srgbClr val="000000"/>
              </a:solidFill>
              <a:latin typeface="Arial"/>
            </a:endParaRPr>
          </a:p>
          <a:p>
            <a:pPr marL="914400" indent="-336240">
              <a:lnSpc>
                <a:spcPct val="143000"/>
              </a:lnSpc>
              <a:buClr>
                <a:srgbClr val="000000"/>
              </a:buClr>
              <a:buFont typeface="StarSymbol"/>
              <a:buAutoNum type="arabicPeriod"/>
            </a:pPr>
            <a:r>
              <a:rPr b="0" lang="es-AR" sz="1800" spc="-1" strike="noStrike">
                <a:solidFill>
                  <a:srgbClr val="000000"/>
                </a:solidFill>
                <a:highlight>
                  <a:srgbClr val="ffffff"/>
                </a:highlight>
                <a:latin typeface="Arial"/>
              </a:rPr>
              <a:t>en Haskell tenemos muchos tipos “monádicos”, el más común es Maybe.</a:t>
            </a:r>
            <a:endParaRPr b="0" lang="es-AR" sz="1800" spc="-1" strike="noStrike">
              <a:solidFill>
                <a:srgbClr val="000000"/>
              </a:solidFill>
              <a:latin typeface="Arial"/>
            </a:endParaRPr>
          </a:p>
          <a:p>
            <a:pPr>
              <a:lnSpc>
                <a:spcPct val="143000"/>
              </a:lnSpc>
              <a:spcBef>
                <a:spcPts val="799"/>
              </a:spcBef>
            </a:pPr>
            <a:endParaRPr b="0" lang="es-AR" sz="1800" spc="-1" strike="noStrike">
              <a:solidFill>
                <a:srgbClr val="000000"/>
              </a:solidFill>
              <a:latin typeface="Arial"/>
            </a:endParaRPr>
          </a:p>
          <a:p>
            <a:pPr marL="457200" indent="-336240">
              <a:lnSpc>
                <a:spcPct val="143000"/>
              </a:lnSpc>
              <a:spcBef>
                <a:spcPts val="799"/>
              </a:spcBef>
              <a:buClr>
                <a:srgbClr val="000000"/>
              </a:buClr>
              <a:buFont typeface="Symbol" charset="2"/>
              <a:buChar char=""/>
            </a:pPr>
            <a:r>
              <a:rPr b="0" lang="es-AR" sz="1800" spc="-1" strike="noStrike">
                <a:solidFill>
                  <a:srgbClr val="000000"/>
                </a:solidFill>
                <a:highlight>
                  <a:srgbClr val="ffffff"/>
                </a:highlight>
                <a:latin typeface="Arial"/>
              </a:rPr>
              <a:t>Un poco más a fondo……</a:t>
            </a:r>
            <a:endParaRPr b="0" lang="es-AR" sz="1800" spc="-1" strike="noStrike">
              <a:solidFill>
                <a:srgbClr val="000000"/>
              </a:solidFill>
              <a:latin typeface="Arial"/>
            </a:endParaRPr>
          </a:p>
          <a:p>
            <a:pPr lvl="1" marL="9144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rPr>
              <a:t>Las mónadas tienen una función especial ‘</a:t>
            </a:r>
            <a:r>
              <a:rPr b="1" i="1" lang="es-AR" sz="1800" spc="-1" strike="noStrike">
                <a:solidFill>
                  <a:srgbClr val="000000"/>
                </a:solidFill>
                <a:highlight>
                  <a:srgbClr val="ffffff"/>
                </a:highlight>
                <a:latin typeface="Arial"/>
                <a:ea typeface="Georgia"/>
              </a:rPr>
              <a:t>&gt;&gt;=</a:t>
            </a:r>
            <a:r>
              <a:rPr b="0" lang="es-AR" sz="1800" spc="-1" strike="noStrike">
                <a:solidFill>
                  <a:srgbClr val="000000"/>
                </a:solidFill>
                <a:highlight>
                  <a:srgbClr val="ffffff"/>
                </a:highlight>
                <a:latin typeface="Arial"/>
                <a:ea typeface="Georgia"/>
              </a:rPr>
              <a:t>’ llamada bind</a:t>
            </a:r>
            <a:endParaRPr b="0" lang="es-AR" sz="1800" spc="-1" strike="noStrike">
              <a:solidFill>
                <a:srgbClr val="000000"/>
              </a:solidFill>
              <a:latin typeface="Arial"/>
            </a:endParaRPr>
          </a:p>
          <a:p>
            <a:pPr lvl="2" marL="13716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ea typeface="Georgia"/>
              </a:rPr>
              <a:t>¿Que hace bind?</a:t>
            </a:r>
            <a:endParaRPr b="0" lang="es-AR" sz="1800" spc="-1" strike="noStrike">
              <a:solidFill>
                <a:srgbClr val="000000"/>
              </a:solidFill>
              <a:latin typeface="Arial"/>
            </a:endParaRPr>
          </a:p>
          <a:p>
            <a:pPr lvl="2" marL="1371600" indent="-336240">
              <a:lnSpc>
                <a:spcPct val="143000"/>
              </a:lnSpc>
              <a:buClr>
                <a:srgbClr val="000000"/>
              </a:buClr>
              <a:buFont typeface="Symbol" charset="2"/>
              <a:buChar char=""/>
            </a:pPr>
            <a:r>
              <a:rPr b="1" lang="es-AR" sz="1800" spc="-1" strike="noStrike">
                <a:solidFill>
                  <a:srgbClr val="000000"/>
                </a:solidFill>
                <a:highlight>
                  <a:srgbClr val="ffffff"/>
                </a:highlight>
                <a:latin typeface="Arial"/>
                <a:ea typeface="Georgia"/>
              </a:rPr>
              <a:t>&gt;&gt;=:: ma -&gt; ( a -&gt; mb) -&gt; mb</a:t>
            </a:r>
            <a:endParaRPr b="0" lang="es-AR" sz="1800" spc="-1" strike="noStrike">
              <a:solidFill>
                <a:srgbClr val="000000"/>
              </a:solidFill>
              <a:latin typeface="Arial"/>
            </a:endParaRPr>
          </a:p>
          <a:p>
            <a:pPr>
              <a:lnSpc>
                <a:spcPct val="143000"/>
              </a:lnSpc>
              <a:spcBef>
                <a:spcPts val="799"/>
              </a:spcBef>
            </a:pPr>
            <a:endParaRPr b="0" lang="es-AR" sz="1800" spc="-1" strike="noStrike">
              <a:solidFill>
                <a:srgbClr val="000000"/>
              </a:solidFill>
              <a:latin typeface="Arial"/>
            </a:endParaRPr>
          </a:p>
          <a:p>
            <a:pPr>
              <a:lnSpc>
                <a:spcPct val="143000"/>
              </a:lnSpc>
              <a:spcBef>
                <a:spcPts val="799"/>
              </a:spcBef>
              <a:spcAft>
                <a:spcPts val="799"/>
              </a:spcAft>
            </a:pPr>
            <a:r>
              <a:rPr b="1" lang="es-AR" sz="1800" spc="-1" strike="noStrike">
                <a:solidFill>
                  <a:srgbClr val="000000"/>
                </a:solidFill>
                <a:highlight>
                  <a:srgbClr val="ffffff"/>
                </a:highlight>
                <a:latin typeface="Arial"/>
                <a:ea typeface="Georgia"/>
              </a:rPr>
              <a:t>	</a:t>
            </a:r>
            <a:r>
              <a:rPr b="0" lang="es-AR" sz="1800" spc="-1" strike="noStrike">
                <a:solidFill>
                  <a:srgbClr val="000000"/>
                </a:solidFill>
                <a:highlight>
                  <a:srgbClr val="ffffff"/>
                </a:highlight>
                <a:latin typeface="Arial"/>
                <a:ea typeface="Georgia"/>
              </a:rPr>
              <a:t>Analicemos un poco más esto en profundidad…...</a:t>
            </a:r>
            <a:endParaRPr b="0" lang="es-AR" sz="1800" spc="-1" strike="noStrike">
              <a:solidFill>
                <a:srgbClr val="000000"/>
              </a:solidFill>
              <a:latin typeface="Arial"/>
            </a:endParaRPr>
          </a:p>
        </p:txBody>
      </p:sp>
      <p:sp>
        <p:nvSpPr>
          <p:cNvPr id="520" name="TextShape 2"/>
          <p:cNvSpPr txBox="1"/>
          <p:nvPr/>
        </p:nvSpPr>
        <p:spPr>
          <a:xfrm>
            <a:off x="179280" y="559800"/>
            <a:ext cx="8784720" cy="354240"/>
          </a:xfrm>
          <a:prstGeom prst="rect">
            <a:avLst/>
          </a:prstGeom>
          <a:noFill/>
          <a:ln w="9360">
            <a:noFill/>
          </a:ln>
        </p:spPr>
        <p:txBody>
          <a:bodyPr lIns="68400" rIns="68400" tIns="34200" bIns="34200">
            <a:noAutofit/>
          </a:bodyPr>
          <a:p>
            <a:pPr>
              <a:lnSpc>
                <a:spcPct val="100000"/>
              </a:lnSpc>
            </a:pPr>
            <a:r>
              <a:rPr b="0" lang="es-AR" sz="1400" spc="-1" strike="noStrike">
                <a:solidFill>
                  <a:srgbClr val="000000"/>
                </a:solidFill>
                <a:latin typeface="Arial"/>
              </a:rPr>
              <a:t>Monadas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178920" y="1413000"/>
            <a:ext cx="8785080" cy="4103280"/>
          </a:xfrm>
          <a:prstGeom prst="rect">
            <a:avLst/>
          </a:prstGeom>
          <a:noFill/>
          <a:ln w="9360">
            <a:noFill/>
          </a:ln>
        </p:spPr>
        <p:txBody>
          <a:bodyPr lIns="68400" rIns="68400" tIns="34200" bIns="34200">
            <a:noAutofit/>
          </a:bodyPr>
          <a:p>
            <a:pPr marL="457200" indent="-336240">
              <a:lnSpc>
                <a:spcPct val="143000"/>
              </a:lnSpc>
              <a:buClr>
                <a:srgbClr val="000000"/>
              </a:buClr>
              <a:buFont typeface="Symbol" charset="2"/>
              <a:buChar char=""/>
            </a:pPr>
            <a:r>
              <a:rPr b="1" lang="es-AR" sz="1800" spc="-1" strike="noStrike">
                <a:solidFill>
                  <a:srgbClr val="000000"/>
                </a:solidFill>
                <a:highlight>
                  <a:srgbClr val="ffffff"/>
                </a:highlight>
                <a:latin typeface="Arial"/>
              </a:rPr>
              <a:t>&gt;&gt;=:: ma -&gt; ( a -&gt; mb) -&gt; mb</a:t>
            </a:r>
            <a:endParaRPr b="0" lang="es-AR" sz="1800" spc="-1" strike="noStrike">
              <a:solidFill>
                <a:srgbClr val="000000"/>
              </a:solidFill>
              <a:latin typeface="Arial"/>
            </a:endParaRPr>
          </a:p>
          <a:p>
            <a:pPr lvl="1" marL="9144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rPr>
              <a:t>Recibe una…. monada de a</a:t>
            </a:r>
            <a:endParaRPr b="0" lang="es-AR" sz="1800" spc="-1" strike="noStrike">
              <a:solidFill>
                <a:srgbClr val="000000"/>
              </a:solidFill>
              <a:latin typeface="Arial"/>
            </a:endParaRPr>
          </a:p>
          <a:p>
            <a:pPr lvl="1" marL="9144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rPr>
              <a:t>y una función, que convierte el dato de la mónada en….. otra mónada</a:t>
            </a:r>
            <a:endParaRPr b="0" lang="es-AR" sz="1800" spc="-1" strike="noStrike">
              <a:solidFill>
                <a:srgbClr val="000000"/>
              </a:solidFill>
              <a:latin typeface="Arial"/>
            </a:endParaRPr>
          </a:p>
          <a:p>
            <a:pPr lvl="1" marL="914400" indent="-336240">
              <a:lnSpc>
                <a:spcPct val="143000"/>
              </a:lnSpc>
              <a:buClr>
                <a:srgbClr val="000000"/>
              </a:buClr>
              <a:buFont typeface="Symbol" charset="2"/>
              <a:buChar char=""/>
            </a:pPr>
            <a:r>
              <a:rPr b="0" lang="es-AR" sz="1800" spc="-1" strike="noStrike">
                <a:solidFill>
                  <a:srgbClr val="000000"/>
                </a:solidFill>
                <a:highlight>
                  <a:srgbClr val="ffffff"/>
                </a:highlight>
                <a:latin typeface="Arial"/>
              </a:rPr>
              <a:t>para devolver otra mónada convertida</a:t>
            </a:r>
            <a:endParaRPr b="0" lang="es-AR" sz="1800" spc="-1" strike="noStrike">
              <a:solidFill>
                <a:srgbClr val="000000"/>
              </a:solidFill>
              <a:latin typeface="Arial"/>
            </a:endParaRPr>
          </a:p>
          <a:p>
            <a:pPr>
              <a:lnSpc>
                <a:spcPct val="143000"/>
              </a:lnSpc>
              <a:spcBef>
                <a:spcPts val="799"/>
              </a:spcBef>
              <a:spcAft>
                <a:spcPts val="799"/>
              </a:spcAft>
            </a:pPr>
            <a:endParaRPr b="0" lang="es-AR" sz="1800" spc="-1" strike="noStrike">
              <a:solidFill>
                <a:srgbClr val="000000"/>
              </a:solidFill>
              <a:latin typeface="Arial"/>
            </a:endParaRPr>
          </a:p>
        </p:txBody>
      </p:sp>
      <p:sp>
        <p:nvSpPr>
          <p:cNvPr id="522" name="TextShape 2"/>
          <p:cNvSpPr txBox="1"/>
          <p:nvPr/>
        </p:nvSpPr>
        <p:spPr>
          <a:xfrm>
            <a:off x="179280" y="574200"/>
            <a:ext cx="8784720" cy="354240"/>
          </a:xfrm>
          <a:prstGeom prst="rect">
            <a:avLst/>
          </a:prstGeom>
          <a:noFill/>
          <a:ln w="9360">
            <a:noFill/>
          </a:ln>
        </p:spPr>
        <p:txBody>
          <a:bodyPr lIns="68400" rIns="68400" tIns="34200" bIns="34200">
            <a:noAutofit/>
          </a:bodyPr>
          <a:p>
            <a:pPr>
              <a:lnSpc>
                <a:spcPct val="100000"/>
              </a:lnSpc>
            </a:pPr>
            <a:r>
              <a:rPr b="0" lang="es-AR" sz="1400" spc="-1" strike="noStrike">
                <a:solidFill>
                  <a:srgbClr val="000000"/>
                </a:solidFill>
                <a:latin typeface="Arial"/>
              </a:rPr>
              <a:t>Bind</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178920" y="1413000"/>
            <a:ext cx="8785080" cy="4103280"/>
          </a:xfrm>
          <a:prstGeom prst="rect">
            <a:avLst/>
          </a:prstGeom>
          <a:noFill/>
          <a:ln w="9360">
            <a:noFill/>
          </a:ln>
        </p:spPr>
        <p:txBody>
          <a:bodyPr lIns="68400" rIns="68400" tIns="34200" bIns="34200">
            <a:noAutofit/>
          </a:bodyPr>
          <a:p>
            <a:pPr marL="457200">
              <a:lnSpc>
                <a:spcPct val="143000"/>
              </a:lnSpc>
            </a:pPr>
            <a:endParaRPr b="0" lang="es-AR" sz="3200" spc="-1" strike="noStrike">
              <a:solidFill>
                <a:srgbClr val="000000"/>
              </a:solidFill>
              <a:latin typeface="Arial"/>
            </a:endParaRPr>
          </a:p>
          <a:p>
            <a:pPr marL="457200">
              <a:lnSpc>
                <a:spcPct val="143000"/>
              </a:lnSpc>
              <a:spcBef>
                <a:spcPts val="799"/>
              </a:spcBef>
            </a:pPr>
            <a:r>
              <a:rPr b="0" lang="es-AR" sz="2800" spc="-1" strike="noStrike">
                <a:solidFill>
                  <a:srgbClr val="000000"/>
                </a:solidFill>
                <a:latin typeface="Arial"/>
                <a:ea typeface="Courier New"/>
              </a:rPr>
              <a:t>instance Monad Maybe where</a:t>
            </a:r>
            <a:endParaRPr b="0" lang="es-AR" sz="2800" spc="-1" strike="noStrike">
              <a:solidFill>
                <a:srgbClr val="000000"/>
              </a:solidFill>
              <a:latin typeface="Arial"/>
            </a:endParaRPr>
          </a:p>
          <a:p>
            <a:pPr marL="457200" indent="457200">
              <a:lnSpc>
                <a:spcPct val="143000"/>
              </a:lnSpc>
              <a:spcBef>
                <a:spcPts val="799"/>
              </a:spcBef>
            </a:pPr>
            <a:r>
              <a:rPr b="0" lang="es-AR" sz="2800" spc="-1" strike="noStrike">
                <a:solidFill>
                  <a:srgbClr val="000000"/>
                </a:solidFill>
                <a:latin typeface="Arial"/>
                <a:ea typeface="Courier New"/>
              </a:rPr>
              <a:t>Nothing &gt;&gt;= func = Nothing</a:t>
            </a:r>
            <a:endParaRPr b="0" lang="es-AR" sz="2800" spc="-1" strike="noStrike">
              <a:solidFill>
                <a:srgbClr val="000000"/>
              </a:solidFill>
              <a:latin typeface="Arial"/>
            </a:endParaRPr>
          </a:p>
          <a:p>
            <a:pPr marL="457200" indent="457200">
              <a:lnSpc>
                <a:spcPct val="143000"/>
              </a:lnSpc>
              <a:spcBef>
                <a:spcPts val="799"/>
              </a:spcBef>
            </a:pPr>
            <a:r>
              <a:rPr b="0" lang="es-AR" sz="2800" spc="-1" strike="noStrike">
                <a:solidFill>
                  <a:srgbClr val="000000"/>
                </a:solidFill>
                <a:latin typeface="Arial"/>
                <a:ea typeface="Courier New"/>
              </a:rPr>
              <a:t>Just val &gt;&gt;= func = func val</a:t>
            </a:r>
            <a:endParaRPr b="0" lang="es-AR" sz="2800" spc="-1" strike="noStrike">
              <a:solidFill>
                <a:srgbClr val="000000"/>
              </a:solidFill>
              <a:latin typeface="Arial"/>
            </a:endParaRPr>
          </a:p>
          <a:p>
            <a:pPr>
              <a:lnSpc>
                <a:spcPct val="143000"/>
              </a:lnSpc>
              <a:spcBef>
                <a:spcPts val="799"/>
              </a:spcBef>
              <a:spcAft>
                <a:spcPts val="799"/>
              </a:spcAft>
            </a:pPr>
            <a:endParaRPr b="0" lang="es-AR" sz="2800" spc="-1" strike="noStrike">
              <a:solidFill>
                <a:srgbClr val="000000"/>
              </a:solidFill>
              <a:latin typeface="Arial"/>
            </a:endParaRPr>
          </a:p>
        </p:txBody>
      </p:sp>
      <p:sp>
        <p:nvSpPr>
          <p:cNvPr id="524" name="TextShape 2"/>
          <p:cNvSpPr txBox="1"/>
          <p:nvPr/>
        </p:nvSpPr>
        <p:spPr>
          <a:xfrm>
            <a:off x="179280" y="779400"/>
            <a:ext cx="8784720" cy="354240"/>
          </a:xfrm>
          <a:prstGeom prst="rect">
            <a:avLst/>
          </a:prstGeom>
          <a:noFill/>
          <a:ln w="9360">
            <a:noFill/>
          </a:ln>
        </p:spPr>
        <p:txBody>
          <a:bodyPr lIns="68400" rIns="68400" tIns="34200" bIns="34200">
            <a:noAutofit/>
          </a:bodyPr>
          <a:p>
            <a:pPr>
              <a:lnSpc>
                <a:spcPct val="100000"/>
              </a:lnSpc>
            </a:pPr>
            <a:r>
              <a:rPr b="0" lang="es-AR" sz="1400" spc="-1" strike="noStrike">
                <a:solidFill>
                  <a:srgbClr val="000000"/>
                </a:solidFill>
                <a:latin typeface="Arial"/>
              </a:rPr>
              <a:t>Ejemplo</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txBox="1"/>
          <p:nvPr/>
        </p:nvSpPr>
        <p:spPr>
          <a:xfrm>
            <a:off x="178920" y="1413000"/>
            <a:ext cx="8785080" cy="4103280"/>
          </a:xfrm>
          <a:prstGeom prst="rect">
            <a:avLst/>
          </a:prstGeom>
          <a:noFill/>
          <a:ln w="9360">
            <a:noFill/>
          </a:ln>
        </p:spPr>
        <p:txBody>
          <a:bodyPr lIns="68400" rIns="68400" tIns="34200" bIns="34200">
            <a:noAutofit/>
          </a:bodyPr>
          <a:p>
            <a:pPr marL="457200">
              <a:lnSpc>
                <a:spcPct val="143000"/>
              </a:lnSpc>
            </a:pPr>
            <a:endParaRPr b="0" lang="es-AR" sz="3200" spc="-1" strike="noStrike">
              <a:solidFill>
                <a:srgbClr val="000000"/>
              </a:solidFill>
              <a:latin typeface="Arial"/>
            </a:endParaRPr>
          </a:p>
          <a:p>
            <a:pPr marL="457200">
              <a:lnSpc>
                <a:spcPct val="143000"/>
              </a:lnSpc>
              <a:spcBef>
                <a:spcPts val="799"/>
              </a:spcBef>
            </a:pPr>
            <a:r>
              <a:rPr b="0" lang="es-AR" sz="1600" spc="-1" strike="noStrike">
                <a:solidFill>
                  <a:srgbClr val="000000"/>
                </a:solidFill>
                <a:latin typeface="Arial"/>
                <a:ea typeface="Courier New"/>
              </a:rPr>
              <a:t>instance Monad Maybe where</a:t>
            </a:r>
            <a:endParaRPr b="0" lang="es-AR" sz="1600" spc="-1" strike="noStrike">
              <a:solidFill>
                <a:srgbClr val="000000"/>
              </a:solidFill>
              <a:latin typeface="Arial"/>
            </a:endParaRPr>
          </a:p>
          <a:p>
            <a:pPr marL="457200" indent="457200">
              <a:lnSpc>
                <a:spcPct val="143000"/>
              </a:lnSpc>
              <a:spcBef>
                <a:spcPts val="799"/>
              </a:spcBef>
            </a:pPr>
            <a:r>
              <a:rPr b="0" lang="es-AR" sz="1600" spc="-1" strike="noStrike">
                <a:solidFill>
                  <a:srgbClr val="000000"/>
                </a:solidFill>
                <a:latin typeface="Arial"/>
                <a:ea typeface="Courier New"/>
              </a:rPr>
              <a:t>Nothing &gt;&gt;= func = Nothing</a:t>
            </a:r>
            <a:endParaRPr b="0" lang="es-AR" sz="1600" spc="-1" strike="noStrike">
              <a:solidFill>
                <a:srgbClr val="000000"/>
              </a:solidFill>
              <a:latin typeface="Arial"/>
            </a:endParaRPr>
          </a:p>
          <a:p>
            <a:pPr marL="457200" indent="457200">
              <a:lnSpc>
                <a:spcPct val="143000"/>
              </a:lnSpc>
              <a:spcBef>
                <a:spcPts val="799"/>
              </a:spcBef>
            </a:pPr>
            <a:r>
              <a:rPr b="0" lang="es-AR" sz="1600" spc="-1" strike="noStrike">
                <a:solidFill>
                  <a:srgbClr val="000000"/>
                </a:solidFill>
                <a:latin typeface="Arial"/>
                <a:ea typeface="Courier New"/>
              </a:rPr>
              <a:t>Just val &gt;&gt;= func = func val</a:t>
            </a:r>
            <a:endParaRPr b="0" lang="es-AR" sz="1600" spc="-1" strike="noStrike">
              <a:solidFill>
                <a:srgbClr val="000000"/>
              </a:solidFill>
              <a:latin typeface="Arial"/>
            </a:endParaRPr>
          </a:p>
          <a:p>
            <a:pPr marL="457200" indent="457200">
              <a:lnSpc>
                <a:spcPct val="143000"/>
              </a:lnSpc>
              <a:spcBef>
                <a:spcPts val="799"/>
              </a:spcBef>
            </a:pPr>
            <a:endParaRPr b="0" lang="es-AR" sz="1600" spc="-1" strike="noStrike">
              <a:solidFill>
                <a:srgbClr val="000000"/>
              </a:solidFill>
              <a:latin typeface="Arial"/>
            </a:endParaRPr>
          </a:p>
          <a:p>
            <a:pPr marL="457200" indent="-336240">
              <a:lnSpc>
                <a:spcPct val="143000"/>
              </a:lnSpc>
              <a:spcBef>
                <a:spcPts val="799"/>
              </a:spcBef>
              <a:buClr>
                <a:srgbClr val="000000"/>
              </a:buClr>
              <a:buFont typeface="Symbol" charset="2"/>
              <a:buChar char=""/>
            </a:pPr>
            <a:r>
              <a:rPr b="0" lang="es-AR" sz="1600" spc="-1" strike="noStrike">
                <a:solidFill>
                  <a:srgbClr val="000000"/>
                </a:solidFill>
                <a:latin typeface="Arial"/>
                <a:ea typeface="Courier New"/>
              </a:rPr>
              <a:t>Otro ejemplo más común, la mónada de IO:</a:t>
            </a:r>
            <a:endParaRPr b="0" lang="es-AR" sz="1600" spc="-1" strike="noStrike">
              <a:solidFill>
                <a:srgbClr val="000000"/>
              </a:solidFill>
              <a:latin typeface="Arial"/>
            </a:endParaRPr>
          </a:p>
          <a:p>
            <a:pPr lvl="1" marL="1371600" indent="-336240">
              <a:lnSpc>
                <a:spcPct val="143000"/>
              </a:lnSpc>
              <a:buClr>
                <a:srgbClr val="000000"/>
              </a:buClr>
              <a:buFont typeface="Symbol" charset="2"/>
              <a:buChar char=""/>
            </a:pPr>
            <a:r>
              <a:rPr b="0" lang="es-AR" sz="1600" spc="-1" strike="noStrike">
                <a:solidFill>
                  <a:srgbClr val="000000"/>
                </a:solidFill>
                <a:highlight>
                  <a:srgbClr val="ffffff"/>
                </a:highlight>
                <a:latin typeface="Arial"/>
                <a:ea typeface="Courier New"/>
              </a:rPr>
              <a:t>‘</a:t>
            </a:r>
            <a:r>
              <a:rPr b="1" lang="es-AR" sz="1600" spc="-1" strike="noStrike">
                <a:solidFill>
                  <a:srgbClr val="000000"/>
                </a:solidFill>
                <a:highlight>
                  <a:srgbClr val="ffffff"/>
                </a:highlight>
                <a:latin typeface="Arial"/>
                <a:ea typeface="Courier New"/>
              </a:rPr>
              <a:t>getLine</a:t>
            </a:r>
            <a:r>
              <a:rPr b="0" lang="es-AR" sz="1600" spc="-1" strike="noStrike">
                <a:solidFill>
                  <a:srgbClr val="000000"/>
                </a:solidFill>
                <a:highlight>
                  <a:srgbClr val="ffffff"/>
                </a:highlight>
                <a:latin typeface="Arial"/>
                <a:ea typeface="Courier New"/>
              </a:rPr>
              <a:t>’: No recibe ningún argumento y lee los datos dados por el usuario.</a:t>
            </a:r>
            <a:endParaRPr b="0" lang="es-AR" sz="1600" spc="-1" strike="noStrike">
              <a:solidFill>
                <a:srgbClr val="000000"/>
              </a:solidFill>
              <a:latin typeface="Arial"/>
            </a:endParaRPr>
          </a:p>
          <a:p>
            <a:pPr lvl="1" marL="1371600" indent="-336240">
              <a:lnSpc>
                <a:spcPct val="143000"/>
              </a:lnSpc>
              <a:buClr>
                <a:srgbClr val="000000"/>
              </a:buClr>
              <a:buFont typeface="Symbol" charset="2"/>
              <a:buChar char=""/>
            </a:pPr>
            <a:r>
              <a:rPr b="0" i="1" lang="es-AR" sz="1600" spc="-1" strike="noStrike">
                <a:solidFill>
                  <a:srgbClr val="000000"/>
                </a:solidFill>
                <a:highlight>
                  <a:srgbClr val="ffffff"/>
                </a:highlight>
                <a:latin typeface="Arial"/>
                <a:ea typeface="Courier New"/>
              </a:rPr>
              <a:t>‘</a:t>
            </a:r>
            <a:r>
              <a:rPr b="1" lang="es-AR" sz="1600" spc="-1" strike="noStrike">
                <a:solidFill>
                  <a:srgbClr val="000000"/>
                </a:solidFill>
                <a:highlight>
                  <a:srgbClr val="ffffff"/>
                </a:highlight>
                <a:latin typeface="Arial"/>
                <a:ea typeface="Courier New"/>
              </a:rPr>
              <a:t>readFile</a:t>
            </a:r>
            <a:r>
              <a:rPr b="0" lang="es-AR" sz="1600" spc="-1" strike="noStrike">
                <a:solidFill>
                  <a:srgbClr val="000000"/>
                </a:solidFill>
                <a:highlight>
                  <a:srgbClr val="ffffff"/>
                </a:highlight>
                <a:latin typeface="Arial"/>
                <a:ea typeface="Courier New"/>
              </a:rPr>
              <a:t>’: Toma un string y devuelve el contenido del archivo.</a:t>
            </a:r>
            <a:endParaRPr b="0" lang="es-AR" sz="1600" spc="-1" strike="noStrike">
              <a:solidFill>
                <a:srgbClr val="000000"/>
              </a:solidFill>
              <a:latin typeface="Arial"/>
            </a:endParaRPr>
          </a:p>
          <a:p>
            <a:pPr lvl="1" marL="1371600" indent="-336240">
              <a:lnSpc>
                <a:spcPct val="143000"/>
              </a:lnSpc>
              <a:buClr>
                <a:srgbClr val="000000"/>
              </a:buClr>
              <a:buFont typeface="Symbol" charset="2"/>
              <a:buChar char=""/>
            </a:pPr>
            <a:r>
              <a:rPr b="0" lang="es-AR" sz="1600" spc="-1" strike="noStrike">
                <a:solidFill>
                  <a:srgbClr val="000000"/>
                </a:solidFill>
                <a:highlight>
                  <a:srgbClr val="ffffff"/>
                </a:highlight>
                <a:latin typeface="Arial"/>
                <a:ea typeface="Courier New"/>
              </a:rPr>
              <a:t>‘</a:t>
            </a:r>
            <a:r>
              <a:rPr b="1" lang="es-AR" sz="1600" spc="-1" strike="noStrike">
                <a:solidFill>
                  <a:srgbClr val="000000"/>
                </a:solidFill>
                <a:highlight>
                  <a:srgbClr val="ffffff"/>
                </a:highlight>
                <a:latin typeface="Arial"/>
                <a:ea typeface="Courier New"/>
              </a:rPr>
              <a:t>putStrLn</a:t>
            </a:r>
            <a:r>
              <a:rPr b="0" lang="es-AR" sz="1600" spc="-1" strike="noStrike">
                <a:solidFill>
                  <a:srgbClr val="000000"/>
                </a:solidFill>
                <a:highlight>
                  <a:srgbClr val="ffffff"/>
                </a:highlight>
                <a:latin typeface="Arial"/>
                <a:ea typeface="Courier New"/>
              </a:rPr>
              <a:t>’: Recibe un string y lo imprime</a:t>
            </a:r>
            <a:endParaRPr b="0" lang="es-AR" sz="1600" spc="-1" strike="noStrike">
              <a:solidFill>
                <a:srgbClr val="000000"/>
              </a:solidFill>
              <a:latin typeface="Arial"/>
            </a:endParaRPr>
          </a:p>
          <a:p>
            <a:pPr marL="457200">
              <a:lnSpc>
                <a:spcPct val="143000"/>
              </a:lnSpc>
              <a:spcBef>
                <a:spcPts val="799"/>
              </a:spcBef>
            </a:pPr>
            <a:r>
              <a:rPr b="0" lang="es-AR" sz="1600" spc="-1" strike="noStrike">
                <a:solidFill>
                  <a:srgbClr val="000000"/>
                </a:solidFill>
                <a:highlight>
                  <a:srgbClr val="ffffff"/>
                </a:highlight>
                <a:latin typeface="Arial"/>
                <a:ea typeface="Courier New"/>
              </a:rPr>
              <a:t>¿que hace la siguiente composición?</a:t>
            </a:r>
            <a:endParaRPr b="0" lang="es-AR" sz="1600" spc="-1" strike="noStrike">
              <a:solidFill>
                <a:srgbClr val="000000"/>
              </a:solidFill>
              <a:latin typeface="Arial"/>
            </a:endParaRPr>
          </a:p>
          <a:p>
            <a:pPr marL="457200">
              <a:lnSpc>
                <a:spcPct val="143000"/>
              </a:lnSpc>
              <a:spcBef>
                <a:spcPts val="799"/>
              </a:spcBef>
              <a:spcAft>
                <a:spcPts val="799"/>
              </a:spcAft>
            </a:pPr>
            <a:r>
              <a:rPr b="1" lang="es-AR" sz="1600" spc="-1" strike="noStrike">
                <a:solidFill>
                  <a:srgbClr val="000000"/>
                </a:solidFill>
                <a:highlight>
                  <a:srgbClr val="ffffff"/>
                </a:highlight>
                <a:latin typeface="Arial"/>
                <a:ea typeface="Courier New"/>
              </a:rPr>
              <a:t>getLine &gt;&gt;= readFile &gt;&gt;= putStrLn</a:t>
            </a:r>
            <a:endParaRPr b="0" lang="es-AR" sz="1600" spc="-1" strike="noStrike">
              <a:solidFill>
                <a:srgbClr val="000000"/>
              </a:solidFill>
              <a:latin typeface="Arial"/>
            </a:endParaRPr>
          </a:p>
        </p:txBody>
      </p:sp>
      <p:sp>
        <p:nvSpPr>
          <p:cNvPr id="526" name="TextShape 2"/>
          <p:cNvSpPr txBox="1"/>
          <p:nvPr/>
        </p:nvSpPr>
        <p:spPr>
          <a:xfrm>
            <a:off x="178920" y="608040"/>
            <a:ext cx="8784720" cy="354240"/>
          </a:xfrm>
          <a:prstGeom prst="rect">
            <a:avLst/>
          </a:prstGeom>
          <a:noFill/>
          <a:ln w="9360">
            <a:noFill/>
          </a:ln>
        </p:spPr>
        <p:txBody>
          <a:bodyPr lIns="68400" rIns="68400" tIns="34200" bIns="34200">
            <a:noAutofit/>
          </a:bodyPr>
          <a:p>
            <a:pPr>
              <a:lnSpc>
                <a:spcPct val="100000"/>
              </a:lnSpc>
            </a:pPr>
            <a:r>
              <a:rPr b="0" lang="es-AR" sz="1400" spc="-1" strike="noStrike">
                <a:solidFill>
                  <a:srgbClr val="000000"/>
                </a:solidFill>
                <a:latin typeface="Arial"/>
              </a:rPr>
              <a:t>Ejemplo</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179640" y="1188720"/>
            <a:ext cx="8784720" cy="5452560"/>
          </a:xfrm>
          <a:prstGeom prst="rect">
            <a:avLst/>
          </a:prstGeom>
          <a:noFill/>
          <a:ln w="9360">
            <a:noFill/>
          </a:ln>
        </p:spPr>
        <p:txBody>
          <a:bodyPr lIns="68400" rIns="68400" tIns="34200" bIns="34200">
            <a:noAutofit/>
          </a:bodyPr>
          <a:p>
            <a:pPr>
              <a:lnSpc>
                <a:spcPct val="100000"/>
              </a:lnSpc>
              <a:spcBef>
                <a:spcPts val="136"/>
              </a:spcBef>
            </a:pPr>
            <a:r>
              <a:rPr b="0" lang="es-AR" sz="1600" spc="-1" strike="noStrike">
                <a:solidFill>
                  <a:srgbClr val="000000"/>
                </a:solidFill>
                <a:latin typeface="Arial"/>
              </a:rPr>
              <a:t>De lenguajes funcionales, java se inspiró para idear una clase que nos permita controlar de manera elegante los valores nulos. Optional es una clase genérica que nos permite que el objeto que contenga (o no) sea de cualquier clase.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public final class Optional&lt;T&gt;{}</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Optional tiene un constructor privado, y nos proporciona tres métodos factoría estáticos para instanciar la clase. Siendo el método .of el que nos permite recubrir cualquier objeto en un optional.</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public static&lt;T&gt; Optional&lt;T&gt; empty()</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public static &lt;T&gt; Optional&lt;T&gt; ofNullable(T value)</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public static &lt;T&gt; Optional&lt;T&gt; of(T value)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spcAft>
                <a:spcPts val="799"/>
              </a:spcAft>
            </a:pPr>
            <a:r>
              <a:rPr b="0" lang="es-AR" sz="1600" spc="-1" strike="noStrike">
                <a:solidFill>
                  <a:srgbClr val="000000"/>
                </a:solidFill>
                <a:latin typeface="Arial"/>
              </a:rPr>
              <a:t>El método </a:t>
            </a:r>
            <a:r>
              <a:rPr b="1" lang="es-AR" sz="1600" spc="-1" strike="noStrike">
                <a:solidFill>
                  <a:srgbClr val="000000"/>
                </a:solidFill>
                <a:latin typeface="Arial"/>
              </a:rPr>
              <a:t>isPresent</a:t>
            </a:r>
            <a:r>
              <a:rPr b="0" lang="es-AR" sz="1600" spc="-1" strike="noStrike">
                <a:solidFill>
                  <a:srgbClr val="000000"/>
                </a:solidFill>
                <a:latin typeface="Arial"/>
              </a:rPr>
              <a:t> es el equivalente a </a:t>
            </a:r>
            <a:r>
              <a:rPr b="1" lang="es-AR" sz="1600" spc="-1" strike="noStrike">
                <a:solidFill>
                  <a:srgbClr val="000000"/>
                </a:solidFill>
                <a:latin typeface="Arial"/>
              </a:rPr>
              <a:t>variable == null</a:t>
            </a:r>
            <a:r>
              <a:rPr b="0" lang="es-AR" sz="1600" spc="-1" strike="noStrike">
                <a:solidFill>
                  <a:srgbClr val="000000"/>
                </a:solidFill>
                <a:latin typeface="Arial"/>
              </a:rPr>
              <a:t> y cómo el propio nombre indica nos dice si el objeto Optional contiene un valor o está vacío. Este método se usa principalmente si trabajamos de manera imperativa con Optional. Y el método get es el encargado de devolvernos el valor, devolviendo una excepción si no estuviera presente.</a:t>
            </a:r>
            <a:endParaRPr b="0" lang="es-AR" sz="1600" spc="-1" strike="noStrike">
              <a:solidFill>
                <a:srgbClr val="000000"/>
              </a:solidFill>
              <a:latin typeface="Arial"/>
            </a:endParaRPr>
          </a:p>
        </p:txBody>
      </p:sp>
      <p:sp>
        <p:nvSpPr>
          <p:cNvPr id="528" name="TextShape 2"/>
          <p:cNvSpPr txBox="1"/>
          <p:nvPr/>
        </p:nvSpPr>
        <p:spPr>
          <a:xfrm>
            <a:off x="178920" y="42264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Optional de Java 8</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178920" y="1771920"/>
            <a:ext cx="8785080" cy="3744360"/>
          </a:xfrm>
          <a:prstGeom prst="rect">
            <a:avLst/>
          </a:prstGeom>
          <a:noFill/>
          <a:ln w="9360">
            <a:noFill/>
          </a:ln>
        </p:spPr>
        <p:txBody>
          <a:bodyPr lIns="68400" rIns="68400" tIns="34200" bIns="34200">
            <a:noAutofit/>
          </a:bodyPr>
          <a:p>
            <a:pPr>
              <a:lnSpc>
                <a:spcPct val="100000"/>
              </a:lnSpc>
              <a:spcBef>
                <a:spcPts val="136"/>
              </a:spcBef>
            </a:pPr>
            <a:r>
              <a:rPr b="0" lang="es-AR" sz="1600" spc="-1" strike="noStrike">
                <a:solidFill>
                  <a:srgbClr val="000000"/>
                </a:solidFill>
                <a:latin typeface="Arial"/>
              </a:rPr>
              <a:t>El patrón Optional es un patrón nacido en los lenguajes funcionales (sobre todo Scala), por lo que usarlo de una manera imperativa hace que no sea la más eficiente.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Y nos permite trabajar muy fácilmente con métodos como map y flatmap, dado que no es necesario chequear nulos. Si vemos el método map de Option : </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public&lt;U&gt; Optional&lt;U&gt; map(Function&lt;? super T, ? extends U&gt; mapper) {</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Objects.requireNonNull(mapper);</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if (!isPresent())</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return empty();</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else {</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return Optional.ofNullable(mapper.apply(value));</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rPr>
              <a:t>    </a:t>
            </a:r>
            <a:r>
              <a:rPr b="0" lang="es-AR" sz="1600" spc="-1" strike="noStrike">
                <a:solidFill>
                  <a:srgbClr val="000000"/>
                </a:solidFill>
                <a:latin typeface="Arial"/>
              </a:rPr>
              <a:t>}</a:t>
            </a:r>
            <a:endParaRPr b="0" lang="es-AR" sz="1600" spc="-1" strike="noStrike">
              <a:solidFill>
                <a:srgbClr val="000000"/>
              </a:solidFill>
              <a:latin typeface="Arial"/>
            </a:endParaRPr>
          </a:p>
          <a:p>
            <a:pPr>
              <a:lnSpc>
                <a:spcPct val="100000"/>
              </a:lnSpc>
              <a:spcBef>
                <a:spcPts val="799"/>
              </a:spcBef>
              <a:spcAft>
                <a:spcPts val="799"/>
              </a:spcAft>
            </a:pPr>
            <a:r>
              <a:rPr b="0" lang="es-AR" sz="1600" spc="-1" strike="noStrike">
                <a:solidFill>
                  <a:srgbClr val="000000"/>
                </a:solidFill>
                <a:latin typeface="Arial"/>
              </a:rPr>
              <a:t>}</a:t>
            </a:r>
            <a:endParaRPr b="0" lang="es-AR" sz="1600" spc="-1" strike="noStrike">
              <a:solidFill>
                <a:srgbClr val="000000"/>
              </a:solidFill>
              <a:latin typeface="Arial"/>
            </a:endParaRPr>
          </a:p>
        </p:txBody>
      </p:sp>
      <p:sp>
        <p:nvSpPr>
          <p:cNvPr id="530" name="TextShape 2"/>
          <p:cNvSpPr txBox="1"/>
          <p:nvPr/>
        </p:nvSpPr>
        <p:spPr>
          <a:xfrm>
            <a:off x="178920" y="54180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Optional de Java 8</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TotalTime>
  <Application>LibreOffice/6.3.6.2$Linux_X86_64 LibreOffice_project/30$Build-2</Application>
  <Words>4471</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2019-10-02T04:39:31Z</dcterms:created>
  <dc:creator/>
  <dc:description/>
  <dc:language>es-AR</dc:language>
  <cp:lastModifiedBy/>
  <dcterms:modified xsi:type="dcterms:W3CDTF">2020-09-30T20:46:26Z</dcterms:modified>
  <cp:revision>18</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1033-11.1.0.8392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