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89" r:id="rId5"/>
    <p:sldId id="390" r:id="rId6"/>
    <p:sldId id="391" r:id="rId7"/>
    <p:sldId id="392" r:id="rId8"/>
    <p:sldId id="393" r:id="rId9"/>
    <p:sldId id="394" r:id="rId10"/>
    <p:sldId id="400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82" r:id="rId19"/>
    <p:sldId id="377" r:id="rId20"/>
    <p:sldId id="379" r:id="rId21"/>
    <p:sldId id="383" r:id="rId22"/>
    <p:sldId id="380" r:id="rId23"/>
    <p:sldId id="381" r:id="rId24"/>
    <p:sldId id="276" r:id="rId25"/>
  </p:sldIdLst>
  <p:sldSz cx="9144000" cy="6858000"/>
  <p:notesSz cx="6858000" cy="9144000"/>
  <p:embeddedFontLst>
    <p:embeddedFont>
      <p:font typeface="Bitter" charset="0"/>
      <p:regular r:id="rId29"/>
      <p:bold r:id="rId30"/>
      <p:italic r:id="rId31"/>
    </p:embeddedFont>
    <p:embeddedFont>
      <p:font typeface="Open Sans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449580" eaLnBrk="1">
              <a:lnSpc>
                <a:spcPct val="93000"/>
              </a:lnSpc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s-AR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</a:fld>
            <a:endParaRPr lang="es-AR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337" name="Slide Image Placeholder 14336"/>
          <p:cNvSpPr txBox="1"/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338" name="Text Placeholder 14337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449580" eaLnBrk="1">
              <a:lnSpc>
                <a:spcPct val="93000"/>
              </a:lnSpc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s-AR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</a:fld>
            <a:endParaRPr lang="es-AR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361" name="Slide Image Placeholder 15360"/>
          <p:cNvSpPr txBox="1"/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362" name="Text Placeholder 15361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449580" eaLnBrk="1">
              <a:lnSpc>
                <a:spcPct val="93000"/>
              </a:lnSpc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s-AR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</a:fld>
            <a:endParaRPr lang="es-AR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6385" name="Slide Image Placeholder 16384"/>
          <p:cNvSpPr txBox="1"/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386" name="Text Placeholder 1638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449580" eaLnBrk="1">
              <a:lnSpc>
                <a:spcPct val="93000"/>
              </a:lnSpc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s-AR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</a:fld>
            <a:endParaRPr lang="es-AR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7409" name="Slide Image Placeholder 17408"/>
          <p:cNvSpPr txBox="1"/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410" name="Text Placeholder 17409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449580" eaLnBrk="1">
              <a:lnSpc>
                <a:spcPct val="93000"/>
              </a:lnSpc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s-AR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</a:fld>
            <a:endParaRPr lang="es-AR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8433" name="Slide Image Placeholder 18432"/>
          <p:cNvSpPr txBox="1"/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34" name="Text Placeholder 18433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449580" eaLnBrk="1">
              <a:lnSpc>
                <a:spcPct val="93000"/>
              </a:lnSpc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s-AR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panose="020B0603030804020204" charset="0"/>
              </a:rPr>
            </a:fld>
            <a:endParaRPr lang="es-AR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9457" name="Slide Image Placeholder 19456"/>
          <p:cNvSpPr txBox="1"/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458" name="Text Placeholder 19457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56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</a:fld>
            <a:endParaRPr lang="es-A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</a:fld>
            <a:endParaRPr lang="es-A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</a:fld>
            <a:endParaRPr lang="es-AR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</a:fld>
            <a:endParaRPr lang="es-A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</a:fld>
            <a:endParaRPr lang="es-A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</a:fld>
            <a:endParaRPr lang="es-A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</a:fld>
            <a:endParaRPr lang="es-A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</a:fld>
            <a:endParaRPr lang="es-A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</a:fld>
            <a:endParaRPr lang="es-A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</a:fld>
            <a:endParaRPr lang="es-A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</a:fld>
            <a:endParaRPr lang="es-A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/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type="ctrTitle"/>
          </p:nvPr>
        </p:nvSpPr>
        <p:spPr>
          <a:xfrm>
            <a:off x="685800" y="115955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D0E62"/>
              </a:buClr>
              <a:buSzPts val="4860"/>
              <a:buFont typeface="Bitter"/>
              <a:buNone/>
            </a:pPr>
            <a:r>
              <a:rPr lang="es-AR" sz="4860">
                <a:solidFill>
                  <a:srgbClr val="3D0E62"/>
                </a:solidFill>
                <a:latin typeface="Bitter"/>
                <a:ea typeface="Bitter"/>
                <a:cs typeface="Bitter"/>
                <a:sym typeface="Bitter"/>
              </a:rPr>
              <a:t>Programación IV</a:t>
            </a:r>
            <a:endParaRPr sz="4860">
              <a:solidFill>
                <a:srgbClr val="3D0E6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90" name="Google Shape;90;p13"/>
          <p:cNvSpPr txBox="1"/>
          <p:nvPr>
            <p:ph type="subTitle" idx="1"/>
          </p:nvPr>
        </p:nvSpPr>
        <p:spPr>
          <a:xfrm>
            <a:off x="685800" y="3624638"/>
            <a:ext cx="64008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altLang="es-A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Programación Funcional</a:t>
            </a:r>
            <a:r>
              <a:rPr lang="es-A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172" y="522842"/>
            <a:ext cx="6531024" cy="6531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es-AR" sz="3265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Estructuras de datos recursivas</a:t>
            </a:r>
            <a:endParaRPr lang="es-AR" sz="3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371600"/>
            <a:ext cx="8214360" cy="46367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trait Lista[T]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 def esVacio: Boolean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def primero:T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def resto:Lista[T]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class Vacia[T] extends Lista[T]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def esVacio = true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def primero:Nothing = throw new NoSuchElementException("No existe elemento")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def resto:Nothing = throw new NoSuchElementException("No existe elemento")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class Llena[T](val primero: T, val resto: Lista[T]) extends Lista[T]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  def esVacio= false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172" y="522842"/>
            <a:ext cx="6531024" cy="6531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es-AR" sz="3265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En Haskell :</a:t>
            </a:r>
            <a:endParaRPr lang="es-AR" sz="3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172" y="1633116"/>
            <a:ext cx="8229090" cy="3977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data List a = Empty | Cons { listHead :: a, listTail :: List a} deriving (Show, Read, Eq, Ord)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ghci&gt; Empty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Empty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ghci&gt; 5 `Cons` Empty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Cons 5 Empty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ghci&gt; 4 `Cons` (5 `Cons` Empty)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Cons 4 (Cons 5 Empty)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ghci&gt; 3 `Cons` (4 `Cons` (5 `Cons` Empty))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Cons 3 (Cons 4 (Cons 5 Empty))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172" y="522842"/>
            <a:ext cx="6531024" cy="6531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es-AR" sz="3265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Case Classes</a:t>
            </a:r>
            <a:endParaRPr lang="es-AR" sz="3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172" y="1633116"/>
            <a:ext cx="8229090" cy="3977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pPr marL="431800" indent="-323850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Scala da soporte a la noción de clases caso (en inglés case classes, desde ahora clases Case). Las clases Case son clases regulares las cuales exportan sus parámetros constructores y a su vez proveen una descomposición recursiva de sí mismas a través de reconocimiento de patrones.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A continuación se muestra un ejemplo para una jerarquía de clases la cual consiste de una super clase abstracta llamada Term y tres clases concretas: Var, Fun y App.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172" y="522842"/>
            <a:ext cx="6531024" cy="6531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es-AR" sz="3265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Case Classes</a:t>
            </a:r>
            <a:endParaRPr lang="es-AR" sz="3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172" y="1633116"/>
            <a:ext cx="8229090" cy="3977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abstract class Term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case class Var(name: String) extends Term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case class Fun(arg: String, body: Term) extends Term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case class App(f: Term, v: Term) extends Term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172" y="522842"/>
            <a:ext cx="6531024" cy="6531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es-AR" sz="3265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Case Classes</a:t>
            </a:r>
            <a:endParaRPr lang="es-AR" sz="3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172" y="1633116"/>
            <a:ext cx="8229090" cy="3977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trait Lista[T]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case class Vacia[T]() extends Lista[T]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case class Llena[T](val primero: T, val resto: Lista[T]) extends Lista[T]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172" y="522842"/>
            <a:ext cx="6531024" cy="6531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es-AR" sz="3265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Pattern matching</a:t>
            </a:r>
            <a:endParaRPr lang="es-AR" sz="3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172" y="1633116"/>
            <a:ext cx="8229090" cy="3977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pPr marL="431800" indent="-323850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Pattern Matching nace del paradigma funcional aunque hoy en día lenguaje multiparadigma lo implementan como Scala o Kotlin. Pattern Matching permite definir funciones por medio de macheo de parámetros y resultados. Veamos un ejemplo en Haskell de definición de factorial: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factorial 0 = 1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factorial n = n * factorial (n - 1)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Haskell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sz="2800"/>
          </a:p>
          <a:p>
            <a:r>
              <a:rPr lang="en-US" sz="2800"/>
              <a:t>-- area :: Shape -&gt; Float</a:t>
            </a:r>
            <a:endParaRPr lang="en-US" sz="2800"/>
          </a:p>
          <a:p>
            <a:r>
              <a:rPr lang="en-US" sz="2800"/>
              <a:t>area (Circle radio) = pi * radio^2</a:t>
            </a:r>
            <a:endParaRPr lang="en-US" sz="2800"/>
          </a:p>
          <a:p>
            <a:r>
              <a:rPr lang="en-US" sz="2800"/>
              <a:t>area (Rect base altura) = base * altura</a:t>
            </a:r>
            <a:endParaRPr lang="en-US" sz="2800"/>
          </a:p>
          <a:p>
            <a:endParaRPr lang="en-US" sz="2800"/>
          </a:p>
          <a:p>
            <a:r>
              <a:rPr lang="en-US" sz="2800"/>
              <a:t>-- isCircle :: Shape -&gt; Bool</a:t>
            </a:r>
            <a:endParaRPr lang="en-US" sz="2800"/>
          </a:p>
          <a:p>
            <a:r>
              <a:rPr lang="en-US" sz="2800"/>
              <a:t>isCircle (Circle _) = True</a:t>
            </a:r>
            <a:endParaRPr lang="en-US" sz="2800"/>
          </a:p>
          <a:p>
            <a:r>
              <a:rPr lang="en-US" sz="2800"/>
              <a:t>isCircle _ = False</a:t>
            </a:r>
            <a:endParaRPr 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172" y="522842"/>
            <a:ext cx="6531024" cy="6531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es-AR" sz="3265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Erlang</a:t>
            </a:r>
            <a:endParaRPr lang="es-AR" sz="3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172" y="1323236"/>
            <a:ext cx="8229090" cy="3977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fac(0) -&gt; 1;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fac(N) when N &gt; 0, is_integer(N) -&gt; N * fac(N-1).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3" name="TextShape 1"/>
          <p:cNvSpPr txBox="1"/>
          <p:nvPr/>
        </p:nvSpPr>
        <p:spPr>
          <a:xfrm>
            <a:off x="457172" y="2775822"/>
            <a:ext cx="6531024" cy="6531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es-AR" sz="3265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ML</a:t>
            </a:r>
            <a:endParaRPr lang="es-AR" sz="3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3702050"/>
            <a:ext cx="8228965" cy="218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fun fac 0 = 1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     | fac n = n * fac (n - 1)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172" y="522842"/>
            <a:ext cx="6531024" cy="6531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es-AR" sz="3265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Scala</a:t>
            </a:r>
            <a:endParaRPr lang="es-AR" sz="3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172" y="1633116"/>
            <a:ext cx="8229090" cy="3977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def fact(n: Int): Int = n match {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    case 0 =&gt; 1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    case n =&gt; n * fact(n - 1)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  }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C#: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145"/>
            <a:ext cx="8229600" cy="4953000"/>
          </a:xfrm>
        </p:spPr>
        <p:txBody>
          <a:bodyPr/>
          <a:p>
            <a:pPr marL="0" indent="0">
              <a:buNone/>
            </a:pPr>
            <a:r>
              <a:rPr lang="en-US" sz="2000"/>
              <a:t>public static void SwitchPattern(object o)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{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switch (o)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{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case Person p: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    Console.WriteLine($"any other person {p.FirstName}");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    break;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case var x: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    Console.WriteLine($"Type {x?.GetType().Name} ");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    break;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}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Title 3072"/>
          <p:cNvSpPr>
            <a:spLocks noGrp="1"/>
          </p:cNvSpPr>
          <p:nvPr>
            <p:ph type="title"/>
          </p:nvPr>
        </p:nvSpPr>
        <p:spPr/>
        <p:txBody>
          <a:bodyPr wrap="square" lIns="0" tIns="35481" rIns="0" bIns="0" anchor="ctr" anchorCtr="0"/>
          <a:p>
            <a:pPr defTabSz="449580">
              <a:buSzPct val="100000"/>
              <a:buFont typeface="Times New Roman" panose="02020603050405020304" pitchFamily="16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sz="3990" kern="1200" baseline="0" dirty="0" err="1">
                <a:latin typeface="Arial" panose="020B0604020202020204" pitchFamily="34" charset="0"/>
                <a:ea typeface="Droid Sans Fallback" charset="0"/>
              </a:rPr>
              <a:t>Generics</a:t>
            </a:r>
            <a:endParaRPr lang="es-AR" altLang="x-none" sz="3990" kern="1200" baseline="0" dirty="0" err="1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3074" name="Content Placeholder 3073"/>
          <p:cNvSpPr>
            <a:spLocks noGrp="1"/>
          </p:cNvSpPr>
          <p:nvPr>
            <p:ph idx="1"/>
          </p:nvPr>
        </p:nvSpPr>
        <p:spPr/>
        <p:txBody>
          <a:bodyPr wrap="square" lIns="0" tIns="25804" rIns="0" bIns="0" anchor="ctr" anchorCtr="0"/>
          <a:p>
            <a:pPr marL="1905" indent="-344805" defTabSz="449580">
              <a:spcAft>
                <a:spcPct val="0"/>
              </a:spcAft>
              <a:buSzPct val="100000"/>
              <a:buFont typeface="Times New Roman" panose="02020603050405020304" pitchFamily="16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sz="2905" kern="1200" baseline="0" dirty="0" err="1">
                <a:latin typeface="Arial" panose="020B0604020202020204" pitchFamily="34" charset="0"/>
                <a:ea typeface="Droid Sans Fallback" charset="0"/>
              </a:rPr>
              <a:t>Cualquier lenguaje de tipado estático tiene un problema y es que dada una estructura de datos generica, debemos programarla n veces como n sea el tipo de datos que queramos usarla. </a:t>
            </a:r>
            <a:endParaRPr lang="es-AR" altLang="x-none" sz="2905" kern="1200" baseline="0" dirty="0" err="1">
              <a:latin typeface="Arial" panose="020B0604020202020204" pitchFamily="34" charset="0"/>
              <a:ea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172" y="522842"/>
            <a:ext cx="6531024" cy="6531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es-AR" sz="3265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A la vez puedo utilizarlo con listas</a:t>
            </a:r>
            <a:endParaRPr lang="es-AR" sz="3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172" y="1633116"/>
            <a:ext cx="8229090" cy="3977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def cantidad[T](xs:List[T]):Int = xs match {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 case List() =&gt; 0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 case head :: List()  =&gt; 1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 case head :: tail =&gt; 1 + cantidad(tail)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 }             //&gt; cantidad: [T](xs: List[T])Int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 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 val l = List(1,3,4,5,6,8)     //&gt; l  : List[Int] = List(1, 3, 4, 5, 6, 8)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 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 cantidad(l)      //&gt; res0: Int = 6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172" y="522842"/>
            <a:ext cx="6531024" cy="6531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es-AR" sz="3265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Y como queda nuestra lista?</a:t>
            </a:r>
            <a:endParaRPr lang="es-AR" sz="3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172" y="1633116"/>
            <a:ext cx="8229090" cy="3977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trait Lista[T]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case class Vacia[T]() extends Lista[T]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case class Llena[T](val primero: T, val resto: Lista[T]) extends Lista[T] {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}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def  esVacio[T](e:Lista[T]) = e match {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case e:Vacia[T] =&gt; true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case e:Llena[T] =&gt; false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}    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3" descr="imagen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3"/>
          <p:cNvSpPr/>
          <p:nvPr/>
        </p:nvSpPr>
        <p:spPr>
          <a:xfrm>
            <a:off x="0" y="6604000"/>
            <a:ext cx="9144000" cy="253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33" descr="logo solo-08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05701" y="5885614"/>
            <a:ext cx="841248" cy="981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4096"/>
          <p:cNvSpPr>
            <a:spLocks noGrp="1"/>
          </p:cNvSpPr>
          <p:nvPr>
            <p:ph type="title"/>
          </p:nvPr>
        </p:nvSpPr>
        <p:spPr>
          <a:xfrm>
            <a:off x="456480" y="273960"/>
            <a:ext cx="8228160" cy="1144800"/>
          </a:xfrm>
        </p:spPr>
        <p:txBody>
          <a:bodyPr wrap="square" lIns="0" tIns="35481" rIns="0" bIns="0" anchor="ctr" anchorCtr="0"/>
          <a:p>
            <a:pPr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Generics</a:t>
            </a:r>
            <a:endParaRPr lang="es-AR" altLang="x-none" dirty="0" err="1"/>
          </a:p>
        </p:txBody>
      </p:sp>
      <p:sp>
        <p:nvSpPr>
          <p:cNvPr id="4098" name="Text Placeholder 4097"/>
          <p:cNvSpPr>
            <a:spLocks noGrp="1"/>
          </p:cNvSpPr>
          <p:nvPr>
            <p:ph type="body" idx="1"/>
          </p:nvPr>
        </p:nvSpPr>
        <p:spPr>
          <a:xfrm>
            <a:off x="456480" y="1604520"/>
            <a:ext cx="8228160" cy="3977280"/>
          </a:xfrm>
        </p:spPr>
        <p:txBody>
          <a:bodyPr wrap="square" lIns="0" tIns="25804" rIns="0" bIns="0" anchor="t" anchorCtr="0"/>
          <a:p>
            <a:pPr marL="431800" indent="-323850" defTabSz="44958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Una posible solución es tipar esta estructura a object, esto trae con sigo ciertos problemas. </a:t>
            </a:r>
            <a:endParaRPr lang="es-AR" altLang="x-none" dirty="0" err="1"/>
          </a:p>
          <a:p>
            <a:pPr marL="431800" indent="-323850" defTabSz="44958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Se pierde la seguridad por tipo.</a:t>
            </a:r>
            <a:endParaRPr lang="es-AR" altLang="x-none" dirty="0" err="1"/>
          </a:p>
          <a:p>
            <a:pPr marL="431800" indent="-323850" defTabSz="44958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Debemos castear al tipo de la estructura cada vez que consultemos un elemento:</a:t>
            </a:r>
            <a:endParaRPr lang="es-AR" altLang="x-none" dirty="0" err="1"/>
          </a:p>
          <a:p>
            <a:pPr marL="431800" indent="-323850" defTabSz="449580">
              <a:buClrTx/>
              <a:buSzTx/>
              <a:buFontTx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sz="2360" dirty="0" err="1"/>
              <a:t>List list = new ArrayList();</a:t>
            </a:r>
            <a:endParaRPr lang="es-AR" altLang="x-none" sz="2360" dirty="0" err="1"/>
          </a:p>
          <a:p>
            <a:pPr marL="431800" indent="-323850" defTabSz="449580">
              <a:buClrTx/>
              <a:buSzTx/>
              <a:buFontTx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sz="2360" dirty="0" err="1"/>
              <a:t>list.add("hello");</a:t>
            </a:r>
            <a:endParaRPr lang="es-AR" altLang="x-none" sz="2360" dirty="0" err="1"/>
          </a:p>
          <a:p>
            <a:pPr marL="431800" indent="-323850" defTabSz="449580">
              <a:buClrTx/>
              <a:buSzTx/>
              <a:buFontTx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sz="2360" dirty="0" err="1"/>
              <a:t>String s = (String) list.get(0);</a:t>
            </a:r>
            <a:endParaRPr lang="es-AR" altLang="x-none" sz="2360" dirty="0" err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itle 5120"/>
          <p:cNvSpPr>
            <a:spLocks noGrp="1"/>
          </p:cNvSpPr>
          <p:nvPr>
            <p:ph type="title"/>
          </p:nvPr>
        </p:nvSpPr>
        <p:spPr>
          <a:xfrm>
            <a:off x="456480" y="273960"/>
            <a:ext cx="8228160" cy="1144800"/>
          </a:xfrm>
        </p:spPr>
        <p:txBody>
          <a:bodyPr wrap="square" lIns="0" tIns="35481" rIns="0" bIns="0" anchor="ctr" anchorCtr="0"/>
          <a:p>
            <a:pPr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Generics</a:t>
            </a:r>
            <a:endParaRPr lang="es-AR" altLang="x-none" dirty="0" err="1"/>
          </a:p>
        </p:txBody>
      </p:sp>
      <p:sp>
        <p:nvSpPr>
          <p:cNvPr id="5122" name="Text Placeholder 5121"/>
          <p:cNvSpPr>
            <a:spLocks noGrp="1"/>
          </p:cNvSpPr>
          <p:nvPr>
            <p:ph type="body" idx="1"/>
          </p:nvPr>
        </p:nvSpPr>
        <p:spPr>
          <a:xfrm>
            <a:off x="456480" y="1604520"/>
            <a:ext cx="8228160" cy="3977280"/>
          </a:xfrm>
        </p:spPr>
        <p:txBody>
          <a:bodyPr wrap="square" lIns="0" tIns="25804" rIns="0" bIns="0" anchor="t" anchorCtr="0"/>
          <a:p>
            <a:pPr marL="431800" indent="-323850" defTabSz="44958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A partir de java 5 </a:t>
            </a:r>
            <a:r>
              <a:rPr lang="" altLang="es-AR" dirty="0" err="1"/>
              <a:t>, C#, haskell ... </a:t>
            </a:r>
            <a:r>
              <a:rPr lang="es-AR" altLang="x-none" dirty="0" err="1"/>
              <a:t>se introduce el concepto de clases genéricas</a:t>
            </a:r>
            <a:endParaRPr lang="es-AR" altLang="x-none" dirty="0" err="1"/>
          </a:p>
          <a:p>
            <a:pPr marL="431800" indent="-323850" defTabSz="44958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Permiten utilizar y programar estructuras genéricas, las cuales  se les indica el tipo:</a:t>
            </a:r>
            <a:endParaRPr lang="es-AR" altLang="x-none" dirty="0" err="1"/>
          </a:p>
          <a:p>
            <a:pPr marL="431800" indent="-323850" defTabSz="449580">
              <a:buClrTx/>
              <a:buSzTx/>
              <a:buFontTx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sz="2360" dirty="0" err="1"/>
              <a:t>List&lt;String&gt; list = new ArrayList&lt;String&gt;();</a:t>
            </a:r>
            <a:endParaRPr lang="es-AR" altLang="x-none" sz="2360" dirty="0" err="1"/>
          </a:p>
          <a:p>
            <a:pPr marL="431800" indent="-323850" defTabSz="449580">
              <a:buClrTx/>
              <a:buSzTx/>
              <a:buFontTx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sz="2360" dirty="0" err="1"/>
              <a:t>list.add("hello");</a:t>
            </a:r>
            <a:endParaRPr lang="es-AR" altLang="x-none" sz="2360" dirty="0" err="1"/>
          </a:p>
          <a:p>
            <a:pPr marL="431800" indent="-323850" defTabSz="449580">
              <a:buClrTx/>
              <a:buSzTx/>
              <a:buFontTx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sz="2360" dirty="0" err="1"/>
              <a:t>String s = list.get(0);   // no cast </a:t>
            </a:r>
            <a:r>
              <a:rPr lang="es-AR" altLang="x-none" dirty="0" err="1"/>
              <a:t> </a:t>
            </a:r>
            <a:endParaRPr lang="es-AR" altLang="x-none" dirty="0" err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6144"/>
          <p:cNvSpPr>
            <a:spLocks noGrp="1"/>
          </p:cNvSpPr>
          <p:nvPr>
            <p:ph type="title"/>
          </p:nvPr>
        </p:nvSpPr>
        <p:spPr>
          <a:xfrm>
            <a:off x="456480" y="273960"/>
            <a:ext cx="8228160" cy="1144800"/>
          </a:xfrm>
        </p:spPr>
        <p:txBody>
          <a:bodyPr wrap="square" lIns="0" tIns="35481" rIns="0" bIns="0" anchor="ctr" anchorCtr="0"/>
          <a:p>
            <a:pPr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Generics</a:t>
            </a:r>
            <a:endParaRPr lang="es-AR" altLang="x-none" dirty="0" err="1"/>
          </a:p>
        </p:txBody>
      </p:sp>
      <p:sp>
        <p:nvSpPr>
          <p:cNvPr id="6146" name="Text Placeholder 6145"/>
          <p:cNvSpPr>
            <a:spLocks noGrp="1"/>
          </p:cNvSpPr>
          <p:nvPr>
            <p:ph type="body" idx="1"/>
          </p:nvPr>
        </p:nvSpPr>
        <p:spPr>
          <a:xfrm>
            <a:off x="456480" y="1604520"/>
            <a:ext cx="8228160" cy="3977280"/>
          </a:xfrm>
        </p:spPr>
        <p:txBody>
          <a:bodyPr wrap="square" lIns="0" tIns="25804" rIns="0" bIns="0" anchor="t" anchorCtr="0"/>
          <a:p>
            <a:pPr marL="431800" indent="-323850" defTabSz="44958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Entre las ventajas podemos nombrar: </a:t>
            </a:r>
            <a:endParaRPr lang="es-AR" altLang="x-none" dirty="0" err="1"/>
          </a:p>
          <a:p>
            <a:pPr marL="431800" indent="-323850" defTabSz="44958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Chequeo de tipos</a:t>
            </a:r>
            <a:endParaRPr lang="es-AR" altLang="x-none" dirty="0" err="1"/>
          </a:p>
          <a:p>
            <a:pPr marL="431800" indent="-323850" defTabSz="44958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Se elimina la necesidad de casteos.</a:t>
            </a:r>
            <a:endParaRPr lang="es-AR" altLang="x-none" dirty="0" err="1"/>
          </a:p>
          <a:p>
            <a:pPr marL="431800" indent="-323850" defTabSz="44958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Posibilidades  de utilizar y programar algoritmos y estructuras genéricas </a:t>
            </a:r>
            <a:endParaRPr lang="es-AR" altLang="x-none" dirty="0" err="1"/>
          </a:p>
          <a:p>
            <a:pPr marL="431800" indent="-323850" defTabSz="44958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Es muy utilizado en Framework</a:t>
            </a:r>
            <a:r>
              <a:rPr lang="" altLang="es-AR" dirty="0" err="1"/>
              <a:t>s</a:t>
            </a:r>
            <a:endParaRPr lang="" altLang="es-AR" dirty="0" err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7168"/>
          <p:cNvSpPr>
            <a:spLocks noGrp="1"/>
          </p:cNvSpPr>
          <p:nvPr>
            <p:ph type="title"/>
          </p:nvPr>
        </p:nvSpPr>
        <p:spPr>
          <a:xfrm>
            <a:off x="456480" y="273960"/>
            <a:ext cx="8228160" cy="1144800"/>
          </a:xfrm>
        </p:spPr>
        <p:txBody>
          <a:bodyPr wrap="square" lIns="0" tIns="35481" rIns="0" bIns="0" anchor="ctr" anchorCtr="0"/>
          <a:p>
            <a:pPr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Generics</a:t>
            </a:r>
            <a:endParaRPr lang="es-AR" altLang="x-none" dirty="0" err="1"/>
          </a:p>
        </p:txBody>
      </p:sp>
      <p:sp>
        <p:nvSpPr>
          <p:cNvPr id="7170" name="Text Placeholder 7169"/>
          <p:cNvSpPr>
            <a:spLocks noGrp="1"/>
          </p:cNvSpPr>
          <p:nvPr>
            <p:ph type="body" idx="1"/>
          </p:nvPr>
        </p:nvSpPr>
        <p:spPr>
          <a:xfrm>
            <a:off x="456480" y="1604520"/>
            <a:ext cx="8228160" cy="3977280"/>
          </a:xfrm>
        </p:spPr>
        <p:txBody>
          <a:bodyPr wrap="square" lIns="0" tIns="25804" rIns="0" bIns="0" anchor="t" anchorCtr="0"/>
          <a:p>
            <a:pPr marL="431800" indent="-323850" defTabSz="44958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Podemos generar clases genericas: </a:t>
            </a:r>
            <a:endParaRPr lang="es-AR" altLang="x-none" dirty="0" err="1"/>
          </a:p>
          <a:p>
            <a:pPr marL="431800" indent="-323850" defTabSz="449580">
              <a:buClrTx/>
              <a:buSzTx/>
              <a:buFontTx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s-AR" altLang="x-none" dirty="0" err="1"/>
          </a:p>
          <a:p>
            <a:pPr marL="431800" indent="-323850" defTabSz="449580">
              <a:buClrTx/>
              <a:buSzTx/>
              <a:buFontTx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public class Box&lt;T&gt; {</a:t>
            </a:r>
            <a:endParaRPr lang="es-AR" altLang="x-none" dirty="0" err="1"/>
          </a:p>
          <a:p>
            <a:pPr marL="431800" indent="-323850" defTabSz="449580">
              <a:buClrTx/>
              <a:buSzTx/>
              <a:buFontTx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    // T stands for "Type"</a:t>
            </a:r>
            <a:endParaRPr lang="es-AR" altLang="x-none" dirty="0" err="1"/>
          </a:p>
          <a:p>
            <a:pPr marL="431800" indent="-323850" defTabSz="449580">
              <a:buClrTx/>
              <a:buSzTx/>
              <a:buFontTx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    private T t;</a:t>
            </a:r>
            <a:endParaRPr lang="es-AR" altLang="x-none" dirty="0" err="1"/>
          </a:p>
          <a:p>
            <a:pPr marL="431800" indent="-323850" defTabSz="449580">
              <a:buClrTx/>
              <a:buSzTx/>
              <a:buFontTx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    public void set(T t) { this.t = t; }</a:t>
            </a:r>
            <a:endParaRPr lang="es-AR" altLang="x-none" dirty="0" err="1"/>
          </a:p>
          <a:p>
            <a:pPr marL="431800" indent="-323850" defTabSz="449580">
              <a:buClrTx/>
              <a:buSzTx/>
              <a:buFontTx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    public T get() { return t; }</a:t>
            </a:r>
            <a:endParaRPr lang="es-AR" altLang="x-none" dirty="0" err="1"/>
          </a:p>
          <a:p>
            <a:pPr marL="431800" indent="-323850" defTabSz="449580">
              <a:buClrTx/>
              <a:buSzTx/>
              <a:buFontTx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}</a:t>
            </a:r>
            <a:endParaRPr lang="es-AR" altLang="x-none" dirty="0" err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itle 8192"/>
          <p:cNvSpPr>
            <a:spLocks noGrp="1"/>
          </p:cNvSpPr>
          <p:nvPr>
            <p:ph type="title"/>
          </p:nvPr>
        </p:nvSpPr>
        <p:spPr>
          <a:xfrm>
            <a:off x="456480" y="273960"/>
            <a:ext cx="8228160" cy="1144800"/>
          </a:xfrm>
        </p:spPr>
        <p:txBody>
          <a:bodyPr wrap="square" lIns="0" tIns="35481" rIns="0" bIns="0" anchor="ctr" anchorCtr="0"/>
          <a:p>
            <a:pPr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Generics</a:t>
            </a:r>
            <a:endParaRPr lang="es-AR" altLang="x-none" dirty="0" err="1"/>
          </a:p>
        </p:txBody>
      </p:sp>
      <p:sp>
        <p:nvSpPr>
          <p:cNvPr id="8194" name="Text Placeholder 8193"/>
          <p:cNvSpPr>
            <a:spLocks noGrp="1"/>
          </p:cNvSpPr>
          <p:nvPr>
            <p:ph type="body" idx="1"/>
          </p:nvPr>
        </p:nvSpPr>
        <p:spPr>
          <a:xfrm>
            <a:off x="456480" y="1604520"/>
            <a:ext cx="8228160" cy="3977280"/>
          </a:xfrm>
        </p:spPr>
        <p:txBody>
          <a:bodyPr wrap="square" lIns="0" tIns="25804" rIns="0" bIns="0" anchor="t" anchorCtr="0"/>
          <a:p>
            <a:pPr marL="1905" indent="-344805"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s-AR" altLang="x-none" dirty="0" err="1"/>
          </a:p>
          <a:p>
            <a:pPr marL="1905" indent="-344805"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Box&lt;Integer&gt; integerBox = new Box&lt;Integer&gt;();</a:t>
            </a:r>
            <a:endParaRPr lang="es-AR" altLang="x-none" dirty="0" err="1"/>
          </a:p>
          <a:p>
            <a:pPr marL="1905" indent="-344805"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integerBox.set(45);</a:t>
            </a:r>
            <a:endParaRPr lang="es-AR" altLang="x-none" dirty="0" err="1"/>
          </a:p>
          <a:p>
            <a:pPr marL="1905" indent="-344805"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s-AR" altLang="x-none" dirty="0" err="1"/>
              <a:t>Integer nro = integerBox.get();</a:t>
            </a:r>
            <a:endParaRPr lang="es-AR" altLang="x-none" dirty="0" err="1"/>
          </a:p>
          <a:p>
            <a:pPr marL="1905" indent="-344805"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s-AR" altLang="x-none" dirty="0" err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En Scala...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class Stack[A] {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private var elements: List[A] = Nil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def push(x: A) { elements = x :: elements }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def peek: A = elements.head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def pop(): A = {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val currentTop = peek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elements = elements.tail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currentTop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}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172" y="522842"/>
            <a:ext cx="6531024" cy="6531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es-AR" sz="3265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Estructuras de datos recursivas </a:t>
            </a:r>
            <a:endParaRPr lang="es-AR" sz="3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172" y="1633116"/>
            <a:ext cx="8229090" cy="3977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pPr marL="431800" indent="-323850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Una estructura de datos en Haskell o una clase en java o scala puede contener atributos esos atributos tienen un tipo determinado si ese tipo es igual a la clase contenedora tenemos una estructura recursiva.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AR" sz="23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Una Lista por ejemplo puede verse como una estructura recursiva. </a:t>
            </a:r>
            <a:endParaRPr lang="es-AR" sz="23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2" name="Picture 1" descr="1-head-tail-init-last-learn-you-a-haske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8515" y="3974465"/>
            <a:ext cx="5334000" cy="2371725"/>
          </a:xfrm>
          <a:prstGeom prst="rect">
            <a:avLst/>
          </a:prstGeom>
        </p:spPr>
      </p:pic>
      <p:pic>
        <p:nvPicPr>
          <p:cNvPr id="3" name="Picture 2" descr="list-head-tai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35" y="3699510"/>
            <a:ext cx="5386070" cy="3286125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4818</Words>
  <Application>WPS Presentation</Application>
  <PresentationFormat/>
  <Paragraphs>193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SimSun</vt:lpstr>
      <vt:lpstr>Wingdings</vt:lpstr>
      <vt:lpstr>Arial</vt:lpstr>
      <vt:lpstr>文泉驿正黑</vt:lpstr>
      <vt:lpstr>Calibri</vt:lpstr>
      <vt:lpstr>Bitter</vt:lpstr>
      <vt:lpstr>Andale Mono</vt:lpstr>
      <vt:lpstr>Open Sans</vt:lpstr>
      <vt:lpstr>微软雅黑</vt:lpstr>
      <vt:lpstr/>
      <vt:lpstr>Arial Unicode MS</vt:lpstr>
      <vt:lpstr>Times New Roman</vt:lpstr>
      <vt:lpstr>Droid Sans Fallback</vt:lpstr>
      <vt:lpstr>DejaVu Sans</vt:lpstr>
      <vt:lpstr>Blue Waves</vt:lpstr>
      <vt:lpstr>Programación IV</vt:lpstr>
      <vt:lpstr>Generics</vt:lpstr>
      <vt:lpstr>Generics</vt:lpstr>
      <vt:lpstr>Generics</vt:lpstr>
      <vt:lpstr>Generics</vt:lpstr>
      <vt:lpstr>Generics</vt:lpstr>
      <vt:lpstr>Generics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Haskell</vt:lpstr>
      <vt:lpstr>PowerPoint 演示文稿</vt:lpstr>
      <vt:lpstr>PowerPoint 演示文稿</vt:lpstr>
      <vt:lpstr>C#: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IV</dc:title>
  <dc:creator/>
  <cp:lastModifiedBy>emanuel</cp:lastModifiedBy>
  <cp:revision>8</cp:revision>
  <dcterms:created xsi:type="dcterms:W3CDTF">2019-09-11T04:16:03Z</dcterms:created>
  <dcterms:modified xsi:type="dcterms:W3CDTF">2019-09-11T04:16:03Z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