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7.jpeg" ContentType="image/jpeg"/>
  <Override PartName="/ppt/media/image2.jpeg" ContentType="image/jpeg"/>
  <Override PartName="/ppt/media/image8.jpeg" ContentType="image/jpeg"/>
  <Override PartName="/ppt/media/image6.jpeg" ContentType="image/jpe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5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4"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6"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97"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2"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3"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7"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1"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3"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4"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6"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7"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8"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9"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1"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2"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3"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4"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5"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6"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6240" cy="6857640"/>
          </a:xfrm>
          <a:prstGeom prst="rect">
            <a:avLst/>
          </a:prstGeom>
          <a:ln w="9360">
            <a:noFill/>
          </a:ln>
        </p:spPr>
      </p:pic>
      <p:pic>
        <p:nvPicPr>
          <p:cNvPr id="1" name="Picture 2" descr=""/>
          <p:cNvPicPr/>
          <p:nvPr/>
        </p:nvPicPr>
        <p:blipFill>
          <a:blip r:embed="rId3"/>
          <a:stretch/>
        </p:blipFill>
        <p:spPr>
          <a:xfrm>
            <a:off x="0" y="0"/>
            <a:ext cx="9156240" cy="6857640"/>
          </a:xfrm>
          <a:prstGeom prst="rect">
            <a:avLst/>
          </a:prstGeom>
          <a:ln w="9360">
            <a:noFill/>
          </a:ln>
        </p:spPr>
      </p:pic>
      <p:sp>
        <p:nvSpPr>
          <p:cNvPr id="2" name="PlaceHolder 1"/>
          <p:cNvSpPr>
            <a:spLocks noGrp="1"/>
          </p:cNvSpPr>
          <p:nvPr>
            <p:ph type="title"/>
          </p:nvPr>
        </p:nvSpPr>
        <p:spPr>
          <a:xfrm>
            <a:off x="468360" y="1197000"/>
            <a:ext cx="8206920" cy="1082160"/>
          </a:xfrm>
          <a:prstGeom prst="rect">
            <a:avLst/>
          </a:prstGeom>
        </p:spPr>
        <p:txBody>
          <a:bodyPr lIns="90000" rIns="90000" tIns="45000" bIns="45000" anchor="ctr">
            <a:noAutofit/>
          </a:bodyPr>
          <a:p>
            <a:pPr algn="ctr">
              <a:lnSpc>
                <a:spcPct val="100000"/>
              </a:lnSpc>
            </a:pPr>
            <a:r>
              <a:rPr b="0" lang="es-AR" sz="3600" spc="-1" strike="noStrike">
                <a:solidFill>
                  <a:srgbClr val="ffffff"/>
                </a:solidFill>
                <a:latin typeface="Arial"/>
                <a:ea typeface="SimSun"/>
              </a:rPr>
              <a:t>Click to edit Master title style</a:t>
            </a:r>
            <a:endParaRPr b="0" lang="es-AR" sz="3600" spc="-1" strike="noStrike">
              <a:solidFill>
                <a:srgbClr val="000000"/>
              </a:solidFill>
              <a:latin typeface="Arial"/>
            </a:endParaRPr>
          </a:p>
        </p:txBody>
      </p:sp>
      <p:sp>
        <p:nvSpPr>
          <p:cNvPr id="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a:t>
            </a:r>
            <a:r>
              <a:rPr b="0" lang="es-AR" sz="3200" spc="-1" strike="noStrike">
                <a:solidFill>
                  <a:srgbClr val="000000"/>
                </a:solidFill>
                <a:latin typeface="Arial"/>
              </a:rPr>
              <a:t>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9" descr=""/>
          <p:cNvPicPr/>
          <p:nvPr/>
        </p:nvPicPr>
        <p:blipFill>
          <a:blip r:embed="rId2"/>
          <a:stretch/>
        </p:blipFill>
        <p:spPr>
          <a:xfrm>
            <a:off x="0" y="0"/>
            <a:ext cx="9156240" cy="6857640"/>
          </a:xfrm>
          <a:prstGeom prst="rect">
            <a:avLst/>
          </a:prstGeom>
          <a:ln w="9360">
            <a:noFill/>
          </a:ln>
        </p:spPr>
      </p:pic>
      <p:sp>
        <p:nvSpPr>
          <p:cNvPr id="44" name="PlaceHolder 1"/>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5" name="PlaceHolder 2"/>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6" name="PlaceHolder 3"/>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a:t>
            </a:r>
            <a:r>
              <a:rPr b="0" lang="es-AR" sz="3200" spc="-1" strike="noStrike">
                <a:solidFill>
                  <a:srgbClr val="000000"/>
                </a:solidFill>
                <a:latin typeface="Arial"/>
              </a:rPr>
              <a:t>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9" descr=""/>
          <p:cNvPicPr/>
          <p:nvPr/>
        </p:nvPicPr>
        <p:blipFill>
          <a:blip r:embed="rId2"/>
          <a:stretch/>
        </p:blipFill>
        <p:spPr>
          <a:xfrm>
            <a:off x="0" y="0"/>
            <a:ext cx="9156240" cy="6857640"/>
          </a:xfrm>
          <a:prstGeom prst="rect">
            <a:avLst/>
          </a:prstGeom>
          <a:ln w="9360">
            <a:noFill/>
          </a:ln>
        </p:spPr>
      </p:pic>
      <p:sp>
        <p:nvSpPr>
          <p:cNvPr id="86"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87" name="PlaceHolder 2"/>
          <p:cNvSpPr>
            <a:spLocks noGrp="1"/>
          </p:cNvSpPr>
          <p:nvPr>
            <p:ph type="body"/>
          </p:nvPr>
        </p:nvSpPr>
        <p:spPr>
          <a:xfrm>
            <a:off x="457200" y="1174680"/>
            <a:ext cx="8229240" cy="4952520"/>
          </a:xfrm>
          <a:prstGeom prst="rect">
            <a:avLst/>
          </a:prstGeom>
        </p:spPr>
        <p:txBody>
          <a:bodyPr lIns="90000" rIns="90000" tIns="45000" bIns="45000">
            <a:noAutofit/>
          </a:bodyPr>
          <a:p>
            <a:pPr marL="343080" indent="-342720">
              <a:lnSpc>
                <a:spcPct val="100000"/>
              </a:lnSpc>
              <a:spcBef>
                <a:spcPts val="641"/>
              </a:spcBef>
              <a:buClr>
                <a:srgbClr val="000000"/>
              </a:buClr>
              <a:buFont typeface="Symbol" charset="2"/>
              <a:buChar char=""/>
            </a:pPr>
            <a:r>
              <a:rPr b="0" lang="es-AR" sz="3200" spc="-1" strike="noStrike">
                <a:solidFill>
                  <a:srgbClr val="000000"/>
                </a:solidFill>
                <a:latin typeface="Arial"/>
                <a:ea typeface="SimSun"/>
              </a:rPr>
              <a:t>Click to edit Master text styles</a:t>
            </a:r>
            <a:endParaRPr b="0" lang="es-AR"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es-AR" sz="2800" spc="-1" strike="noStrike">
                <a:solidFill>
                  <a:srgbClr val="000000"/>
                </a:solidFill>
                <a:latin typeface="Arial"/>
                <a:ea typeface="SimSun"/>
              </a:rPr>
              <a:t>Second level</a:t>
            </a:r>
            <a:endParaRPr b="0" lang="es-AR" sz="28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Third level</a:t>
            </a:r>
            <a:endParaRPr b="0" lang="es-AR"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s-AR" sz="2000" spc="-1" strike="noStrike">
                <a:solidFill>
                  <a:srgbClr val="000000"/>
                </a:solidFill>
                <a:latin typeface="Arial"/>
                <a:ea typeface="SimSun"/>
              </a:rPr>
              <a:t>Fourth level</a:t>
            </a:r>
            <a:endParaRPr b="0" lang="es-AR"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s-AR" sz="2000" spc="-1" strike="noStrike">
                <a:solidFill>
                  <a:srgbClr val="000000"/>
                </a:solidFill>
                <a:latin typeface="Arial"/>
                <a:ea typeface="SimSun"/>
              </a:rPr>
              <a:t>Fifth level</a:t>
            </a:r>
            <a:endParaRPr b="0" lang="es-AR" sz="2000" spc="-1" strike="noStrike">
              <a:solidFill>
                <a:srgbClr val="000000"/>
              </a:solidFill>
              <a:latin typeface="Arial"/>
            </a:endParaRPr>
          </a:p>
        </p:txBody>
      </p:sp>
      <p:sp>
        <p:nvSpPr>
          <p:cNvPr id="88" name="PlaceHolder 3"/>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89" name="PlaceHolder 4"/>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90" name="PlaceHolder 5"/>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88;p13" descr=""/>
          <p:cNvPicPr/>
          <p:nvPr/>
        </p:nvPicPr>
        <p:blipFill>
          <a:blip r:embed="rId1"/>
          <a:stretch/>
        </p:blipFill>
        <p:spPr>
          <a:xfrm>
            <a:off x="0" y="0"/>
            <a:ext cx="9143640" cy="6857640"/>
          </a:xfrm>
          <a:prstGeom prst="rect">
            <a:avLst/>
          </a:prstGeom>
          <a:ln>
            <a:noFill/>
          </a:ln>
        </p:spPr>
      </p:pic>
      <p:sp>
        <p:nvSpPr>
          <p:cNvPr id="128" name="TextShape 1"/>
          <p:cNvSpPr txBox="1"/>
          <p:nvPr/>
        </p:nvSpPr>
        <p:spPr>
          <a:xfrm>
            <a:off x="685800" y="1159560"/>
            <a:ext cx="7772040" cy="1469520"/>
          </a:xfrm>
          <a:prstGeom prst="rect">
            <a:avLst/>
          </a:prstGeom>
          <a:noFill/>
          <a:ln w="9360">
            <a:noFill/>
          </a:ln>
        </p:spPr>
        <p:txBody>
          <a:bodyPr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129" name="TextShape 2"/>
          <p:cNvSpPr txBox="1"/>
          <p:nvPr/>
        </p:nvSpPr>
        <p:spPr>
          <a:xfrm>
            <a:off x="685800" y="3624480"/>
            <a:ext cx="6400440" cy="825120"/>
          </a:xfrm>
          <a:prstGeom prst="rect">
            <a:avLst/>
          </a:prstGeom>
          <a:noFill/>
          <a:ln w="9360">
            <a:noFill/>
          </a:ln>
        </p:spPr>
        <p:txBody>
          <a:bodyPr>
            <a:noAutofit/>
          </a:bodyPr>
          <a:p>
            <a:pPr>
              <a:lnSpc>
                <a:spcPct val="108000"/>
              </a:lnSpc>
            </a:pPr>
            <a:r>
              <a:rPr b="0" lang="es-AR" sz="2400" spc="-1" strike="noStrike">
                <a:solidFill>
                  <a:srgbClr val="ffffff"/>
                </a:solidFill>
                <a:latin typeface="Open Sans"/>
                <a:ea typeface="Open Sans"/>
              </a:rPr>
              <a:t>Programación Funcional.</a:t>
            </a:r>
            <a:endParaRPr b="0" lang="es-AR" sz="2400" spc="-1" strike="noStrike">
              <a:latin typeface="Arial"/>
            </a:endParaRPr>
          </a:p>
        </p:txBody>
      </p:sp>
      <p:pic>
        <p:nvPicPr>
          <p:cNvPr id="130" name="Picture 81" descr=""/>
          <p:cNvPicPr/>
          <p:nvPr/>
        </p:nvPicPr>
        <p:blipFill>
          <a:blip r:embed="rId2"/>
          <a:stretch/>
        </p:blipFill>
        <p:spPr>
          <a:xfrm>
            <a:off x="5477400" y="2284560"/>
            <a:ext cx="2980440" cy="22881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79640" y="1255320"/>
            <a:ext cx="8784720" cy="5346360"/>
          </a:xfrm>
          <a:prstGeom prst="rect">
            <a:avLst/>
          </a:prstGeom>
          <a:noFill/>
          <a:ln w="9360">
            <a:noFill/>
          </a:ln>
        </p:spPr>
        <p:txBody>
          <a:bodyPr lIns="68400" rIns="68400" tIns="34200" bIns="34200">
            <a:noAutofit/>
          </a:bodyPr>
          <a:p>
            <a:pPr>
              <a:lnSpc>
                <a:spcPct val="100000"/>
              </a:lnSpc>
              <a:spcBef>
                <a:spcPts val="136"/>
              </a:spcBef>
            </a:pPr>
            <a:r>
              <a:rPr b="0" lang="es-AR" sz="1600" spc="-1" strike="noStrike">
                <a:solidFill>
                  <a:srgbClr val="000000"/>
                </a:solidFill>
                <a:latin typeface="Arial"/>
                <a:ea typeface="SimSun"/>
              </a:rPr>
              <a:t>Los métodos fold están muy relacionados a métodos que apliquen una función a una lista. Esto en muchos lenguajes se traducen en 2 métodos : Map y Reduce. </a:t>
            </a:r>
            <a:endParaRPr b="0" lang="es-AR" sz="1600" spc="-1" strike="noStrike">
              <a:solidFill>
                <a:srgbClr val="000000"/>
              </a:solidFill>
              <a:latin typeface="Arial"/>
            </a:endParaRPr>
          </a:p>
          <a:p>
            <a:pPr>
              <a:lnSpc>
                <a:spcPct val="100000"/>
              </a:lnSpc>
              <a:spcBef>
                <a:spcPts val="136"/>
              </a:spcBef>
            </a:pP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Map: Aplica una función a una lista, retornando otra lista que puede ser de diferente tipo. Transforma la lista. </a:t>
            </a: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Reduce: Aplica una función a una lista, acumulando o resolviendo un problema determinado, y retorna un valor. (es fold)</a:t>
            </a:r>
            <a:endParaRPr b="0" lang="es-AR" sz="1600" spc="-1" strike="noStrike">
              <a:solidFill>
                <a:srgbClr val="000000"/>
              </a:solidFill>
              <a:latin typeface="Arial"/>
            </a:endParaRPr>
          </a:p>
          <a:p>
            <a:pPr>
              <a:lnSpc>
                <a:spcPct val="100000"/>
              </a:lnSpc>
              <a:spcBef>
                <a:spcPts val="136"/>
              </a:spcBef>
            </a:pP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Debemos recordar que una de las bases de la programación funcional es la inmutabilidad. Por lo tanto estos métodos retornan nuevas listas, sin modificar la existente. </a:t>
            </a:r>
            <a:endParaRPr b="0" lang="es-AR" sz="1600" spc="-1" strike="noStrike">
              <a:solidFill>
                <a:srgbClr val="000000"/>
              </a:solidFill>
              <a:latin typeface="Arial"/>
            </a:endParaRPr>
          </a:p>
          <a:p>
            <a:pPr>
              <a:lnSpc>
                <a:spcPct val="100000"/>
              </a:lnSpc>
              <a:spcBef>
                <a:spcPts val="136"/>
              </a:spcBef>
            </a:pP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En </a:t>
            </a:r>
            <a:r>
              <a:rPr b="1" lang="es-AR" sz="1600" spc="-1" strike="noStrike">
                <a:solidFill>
                  <a:srgbClr val="000000"/>
                </a:solidFill>
                <a:latin typeface="Arial"/>
                <a:ea typeface="SimSun"/>
              </a:rPr>
              <a:t>javascript </a:t>
            </a:r>
            <a:r>
              <a:rPr b="0" lang="es-AR" sz="1600" spc="-1" strike="noStrike">
                <a:solidFill>
                  <a:srgbClr val="000000"/>
                </a:solidFill>
                <a:latin typeface="Arial"/>
                <a:ea typeface="SimSun"/>
              </a:rPr>
              <a:t>: </a:t>
            </a:r>
            <a:endParaRPr b="0" lang="es-AR" sz="1600" spc="-1" strike="noStrike">
              <a:solidFill>
                <a:srgbClr val="000000"/>
              </a:solidFill>
              <a:latin typeface="Arial"/>
            </a:endParaRPr>
          </a:p>
          <a:p>
            <a:pPr>
              <a:lnSpc>
                <a:spcPct val="100000"/>
              </a:lnSpc>
              <a:spcBef>
                <a:spcPts val="136"/>
              </a:spcBef>
            </a:pP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const obtenerNombreDeCiudades = array =&gt; array.map(({ nombre }) =&gt; nombre);</a:t>
            </a: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const nombreDeCiudades = obtenerNombreDeCiudades (ciudadesPobladas);</a:t>
            </a:r>
            <a:endParaRPr b="0" lang="es-AR" sz="1600" spc="-1" strike="noStrike">
              <a:solidFill>
                <a:srgbClr val="000000"/>
              </a:solidFill>
              <a:latin typeface="Arial"/>
            </a:endParaRPr>
          </a:p>
          <a:p>
            <a:pPr>
              <a:lnSpc>
                <a:spcPct val="100000"/>
              </a:lnSpc>
              <a:spcBef>
                <a:spcPts val="136"/>
              </a:spcBef>
            </a:pP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const obtenerHabitantes = array =&gt; array.reduce((acumulador, { habitantes }) =&gt; acumulador + habitantes, 0)</a:t>
            </a:r>
            <a:endParaRPr b="0" lang="es-AR" sz="1600" spc="-1" strike="noStrike">
              <a:solidFill>
                <a:srgbClr val="000000"/>
              </a:solidFill>
              <a:latin typeface="Arial"/>
            </a:endParaRPr>
          </a:p>
          <a:p>
            <a:pPr>
              <a:lnSpc>
                <a:spcPct val="100000"/>
              </a:lnSpc>
              <a:spcBef>
                <a:spcPts val="136"/>
              </a:spcBef>
            </a:pPr>
            <a:r>
              <a:rPr b="0" lang="es-AR" sz="1600" spc="-1" strike="noStrike">
                <a:solidFill>
                  <a:srgbClr val="000000"/>
                </a:solidFill>
                <a:latin typeface="Arial"/>
                <a:ea typeface="SimSun"/>
              </a:rPr>
              <a:t>const habitantesTotales = obtenerHabitantes(ciudades);</a:t>
            </a:r>
            <a:endParaRPr b="0" lang="es-AR" sz="1600" spc="-1" strike="noStrike">
              <a:solidFill>
                <a:srgbClr val="000000"/>
              </a:solidFill>
              <a:latin typeface="Arial"/>
            </a:endParaRPr>
          </a:p>
        </p:txBody>
      </p:sp>
      <p:sp>
        <p:nvSpPr>
          <p:cNvPr id="148" name="TextShape 2"/>
          <p:cNvSpPr txBox="1"/>
          <p:nvPr/>
        </p:nvSpPr>
        <p:spPr>
          <a:xfrm>
            <a:off x="180360" y="357480"/>
            <a:ext cx="8784360" cy="353880"/>
          </a:xfrm>
          <a:prstGeom prst="rect">
            <a:avLst/>
          </a:prstGeom>
          <a:noFill/>
          <a:ln w="9360">
            <a:noFill/>
          </a:ln>
        </p:spPr>
        <p:txBody>
          <a:bodyPr lIns="68400" rIns="68400" tIns="34200" bIns="34200">
            <a:noAutofit/>
          </a:bodyPr>
          <a:p>
            <a:pPr>
              <a:lnSpc>
                <a:spcPct val="100000"/>
              </a:lnSpc>
              <a:spcBef>
                <a:spcPts val="136"/>
              </a:spcBef>
            </a:pPr>
            <a:r>
              <a:rPr b="0" lang="es-AR" sz="3200" spc="-1" strike="noStrike">
                <a:solidFill>
                  <a:srgbClr val="000000"/>
                </a:solidFill>
                <a:latin typeface="Arial"/>
                <a:ea typeface="SimSun"/>
              </a:rPr>
              <a:t>Map </a:t>
            </a:r>
            <a:r>
              <a:rPr b="0" lang="es-AR" sz="3000" spc="-1" strike="noStrike">
                <a:solidFill>
                  <a:srgbClr val="000000"/>
                </a:solidFill>
                <a:latin typeface="Arial"/>
                <a:ea typeface="SimSun"/>
              </a:rPr>
              <a:t>and </a:t>
            </a:r>
            <a:r>
              <a:rPr b="0" lang="es-AR" sz="3200" spc="-1" strike="noStrike">
                <a:solidFill>
                  <a:srgbClr val="000000"/>
                </a:solidFill>
                <a:latin typeface="Arial"/>
                <a:ea typeface="SimSun"/>
              </a:rPr>
              <a:t>Reduce</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19600" y="1149480"/>
            <a:ext cx="8784720" cy="3744720"/>
          </a:xfrm>
          <a:prstGeom prst="rect">
            <a:avLst/>
          </a:prstGeom>
          <a:noFill/>
          <a:ln w="9360">
            <a:noFill/>
          </a:ln>
        </p:spPr>
        <p:txBody>
          <a:bodyPr lIns="68400" rIns="68400" tIns="34200" bIns="34200">
            <a:noAutofit/>
          </a:bodyPr>
          <a:p>
            <a:pPr>
              <a:lnSpc>
                <a:spcPct val="100000"/>
              </a:lnSpc>
              <a:spcBef>
                <a:spcPts val="136"/>
              </a:spcBef>
            </a:pPr>
            <a:r>
              <a:rPr b="0" lang="es-AR" sz="2000" spc="-1" strike="noStrike">
                <a:solidFill>
                  <a:srgbClr val="000000"/>
                </a:solidFill>
                <a:latin typeface="Arial"/>
                <a:ea typeface="SimSun"/>
              </a:rPr>
              <a:t>En java podemos utilizar funciones map/reduce con </a:t>
            </a:r>
            <a:r>
              <a:rPr b="1" lang="es-AR" sz="2000" spc="-1" strike="noStrike">
                <a:solidFill>
                  <a:srgbClr val="000000"/>
                </a:solidFill>
                <a:latin typeface="Arial"/>
                <a:ea typeface="SimSun"/>
              </a:rPr>
              <a:t>Streams</a:t>
            </a:r>
            <a:r>
              <a:rPr b="0" lang="es-AR" sz="2000" spc="-1" strike="noStrike">
                <a:solidFill>
                  <a:srgbClr val="000000"/>
                </a:solidFill>
                <a:latin typeface="Arial"/>
                <a:ea typeface="SimSun"/>
              </a:rPr>
              <a:t>, veamos unos ejemplos: </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String[] myArray = new String[]{"bob", "alice", "paul", "ellie"};</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Stream&lt;String&gt; myStream = Arrays.stream(myArray);</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Stream&lt;String&gt; myNewStream = myStream.map(s -&gt; s.toUpperCase());</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String[] myNewArray =  myNewStream.toArray(String[]::new);</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int myArray[] = { 1, 5, 8 };</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int sum = Arrays.stream(myArray).sum();</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String[] myArray = { "this", "is", "a", "sentence" };</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String result = Arrays.stream(myArray).reduce("", (a,b) -&gt; a + b);</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p:txBody>
      </p:sp>
      <p:sp>
        <p:nvSpPr>
          <p:cNvPr id="150" name="TextShape 2"/>
          <p:cNvSpPr txBox="1"/>
          <p:nvPr/>
        </p:nvSpPr>
        <p:spPr>
          <a:xfrm>
            <a:off x="219600" y="477360"/>
            <a:ext cx="8784360" cy="353880"/>
          </a:xfrm>
          <a:prstGeom prst="rect">
            <a:avLst/>
          </a:prstGeom>
          <a:noFill/>
          <a:ln w="9360">
            <a:noFill/>
          </a:ln>
        </p:spPr>
        <p:txBody>
          <a:bodyPr lIns="68400" rIns="68400" tIns="34200" bIns="34200">
            <a:noAutofit/>
          </a:bodyPr>
          <a:p>
            <a:pPr>
              <a:lnSpc>
                <a:spcPct val="100000"/>
              </a:lnSpc>
              <a:spcBef>
                <a:spcPts val="136"/>
              </a:spcBef>
            </a:pPr>
            <a:r>
              <a:rPr b="0" lang="es-AR" sz="3000" spc="-1" strike="noStrike">
                <a:solidFill>
                  <a:srgbClr val="000000"/>
                </a:solidFill>
                <a:latin typeface="Arial"/>
                <a:ea typeface="SimSun"/>
              </a:rPr>
              <a:t>En Java 8 ...</a:t>
            </a:r>
            <a:endParaRPr b="0" lang="es-AR"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51640" y="1135440"/>
            <a:ext cx="8784720" cy="5372280"/>
          </a:xfrm>
          <a:prstGeom prst="rect">
            <a:avLst/>
          </a:prstGeom>
          <a:noFill/>
          <a:ln w="9360">
            <a:noFill/>
          </a:ln>
        </p:spPr>
        <p:txBody>
          <a:bodyPr lIns="68400" rIns="68400" tIns="34200" bIns="34200">
            <a:noAutofit/>
          </a:bodyPr>
          <a:p>
            <a:pPr>
              <a:lnSpc>
                <a:spcPct val="100000"/>
              </a:lnSpc>
              <a:spcBef>
                <a:spcPts val="136"/>
              </a:spcBef>
            </a:pPr>
            <a:r>
              <a:rPr b="0" lang="es-AR" sz="2400" spc="-1" strike="noStrike">
                <a:solidFill>
                  <a:srgbClr val="000000"/>
                </a:solidFill>
                <a:latin typeface="Arial"/>
                <a:ea typeface="SimSun"/>
              </a:rPr>
              <a:t>.NET implementa la operación de map/reduce con la extensión LINQ. Veamos un ejemplo: </a:t>
            </a:r>
            <a:endParaRPr b="0" lang="es-AR" sz="2400" spc="-1" strike="noStrike">
              <a:solidFill>
                <a:srgbClr val="000000"/>
              </a:solidFill>
              <a:latin typeface="Arial"/>
            </a:endParaRPr>
          </a:p>
          <a:p>
            <a:pPr>
              <a:lnSpc>
                <a:spcPct val="100000"/>
              </a:lnSpc>
              <a:spcBef>
                <a:spcPts val="136"/>
              </a:spcBef>
            </a:pPr>
            <a:endParaRPr b="0" lang="es-AR" sz="2400" spc="-1" strike="noStrike">
              <a:solidFill>
                <a:srgbClr val="000000"/>
              </a:solidFill>
              <a:latin typeface="Arial"/>
            </a:endParaRPr>
          </a:p>
          <a:p>
            <a:pPr>
              <a:lnSpc>
                <a:spcPct val="100000"/>
              </a:lnSpc>
              <a:spcBef>
                <a:spcPts val="136"/>
              </a:spcBef>
            </a:pPr>
            <a:r>
              <a:rPr b="0" lang="es-AR" sz="2400" spc="-1" strike="noStrike">
                <a:solidFill>
                  <a:srgbClr val="000000"/>
                </a:solidFill>
                <a:latin typeface="Arial"/>
                <a:ea typeface="SimSun"/>
              </a:rPr>
              <a:t>map: </a:t>
            </a:r>
            <a:endParaRPr b="0" lang="es-AR" sz="2400" spc="-1" strike="noStrike">
              <a:solidFill>
                <a:srgbClr val="000000"/>
              </a:solidFill>
              <a:latin typeface="Arial"/>
            </a:endParaRPr>
          </a:p>
          <a:p>
            <a:pPr>
              <a:lnSpc>
                <a:spcPct val="100000"/>
              </a:lnSpc>
              <a:spcBef>
                <a:spcPts val="136"/>
              </a:spcBef>
            </a:pPr>
            <a:r>
              <a:rPr b="0" lang="es-AR" sz="2400" spc="-1" strike="noStrike">
                <a:solidFill>
                  <a:srgbClr val="000000"/>
                </a:solidFill>
                <a:latin typeface="Arial"/>
                <a:ea typeface="SimSun"/>
              </a:rPr>
              <a:t>var result = numbers.Select(x =&gt; x + 3);</a:t>
            </a:r>
            <a:endParaRPr b="0" lang="es-AR" sz="2400" spc="-1" strike="noStrike">
              <a:solidFill>
                <a:srgbClr val="000000"/>
              </a:solidFill>
              <a:latin typeface="Arial"/>
            </a:endParaRPr>
          </a:p>
          <a:p>
            <a:pPr>
              <a:lnSpc>
                <a:spcPct val="100000"/>
              </a:lnSpc>
              <a:spcBef>
                <a:spcPts val="136"/>
              </a:spcBef>
            </a:pPr>
            <a:endParaRPr b="0" lang="es-AR" sz="2400" spc="-1" strike="noStrike">
              <a:solidFill>
                <a:srgbClr val="000000"/>
              </a:solidFill>
              <a:latin typeface="Arial"/>
            </a:endParaRPr>
          </a:p>
          <a:p>
            <a:pPr>
              <a:lnSpc>
                <a:spcPct val="100000"/>
              </a:lnSpc>
              <a:spcBef>
                <a:spcPts val="136"/>
              </a:spcBef>
            </a:pPr>
            <a:r>
              <a:rPr b="0" lang="es-AR" sz="2400" spc="-1" strike="noStrike">
                <a:solidFill>
                  <a:srgbClr val="000000"/>
                </a:solidFill>
                <a:latin typeface="Arial"/>
                <a:ea typeface="SimSun"/>
              </a:rPr>
              <a:t>reduce: </a:t>
            </a:r>
            <a:endParaRPr b="0" lang="es-AR" sz="2400" spc="-1" strike="noStrike">
              <a:solidFill>
                <a:srgbClr val="000000"/>
              </a:solidFill>
              <a:latin typeface="Arial"/>
            </a:endParaRPr>
          </a:p>
          <a:p>
            <a:pPr>
              <a:lnSpc>
                <a:spcPct val="100000"/>
              </a:lnSpc>
              <a:spcBef>
                <a:spcPts val="136"/>
              </a:spcBef>
            </a:pPr>
            <a:r>
              <a:rPr b="0" lang="es-AR" sz="2400" spc="-1" strike="noStrike">
                <a:solidFill>
                  <a:srgbClr val="000000"/>
                </a:solidFill>
                <a:latin typeface="Arial"/>
                <a:ea typeface="SimSun"/>
              </a:rPr>
              <a:t>var sum = number.Aggregate((x, y) =&gt; x + y);</a:t>
            </a:r>
            <a:endParaRPr b="0" lang="es-AR" sz="2400" spc="-1" strike="noStrike">
              <a:solidFill>
                <a:srgbClr val="000000"/>
              </a:solidFill>
              <a:latin typeface="Arial"/>
            </a:endParaRPr>
          </a:p>
          <a:p>
            <a:pPr>
              <a:lnSpc>
                <a:spcPct val="100000"/>
              </a:lnSpc>
              <a:spcBef>
                <a:spcPts val="136"/>
              </a:spcBef>
            </a:pPr>
            <a:endParaRPr b="0" lang="es-AR" sz="2400" spc="-1" strike="noStrike">
              <a:solidFill>
                <a:srgbClr val="000000"/>
              </a:solidFill>
              <a:latin typeface="Arial"/>
            </a:endParaRPr>
          </a:p>
          <a:p>
            <a:pPr>
              <a:lnSpc>
                <a:spcPct val="100000"/>
              </a:lnSpc>
              <a:spcBef>
                <a:spcPts val="136"/>
              </a:spcBef>
            </a:pPr>
            <a:endParaRPr b="0" lang="es-AR" sz="2400" spc="-1" strike="noStrike">
              <a:solidFill>
                <a:srgbClr val="000000"/>
              </a:solidFill>
              <a:latin typeface="Arial"/>
            </a:endParaRPr>
          </a:p>
        </p:txBody>
      </p:sp>
      <p:sp>
        <p:nvSpPr>
          <p:cNvPr id="152" name="TextShape 2"/>
          <p:cNvSpPr txBox="1"/>
          <p:nvPr/>
        </p:nvSpPr>
        <p:spPr>
          <a:xfrm>
            <a:off x="251640" y="383400"/>
            <a:ext cx="7606800" cy="353880"/>
          </a:xfrm>
          <a:prstGeom prst="rect">
            <a:avLst/>
          </a:prstGeom>
          <a:noFill/>
          <a:ln w="9360">
            <a:noFill/>
          </a:ln>
        </p:spPr>
        <p:txBody>
          <a:bodyPr lIns="68400" rIns="68400" tIns="34200" bIns="34200">
            <a:noAutofit/>
          </a:bodyPr>
          <a:p>
            <a:pPr>
              <a:lnSpc>
                <a:spcPct val="100000"/>
              </a:lnSpc>
              <a:spcBef>
                <a:spcPts val="136"/>
              </a:spcBef>
            </a:pPr>
            <a:r>
              <a:rPr b="0" lang="es-AR" sz="3000" spc="-1" strike="noStrike">
                <a:solidFill>
                  <a:srgbClr val="000000"/>
                </a:solidFill>
                <a:latin typeface="Arial"/>
                <a:ea typeface="SimSun"/>
              </a:rPr>
              <a:t>En C#</a:t>
            </a:r>
            <a:endParaRPr b="0" lang="es-AR"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21480" y="1024920"/>
            <a:ext cx="8050680" cy="4989600"/>
          </a:xfrm>
          <a:prstGeom prst="rect">
            <a:avLst/>
          </a:prstGeom>
          <a:noFill/>
          <a:ln w="9360">
            <a:noFill/>
          </a:ln>
        </p:spPr>
        <p:txBody>
          <a:bodyPr lIns="68400" rIns="68400" tIns="34200" bIns="34200">
            <a:noAutofit/>
          </a:bodyPr>
          <a:p>
            <a:pPr>
              <a:lnSpc>
                <a:spcPct val="100000"/>
              </a:lnSpc>
              <a:spcBef>
                <a:spcPts val="136"/>
              </a:spcBef>
            </a:pPr>
            <a:r>
              <a:rPr b="0" lang="es-AR" sz="2000" spc="-1" strike="noStrike">
                <a:solidFill>
                  <a:srgbClr val="000000"/>
                </a:solidFill>
                <a:latin typeface="Arial"/>
                <a:ea typeface="SimSun"/>
              </a:rPr>
              <a:t>En </a:t>
            </a:r>
            <a:r>
              <a:rPr b="1" lang="es-AR" sz="2000" spc="-1" strike="noStrike">
                <a:solidFill>
                  <a:srgbClr val="000000"/>
                </a:solidFill>
                <a:latin typeface="Arial"/>
                <a:ea typeface="SimSun"/>
              </a:rPr>
              <a:t>Javascript </a:t>
            </a:r>
            <a:r>
              <a:rPr b="0" lang="es-AR" sz="2000" spc="-1" strike="noStrike">
                <a:solidFill>
                  <a:srgbClr val="000000"/>
                </a:solidFill>
                <a:latin typeface="Arial"/>
                <a:ea typeface="SimSun"/>
              </a:rPr>
              <a:t>: </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var rebels = pilots.filter(function (pilot) {</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return pilot.faction === "Rebels";</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var empire = pilots.filter(function (pilot) {</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return pilot.faction === "Empire";</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//con labmda</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const rebels = pilots.filter(pilot =&gt; pilot.faction === "Rebels");</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const empire = pilots.filter(pilot =&gt; pilot.faction === "Empire");</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En </a:t>
            </a:r>
            <a:r>
              <a:rPr b="1" lang="es-AR" sz="2000" spc="-1" strike="noStrike">
                <a:solidFill>
                  <a:srgbClr val="000000"/>
                </a:solidFill>
                <a:latin typeface="Arial"/>
                <a:ea typeface="SimSun"/>
              </a:rPr>
              <a:t>Java </a:t>
            </a:r>
            <a:r>
              <a:rPr b="0" lang="es-AR" sz="2000" spc="-1" strike="noStrike">
                <a:solidFill>
                  <a:srgbClr val="000000"/>
                </a:solidFill>
                <a:latin typeface="Arial"/>
                <a:ea typeface="SimSun"/>
              </a:rPr>
              <a:t>: </a:t>
            </a:r>
            <a:endParaRPr b="0" lang="es-AR" sz="2000" spc="-1" strike="noStrike">
              <a:solidFill>
                <a:srgbClr val="000000"/>
              </a:solidFill>
              <a:latin typeface="Arial"/>
            </a:endParaRPr>
          </a:p>
          <a:p>
            <a:pPr>
              <a:lnSpc>
                <a:spcPct val="100000"/>
              </a:lnSpc>
              <a:spcBef>
                <a:spcPts val="136"/>
              </a:spcBef>
            </a:pP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Arrays.stream(myArray)</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.filter(s -&gt; s.length() &gt; 4)</a:t>
            </a:r>
            <a:endParaRPr b="0" lang="es-AR" sz="2000" spc="-1" strike="noStrike">
              <a:solidFill>
                <a:srgbClr val="000000"/>
              </a:solidFill>
              <a:latin typeface="Arial"/>
            </a:endParaRPr>
          </a:p>
          <a:p>
            <a:pPr>
              <a:lnSpc>
                <a:spcPct val="100000"/>
              </a:lnSpc>
              <a:spcBef>
                <a:spcPts val="136"/>
              </a:spcBef>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.toArray(String[]::new);</a:t>
            </a:r>
            <a:endParaRPr b="0" lang="es-AR" sz="2000" spc="-1" strike="noStrike">
              <a:solidFill>
                <a:srgbClr val="000000"/>
              </a:solidFill>
              <a:latin typeface="Arial"/>
            </a:endParaRPr>
          </a:p>
        </p:txBody>
      </p:sp>
      <p:sp>
        <p:nvSpPr>
          <p:cNvPr id="154" name="TextShape 2"/>
          <p:cNvSpPr txBox="1"/>
          <p:nvPr/>
        </p:nvSpPr>
        <p:spPr>
          <a:xfrm>
            <a:off x="321480" y="356760"/>
            <a:ext cx="8784360" cy="353880"/>
          </a:xfrm>
          <a:prstGeom prst="rect">
            <a:avLst/>
          </a:prstGeom>
          <a:noFill/>
          <a:ln w="9360">
            <a:noFill/>
          </a:ln>
        </p:spPr>
        <p:txBody>
          <a:bodyPr lIns="68400" rIns="68400" tIns="34200" bIns="34200">
            <a:noAutofit/>
          </a:bodyPr>
          <a:p>
            <a:pPr>
              <a:lnSpc>
                <a:spcPct val="100000"/>
              </a:lnSpc>
              <a:spcBef>
                <a:spcPts val="136"/>
              </a:spcBef>
            </a:pPr>
            <a:r>
              <a:rPr b="0" lang="es-AR" sz="3000" spc="-1" strike="noStrike">
                <a:solidFill>
                  <a:srgbClr val="000000"/>
                </a:solidFill>
                <a:latin typeface="Arial"/>
                <a:ea typeface="SimSun"/>
              </a:rPr>
              <a:t>Filter</a:t>
            </a:r>
            <a:endParaRPr b="0" lang="es-AR" sz="3000" spc="-1" strike="noStrike">
              <a:solidFill>
                <a:srgbClr val="000000"/>
              </a:solidFill>
              <a:latin typeface="Arial"/>
            </a:endParaRPr>
          </a:p>
        </p:txBody>
      </p:sp>
      <p:sp>
        <p:nvSpPr>
          <p:cNvPr id="155" name="CustomShape 3"/>
          <p:cNvSpPr/>
          <p:nvPr/>
        </p:nvSpPr>
        <p:spPr>
          <a:xfrm>
            <a:off x="3684240" y="4060800"/>
            <a:ext cx="5457960" cy="2817720"/>
          </a:xfrm>
          <a:prstGeom prst="rect">
            <a:avLst/>
          </a:prstGeom>
          <a:noFill/>
          <a:ln>
            <a:noFill/>
          </a:ln>
          <a:scene3d>
            <a:camera prst="orthographicFront"/>
            <a:lightRig dir="t" rig="threePt"/>
          </a:scene3d>
        </p:spPr>
        <p:style>
          <a:lnRef idx="0"/>
          <a:fillRef idx="0"/>
          <a:effectRef idx="0"/>
          <a:fontRef idx="minor"/>
        </p:style>
        <p:txBody>
          <a:bodyPr lIns="68400" rIns="68400" tIns="68400" bIns="68400" anchor="ctr">
            <a:noAutofit/>
          </a:bodyPr>
          <a:p>
            <a:pPr>
              <a:lnSpc>
                <a:spcPct val="100000"/>
              </a:lnSpc>
              <a:spcBef>
                <a:spcPts val="136"/>
              </a:spcBef>
            </a:pPr>
            <a:r>
              <a:rPr b="0" lang="es-AR" sz="1800" spc="-1" strike="noStrike">
                <a:solidFill>
                  <a:srgbClr val="000000"/>
                </a:solidFill>
                <a:latin typeface="Arial"/>
                <a:ea typeface="Quattrocento Sans"/>
              </a:rPr>
              <a:t>En </a:t>
            </a:r>
            <a:r>
              <a:rPr b="1" lang="es-AR" sz="1800" spc="-1" strike="noStrike">
                <a:solidFill>
                  <a:srgbClr val="000000"/>
                </a:solidFill>
                <a:latin typeface="Arial"/>
                <a:ea typeface="Quattrocento Sans"/>
              </a:rPr>
              <a:t>C#:</a:t>
            </a:r>
            <a:r>
              <a:rPr b="0" lang="es-AR" sz="1800" spc="-1" strike="noStrike">
                <a:solidFill>
                  <a:srgbClr val="000000"/>
                </a:solidFill>
                <a:latin typeface="Arial"/>
                <a:ea typeface="Quattrocento Sans"/>
              </a:rPr>
              <a:t> </a:t>
            </a:r>
            <a:endParaRPr b="0" lang="es-AR" sz="1800" spc="-1" strike="noStrike">
              <a:latin typeface="Arial"/>
            </a:endParaRPr>
          </a:p>
          <a:p>
            <a:pPr>
              <a:lnSpc>
                <a:spcPct val="100000"/>
              </a:lnSpc>
              <a:spcBef>
                <a:spcPts val="136"/>
              </a:spcBef>
            </a:pPr>
            <a:r>
              <a:rPr b="0" lang="es-AR" sz="1800" spc="-1" strike="noStrike">
                <a:solidFill>
                  <a:srgbClr val="000000"/>
                </a:solidFill>
                <a:latin typeface="Arial"/>
                <a:ea typeface="Quattrocento Sans"/>
              </a:rPr>
              <a:t>List&lt;Employee&gt; e = employees.Where(</a:t>
            </a:r>
            <a:endParaRPr b="0" lang="es-AR" sz="1800" spc="-1" strike="noStrike">
              <a:latin typeface="Arial"/>
            </a:endParaRPr>
          </a:p>
          <a:p>
            <a:pPr>
              <a:lnSpc>
                <a:spcPct val="100000"/>
              </a:lnSpc>
              <a:spcBef>
                <a:spcPts val="136"/>
              </a:spcBef>
            </a:pPr>
            <a:r>
              <a:rPr b="0" lang="es-AR" sz="1800" spc="-1" strike="noStrike">
                <a:solidFill>
                  <a:srgbClr val="000000"/>
                </a:solidFill>
                <a:latin typeface="Arial"/>
                <a:ea typeface="Quattrocento Sans"/>
              </a:rPr>
              <a:t>      </a:t>
            </a:r>
            <a:r>
              <a:rPr b="0" lang="es-AR" sz="1800" spc="-1" strike="noStrike">
                <a:solidFill>
                  <a:srgbClr val="000000"/>
                </a:solidFill>
                <a:latin typeface="Arial"/>
                <a:ea typeface="Quattrocento Sans"/>
              </a:rPr>
              <a:t>x =&gt; x.SickDays &gt;= n).ToList();</a:t>
            </a:r>
            <a:endParaRPr b="0" lang="es-AR" sz="1800" spc="-1" strike="noStrike">
              <a:latin typeface="Arial"/>
            </a:endParaRPr>
          </a:p>
          <a:p>
            <a:pPr>
              <a:lnSpc>
                <a:spcPct val="100000"/>
              </a:lnSpc>
              <a:spcBef>
                <a:spcPts val="136"/>
              </a:spcBef>
            </a:pP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oogle Shape;232;p33" descr="imagen.jpg"/>
          <p:cNvPicPr/>
          <p:nvPr/>
        </p:nvPicPr>
        <p:blipFill>
          <a:blip r:embed="rId1"/>
          <a:stretch/>
        </p:blipFill>
        <p:spPr>
          <a:xfrm>
            <a:off x="0" y="0"/>
            <a:ext cx="9143640" cy="6857640"/>
          </a:xfrm>
          <a:prstGeom prst="rect">
            <a:avLst/>
          </a:prstGeom>
          <a:ln>
            <a:noFill/>
          </a:ln>
        </p:spPr>
      </p:pic>
      <p:sp>
        <p:nvSpPr>
          <p:cNvPr id="157" name="CustomShape 1"/>
          <p:cNvSpPr/>
          <p:nvPr/>
        </p:nvSpPr>
        <p:spPr>
          <a:xfrm>
            <a:off x="0" y="6603840"/>
            <a:ext cx="9143640" cy="253800"/>
          </a:xfrm>
          <a:prstGeom prst="rect">
            <a:avLst/>
          </a:prstGeom>
          <a:solidFill>
            <a:schemeClr val="lt1"/>
          </a:solidFill>
          <a:ln>
            <a:noFill/>
          </a:ln>
        </p:spPr>
        <p:style>
          <a:lnRef idx="0"/>
          <a:fillRef idx="0"/>
          <a:effectRef idx="0"/>
          <a:fontRef idx="minor"/>
        </p:style>
        <p:txBody>
          <a:bodyPr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latin typeface="Arial"/>
            </a:endParaRPr>
          </a:p>
        </p:txBody>
      </p:sp>
      <p:pic>
        <p:nvPicPr>
          <p:cNvPr id="158" name="Google Shape;234;p33" descr="logo solo-08.jpg"/>
          <p:cNvPicPr/>
          <p:nvPr/>
        </p:nvPicPr>
        <p:blipFill>
          <a:blip r:embed="rId2"/>
          <a:stretch/>
        </p:blipFill>
        <p:spPr>
          <a:xfrm>
            <a:off x="7505640" y="5885640"/>
            <a:ext cx="840960" cy="9810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a:rPr>
              <a:t>Pliegues</a:t>
            </a:r>
            <a:endParaRPr b="0" lang="es-AR" sz="3000" spc="-1" strike="noStrike">
              <a:latin typeface="Arial"/>
            </a:endParaRPr>
          </a:p>
        </p:txBody>
      </p:sp>
      <p:sp>
        <p:nvSpPr>
          <p:cNvPr id="132"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 muy común que trabajemos con listas y también es muy común que tengamos que recorrerlas para obtener un valor. Por ejemplo si queremos el promedio de una lista de números, debemos sumar todos los números para luego dividirlos por la cantidad.</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Este es un patrón muy común y por lo tanto en Haskell o scala nos brinda unas cuantas funciones muy útiles para encapsular este comportamiento. Estas funciones son llamadas pliegues (o folds en ingles).</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52164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4"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chor="ctr">
            <a:noAutofit/>
          </a:bodyPr>
          <a:p>
            <a:pPr marL="216000" indent="-216000">
              <a:lnSpc>
                <a:spcPct val="100000"/>
              </a:lnSpc>
              <a:buClr>
                <a:srgbClr val="000000"/>
              </a:buClr>
              <a:buSzPct val="45000"/>
              <a:buFont typeface="Wingdings" charset="2"/>
              <a:buChar char=""/>
            </a:pPr>
            <a:r>
              <a:rPr b="0" lang="es-AR" sz="2540" spc="-1" strike="noStrike">
                <a:solidFill>
                  <a:srgbClr val="000000"/>
                </a:solidFill>
                <a:latin typeface="Arial"/>
                <a:ea typeface="Arial"/>
              </a:rPr>
              <a:t>Un pliegue toma una función binaria, un valor inicial (llamémoslo acumulador) y una lista que plegar. La función binaria toma dos parámetros por si misma. La función binaria es llamada con el acumulador y el primer (o último) elemento y produce un nuevo acumulador. Luego, la función binaria se vuelve a llamar junto al nuevo acumulador y al nuevo primer (o último) elemento de la lista, y así sucesivamente. Cuando se ha recorrido la lista completa, solo permanece un acumulador, que es el valor al que se ha reducido la lista.</a:t>
            </a: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6"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chor="ctr">
            <a:noAutofit/>
          </a:bodyPr>
          <a:p>
            <a:pPr marL="216000" indent="-21600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La función foldl, también llamada pliegue por la izquierda. Esta pliega la lista empezando desde la izquierda. La función binaria es aplicada junto a el valor inicial y la cabeza de la lista. Esto produce un nuevo acumulador y la función binaria es vuelta a llamar con ese nuevo valor y el siguiente elemento, etc.</a:t>
            </a:r>
            <a:endParaRPr b="0" lang="es-AR" sz="2540" spc="-1" strike="noStrike">
              <a:latin typeface="Arial"/>
            </a:endParaRPr>
          </a:p>
          <a:p>
            <a:pPr>
              <a:lnSpc>
                <a:spcPct val="100000"/>
              </a:lnSpc>
            </a:pP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8" name="CustomShape 2"/>
          <p:cNvSpPr/>
          <p:nvPr/>
        </p:nvSpPr>
        <p:spPr>
          <a:xfrm>
            <a:off x="522360" y="1632240"/>
            <a:ext cx="8228880" cy="3976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Haskell</a:t>
            </a: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latin typeface="Arial"/>
                <a:ea typeface="Arial"/>
              </a:rPr>
              <a:t>sumaLista :: (Num a) =&gt; [a] -&gt; a</a:t>
            </a:r>
            <a:endParaRPr b="0" lang="es-AR" sz="2360" spc="-1" strike="noStrike">
              <a:latin typeface="Arial"/>
            </a:endParaRPr>
          </a:p>
          <a:p>
            <a:pPr>
              <a:lnSpc>
                <a:spcPct val="100000"/>
              </a:lnSpc>
            </a:pPr>
            <a:r>
              <a:rPr b="0" lang="es-AR" sz="2360" spc="-1" strike="noStrike">
                <a:solidFill>
                  <a:srgbClr val="000000"/>
                </a:solidFill>
                <a:latin typeface="Arial"/>
                <a:ea typeface="Arial"/>
              </a:rPr>
              <a:t>sumaLista xs = foldl (\acc x -&gt; acc + x) 0 xs</a:t>
            </a: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latin typeface="Arial"/>
                <a:ea typeface="Arial"/>
              </a:rPr>
              <a:t>ghci&gt; sumaLista [1,2,3,4]</a:t>
            </a:r>
            <a:endParaRPr b="0" lang="es-AR" sz="2360" spc="-1" strike="noStrike">
              <a:latin typeface="Arial"/>
            </a:endParaRPr>
          </a:p>
          <a:p>
            <a:pPr>
              <a:lnSpc>
                <a:spcPct val="100000"/>
              </a:lnSpc>
            </a:pPr>
            <a:r>
              <a:rPr b="0" lang="es-AR" sz="2360" spc="-1" strike="noStrike">
                <a:solidFill>
                  <a:srgbClr val="000000"/>
                </a:solidFill>
                <a:latin typeface="Arial"/>
                <a:ea typeface="Arial"/>
              </a:rPr>
              <a:t>10</a:t>
            </a: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highlight>
                  <a:srgbClr val="ffffff"/>
                </a:highlight>
                <a:latin typeface="Quattrocento Sans"/>
                <a:ea typeface="Quattrocento Sans"/>
              </a:rPr>
              <a:t>foldr (+) 0 [1,2,3,4,5]</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40"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Ahora los pliegues por la derecha funcionan igual que los pliegues por la izquierda, solo que el acumulador consume elemento por la derecha. La función binaria de los pliegues por la izquierda como primer parámetro el acumulador y el valor actual como segundo parámetro, la función binaria de los pliegues por la derecha tiene el valor actual como primer parámetro y el acumulador después. Tiene sentido ya que el pliegue por la derecha tiene el acumulador a la derecha.</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42"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ormAutofit/>
          </a:bodyPr>
          <a:p>
            <a:pPr>
              <a:lnSpc>
                <a:spcPct val="100000"/>
              </a:lnSpc>
            </a:pPr>
            <a:r>
              <a:rPr b="0" lang="es-AR" sz="2360" spc="-1" strike="noStrike">
                <a:solidFill>
                  <a:srgbClr val="000000"/>
                </a:solidFill>
                <a:latin typeface="Arial"/>
                <a:ea typeface="Arial"/>
              </a:rPr>
              <a:t>Ruby</a:t>
            </a:r>
            <a:endParaRPr b="0" lang="es-AR" sz="2360" spc="-1" strike="noStrike">
              <a:latin typeface="Arial"/>
            </a:endParaRPr>
          </a:p>
          <a:p>
            <a:pPr>
              <a:lnSpc>
                <a:spcPct val="100000"/>
              </a:lnSpc>
            </a:pPr>
            <a:r>
              <a:rPr b="0" lang="es-AR" sz="2360" spc="-1" strike="noStrike">
                <a:solidFill>
                  <a:srgbClr val="000000"/>
                </a:solidFill>
                <a:latin typeface="Arial"/>
                <a:ea typeface="Arial"/>
              </a:rPr>
              <a:t>&gt; (1..4).inject(&amp;:+)</a:t>
            </a:r>
            <a:endParaRPr b="0" lang="es-AR" sz="2360" spc="-1" strike="noStrike">
              <a:latin typeface="Arial"/>
            </a:endParaRPr>
          </a:p>
          <a:p>
            <a:pPr>
              <a:lnSpc>
                <a:spcPct val="100000"/>
              </a:lnSpc>
            </a:pPr>
            <a:r>
              <a:rPr b="0" lang="es-AR" sz="2360" spc="-1" strike="noStrike">
                <a:solidFill>
                  <a:srgbClr val="000000"/>
                </a:solidFill>
                <a:latin typeface="Arial"/>
                <a:ea typeface="Arial"/>
              </a:rPr>
              <a:t>=&gt; 10</a:t>
            </a:r>
            <a:endParaRPr b="0" lang="es-AR" sz="2360" spc="-1" strike="noStrike">
              <a:latin typeface="Arial"/>
            </a:endParaRPr>
          </a:p>
          <a:p>
            <a:pPr>
              <a:lnSpc>
                <a:spcPct val="100000"/>
              </a:lnSpc>
            </a:pPr>
            <a:r>
              <a:rPr b="0" lang="es-AR" sz="2360" spc="-1" strike="noStrike">
                <a:solidFill>
                  <a:srgbClr val="000000"/>
                </a:solidFill>
                <a:latin typeface="Arial"/>
                <a:ea typeface="Arial"/>
              </a:rPr>
              <a:t>&gt;(1..4).reduce(&amp;:+)</a:t>
            </a:r>
            <a:endParaRPr b="0" lang="es-AR" sz="2360" spc="-1" strike="noStrike">
              <a:latin typeface="Arial"/>
            </a:endParaRPr>
          </a:p>
          <a:p>
            <a:pPr>
              <a:lnSpc>
                <a:spcPct val="100000"/>
              </a:lnSpc>
            </a:pPr>
            <a:r>
              <a:rPr b="0" lang="es-AR" sz="2360" spc="-1" strike="noStrike">
                <a:solidFill>
                  <a:srgbClr val="000000"/>
                </a:solidFill>
                <a:latin typeface="Arial"/>
                <a:ea typeface="Arial"/>
              </a:rPr>
              <a:t>=&gt; 10</a:t>
            </a:r>
            <a:endParaRPr b="0" lang="es-AR" sz="2360" spc="-1" strike="noStrike">
              <a:latin typeface="Arial"/>
            </a:endParaRPr>
          </a:p>
          <a:p>
            <a:pPr>
              <a:lnSpc>
                <a:spcPct val="100000"/>
              </a:lnSpc>
            </a:pPr>
            <a:endParaRPr b="0" lang="es-AR" sz="2360" spc="-1" strike="noStrike">
              <a:latin typeface="Arial"/>
            </a:endParaRPr>
          </a:p>
          <a:p>
            <a:pPr>
              <a:lnSpc>
                <a:spcPct val="100000"/>
              </a:lnSpc>
            </a:pPr>
            <a:r>
              <a:rPr b="0" lang="es-AR" sz="2360" spc="-1" strike="noStrike">
                <a:solidFill>
                  <a:srgbClr val="000000"/>
                </a:solidFill>
                <a:latin typeface="Arial"/>
                <a:ea typeface="Arial"/>
              </a:rPr>
              <a:t>Groovy </a:t>
            </a:r>
            <a:endParaRPr b="0" lang="es-AR" sz="2360" spc="-1" strike="noStrike">
              <a:latin typeface="Arial"/>
            </a:endParaRPr>
          </a:p>
          <a:p>
            <a:pPr>
              <a:lnSpc>
                <a:spcPct val="100000"/>
              </a:lnSpc>
            </a:pPr>
            <a:r>
              <a:rPr b="0" lang="es-AR" sz="2360" spc="-1" strike="noStrike">
                <a:solidFill>
                  <a:srgbClr val="000000"/>
                </a:solidFill>
                <a:latin typeface="Arial"/>
                <a:ea typeface="Arial"/>
              </a:rPr>
              <a:t>[1, 2, 3, 4].inject(0, { sum, value -&gt; sum + value })</a:t>
            </a:r>
            <a:endParaRPr b="0" lang="es-AR" sz="2360" spc="-1" strike="noStrike">
              <a:latin typeface="Arial"/>
            </a:endParaRPr>
          </a:p>
          <a:p>
            <a:pPr>
              <a:lnSpc>
                <a:spcPct val="100000"/>
              </a:lnSpc>
            </a:pPr>
            <a:endParaRPr b="0" lang="es-AR" sz="2360" spc="-1" strike="noStrike">
              <a:latin typeface="Arial"/>
            </a:endParaRPr>
          </a:p>
          <a:p>
            <a:pPr>
              <a:lnSpc>
                <a:spcPct val="100000"/>
              </a:lnSpc>
              <a:spcAft>
                <a:spcPts val="1414"/>
              </a:spcAf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44" name="CustomShape 2"/>
          <p:cNvSpPr/>
          <p:nvPr/>
        </p:nvSpPr>
        <p:spPr>
          <a:xfrm>
            <a:off x="457200" y="1662480"/>
            <a:ext cx="8555400" cy="4571280"/>
          </a:xfrm>
          <a:prstGeom prst="rect">
            <a:avLst/>
          </a:prstGeom>
          <a:noFill/>
          <a:ln>
            <a:noFill/>
          </a:ln>
        </p:spPr>
        <p:style>
          <a:lnRef idx="0"/>
          <a:fillRef idx="0"/>
          <a:effectRef idx="0"/>
          <a:fontRef idx="minor"/>
        </p:style>
        <p:txBody>
          <a:bodyPr lIns="0" rIns="0" tIns="0" bIns="0">
            <a:normAutofit/>
          </a:bodyPr>
          <a:p>
            <a:pPr>
              <a:lnSpc>
                <a:spcPct val="100000"/>
              </a:lnSpc>
            </a:pPr>
            <a:r>
              <a:rPr b="0" lang="es-AR" sz="1640" spc="-1" strike="noStrike">
                <a:solidFill>
                  <a:srgbClr val="000000"/>
                </a:solidFill>
                <a:latin typeface="Arial"/>
                <a:ea typeface="Arial"/>
              </a:rPr>
              <a:t>Javascript</a:t>
            </a:r>
            <a:endParaRPr b="0" lang="es-AR" sz="1640" spc="-1" strike="noStrike">
              <a:latin typeface="Arial"/>
            </a:endParaRPr>
          </a:p>
          <a:p>
            <a:pPr>
              <a:lnSpc>
                <a:spcPct val="100000"/>
              </a:lnSpc>
            </a:pPr>
            <a:r>
              <a:rPr b="0" lang="es-AR" sz="1640" spc="-1" strike="noStrike">
                <a:solidFill>
                  <a:srgbClr val="000000"/>
                </a:solidFill>
                <a:latin typeface="Arial"/>
                <a:ea typeface="Arial"/>
              </a:rPr>
              <a:t>[1, 2, 3,4].reduce((x,y) =&gt; {return x+y})</a:t>
            </a:r>
            <a:endParaRPr b="0" lang="es-AR" sz="1640" spc="-1" strike="noStrike">
              <a:latin typeface="Arial"/>
            </a:endParaRPr>
          </a:p>
          <a:p>
            <a:pPr>
              <a:lnSpc>
                <a:spcPct val="100000"/>
              </a:lnSpc>
            </a:pPr>
            <a:r>
              <a:rPr b="0" lang="es-AR" sz="1640" spc="-1" strike="noStrike">
                <a:solidFill>
                  <a:srgbClr val="000000"/>
                </a:solidFill>
                <a:latin typeface="Arial"/>
                <a:ea typeface="Arial"/>
              </a:rPr>
              <a:t>10</a:t>
            </a:r>
            <a:endParaRPr b="0" lang="es-AR" sz="1640" spc="-1" strike="noStrike">
              <a:latin typeface="Arial"/>
            </a:endParaRPr>
          </a:p>
          <a:p>
            <a:pPr>
              <a:lnSpc>
                <a:spcPct val="100000"/>
              </a:lnSpc>
            </a:pPr>
            <a:r>
              <a:rPr b="0" lang="es-AR" sz="1640" spc="-1" strike="noStrike">
                <a:solidFill>
                  <a:srgbClr val="000000"/>
                </a:solidFill>
                <a:latin typeface="Arial"/>
                <a:ea typeface="Arial"/>
              </a:rPr>
              <a:t>[1, 2, 3,4].reduceRight(function(x,y){return x+y})</a:t>
            </a:r>
            <a:endParaRPr b="0" lang="es-AR" sz="1640" spc="-1" strike="noStrike">
              <a:latin typeface="Arial"/>
            </a:endParaRPr>
          </a:p>
          <a:p>
            <a:pPr>
              <a:lnSpc>
                <a:spcPct val="100000"/>
              </a:lnSpc>
            </a:pPr>
            <a:r>
              <a:rPr b="0" lang="es-AR" sz="1640" spc="-1" strike="noStrike">
                <a:solidFill>
                  <a:srgbClr val="000000"/>
                </a:solidFill>
                <a:latin typeface="Arial"/>
                <a:ea typeface="Arial"/>
              </a:rPr>
              <a:t>10</a:t>
            </a:r>
            <a:endParaRPr b="0" lang="es-AR" sz="1640" spc="-1" strike="noStrike">
              <a:latin typeface="Arial"/>
            </a:endParaRPr>
          </a:p>
          <a:p>
            <a:pPr>
              <a:lnSpc>
                <a:spcPct val="100000"/>
              </a:lnSpc>
            </a:pPr>
            <a:endParaRPr b="0" lang="es-AR" sz="1640" spc="-1" strike="noStrike">
              <a:latin typeface="Arial"/>
            </a:endParaRPr>
          </a:p>
          <a:p>
            <a:pPr>
              <a:lnSpc>
                <a:spcPct val="100000"/>
              </a:lnSpc>
            </a:pPr>
            <a:r>
              <a:rPr b="0" lang="es-AR" sz="1640" spc="-1" strike="noStrike">
                <a:solidFill>
                  <a:srgbClr val="000000"/>
                </a:solidFill>
                <a:latin typeface="Arial"/>
                <a:ea typeface="Arial"/>
              </a:rPr>
              <a:t>Clojure</a:t>
            </a:r>
            <a:endParaRPr b="0" lang="es-AR" sz="1640" spc="-1" strike="noStrike">
              <a:latin typeface="Arial"/>
            </a:endParaRPr>
          </a:p>
          <a:p>
            <a:pPr>
              <a:lnSpc>
                <a:spcPct val="100000"/>
              </a:lnSpc>
            </a:pPr>
            <a:r>
              <a:rPr b="0" lang="es-AR" sz="1640" spc="-1" strike="noStrike">
                <a:solidFill>
                  <a:srgbClr val="000000"/>
                </a:solidFill>
                <a:latin typeface="Arial"/>
                <a:ea typeface="Arial"/>
              </a:rPr>
              <a:t>(reduce + [1 2 3 4])</a:t>
            </a:r>
            <a:endParaRPr b="0" lang="es-AR" sz="1640" spc="-1" strike="noStrike">
              <a:latin typeface="Arial"/>
            </a:endParaRPr>
          </a:p>
          <a:p>
            <a:pPr>
              <a:lnSpc>
                <a:spcPct val="100000"/>
              </a:lnSpc>
            </a:pPr>
            <a:r>
              <a:rPr b="0" lang="es-AR" sz="1640" spc="-1" strike="noStrike">
                <a:solidFill>
                  <a:srgbClr val="000000"/>
                </a:solidFill>
                <a:latin typeface="Arial"/>
                <a:ea typeface="Arial"/>
              </a:rPr>
              <a:t>10</a:t>
            </a:r>
            <a:endParaRPr b="0" lang="es-AR" sz="1640" spc="-1" strike="noStrike">
              <a:latin typeface="Arial"/>
            </a:endParaRPr>
          </a:p>
          <a:p>
            <a:pPr>
              <a:lnSpc>
                <a:spcPct val="100000"/>
              </a:lnSpc>
            </a:pPr>
            <a:endParaRPr b="0" lang="es-AR" sz="1640" spc="-1" strike="noStrike">
              <a:latin typeface="Arial"/>
            </a:endParaRPr>
          </a:p>
          <a:p>
            <a:pPr>
              <a:lnSpc>
                <a:spcPct val="100000"/>
              </a:lnSpc>
            </a:pPr>
            <a:r>
              <a:rPr b="0" lang="es-AR" sz="1640" spc="-1" strike="noStrike">
                <a:solidFill>
                  <a:srgbClr val="000000"/>
                </a:solidFill>
                <a:latin typeface="Arial"/>
                <a:ea typeface="Arial"/>
              </a:rPr>
              <a:t>Scala</a:t>
            </a:r>
            <a:endParaRPr b="0" lang="es-AR" sz="1640" spc="-1" strike="noStrike">
              <a:latin typeface="Arial"/>
            </a:endParaRPr>
          </a:p>
          <a:p>
            <a:pPr>
              <a:lnSpc>
                <a:spcPct val="100000"/>
              </a:lnSpc>
            </a:pPr>
            <a:r>
              <a:rPr b="0" lang="es-AR" sz="1640" spc="-1" strike="noStrike">
                <a:solidFill>
                  <a:srgbClr val="000000"/>
                </a:solidFill>
                <a:latin typeface="Arial"/>
                <a:ea typeface="Arial"/>
              </a:rPr>
              <a:t>List(1,2,3,4).foldLeft(0)((x, sum) =&gt; sum + x)  //&gt; res0: Int = 10</a:t>
            </a:r>
            <a:endParaRPr b="0" lang="es-AR" sz="1640" spc="-1" strike="noStrike">
              <a:latin typeface="Arial"/>
            </a:endParaRPr>
          </a:p>
          <a:p>
            <a:pPr>
              <a:lnSpc>
                <a:spcPct val="100000"/>
              </a:lnSpc>
            </a:pPr>
            <a:endParaRPr b="0" lang="es-AR" sz="1640" spc="-1" strike="noStrike">
              <a:latin typeface="Arial"/>
            </a:endParaRPr>
          </a:p>
          <a:p>
            <a:pPr>
              <a:lnSpc>
                <a:spcPct val="100000"/>
              </a:lnSpc>
            </a:pPr>
            <a:r>
              <a:rPr b="0" lang="es-AR" sz="1640" spc="-1" strike="noStrike">
                <a:solidFill>
                  <a:srgbClr val="000000"/>
                </a:solidFill>
                <a:latin typeface="Arial"/>
                <a:ea typeface="Arial"/>
              </a:rPr>
              <a:t>Erlang</a:t>
            </a:r>
            <a:endParaRPr b="0" lang="es-AR" sz="1640" spc="-1" strike="noStrike">
              <a:latin typeface="Arial"/>
            </a:endParaRPr>
          </a:p>
          <a:p>
            <a:pPr>
              <a:lnSpc>
                <a:spcPct val="100000"/>
              </a:lnSpc>
            </a:pPr>
            <a:r>
              <a:rPr b="0" lang="es-AR" sz="1640" spc="-1" strike="noStrike">
                <a:solidFill>
                  <a:srgbClr val="000000"/>
                </a:solidFill>
                <a:latin typeface="Arial"/>
                <a:ea typeface="Arial"/>
              </a:rPr>
              <a:t>lists:foldl(fun(X, Sum) -&gt; X + Sum end, 0, [1, 2, 3, 4]).</a:t>
            </a:r>
            <a:endParaRPr b="0" lang="es-AR" sz="1640" spc="-1" strike="noStrike">
              <a:latin typeface="Arial"/>
            </a:endParaRPr>
          </a:p>
          <a:p>
            <a:pPr>
              <a:lnSpc>
                <a:spcPct val="100000"/>
              </a:lnSpc>
            </a:pPr>
            <a:r>
              <a:rPr b="0" lang="es-AR" sz="1640" spc="-1" strike="noStrike">
                <a:solidFill>
                  <a:srgbClr val="000000"/>
                </a:solidFill>
                <a:latin typeface="Arial"/>
                <a:ea typeface="Arial"/>
              </a:rPr>
              <a:t>10</a:t>
            </a:r>
            <a:endParaRPr b="0" lang="es-AR" sz="1640" spc="-1" strike="noStrike">
              <a:latin typeface="Arial"/>
            </a:endParaRPr>
          </a:p>
          <a:p>
            <a:pPr>
              <a:lnSpc>
                <a:spcPct val="100000"/>
              </a:lnSpc>
            </a:pPr>
            <a:endParaRPr b="0" lang="es-AR" sz="164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522720"/>
            <a:ext cx="6530760" cy="652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s-AR" sz="3000" spc="-1" strike="noStrike">
                <a:solidFill>
                  <a:srgbClr val="000000"/>
                </a:solidFill>
                <a:latin typeface="Arial"/>
                <a:ea typeface="Arial"/>
              </a:rPr>
              <a:t>Funciones en scala</a:t>
            </a:r>
            <a:endParaRPr b="0" lang="es-AR" sz="3000" spc="-1" strike="noStrike">
              <a:latin typeface="Arial"/>
            </a:endParaRPr>
          </a:p>
        </p:txBody>
      </p:sp>
      <p:sp>
        <p:nvSpPr>
          <p:cNvPr id="146" name="CustomShape 2"/>
          <p:cNvSpPr/>
          <p:nvPr/>
        </p:nvSpPr>
        <p:spPr>
          <a:xfrm>
            <a:off x="457200" y="1632960"/>
            <a:ext cx="8228880" cy="3976560"/>
          </a:xfrm>
          <a:prstGeom prst="rect">
            <a:avLst/>
          </a:prstGeom>
          <a:noFill/>
          <a:ln>
            <a:noFill/>
          </a:ln>
        </p:spPr>
        <p:style>
          <a:lnRef idx="0"/>
          <a:fillRef idx="0"/>
          <a:effectRef idx="0"/>
          <a:fontRef idx="minor"/>
        </p:style>
        <p:txBody>
          <a:bodyPr lIns="0" rIns="0" tIns="0" bIns="0">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foldLeft[B](z: B)(f: (B, A) =&gt; B): B </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foldRight[B](z: B)(f: (A, B) =&gt; B): B</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filter(p: A =&gt; Boolean): Repr</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LibreOffice/6.3.6.2$Linux_X86_64 LibreOffice_project/30$Build-2</Application>
  <Words>4597</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2019-09-25T04:02:24Z</dcterms:created>
  <dc:creator/>
  <dc:description/>
  <dc:language>es-AR</dc:language>
  <cp:lastModifiedBy/>
  <dcterms:modified xsi:type="dcterms:W3CDTF">2020-09-23T19:13:07Z</dcterms:modified>
  <cp:revision>15</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1033-11.1.0.8392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