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46.xml.rels" ContentType="application/vnd.openxmlformats-package.relationships+xml"/>
  <Override PartName="/ppt/slideLayouts/_rels/slideLayout22.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6.jpeg" ContentType="image/jpeg"/>
  <Override PartName="/ppt/media/image12.png" ContentType="image/png"/>
  <Override PartName="/ppt/media/image2.jpeg" ContentType="image/jpeg"/>
  <Override PartName="/ppt/media/image5.jpeg" ContentType="image/jpeg"/>
  <Override PartName="/ppt/media/image13.png" ContentType="image/png"/>
  <Override PartName="/ppt/media/image14.png" ContentType="image/png"/>
  <Override PartName="/ppt/media/image17.jpeg" ContentType="image/jpeg"/>
  <Override PartName="/ppt/media/image15.png" ContentType="image/png"/>
  <Override PartName="/ppt/media/image4.jpeg" ContentType="image/jpeg"/>
  <Override PartName="/ppt/media/image7.png" ContentType="image/png"/>
  <Override PartName="/ppt/media/image16.png" ContentType="image/png"/>
  <Override PartName="/ppt/media/image3.jpeg" ContentType="image/jpeg"/>
  <Override PartName="/ppt/media/image11.png" ContentType="image/png"/>
  <Override PartName="/ppt/media/image18.jpeg" ContentType="image/jpeg"/>
  <Override PartName="/ppt/media/image1.jpeg" ContentType="image/jpeg"/>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9"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0"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2"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3"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4"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5"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7"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8"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9"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0"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2"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0"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2"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4"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55"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0"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61"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3"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64"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5"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9"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1"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2"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4"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5"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6"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7"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9"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0"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1"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2"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3"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4"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2"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4"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6"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97"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1"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02"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03"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5"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0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07"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0"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1"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3"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4"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6"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7"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8"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9"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1"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2"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3"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4"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5"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6"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4"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6"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3"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8"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39"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3"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44"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45"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7"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4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49"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1"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3"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5"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6"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8"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9"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0"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1"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63"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4"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5"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6"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7"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8"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8"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9"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1"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3"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5"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7"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6240" cy="6857640"/>
          </a:xfrm>
          <a:prstGeom prst="rect">
            <a:avLst/>
          </a:prstGeom>
          <a:ln w="9360">
            <a:noFill/>
          </a:ln>
        </p:spPr>
      </p:pic>
      <p:pic>
        <p:nvPicPr>
          <p:cNvPr id="1" name="Picture 2" descr=""/>
          <p:cNvPicPr/>
          <p:nvPr/>
        </p:nvPicPr>
        <p:blipFill>
          <a:blip r:embed="rId3"/>
          <a:stretch/>
        </p:blipFill>
        <p:spPr>
          <a:xfrm>
            <a:off x="0" y="0"/>
            <a:ext cx="9156240" cy="6857640"/>
          </a:xfrm>
          <a:prstGeom prst="rect">
            <a:avLst/>
          </a:prstGeom>
          <a:ln w="9360">
            <a:noFill/>
          </a:ln>
        </p:spPr>
      </p:pic>
      <p:sp>
        <p:nvSpPr>
          <p:cNvPr id="2" name="PlaceHolder 1"/>
          <p:cNvSpPr>
            <a:spLocks noGrp="1"/>
          </p:cNvSpPr>
          <p:nvPr>
            <p:ph type="title"/>
          </p:nvPr>
        </p:nvSpPr>
        <p:spPr>
          <a:xfrm>
            <a:off x="468360" y="1197000"/>
            <a:ext cx="8206920" cy="1082160"/>
          </a:xfrm>
          <a:prstGeom prst="rect">
            <a:avLst/>
          </a:prstGeom>
        </p:spPr>
        <p:txBody>
          <a:bodyPr lIns="90000" rIns="90000" tIns="45000" bIns="45000" anchor="ctr">
            <a:noAutofit/>
          </a:bodyPr>
          <a:p>
            <a:pPr algn="ctr">
              <a:lnSpc>
                <a:spcPct val="100000"/>
              </a:lnSpc>
            </a:pPr>
            <a:r>
              <a:rPr b="0" lang="es-AR" sz="3600" spc="-1" strike="noStrike">
                <a:solidFill>
                  <a:srgbClr val="ffffff"/>
                </a:solidFill>
                <a:latin typeface="Arial"/>
                <a:ea typeface="SimSun"/>
              </a:rPr>
              <a:t>Click to edit Master title style</a:t>
            </a:r>
            <a:endParaRPr b="0" lang="es-AR" sz="3600" spc="-1" strike="noStrike">
              <a:solidFill>
                <a:srgbClr val="000000"/>
              </a:solidFill>
              <a:latin typeface="Arial"/>
            </a:endParaRPr>
          </a:p>
        </p:txBody>
      </p:sp>
      <p:sp>
        <p:nvSpPr>
          <p:cNvPr id="3"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5"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a:t>
            </a:r>
            <a:r>
              <a:rPr b="0" lang="es-AR" sz="3200" spc="-1" strike="noStrike">
                <a:solidFill>
                  <a:srgbClr val="000000"/>
                </a:solidFill>
                <a:latin typeface="Arial"/>
              </a:rPr>
              <a:t>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9" descr=""/>
          <p:cNvPicPr/>
          <p:nvPr/>
        </p:nvPicPr>
        <p:blipFill>
          <a:blip r:embed="rId2"/>
          <a:stretch/>
        </p:blipFill>
        <p:spPr>
          <a:xfrm>
            <a:off x="0" y="0"/>
            <a:ext cx="9156240" cy="6857640"/>
          </a:xfrm>
          <a:prstGeom prst="rect">
            <a:avLst/>
          </a:prstGeom>
          <a:ln w="9360">
            <a:noFill/>
          </a:ln>
        </p:spPr>
      </p:pic>
      <p:sp>
        <p:nvSpPr>
          <p:cNvPr id="44" name="PlaceHolder 1"/>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5" name="PlaceHolder 2"/>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46" name="PlaceHolder 3"/>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47"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9" descr=""/>
          <p:cNvPicPr/>
          <p:nvPr/>
        </p:nvPicPr>
        <p:blipFill>
          <a:blip r:embed="rId2"/>
          <a:stretch/>
        </p:blipFill>
        <p:spPr>
          <a:xfrm>
            <a:off x="0" y="0"/>
            <a:ext cx="9156240" cy="6857640"/>
          </a:xfrm>
          <a:prstGeom prst="rect">
            <a:avLst/>
          </a:prstGeom>
          <a:ln w="9360">
            <a:noFill/>
          </a:ln>
        </p:spPr>
      </p:pic>
      <p:sp>
        <p:nvSpPr>
          <p:cNvPr id="86"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87" name="PlaceHolder 2"/>
          <p:cNvSpPr>
            <a:spLocks noGrp="1"/>
          </p:cNvSpPr>
          <p:nvPr>
            <p:ph type="body"/>
          </p:nvPr>
        </p:nvSpPr>
        <p:spPr>
          <a:xfrm>
            <a:off x="457200" y="1174680"/>
            <a:ext cx="8229240" cy="4952520"/>
          </a:xfrm>
          <a:prstGeom prst="rect">
            <a:avLst/>
          </a:prstGeom>
        </p:spPr>
        <p:txBody>
          <a:bodyPr lIns="90000" rIns="90000" tIns="45000" bIns="45000">
            <a:noAutofit/>
          </a:bodyPr>
          <a:p>
            <a:pPr marL="343080" indent="-342720">
              <a:lnSpc>
                <a:spcPct val="100000"/>
              </a:lnSpc>
              <a:spcBef>
                <a:spcPts val="641"/>
              </a:spcBef>
              <a:buClr>
                <a:srgbClr val="000000"/>
              </a:buClr>
              <a:buFont typeface="Symbol" charset="2"/>
              <a:buChar char=""/>
            </a:pPr>
            <a:r>
              <a:rPr b="0" lang="es-AR" sz="3200" spc="-1" strike="noStrike">
                <a:solidFill>
                  <a:srgbClr val="000000"/>
                </a:solidFill>
                <a:latin typeface="Arial"/>
                <a:ea typeface="SimSun"/>
              </a:rPr>
              <a:t>Click to edit Master text styles</a:t>
            </a:r>
            <a:endParaRPr b="0" lang="es-AR" sz="3200" spc="-1" strike="noStrike">
              <a:solidFill>
                <a:srgbClr val="000000"/>
              </a:solidFill>
              <a:latin typeface="Arial"/>
            </a:endParaRPr>
          </a:p>
          <a:p>
            <a:pPr lvl="1" marL="743040" indent="-285480">
              <a:lnSpc>
                <a:spcPct val="100000"/>
              </a:lnSpc>
              <a:spcBef>
                <a:spcPts val="561"/>
              </a:spcBef>
              <a:buClr>
                <a:srgbClr val="000000"/>
              </a:buClr>
              <a:buFont typeface="Symbol" charset="2"/>
              <a:buChar char=""/>
            </a:pPr>
            <a:r>
              <a:rPr b="0" lang="es-AR" sz="2800" spc="-1" strike="noStrike">
                <a:solidFill>
                  <a:srgbClr val="000000"/>
                </a:solidFill>
                <a:latin typeface="Arial"/>
                <a:ea typeface="SimSun"/>
              </a:rPr>
              <a:t>Second level</a:t>
            </a:r>
            <a:endParaRPr b="0" lang="es-AR" sz="2800" spc="-1" strike="noStrike">
              <a:solidFill>
                <a:srgbClr val="000000"/>
              </a:solidFill>
              <a:latin typeface="Arial"/>
            </a:endParaRPr>
          </a:p>
          <a:p>
            <a:pPr lvl="2" marL="1143000" indent="-22824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Third level</a:t>
            </a:r>
            <a:endParaRPr b="0" lang="es-AR" sz="2400" spc="-1" strike="noStrike">
              <a:solidFill>
                <a:srgbClr val="000000"/>
              </a:solidFill>
              <a:latin typeface="Arial"/>
            </a:endParaRPr>
          </a:p>
          <a:p>
            <a:pPr lvl="3" marL="1600200" indent="-228240">
              <a:lnSpc>
                <a:spcPct val="100000"/>
              </a:lnSpc>
              <a:spcBef>
                <a:spcPts val="400"/>
              </a:spcBef>
              <a:buClr>
                <a:srgbClr val="000000"/>
              </a:buClr>
              <a:buFont typeface="Symbol" charset="2"/>
              <a:buChar char=""/>
            </a:pPr>
            <a:r>
              <a:rPr b="0" lang="es-AR" sz="2000" spc="-1" strike="noStrike">
                <a:solidFill>
                  <a:srgbClr val="000000"/>
                </a:solidFill>
                <a:latin typeface="Arial"/>
                <a:ea typeface="SimSun"/>
              </a:rPr>
              <a:t>Fourth level</a:t>
            </a:r>
            <a:endParaRPr b="0" lang="es-AR" sz="2000" spc="-1" strike="noStrike">
              <a:solidFill>
                <a:srgbClr val="000000"/>
              </a:solidFill>
              <a:latin typeface="Arial"/>
            </a:endParaRPr>
          </a:p>
          <a:p>
            <a:pPr lvl="4" marL="2057400" indent="-228240">
              <a:lnSpc>
                <a:spcPct val="100000"/>
              </a:lnSpc>
              <a:spcBef>
                <a:spcPts val="400"/>
              </a:spcBef>
              <a:buClr>
                <a:srgbClr val="000000"/>
              </a:buClr>
              <a:buFont typeface="StarSymbol"/>
              <a:buChar char="»"/>
            </a:pPr>
            <a:r>
              <a:rPr b="0" lang="es-AR" sz="2000" spc="-1" strike="noStrike">
                <a:solidFill>
                  <a:srgbClr val="000000"/>
                </a:solidFill>
                <a:latin typeface="Arial"/>
                <a:ea typeface="SimSun"/>
              </a:rPr>
              <a:t>Fifth level</a:t>
            </a:r>
            <a:endParaRPr b="0" lang="es-AR" sz="2000" spc="-1" strike="noStrike">
              <a:solidFill>
                <a:srgbClr val="000000"/>
              </a:solidFill>
              <a:latin typeface="Arial"/>
            </a:endParaRPr>
          </a:p>
        </p:txBody>
      </p:sp>
      <p:sp>
        <p:nvSpPr>
          <p:cNvPr id="88" name="PlaceHolder 3"/>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89" name="PlaceHolder 4"/>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90" name="PlaceHolder 5"/>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7" name="Picture 9" descr=""/>
          <p:cNvPicPr/>
          <p:nvPr/>
        </p:nvPicPr>
        <p:blipFill>
          <a:blip r:embed="rId2"/>
          <a:stretch/>
        </p:blipFill>
        <p:spPr>
          <a:xfrm>
            <a:off x="0" y="0"/>
            <a:ext cx="9156240" cy="6857640"/>
          </a:xfrm>
          <a:prstGeom prst="rect">
            <a:avLst/>
          </a:prstGeom>
          <a:ln w="9360">
            <a:noFill/>
          </a:ln>
        </p:spPr>
      </p:pic>
      <p:sp>
        <p:nvSpPr>
          <p:cNvPr id="128"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129"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130"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131"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132"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Google Shape;88;p13" descr=""/>
          <p:cNvPicPr/>
          <p:nvPr/>
        </p:nvPicPr>
        <p:blipFill>
          <a:blip r:embed="rId1"/>
          <a:stretch/>
        </p:blipFill>
        <p:spPr>
          <a:xfrm>
            <a:off x="0" y="0"/>
            <a:ext cx="9143640" cy="6857640"/>
          </a:xfrm>
          <a:prstGeom prst="rect">
            <a:avLst/>
          </a:prstGeom>
          <a:ln>
            <a:noFill/>
          </a:ln>
        </p:spPr>
      </p:pic>
      <p:sp>
        <p:nvSpPr>
          <p:cNvPr id="170" name="TextShape 1"/>
          <p:cNvSpPr txBox="1"/>
          <p:nvPr/>
        </p:nvSpPr>
        <p:spPr>
          <a:xfrm>
            <a:off x="685800" y="1159560"/>
            <a:ext cx="7772040" cy="1469520"/>
          </a:xfrm>
          <a:prstGeom prst="rect">
            <a:avLst/>
          </a:prstGeom>
          <a:noFill/>
          <a:ln w="9360">
            <a:noFill/>
          </a:ln>
        </p:spPr>
        <p:txBody>
          <a:bodyPr anchor="ctr">
            <a:noAutofit/>
          </a:bodyPr>
          <a:p>
            <a:pPr>
              <a:lnSpc>
                <a:spcPct val="100000"/>
              </a:lnSpc>
            </a:pPr>
            <a:r>
              <a:rPr b="0" lang="es-AR" sz="4860" spc="-1" strike="noStrike">
                <a:solidFill>
                  <a:srgbClr val="3d0e62"/>
                </a:solidFill>
                <a:latin typeface="Bitter"/>
                <a:ea typeface="Bitter"/>
              </a:rPr>
              <a:t>Programación IV</a:t>
            </a:r>
            <a:endParaRPr b="0" lang="es-AR" sz="4860" spc="-1" strike="noStrike">
              <a:solidFill>
                <a:srgbClr val="000000"/>
              </a:solidFill>
              <a:latin typeface="Arial"/>
            </a:endParaRPr>
          </a:p>
        </p:txBody>
      </p:sp>
      <p:sp>
        <p:nvSpPr>
          <p:cNvPr id="171" name="TextShape 2"/>
          <p:cNvSpPr txBox="1"/>
          <p:nvPr/>
        </p:nvSpPr>
        <p:spPr>
          <a:xfrm>
            <a:off x="685800" y="3624480"/>
            <a:ext cx="6400440" cy="825120"/>
          </a:xfrm>
          <a:prstGeom prst="rect">
            <a:avLst/>
          </a:prstGeom>
          <a:noFill/>
          <a:ln w="9360">
            <a:noFill/>
          </a:ln>
        </p:spPr>
        <p:txBody>
          <a:bodyPr>
            <a:noAutofit/>
          </a:bodyPr>
          <a:p>
            <a:pPr>
              <a:lnSpc>
                <a:spcPct val="108000"/>
              </a:lnSpc>
            </a:pPr>
            <a:r>
              <a:rPr b="0" lang="es-AR" sz="2400" spc="-1" strike="noStrike">
                <a:solidFill>
                  <a:srgbClr val="ffffff"/>
                </a:solidFill>
                <a:latin typeface="Open Sans"/>
                <a:ea typeface="Open Sans"/>
              </a:rPr>
              <a:t>Programación lógica.</a:t>
            </a:r>
            <a:endParaRPr b="0"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Términos. Variables</a:t>
            </a:r>
            <a:endParaRPr b="0" lang="es-AR" sz="2400" spc="-1" strike="noStrike">
              <a:solidFill>
                <a:srgbClr val="000000"/>
              </a:solidFill>
              <a:latin typeface="Arial"/>
            </a:endParaRPr>
          </a:p>
        </p:txBody>
      </p:sp>
      <p:sp>
        <p:nvSpPr>
          <p:cNvPr id="189" name="TextShape 2"/>
          <p:cNvSpPr txBox="1"/>
          <p:nvPr/>
        </p:nvSpPr>
        <p:spPr>
          <a:xfrm>
            <a:off x="386640" y="1252800"/>
            <a:ext cx="8370000" cy="4780800"/>
          </a:xfrm>
          <a:prstGeom prst="rect">
            <a:avLst/>
          </a:prstGeom>
          <a:noFill/>
          <a:ln w="9360">
            <a:noFill/>
          </a:ln>
        </p:spPr>
        <p:txBody>
          <a:bodyPr lIns="90000" rIns="90000" tIns="45000" bIns="45000">
            <a:normAutofit/>
          </a:bodyPr>
          <a:p>
            <a:pPr>
              <a:lnSpc>
                <a:spcPct val="100000"/>
              </a:lnSpc>
              <a:spcBef>
                <a:spcPts val="479"/>
              </a:spcBef>
            </a:pPr>
            <a:r>
              <a:rPr b="0" lang="es-AR" sz="2400" spc="-1" strike="noStrike">
                <a:solidFill>
                  <a:srgbClr val="000000"/>
                </a:solidFill>
                <a:latin typeface="Arial"/>
                <a:ea typeface="SimSun"/>
              </a:rPr>
              <a:t>Las variables en Prolog se representan mediante cadenas formadas por letras, dígitos y el símbolos de subrayado, pero deben necesariamente empezar por una letra mayúscula  o por un símbolo de subrayado. </a:t>
            </a:r>
            <a:endParaRPr b="0" lang="es-AR" sz="2400" spc="-1" strike="noStrike">
              <a:solidFill>
                <a:srgbClr val="000000"/>
              </a:solidFill>
              <a:latin typeface="Arial"/>
            </a:endParaRPr>
          </a:p>
          <a:p>
            <a:pPr>
              <a:lnSpc>
                <a:spcPct val="100000"/>
              </a:lnSpc>
              <a:spcBef>
                <a:spcPts val="479"/>
              </a:spcBef>
            </a:pP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Ejemplos: X, Resultado_1, Entrada, _total3, _3bis</a:t>
            </a:r>
            <a:endParaRPr b="0" lang="es-AR" sz="2400" spc="-1" strike="noStrike">
              <a:solidFill>
                <a:srgbClr val="000000"/>
              </a:solidFill>
              <a:latin typeface="Arial"/>
            </a:endParaRPr>
          </a:p>
          <a:p>
            <a:pPr>
              <a:lnSpc>
                <a:spcPct val="100000"/>
              </a:lnSpc>
              <a:spcBef>
                <a:spcPts val="479"/>
              </a:spcBef>
            </a:pPr>
            <a:br/>
            <a:r>
              <a:rPr b="0" lang="es-AR" sz="2400" spc="-1" strike="noStrike">
                <a:solidFill>
                  <a:srgbClr val="000000"/>
                </a:solidFill>
                <a:latin typeface="Arial"/>
                <a:ea typeface="SimSun"/>
              </a:rPr>
              <a:t>Las variables que empiezan con un símbolo de subrayado, se denominan variables anónimas, y se usan cuando se necesita trabajar con variables cuyos posibles valores no interesan. </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Términos compuestos. Listas</a:t>
            </a:r>
            <a:endParaRPr b="0" lang="es-AR" sz="2400" spc="-1" strike="noStrike">
              <a:solidFill>
                <a:srgbClr val="000000"/>
              </a:solidFill>
              <a:latin typeface="Arial"/>
            </a:endParaRPr>
          </a:p>
        </p:txBody>
      </p:sp>
      <p:sp>
        <p:nvSpPr>
          <p:cNvPr id="191" name="TextShape 2"/>
          <p:cNvSpPr txBox="1"/>
          <p:nvPr/>
        </p:nvSpPr>
        <p:spPr>
          <a:xfrm>
            <a:off x="143640" y="858600"/>
            <a:ext cx="8856720" cy="5140800"/>
          </a:xfrm>
          <a:prstGeom prst="rect">
            <a:avLst/>
          </a:prstGeom>
          <a:noFill/>
          <a:ln w="9360">
            <a:noFill/>
          </a:ln>
        </p:spPr>
        <p:txBody>
          <a:bodyPr lIns="90000" rIns="90000" tIns="45000" bIns="45000">
            <a:normAutofit fontScale="73000"/>
          </a:bodyPr>
          <a:p>
            <a:pPr>
              <a:lnSpc>
                <a:spcPct val="100000"/>
              </a:lnSpc>
              <a:spcBef>
                <a:spcPts val="479"/>
              </a:spcBef>
            </a:pPr>
            <a:r>
              <a:rPr b="0" lang="es-AR" sz="2400" spc="-1" strike="noStrike">
                <a:solidFill>
                  <a:srgbClr val="000000"/>
                </a:solidFill>
                <a:latin typeface="Arial"/>
                <a:ea typeface="SimSun"/>
              </a:rPr>
              <a:t>Uno de los términos compuestos mas importantes y útiles que ofrece Prolog son las listas, secuencias ordenadas de cero o mas elementos, donde los elementos pueden ser cualquier tipo de termino. </a:t>
            </a:r>
            <a:endParaRPr b="0" lang="es-AR"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la lista vacía se representa mediante el átomo []</a:t>
            </a:r>
            <a:endParaRPr b="0" lang="es-AR"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toda lista no vacía tiene una cabeza y un resto (que será una lista), y se representa mediante un termino compuesto de paridad 2, cuyos argumentos son, respectivamente, la cabeza y el resto de la lista.</a:t>
            </a: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La notación consiste en enumerar entre corchetes todos los elementos de la lista, separados por comas. </a:t>
            </a: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Ejemplos,  [a, []] o [a] y [a, b, c, []] o [a,b,c] </a:t>
            </a:r>
            <a:endParaRPr b="0" lang="es-AR" sz="2400" spc="-1" strike="noStrike">
              <a:solidFill>
                <a:srgbClr val="000000"/>
              </a:solidFill>
              <a:latin typeface="Arial"/>
            </a:endParaRPr>
          </a:p>
          <a:p>
            <a:pPr>
              <a:lnSpc>
                <a:spcPct val="100000"/>
              </a:lnSpc>
              <a:spcBef>
                <a:spcPts val="479"/>
              </a:spcBef>
            </a:pP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Prolog también dispone de otra notación para las listas, que consiste en representar la lista con cabeza X y resto Y mediante el termino [X|Y]. Esta ultima  notación es fundamental para poder separar la cabeza del resto de una lista.</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Listas</a:t>
            </a:r>
            <a:endParaRPr b="0" lang="es-AR" sz="2400" spc="-1" strike="noStrike">
              <a:solidFill>
                <a:srgbClr val="000000"/>
              </a:solidFill>
              <a:latin typeface="Arial"/>
            </a:endParaRPr>
          </a:p>
        </p:txBody>
      </p:sp>
      <p:sp>
        <p:nvSpPr>
          <p:cNvPr id="193" name="TextShape 2"/>
          <p:cNvSpPr txBox="1"/>
          <p:nvPr/>
        </p:nvSpPr>
        <p:spPr>
          <a:xfrm>
            <a:off x="143640" y="858600"/>
            <a:ext cx="8856720" cy="5140800"/>
          </a:xfrm>
          <a:prstGeom prst="rect">
            <a:avLst/>
          </a:prstGeom>
          <a:noFill/>
          <a:ln w="9360">
            <a:noFill/>
          </a:ln>
        </p:spPr>
        <p:txBody>
          <a:bodyPr lIns="90000" rIns="90000" tIns="45000" bIns="45000">
            <a:normAutofit/>
          </a:bodyPr>
          <a:p>
            <a:pPr>
              <a:lnSpc>
                <a:spcPct val="100000"/>
              </a:lnSpc>
              <a:spcBef>
                <a:spcPts val="479"/>
              </a:spcBef>
            </a:pPr>
            <a:r>
              <a:rPr b="0" lang="es-AR" sz="2400" spc="-1" strike="noStrike">
                <a:solidFill>
                  <a:srgbClr val="000000"/>
                </a:solidFill>
                <a:latin typeface="Arial"/>
                <a:ea typeface="SimSun"/>
              </a:rPr>
              <a:t>Una lista es una secuencia de elementos tales como:</a:t>
            </a: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[clara,tomas,jose,isabel]</a:t>
            </a:r>
            <a:endParaRPr b="0" lang="es-AR" sz="2400" spc="-1" strike="noStrike">
              <a:solidFill>
                <a:srgbClr val="000000"/>
              </a:solidFill>
              <a:latin typeface="Arial"/>
            </a:endParaRPr>
          </a:p>
          <a:p>
            <a:pPr>
              <a:lnSpc>
                <a:spcPct val="100000"/>
              </a:lnSpc>
              <a:spcBef>
                <a:spcPts val="479"/>
              </a:spcBef>
            </a:pP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La representación interna de las listas en PROLOG es con árboles binarios, donde la rama de la izquierda es el primer elemento –o cabeza– de la lista y la rama de la derecha es el resto –o cola– de la lista.</a:t>
            </a:r>
            <a:endParaRPr b="0" lang="es-AR" sz="2400" spc="-1" strike="noStrike">
              <a:solidFill>
                <a:srgbClr val="000000"/>
              </a:solidFill>
              <a:latin typeface="Arial"/>
            </a:endParaRPr>
          </a:p>
          <a:p>
            <a:pPr>
              <a:lnSpc>
                <a:spcPct val="100000"/>
              </a:lnSpc>
              <a:spcBef>
                <a:spcPts val="479"/>
              </a:spcBef>
            </a:pP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 Es una lista vacia. Y es el final de la lista (igual que funcional)</a:t>
            </a:r>
            <a:endParaRPr b="0" lang="es-AR" sz="2400" spc="-1" strike="noStrike">
              <a:solidFill>
                <a:srgbClr val="000000"/>
              </a:solidFill>
              <a:latin typeface="Arial"/>
            </a:endParaRPr>
          </a:p>
          <a:p>
            <a:pPr>
              <a:lnSpc>
                <a:spcPct val="100000"/>
              </a:lnSpc>
              <a:spcBef>
                <a:spcPts val="479"/>
              </a:spcBef>
            </a:pP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Listas</a:t>
            </a:r>
            <a:endParaRPr b="0" lang="es-AR" sz="2400" spc="-1" strike="noStrike">
              <a:solidFill>
                <a:srgbClr val="000000"/>
              </a:solidFill>
              <a:latin typeface="Arial"/>
            </a:endParaRPr>
          </a:p>
        </p:txBody>
      </p:sp>
      <p:pic>
        <p:nvPicPr>
          <p:cNvPr id="195" name="Picture 3" descr=""/>
          <p:cNvPicPr/>
          <p:nvPr/>
        </p:nvPicPr>
        <p:blipFill>
          <a:blip r:embed="rId1"/>
          <a:stretch/>
        </p:blipFill>
        <p:spPr>
          <a:xfrm>
            <a:off x="1045800" y="773280"/>
            <a:ext cx="5962320" cy="4014720"/>
          </a:xfrm>
          <a:prstGeom prst="rect">
            <a:avLst/>
          </a:prstGeom>
          <a:ln>
            <a:noFill/>
          </a:ln>
        </p:spPr>
      </p:pic>
      <p:sp>
        <p:nvSpPr>
          <p:cNvPr id="196" name="CustomShape 2"/>
          <p:cNvSpPr/>
          <p:nvPr/>
        </p:nvSpPr>
        <p:spPr>
          <a:xfrm>
            <a:off x="457200" y="5024160"/>
            <a:ext cx="74642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En el ejemplo anterior, la cabeza será clara y la cola</a:t>
            </a:r>
            <a:endParaRPr b="0" lang="es-AR" sz="2400" spc="-1" strike="noStrike">
              <a:latin typeface="Arial"/>
            </a:endParaRPr>
          </a:p>
          <a:p>
            <a:pPr>
              <a:lnSpc>
                <a:spcPct val="100000"/>
              </a:lnSpc>
            </a:pPr>
            <a:r>
              <a:rPr b="0" lang="es-AR" sz="2400" spc="-1" strike="noStrike">
                <a:solidFill>
                  <a:srgbClr val="000000"/>
                </a:solidFill>
                <a:latin typeface="Arial"/>
                <a:ea typeface="Arial"/>
              </a:rPr>
              <a:t>[tomas,jose,isabel].</a:t>
            </a:r>
            <a:endParaRPr b="0" lang="es-AR" sz="2400" spc="-1" strike="noStrike">
              <a:latin typeface="Arial"/>
            </a:endParaRPr>
          </a:p>
          <a:p>
            <a:pPr>
              <a:lnSpc>
                <a:spcPct val="100000"/>
              </a:lnSpc>
            </a:pPr>
            <a:r>
              <a:rPr b="0" lang="es-AR" sz="2400" spc="-1" strike="noStrike">
                <a:solidFill>
                  <a:srgbClr val="000000"/>
                </a:solidFill>
                <a:latin typeface="Arial"/>
                <a:ea typeface="Arial"/>
              </a:rPr>
              <a:t>El último elemento siempre es la lista vacía ([]).</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Listas</a:t>
            </a:r>
            <a:endParaRPr b="0" lang="es-AR" sz="2400" spc="-1" strike="noStrike">
              <a:solidFill>
                <a:srgbClr val="000000"/>
              </a:solidFill>
              <a:latin typeface="Arial"/>
            </a:endParaRPr>
          </a:p>
        </p:txBody>
      </p:sp>
      <p:sp>
        <p:nvSpPr>
          <p:cNvPr id="198" name="CustomShape 2"/>
          <p:cNvSpPr/>
          <p:nvPr/>
        </p:nvSpPr>
        <p:spPr>
          <a:xfrm>
            <a:off x="457200" y="773280"/>
            <a:ext cx="8229960" cy="5211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La cabeza y la cola de una lista se pueden separar con el símbolo “|”.</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[a,b,c]</a:t>
            </a:r>
            <a:endParaRPr b="0" lang="es-AR" sz="2400" spc="-1" strike="noStrike">
              <a:latin typeface="Arial"/>
            </a:endParaRPr>
          </a:p>
          <a:p>
            <a:pPr>
              <a:lnSpc>
                <a:spcPct val="100000"/>
              </a:lnSpc>
            </a:pPr>
            <a:r>
              <a:rPr b="0" lang="es-AR" sz="2400" spc="-1" strike="noStrike">
                <a:solidFill>
                  <a:srgbClr val="000000"/>
                </a:solidFill>
                <a:latin typeface="Arial"/>
                <a:ea typeface="Arial"/>
              </a:rPr>
              <a:t>[a|[b,c]]</a:t>
            </a:r>
            <a:endParaRPr b="0" lang="es-AR" sz="2400" spc="-1" strike="noStrike">
              <a:latin typeface="Arial"/>
            </a:endParaRPr>
          </a:p>
          <a:p>
            <a:pPr>
              <a:lnSpc>
                <a:spcPct val="100000"/>
              </a:lnSpc>
            </a:pPr>
            <a:r>
              <a:rPr b="0" lang="es-AR" sz="2400" spc="-1" strike="noStrike">
                <a:solidFill>
                  <a:srgbClr val="000000"/>
                </a:solidFill>
                <a:latin typeface="Arial"/>
                <a:ea typeface="Arial"/>
              </a:rPr>
              <a:t>[a,b|[c]]</a:t>
            </a:r>
            <a:endParaRPr b="0" lang="es-AR" sz="2400" spc="-1" strike="noStrike">
              <a:latin typeface="Arial"/>
            </a:endParaRPr>
          </a:p>
          <a:p>
            <a:pPr>
              <a:lnSpc>
                <a:spcPct val="100000"/>
              </a:lnSpc>
            </a:pPr>
            <a:r>
              <a:rPr b="0" lang="es-AR" sz="2400" spc="-1" strike="noStrike">
                <a:solidFill>
                  <a:srgbClr val="000000"/>
                </a:solidFill>
                <a:latin typeface="Arial"/>
                <a:ea typeface="Arial"/>
              </a:rPr>
              <a:t>[a,b,c|[]]</a:t>
            </a:r>
            <a:endParaRPr b="0" lang="es-AR" sz="2400" spc="-1" strike="noStrike">
              <a:latin typeface="Arial"/>
            </a:endParaRPr>
          </a:p>
          <a:p>
            <a:pPr>
              <a:lnSpc>
                <a:spcPct val="100000"/>
              </a:lnSpc>
            </a:pPr>
            <a:r>
              <a:rPr b="0" lang="es-AR" sz="2400" spc="-1" strike="noStrike">
                <a:solidFill>
                  <a:srgbClr val="000000"/>
                </a:solidFill>
                <a:latin typeface="Arial"/>
                <a:ea typeface="Arial"/>
              </a:rPr>
              <a:t>[a|X],[Y|[b,c]]</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 [a,b,c] == [a,b|[c]].</a:t>
            </a:r>
            <a:endParaRPr b="0" lang="es-AR" sz="2400" spc="-1" strike="noStrike">
              <a:latin typeface="Arial"/>
            </a:endParaRPr>
          </a:p>
          <a:p>
            <a:pPr>
              <a:lnSpc>
                <a:spcPct val="100000"/>
              </a:lnSpc>
            </a:pPr>
            <a:r>
              <a:rPr b="0" lang="es-AR" sz="2400" spc="-1" strike="noStrike">
                <a:solidFill>
                  <a:srgbClr val="000000"/>
                </a:solidFill>
                <a:latin typeface="Arial"/>
                <a:ea typeface="Arial"/>
              </a:rPr>
              <a:t>true.</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El orden de los elementos en la lista importa y un elemento se puede repetir en una lista.</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Listas</a:t>
            </a:r>
            <a:endParaRPr b="0" lang="es-AR" sz="2400" spc="-1" strike="noStrike">
              <a:solidFill>
                <a:srgbClr val="000000"/>
              </a:solidFill>
              <a:latin typeface="Arial"/>
            </a:endParaRPr>
          </a:p>
        </p:txBody>
      </p:sp>
      <p:sp>
        <p:nvSpPr>
          <p:cNvPr id="200" name="CustomShape 2"/>
          <p:cNvSpPr/>
          <p:nvPr/>
        </p:nvSpPr>
        <p:spPr>
          <a:xfrm>
            <a:off x="457200" y="773280"/>
            <a:ext cx="799308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Supongamos que queremos determinar si un elemento es miembro de una lista. Los siguientes serían ejemplos del funcionamiento de la relación “miembro”.</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miembro(b,[a,b,c]). %PROLOG respondería sí.</a:t>
            </a:r>
            <a:endParaRPr b="0" lang="es-AR" sz="2400" spc="-1" strike="noStrike">
              <a:latin typeface="Arial"/>
            </a:endParaRPr>
          </a:p>
          <a:p>
            <a:pPr>
              <a:lnSpc>
                <a:spcPct val="100000"/>
              </a:lnSpc>
            </a:pPr>
            <a:r>
              <a:rPr b="0" lang="es-AR" sz="2400" spc="-1" strike="noStrike">
                <a:solidFill>
                  <a:srgbClr val="000000"/>
                </a:solidFill>
                <a:latin typeface="Arial"/>
                <a:ea typeface="Arial"/>
              </a:rPr>
              <a:t>miembro(b,[a,[b,c]]). %PROLOG respondería no.</a:t>
            </a:r>
            <a:endParaRPr b="0" lang="es-AR" sz="2400" spc="-1" strike="noStrike">
              <a:latin typeface="Arial"/>
            </a:endParaRPr>
          </a:p>
          <a:p>
            <a:pPr>
              <a:lnSpc>
                <a:spcPct val="100000"/>
              </a:lnSpc>
            </a:pPr>
            <a:r>
              <a:rPr b="0" lang="es-AR" sz="2400" spc="-1" strike="noStrike">
                <a:solidFill>
                  <a:srgbClr val="000000"/>
                </a:solidFill>
                <a:latin typeface="Arial"/>
                <a:ea typeface="Arial"/>
              </a:rPr>
              <a:t>miembro([b,c],[a,[b,c]]). %PROLOG respondería sí.</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miembro(X,[X|_]).</a:t>
            </a:r>
            <a:endParaRPr b="0" lang="es-AR" sz="2400" spc="-1" strike="noStrike">
              <a:latin typeface="Arial"/>
            </a:endParaRPr>
          </a:p>
          <a:p>
            <a:pPr>
              <a:lnSpc>
                <a:spcPct val="100000"/>
              </a:lnSpc>
            </a:pPr>
            <a:r>
              <a:rPr b="0" lang="es-AR" sz="2400" spc="-1" strike="noStrike">
                <a:solidFill>
                  <a:srgbClr val="000000"/>
                </a:solidFill>
                <a:latin typeface="Arial"/>
                <a:ea typeface="Arial"/>
              </a:rPr>
              <a:t>miembro(X,[_|R]):-miembro(X,R).</a:t>
            </a: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Operadores aritméticos </a:t>
            </a:r>
            <a:endParaRPr b="0" lang="es-AR" sz="2400" spc="-1" strike="noStrike">
              <a:solidFill>
                <a:srgbClr val="000000"/>
              </a:solidFill>
              <a:latin typeface="Arial"/>
            </a:endParaRPr>
          </a:p>
        </p:txBody>
      </p:sp>
      <p:pic>
        <p:nvPicPr>
          <p:cNvPr id="202" name="Picture 2" descr=""/>
          <p:cNvPicPr/>
          <p:nvPr/>
        </p:nvPicPr>
        <p:blipFill>
          <a:blip r:embed="rId1"/>
          <a:stretch/>
        </p:blipFill>
        <p:spPr>
          <a:xfrm>
            <a:off x="297360" y="1164600"/>
            <a:ext cx="8713800" cy="4172400"/>
          </a:xfrm>
          <a:prstGeom prst="rect">
            <a:avLst/>
          </a:prstGeom>
          <a:ln>
            <a:noFill/>
          </a:ln>
        </p:spPr>
      </p:pic>
      <p:sp>
        <p:nvSpPr>
          <p:cNvPr id="203" name="CustomShape 2"/>
          <p:cNvSpPr/>
          <p:nvPr/>
        </p:nvSpPr>
        <p:spPr>
          <a:xfrm>
            <a:off x="297360" y="5447160"/>
            <a:ext cx="871308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El siguiente operador permite evaluar expresiones:</a:t>
            </a:r>
            <a:endParaRPr b="0" lang="es-AR" sz="2400" spc="-1" strike="noStrike">
              <a:latin typeface="Arial"/>
            </a:endParaRPr>
          </a:p>
          <a:p>
            <a:pPr>
              <a:lnSpc>
                <a:spcPct val="100000"/>
              </a:lnSpc>
            </a:pPr>
            <a:r>
              <a:rPr b="0" lang="es-AR" sz="2400" spc="-1" strike="noStrike">
                <a:solidFill>
                  <a:srgbClr val="000000"/>
                </a:solidFill>
                <a:latin typeface="Arial"/>
                <a:ea typeface="Arial"/>
              </a:rPr>
              <a:t>X is Y</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a:t>
            </a:r>
            <a:r>
              <a:rPr b="1" lang="es-AR" sz="2400" spc="-1" strike="noStrike">
                <a:solidFill>
                  <a:srgbClr val="000000"/>
                </a:solidFill>
                <a:latin typeface="Arial"/>
                <a:ea typeface="SimSun"/>
              </a:rPr>
              <a:t>is” en Listas</a:t>
            </a:r>
            <a:endParaRPr b="0" lang="es-AR" sz="2400" spc="-1" strike="noStrike">
              <a:solidFill>
                <a:srgbClr val="000000"/>
              </a:solidFill>
              <a:latin typeface="Arial"/>
            </a:endParaRPr>
          </a:p>
        </p:txBody>
      </p:sp>
      <p:sp>
        <p:nvSpPr>
          <p:cNvPr id="205" name="TextShape 2"/>
          <p:cNvSpPr txBox="1"/>
          <p:nvPr/>
        </p:nvSpPr>
        <p:spPr>
          <a:xfrm>
            <a:off x="457200" y="1174680"/>
            <a:ext cx="8229240" cy="4952520"/>
          </a:xfrm>
          <a:prstGeom prst="rect">
            <a:avLst/>
          </a:prstGeom>
          <a:noFill/>
          <a:ln w="9360">
            <a:noFill/>
          </a:ln>
        </p:spPr>
        <p:txBody>
          <a:bodyPr lIns="90000" rIns="90000" tIns="45000" bIns="45000">
            <a:noAutofit/>
          </a:bodyPr>
          <a:p>
            <a:pPr>
              <a:lnSpc>
                <a:spcPct val="100000"/>
              </a:lnSpc>
              <a:spcBef>
                <a:spcPts val="641"/>
              </a:spcBef>
            </a:pPr>
            <a:r>
              <a:rPr b="0" lang="es-AR" sz="3200" spc="-1" strike="noStrike">
                <a:solidFill>
                  <a:srgbClr val="000000"/>
                </a:solidFill>
                <a:latin typeface="Arial"/>
                <a:ea typeface="SimSun"/>
              </a:rPr>
              <a:t>longitud([],0).</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longitud([_|Resto],N):-</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longitud(Resto,N1), N is N1+1.</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Predicados aritméticos</a:t>
            </a:r>
            <a:endParaRPr b="0" lang="es-AR" sz="2400" spc="-1" strike="noStrike">
              <a:solidFill>
                <a:srgbClr val="000000"/>
              </a:solidFill>
              <a:latin typeface="Arial"/>
            </a:endParaRPr>
          </a:p>
        </p:txBody>
      </p:sp>
      <p:pic>
        <p:nvPicPr>
          <p:cNvPr id="207" name="Picture 2" descr=""/>
          <p:cNvPicPr/>
          <p:nvPr/>
        </p:nvPicPr>
        <p:blipFill>
          <a:blip r:embed="rId1"/>
          <a:stretch/>
        </p:blipFill>
        <p:spPr>
          <a:xfrm>
            <a:off x="97920" y="1117080"/>
            <a:ext cx="8896680" cy="2165760"/>
          </a:xfrm>
          <a:prstGeom prst="rect">
            <a:avLst/>
          </a:prstGeom>
          <a:ln>
            <a:noFill/>
          </a:ln>
        </p:spPr>
      </p:pic>
      <p:pic>
        <p:nvPicPr>
          <p:cNvPr id="208" name="Picture 3" descr=""/>
          <p:cNvPicPr/>
          <p:nvPr/>
        </p:nvPicPr>
        <p:blipFill>
          <a:blip r:embed="rId2"/>
          <a:stretch/>
        </p:blipFill>
        <p:spPr>
          <a:xfrm>
            <a:off x="162720" y="3452040"/>
            <a:ext cx="8444880" cy="935640"/>
          </a:xfrm>
          <a:prstGeom prst="rect">
            <a:avLst/>
          </a:prstGeom>
          <a:ln>
            <a:noFill/>
          </a:ln>
        </p:spPr>
      </p:pic>
      <p:pic>
        <p:nvPicPr>
          <p:cNvPr id="209" name="Picture 4" descr=""/>
          <p:cNvPicPr/>
          <p:nvPr/>
        </p:nvPicPr>
        <p:blipFill>
          <a:blip r:embed="rId3"/>
          <a:stretch/>
        </p:blipFill>
        <p:spPr>
          <a:xfrm>
            <a:off x="162720" y="4504680"/>
            <a:ext cx="8788680" cy="17427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Predicado de control. Corte (!)</a:t>
            </a:r>
            <a:endParaRPr b="0" lang="es-AR" sz="2400" spc="-1" strike="noStrike">
              <a:solidFill>
                <a:srgbClr val="000000"/>
              </a:solidFill>
              <a:latin typeface="Arial"/>
            </a:endParaRPr>
          </a:p>
        </p:txBody>
      </p:sp>
      <p:sp>
        <p:nvSpPr>
          <p:cNvPr id="211" name="TextShape 2"/>
          <p:cNvSpPr txBox="1"/>
          <p:nvPr/>
        </p:nvSpPr>
        <p:spPr>
          <a:xfrm>
            <a:off x="386640" y="1111320"/>
            <a:ext cx="8370000" cy="4996800"/>
          </a:xfrm>
          <a:prstGeom prst="rect">
            <a:avLst/>
          </a:prstGeom>
          <a:noFill/>
          <a:ln w="9360">
            <a:noFill/>
          </a:ln>
        </p:spPr>
        <p:txBody>
          <a:bodyPr lIns="90000" rIns="90000" tIns="45000" bIns="45000">
            <a:normAutofit fontScale="46000"/>
          </a:bodyPr>
          <a:p>
            <a:pPr>
              <a:lnSpc>
                <a:spcPct val="100000"/>
              </a:lnSpc>
              <a:spcBef>
                <a:spcPts val="641"/>
              </a:spcBef>
            </a:pPr>
            <a:r>
              <a:rPr b="0" lang="es-AR" sz="3200" spc="-1" strike="noStrike">
                <a:solidFill>
                  <a:srgbClr val="000000"/>
                </a:solidFill>
                <a:latin typeface="Arial"/>
                <a:ea typeface="SimSun"/>
              </a:rPr>
              <a:t>El corte es un predicado predefinido</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que se denota mediante un punto de</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exclamación (!), no tiene argumentos,</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y cuya evaluación es siempre cierta. </a:t>
            </a:r>
            <a:endParaRPr b="0" lang="es-AR" sz="3200" spc="-1" strike="noStrike">
              <a:solidFill>
                <a:srgbClr val="000000"/>
              </a:solidFill>
              <a:latin typeface="Arial"/>
            </a:endParaRPr>
          </a:p>
          <a:p>
            <a:pPr>
              <a:lnSpc>
                <a:spcPct val="100000"/>
              </a:lnSpc>
              <a:spcBef>
                <a:spcPts val="641"/>
              </a:spcBef>
            </a:pP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Los cortes permiten al programador </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intervenir en el control del programa, </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puesto que su presencia hace que el </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sistema ignore ciertas ramas del árbol. </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Su utilidad básica, dado que reduce el espacio de búsqueda de soluciones, es mejorar la eficiencia de los programas, evitando la exploración de partes del árbol de resolución de las que se sabe de antemano que no conducirán a ninguna nueva solución.</a:t>
            </a:r>
            <a:endParaRPr b="0" lang="es-AR" sz="3200" spc="-1" strike="noStrike">
              <a:solidFill>
                <a:srgbClr val="000000"/>
              </a:solidFill>
              <a:latin typeface="Arial"/>
            </a:endParaRPr>
          </a:p>
        </p:txBody>
      </p:sp>
      <p:pic>
        <p:nvPicPr>
          <p:cNvPr id="212" name="Picture 2" descr=""/>
          <p:cNvPicPr/>
          <p:nvPr/>
        </p:nvPicPr>
        <p:blipFill>
          <a:blip r:embed="rId1"/>
          <a:stretch/>
        </p:blipFill>
        <p:spPr>
          <a:xfrm>
            <a:off x="5662440" y="773640"/>
            <a:ext cx="3024000" cy="35139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54880" y="31500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Programación lógica</a:t>
            </a:r>
            <a:endParaRPr b="0" lang="es-AR" sz="2400" spc="-1" strike="noStrike">
              <a:latin typeface="Arial"/>
            </a:endParaRPr>
          </a:p>
        </p:txBody>
      </p:sp>
      <p:sp>
        <p:nvSpPr>
          <p:cNvPr id="173" name="CustomShape 2"/>
          <p:cNvSpPr/>
          <p:nvPr/>
        </p:nvSpPr>
        <p:spPr>
          <a:xfrm>
            <a:off x="255240" y="1276200"/>
            <a:ext cx="8512560" cy="3139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000" spc="-1" strike="noStrike">
                <a:solidFill>
                  <a:srgbClr val="000000"/>
                </a:solidFill>
                <a:latin typeface="Arial"/>
                <a:ea typeface="Arial"/>
              </a:rPr>
              <a:t>La programación funcional se basa en el concepto de función (que no es más que una evolución de los predicados), de corte más matemático. La programación lógica gira en torno al concepto de </a:t>
            </a:r>
            <a:r>
              <a:rPr b="1" lang="es-AR" sz="2000" spc="-1" strike="noStrike">
                <a:solidFill>
                  <a:srgbClr val="000000"/>
                </a:solidFill>
                <a:latin typeface="Arial"/>
                <a:ea typeface="Arial"/>
              </a:rPr>
              <a:t>predicado, o relación entre elementos</a:t>
            </a:r>
            <a:r>
              <a:rPr b="0" lang="es-AR" sz="2000" spc="-1" strike="noStrike">
                <a:solidFill>
                  <a:srgbClr val="000000"/>
                </a:solidFill>
                <a:latin typeface="Arial"/>
                <a:ea typeface="Arial"/>
              </a:rPr>
              <a:t>.</a:t>
            </a:r>
            <a:endParaRPr b="0" lang="es-AR" sz="2000" spc="-1" strike="noStrike">
              <a:latin typeface="Arial"/>
            </a:endParaRPr>
          </a:p>
          <a:p>
            <a:pPr>
              <a:lnSpc>
                <a:spcPct val="100000"/>
              </a:lnSpc>
            </a:pPr>
            <a:endParaRPr b="0" lang="es-AR" sz="2000" spc="-1" strike="noStrike">
              <a:latin typeface="Arial"/>
            </a:endParaRPr>
          </a:p>
          <a:p>
            <a:pPr>
              <a:lnSpc>
                <a:spcPct val="100000"/>
              </a:lnSpc>
            </a:pPr>
            <a:r>
              <a:rPr b="0" lang="es-AR" sz="2000" spc="-1" strike="noStrike">
                <a:solidFill>
                  <a:srgbClr val="000000"/>
                </a:solidFill>
                <a:latin typeface="Arial"/>
                <a:ea typeface="Arial"/>
              </a:rPr>
              <a:t>La lógica matemática es la manera más sencilla, para el intelecto humano, de expresar formalmente problemas complejos y de resolverlos mediante la aplicación de reglas, hipótesis y teoremas. De ahí que el concepto de "programación lógica" resulte atractivo en diversos campos donde la programación tradicional es un fracaso.</a:t>
            </a:r>
            <a:endParaRPr b="0" lang="es-AR" sz="2000" spc="-1" strike="noStrike">
              <a:latin typeface="Arial"/>
            </a:endParaRPr>
          </a:p>
        </p:txBody>
      </p:sp>
    </p:spTree>
  </p:cSld>
  <p:transition spd="med">
    <p:wipe dir="d"/>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Ejemplo de corte (!)</a:t>
            </a:r>
            <a:endParaRPr b="0" lang="es-AR" sz="2400" spc="-1" strike="noStrike">
              <a:solidFill>
                <a:srgbClr val="000000"/>
              </a:solidFill>
              <a:latin typeface="Arial"/>
            </a:endParaRPr>
          </a:p>
        </p:txBody>
      </p:sp>
      <p:pic>
        <p:nvPicPr>
          <p:cNvPr id="214" name="Picture 3" descr=""/>
          <p:cNvPicPr/>
          <p:nvPr/>
        </p:nvPicPr>
        <p:blipFill>
          <a:blip r:embed="rId1"/>
          <a:stretch/>
        </p:blipFill>
        <p:spPr>
          <a:xfrm>
            <a:off x="336960" y="933840"/>
            <a:ext cx="8352720" cy="2709720"/>
          </a:xfrm>
          <a:prstGeom prst="rect">
            <a:avLst/>
          </a:prstGeom>
          <a:ln>
            <a:noFill/>
          </a:ln>
        </p:spPr>
      </p:pic>
      <p:sp>
        <p:nvSpPr>
          <p:cNvPr id="215" name="TextShape 2"/>
          <p:cNvSpPr txBox="1"/>
          <p:nvPr/>
        </p:nvSpPr>
        <p:spPr>
          <a:xfrm>
            <a:off x="251640" y="3906720"/>
            <a:ext cx="8352720" cy="2762280"/>
          </a:xfrm>
          <a:prstGeom prst="rect">
            <a:avLst/>
          </a:prstGeom>
          <a:noFill/>
          <a:ln w="9360">
            <a:noFill/>
          </a:ln>
        </p:spPr>
        <p:txBody>
          <a:bodyPr lIns="90000" rIns="90000" tIns="45000" bIns="45000">
            <a:normAutofit/>
          </a:bodyPr>
          <a:p>
            <a:pPr>
              <a:lnSpc>
                <a:spcPct val="100000"/>
              </a:lnSpc>
              <a:spcBef>
                <a:spcPts val="479"/>
              </a:spcBef>
            </a:pPr>
            <a:r>
              <a:rPr b="0" lang="es-AR" sz="2400" spc="-1" strike="noStrike">
                <a:solidFill>
                  <a:srgbClr val="000000"/>
                </a:solidFill>
                <a:latin typeface="Arial"/>
                <a:ea typeface="SimSun"/>
              </a:rPr>
              <a:t>La representación anterior calcula correctamente los valores de la función, pero tiene el siguiente inconveniente.</a:t>
            </a: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Supóngase que se realiza la consulta:</a:t>
            </a: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 f(0,Z), Z&gt;1.</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Ejemplo de corte (!)</a:t>
            </a:r>
            <a:endParaRPr b="0" lang="es-AR" sz="2400" spc="-1" strike="noStrike">
              <a:solidFill>
                <a:srgbClr val="000000"/>
              </a:solidFill>
              <a:latin typeface="Arial"/>
            </a:endParaRPr>
          </a:p>
        </p:txBody>
      </p:sp>
      <p:sp>
        <p:nvSpPr>
          <p:cNvPr id="217" name="TextShape 2"/>
          <p:cNvSpPr txBox="1"/>
          <p:nvPr/>
        </p:nvSpPr>
        <p:spPr>
          <a:xfrm>
            <a:off x="179640" y="894240"/>
            <a:ext cx="8784720" cy="5068800"/>
          </a:xfrm>
          <a:prstGeom prst="rect">
            <a:avLst/>
          </a:prstGeom>
          <a:noFill/>
          <a:ln w="9360">
            <a:noFill/>
          </a:ln>
        </p:spPr>
        <p:txBody>
          <a:bodyPr lIns="90000" rIns="90000" tIns="45000" bIns="45000">
            <a:normAutofit/>
          </a:bodyPr>
          <a:p>
            <a:pPr>
              <a:lnSpc>
                <a:spcPct val="100000"/>
              </a:lnSpc>
              <a:spcBef>
                <a:spcPts val="479"/>
              </a:spcBef>
            </a:pPr>
            <a:r>
              <a:rPr b="0" lang="es-AR" sz="2400" spc="-1" strike="noStrike">
                <a:solidFill>
                  <a:srgbClr val="000000"/>
                </a:solidFill>
                <a:latin typeface="Arial"/>
                <a:ea typeface="SimSun"/>
              </a:rPr>
              <a:t>La respuesta de Prolog será “no”, pero para llegar a dicha conclusión el sistema tiene que recorrer las 3 posibles ramas del árbol</a:t>
            </a: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Lo anterior es poco eficiente, puesto que, al ser las tres reglas que describen el predicado f mutuamente excluyentes, una vez que se ha encontrado una solución con una de ellas no tiene sentido probar con el resto. En efecto, la función que se esta calculando tiene la siguiente estructura condicional:</a:t>
            </a: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si X ≤ 10 entonces Y = 0; </a:t>
            </a: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si no: si X ≤ 20, entonces Y = 1; </a:t>
            </a:r>
            <a:endParaRPr b="0" lang="es-AR" sz="2400" spc="-1" strike="noStrike">
              <a:solidFill>
                <a:srgbClr val="000000"/>
              </a:solidFill>
              <a:latin typeface="Arial"/>
            </a:endParaRPr>
          </a:p>
          <a:p>
            <a:pPr>
              <a:lnSpc>
                <a:spcPct val="100000"/>
              </a:lnSpc>
              <a:spcBef>
                <a:spcPts val="479"/>
              </a:spcBef>
            </a:pPr>
            <a:r>
              <a:rPr b="0" lang="es-AR" sz="2400" spc="-1" strike="noStrike">
                <a:solidFill>
                  <a:srgbClr val="000000"/>
                </a:solidFill>
                <a:latin typeface="Arial"/>
                <a:ea typeface="SimSun"/>
              </a:rPr>
              <a:t>si no: Y = 2</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Ejemplo de corte (!)</a:t>
            </a:r>
            <a:endParaRPr b="0" lang="es-AR" sz="2400" spc="-1" strike="noStrike">
              <a:solidFill>
                <a:srgbClr val="000000"/>
              </a:solidFill>
              <a:latin typeface="Arial"/>
            </a:endParaRPr>
          </a:p>
        </p:txBody>
      </p:sp>
      <p:sp>
        <p:nvSpPr>
          <p:cNvPr id="219" name="TextShape 2"/>
          <p:cNvSpPr txBox="1"/>
          <p:nvPr/>
        </p:nvSpPr>
        <p:spPr>
          <a:xfrm>
            <a:off x="251640" y="2637000"/>
            <a:ext cx="8712720" cy="2954520"/>
          </a:xfrm>
          <a:prstGeom prst="rect">
            <a:avLst/>
          </a:prstGeom>
          <a:noFill/>
          <a:ln w="9360">
            <a:noFill/>
          </a:ln>
        </p:spPr>
        <p:txBody>
          <a:bodyPr lIns="90000" rIns="90000" tIns="45000" bIns="45000">
            <a:normAutofit fontScale="78000"/>
          </a:bodyPr>
          <a:p>
            <a:pPr>
              <a:lnSpc>
                <a:spcPct val="100000"/>
              </a:lnSpc>
              <a:spcBef>
                <a:spcPts val="641"/>
              </a:spcBef>
            </a:pPr>
            <a:r>
              <a:rPr b="0" lang="es-AR" sz="3200" spc="-1" strike="noStrike">
                <a:solidFill>
                  <a:srgbClr val="000000"/>
                </a:solidFill>
                <a:latin typeface="Arial"/>
                <a:ea typeface="SimSun"/>
              </a:rPr>
              <a:t>Con esta nueva versión, la respuesta de Prolog a la consulta </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 f(0,Z), Z&gt;1.</a:t>
            </a:r>
            <a:endParaRPr b="0" lang="es-AR" sz="3200" spc="-1" strike="noStrike">
              <a:solidFill>
                <a:srgbClr val="000000"/>
              </a:solidFill>
              <a:latin typeface="Arial"/>
            </a:endParaRPr>
          </a:p>
          <a:p>
            <a:pPr>
              <a:lnSpc>
                <a:spcPct val="100000"/>
              </a:lnSpc>
              <a:spcBef>
                <a:spcPts val="641"/>
              </a:spcBef>
            </a:pPr>
            <a:r>
              <a:rPr b="0" lang="es-AR" sz="3200" spc="-1" strike="noStrike">
                <a:solidFill>
                  <a:srgbClr val="000000"/>
                </a:solidFill>
                <a:latin typeface="Arial"/>
                <a:ea typeface="SimSun"/>
              </a:rPr>
              <a:t>será también “no”, pero ahora, gracias a la introducción del corte en la primera regla, el sistema solo tendrá que explorar la primera rama del árbol</a:t>
            </a:r>
            <a:endParaRPr b="0" lang="es-AR" sz="3200" spc="-1" strike="noStrike">
              <a:solidFill>
                <a:srgbClr val="000000"/>
              </a:solidFill>
              <a:latin typeface="Arial"/>
            </a:endParaRPr>
          </a:p>
        </p:txBody>
      </p:sp>
      <p:pic>
        <p:nvPicPr>
          <p:cNvPr id="220" name="Picture 2" descr=""/>
          <p:cNvPicPr/>
          <p:nvPr/>
        </p:nvPicPr>
        <p:blipFill>
          <a:blip r:embed="rId1"/>
          <a:stretch/>
        </p:blipFill>
        <p:spPr>
          <a:xfrm>
            <a:off x="457200" y="919440"/>
            <a:ext cx="6141960" cy="16981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0" lang="es-AR" sz="3600" spc="-1" strike="noStrike">
                <a:solidFill>
                  <a:srgbClr val="000000"/>
                </a:solidFill>
                <a:latin typeface="Arial"/>
                <a:ea typeface="SimSun"/>
              </a:rPr>
              <a:t>Ejemplos de programa</a:t>
            </a:r>
            <a:endParaRPr b="0" lang="es-AR" sz="3600" spc="-1" strike="noStrike">
              <a:solidFill>
                <a:srgbClr val="000000"/>
              </a:solidFill>
              <a:latin typeface="Arial"/>
            </a:endParaRPr>
          </a:p>
        </p:txBody>
      </p:sp>
      <p:pic>
        <p:nvPicPr>
          <p:cNvPr id="222" name="Picture 3" descr=""/>
          <p:cNvPicPr/>
          <p:nvPr/>
        </p:nvPicPr>
        <p:blipFill>
          <a:blip r:embed="rId1"/>
          <a:stretch/>
        </p:blipFill>
        <p:spPr>
          <a:xfrm>
            <a:off x="93960" y="1917000"/>
            <a:ext cx="8909640" cy="30240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Modo depuración</a:t>
            </a:r>
            <a:endParaRPr b="0" lang="es-AR" sz="2400" spc="-1" strike="noStrike">
              <a:solidFill>
                <a:srgbClr val="000000"/>
              </a:solidFill>
              <a:latin typeface="Arial"/>
            </a:endParaRPr>
          </a:p>
        </p:txBody>
      </p:sp>
      <p:sp>
        <p:nvSpPr>
          <p:cNvPr id="224" name="TextShape 2"/>
          <p:cNvSpPr txBox="1"/>
          <p:nvPr/>
        </p:nvSpPr>
        <p:spPr>
          <a:xfrm>
            <a:off x="457200" y="1174680"/>
            <a:ext cx="8229240" cy="4952520"/>
          </a:xfrm>
          <a:prstGeom prst="rect">
            <a:avLst/>
          </a:prstGeom>
          <a:noFill/>
          <a:ln w="9360">
            <a:noFill/>
          </a:ln>
        </p:spPr>
        <p:txBody>
          <a:bodyPr lIns="90000" rIns="90000" tIns="45000" bIns="45000">
            <a:noAutofit/>
          </a:bodyPr>
          <a:p>
            <a:pPr>
              <a:lnSpc>
                <a:spcPct val="100000"/>
              </a:lnSpc>
              <a:spcBef>
                <a:spcPts val="479"/>
              </a:spcBef>
            </a:pPr>
            <a:r>
              <a:rPr b="0" lang="es-AR" sz="2400" spc="-1" strike="noStrike">
                <a:solidFill>
                  <a:srgbClr val="000000"/>
                </a:solidFill>
                <a:latin typeface="Arial"/>
                <a:ea typeface="SimSun"/>
              </a:rPr>
              <a:t>Los sistemas Prolog suelen incorporar un mecanismo de depuración que permite seguir paso a paso la ejecución de las consultas, establecer puntos de corte en la ejecución, etc. Su funcionamiento básico es el siguiente: </a:t>
            </a:r>
            <a:endParaRPr b="0" lang="es-AR"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para entrar en modo de depuración</a:t>
            </a:r>
            <a:endParaRPr b="0" lang="es-AR" sz="2400" spc="-1" strike="noStrike">
              <a:solidFill>
                <a:srgbClr val="000000"/>
              </a:solidFill>
              <a:latin typeface="Arial"/>
            </a:endParaRPr>
          </a:p>
          <a:p>
            <a:pPr marL="685800">
              <a:lnSpc>
                <a:spcPct val="100000"/>
              </a:lnSpc>
              <a:spcBef>
                <a:spcPts val="479"/>
              </a:spcBef>
            </a:pPr>
            <a:r>
              <a:rPr b="0" lang="es-AR" sz="2400" spc="-1" strike="noStrike">
                <a:solidFill>
                  <a:srgbClr val="000000"/>
                </a:solidFill>
                <a:latin typeface="Arial"/>
                <a:ea typeface="SimSun"/>
              </a:rPr>
              <a:t>?- trace. </a:t>
            </a:r>
            <a:endParaRPr b="0" lang="es-AR"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para desactivar el modo de depuración:</a:t>
            </a:r>
            <a:endParaRPr b="0" lang="es-AR" sz="2400" spc="-1" strike="noStrike">
              <a:solidFill>
                <a:srgbClr val="000000"/>
              </a:solidFill>
              <a:latin typeface="Arial"/>
            </a:endParaRPr>
          </a:p>
          <a:p>
            <a:pPr marL="685800">
              <a:lnSpc>
                <a:spcPct val="100000"/>
              </a:lnSpc>
              <a:spcBef>
                <a:spcPts val="479"/>
              </a:spcBef>
            </a:pPr>
            <a:r>
              <a:rPr b="0" lang="es-AR" sz="2400" spc="-1" strike="noStrike">
                <a:solidFill>
                  <a:srgbClr val="000000"/>
                </a:solidFill>
                <a:latin typeface="Arial"/>
                <a:ea typeface="SimSun"/>
              </a:rPr>
              <a:t>?- notrace. </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Herramientas</a:t>
            </a:r>
            <a:endParaRPr b="0" lang="es-AR" sz="2400" spc="-1" strike="noStrike">
              <a:solidFill>
                <a:srgbClr val="000000"/>
              </a:solidFill>
              <a:latin typeface="Arial"/>
            </a:endParaRPr>
          </a:p>
        </p:txBody>
      </p:sp>
      <p:sp>
        <p:nvSpPr>
          <p:cNvPr id="226" name="TextShape 2"/>
          <p:cNvSpPr txBox="1"/>
          <p:nvPr/>
        </p:nvSpPr>
        <p:spPr>
          <a:xfrm>
            <a:off x="457200" y="1174680"/>
            <a:ext cx="8229240" cy="4952520"/>
          </a:xfrm>
          <a:prstGeom prst="rect">
            <a:avLst/>
          </a:prstGeom>
          <a:noFill/>
          <a:ln w="9360">
            <a:noFill/>
          </a:ln>
        </p:spPr>
        <p:txBody>
          <a:bodyPr lIns="90000" rIns="90000" tIns="45000" bIns="45000">
            <a:noAutofit/>
          </a:bodyPr>
          <a:p>
            <a:pPr marL="343080" indent="-34272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SWI-Prolog</a:t>
            </a:r>
            <a:endParaRPr b="0" lang="es-AR"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https://swish.swi-prolog.org</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179280" y="1058400"/>
            <a:ext cx="8784720" cy="354240"/>
          </a:xfrm>
          <a:prstGeom prst="rect">
            <a:avLst/>
          </a:prstGeom>
          <a:noFill/>
          <a:ln w="9360">
            <a:noFill/>
          </a:ln>
        </p:spPr>
        <p:txBody>
          <a:bodyPr lIns="68400" rIns="68400" tIns="34200" bIns="34200">
            <a:noAutofit/>
          </a:bodyPr>
          <a:p>
            <a:pPr>
              <a:lnSpc>
                <a:spcPct val="100000"/>
              </a:lnSpc>
              <a:spcBef>
                <a:spcPts val="136"/>
              </a:spcBef>
              <a:spcAft>
                <a:spcPts val="799"/>
              </a:spcAft>
            </a:pPr>
            <a:r>
              <a:rPr b="0" lang="es-AR" sz="1400" spc="-1" strike="noStrike">
                <a:solidFill>
                  <a:srgbClr val="000000"/>
                </a:solidFill>
                <a:latin typeface="Arial"/>
              </a:rPr>
              <a:t>Preguntas</a:t>
            </a:r>
            <a:endParaRPr b="0" lang="es-AR" sz="1400" spc="-1" strike="noStrike">
              <a:solidFill>
                <a:srgbClr val="000000"/>
              </a:solidFill>
              <a:latin typeface="Arial"/>
            </a:endParaRPr>
          </a:p>
        </p:txBody>
      </p:sp>
      <p:pic>
        <p:nvPicPr>
          <p:cNvPr id="228" name="Google Shape;744;g33e1b3ea9b_1_0" descr=""/>
          <p:cNvPicPr/>
          <p:nvPr/>
        </p:nvPicPr>
        <p:blipFill>
          <a:blip r:embed="rId1"/>
          <a:stretch/>
        </p:blipFill>
        <p:spPr>
          <a:xfrm>
            <a:off x="2337120" y="1626480"/>
            <a:ext cx="4106880" cy="36043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9" name="Google Shape;232;p33" descr="imagen.jpg"/>
          <p:cNvPicPr/>
          <p:nvPr/>
        </p:nvPicPr>
        <p:blipFill>
          <a:blip r:embed="rId1"/>
          <a:stretch/>
        </p:blipFill>
        <p:spPr>
          <a:xfrm>
            <a:off x="0" y="0"/>
            <a:ext cx="9143640" cy="6857640"/>
          </a:xfrm>
          <a:prstGeom prst="rect">
            <a:avLst/>
          </a:prstGeom>
          <a:ln>
            <a:noFill/>
          </a:ln>
        </p:spPr>
      </p:pic>
      <p:sp>
        <p:nvSpPr>
          <p:cNvPr id="230" name="CustomShape 1"/>
          <p:cNvSpPr/>
          <p:nvPr/>
        </p:nvSpPr>
        <p:spPr>
          <a:xfrm>
            <a:off x="0" y="6603840"/>
            <a:ext cx="9143640" cy="253800"/>
          </a:xfrm>
          <a:prstGeom prst="rect">
            <a:avLst/>
          </a:prstGeom>
          <a:solidFill>
            <a:schemeClr val="lt1"/>
          </a:solidFill>
          <a:ln>
            <a:noFill/>
          </a:ln>
        </p:spPr>
        <p:style>
          <a:lnRef idx="0"/>
          <a:fillRef idx="0"/>
          <a:effectRef idx="0"/>
          <a:fontRef idx="minor"/>
        </p:style>
        <p:txBody>
          <a:bodyPr anchor="ctr">
            <a:noAutofit/>
          </a:bodyPr>
          <a:p>
            <a:pPr algn="ctr">
              <a:lnSpc>
                <a:spcPct val="100000"/>
              </a:lnSpc>
            </a:pPr>
            <a:r>
              <a:rPr b="0" lang="es-AR" sz="1800" spc="-1" strike="noStrike">
                <a:solidFill>
                  <a:srgbClr val="ffffff"/>
                </a:solidFill>
                <a:latin typeface="Calibri"/>
                <a:ea typeface="Calibri"/>
              </a:rPr>
              <a:t> </a:t>
            </a:r>
            <a:endParaRPr b="0" lang="es-AR" sz="1800" spc="-1" strike="noStrike">
              <a:latin typeface="Arial"/>
            </a:endParaRPr>
          </a:p>
        </p:txBody>
      </p:sp>
      <p:pic>
        <p:nvPicPr>
          <p:cNvPr id="231" name="Google Shape;234;p33" descr="logo solo-08.jpg"/>
          <p:cNvPicPr/>
          <p:nvPr/>
        </p:nvPicPr>
        <p:blipFill>
          <a:blip r:embed="rId2"/>
          <a:stretch/>
        </p:blipFill>
        <p:spPr>
          <a:xfrm>
            <a:off x="7505640" y="5885640"/>
            <a:ext cx="840960" cy="9810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54880" y="31500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PROLOG</a:t>
            </a:r>
            <a:endParaRPr b="0" lang="es-AR" sz="2400" spc="-1" strike="noStrike">
              <a:latin typeface="Arial"/>
            </a:endParaRPr>
          </a:p>
        </p:txBody>
      </p:sp>
      <p:sp>
        <p:nvSpPr>
          <p:cNvPr id="175" name="CustomShape 2"/>
          <p:cNvSpPr/>
          <p:nvPr/>
        </p:nvSpPr>
        <p:spPr>
          <a:xfrm>
            <a:off x="255240" y="1276200"/>
            <a:ext cx="8512560" cy="374796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1" lang="es-AR" sz="2400" spc="-1" strike="noStrike">
                <a:solidFill>
                  <a:srgbClr val="000000"/>
                </a:solidFill>
                <a:latin typeface="Arial"/>
                <a:ea typeface="Arial"/>
              </a:rPr>
              <a:t>Lógica de primer orden</a:t>
            </a:r>
            <a:endParaRPr b="0" lang="es-AR" sz="2400" spc="-1" strike="noStrike">
              <a:latin typeface="Arial"/>
            </a:endParaRPr>
          </a:p>
          <a:p>
            <a:pPr marL="343080" indent="-342720">
              <a:lnSpc>
                <a:spcPct val="100000"/>
              </a:lnSpc>
              <a:buClr>
                <a:srgbClr val="000000"/>
              </a:buClr>
              <a:buFont typeface="Arial"/>
              <a:buChar char="•"/>
            </a:pPr>
            <a:r>
              <a:rPr b="1" lang="es-AR" sz="2400" spc="-1" strike="noStrike">
                <a:solidFill>
                  <a:srgbClr val="000000"/>
                </a:solidFill>
                <a:latin typeface="Arial"/>
                <a:ea typeface="Arial"/>
              </a:rPr>
              <a:t>Declarativo</a:t>
            </a:r>
            <a:endParaRPr b="0" lang="es-AR" sz="2400" spc="-1" strike="noStrike">
              <a:latin typeface="Arial"/>
            </a:endParaRPr>
          </a:p>
          <a:p>
            <a:pPr marL="343080" indent="-342720">
              <a:lnSpc>
                <a:spcPct val="100000"/>
              </a:lnSpc>
              <a:buClr>
                <a:srgbClr val="000000"/>
              </a:buClr>
              <a:buFont typeface="Arial"/>
              <a:buChar char="•"/>
            </a:pPr>
            <a:r>
              <a:rPr b="1" lang="es-AR" sz="2400" spc="-1" strike="noStrike">
                <a:solidFill>
                  <a:srgbClr val="000000"/>
                </a:solidFill>
                <a:latin typeface="Arial"/>
                <a:ea typeface="Arial"/>
              </a:rPr>
              <a:t>Tipado Dinámico</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La sintaxis del lenguaje consiste en lo siguiente:</a:t>
            </a:r>
            <a:endParaRPr b="0" lang="es-AR" sz="2400" spc="-1" strike="noStrike">
              <a:latin typeface="Arial"/>
            </a:endParaRPr>
          </a:p>
          <a:p>
            <a:pPr>
              <a:lnSpc>
                <a:spcPct val="100000"/>
              </a:lnSpc>
            </a:pP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Declarar hechos sobre objetos y sus relaciones</a:t>
            </a: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Hacer preguntas sobre objetos y sus relaciones</a:t>
            </a: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Definir reglas sobre objetos y sus relaciones</a:t>
            </a:r>
            <a:endParaRPr b="0" lang="es-AR" sz="2400" spc="-1" strike="noStrike">
              <a:latin typeface="Arial"/>
            </a:endParaRPr>
          </a:p>
          <a:p>
            <a:pPr>
              <a:lnSpc>
                <a:spcPct val="100000"/>
              </a:lnSpc>
            </a:pPr>
            <a:endParaRPr b="0" lang="es-AR" sz="2400" spc="-1" strike="noStrike">
              <a:latin typeface="Arial"/>
            </a:endParaRPr>
          </a:p>
        </p:txBody>
      </p:sp>
    </p:spTree>
  </p:cSld>
  <p:transition spd="med">
    <p:wipe dir="d"/>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54880" y="32832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Los hechos PROLOG</a:t>
            </a:r>
            <a:endParaRPr b="0" lang="es-AR" sz="2400" spc="-1" strike="noStrike">
              <a:latin typeface="Arial"/>
            </a:endParaRPr>
          </a:p>
        </p:txBody>
      </p:sp>
      <p:sp>
        <p:nvSpPr>
          <p:cNvPr id="177" name="CustomShape 2"/>
          <p:cNvSpPr/>
          <p:nvPr/>
        </p:nvSpPr>
        <p:spPr>
          <a:xfrm>
            <a:off x="255240" y="1276200"/>
            <a:ext cx="8512560" cy="338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En consola: </a:t>
            </a:r>
            <a:endParaRPr b="0" lang="es-AR" sz="2400" spc="-1" strike="noStrike">
              <a:latin typeface="Arial"/>
            </a:endParaRPr>
          </a:p>
          <a:p>
            <a:pPr>
              <a:lnSpc>
                <a:spcPct val="100000"/>
              </a:lnSpc>
            </a:pPr>
            <a:r>
              <a:rPr b="0" lang="es-AR" sz="2400" spc="-1" strike="noStrike">
                <a:solidFill>
                  <a:srgbClr val="000000"/>
                </a:solidFill>
                <a:latin typeface="Arial"/>
                <a:ea typeface="Arial"/>
              </a:rPr>
              <a:t>assert(progenitor(laura, damian)).</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En un archivo: </a:t>
            </a:r>
            <a:endParaRPr b="0" lang="es-AR" sz="2400" spc="-1" strike="noStrike">
              <a:latin typeface="Arial"/>
            </a:endParaRPr>
          </a:p>
          <a:p>
            <a:pPr>
              <a:lnSpc>
                <a:spcPct val="100000"/>
              </a:lnSpc>
            </a:pPr>
            <a:r>
              <a:rPr b="0" lang="es-AR" sz="2400" spc="-1" strike="noStrike">
                <a:solidFill>
                  <a:srgbClr val="000000"/>
                </a:solidFill>
                <a:latin typeface="Arial"/>
                <a:ea typeface="Arial"/>
              </a:rPr>
              <a:t>progenitor(laura, damian).</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a:t>
            </a:r>
            <a:r>
              <a:rPr b="0" lang="es-AR" sz="2400" spc="-1" strike="noStrike">
                <a:solidFill>
                  <a:srgbClr val="000000"/>
                </a:solidFill>
                <a:latin typeface="Arial"/>
                <a:ea typeface="Arial"/>
              </a:rPr>
              <a:t>progenitor” es el nombre de la relación o nombre de predicado y “laura” y “damian” son los argumentos. Los hechos acaban siempre con punto. </a:t>
            </a:r>
            <a:endParaRPr b="0" lang="es-AR" sz="2400" spc="-1" strike="noStrike">
              <a:latin typeface="Arial"/>
            </a:endParaRPr>
          </a:p>
        </p:txBody>
      </p:sp>
    </p:spTree>
  </p:cSld>
  <p:transition spd="med">
    <p:wipe dir="d"/>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54880" y="2890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Las preguntas PROLOG</a:t>
            </a:r>
            <a:endParaRPr b="0" lang="es-AR" sz="2400" spc="-1" strike="noStrike">
              <a:latin typeface="Arial"/>
            </a:endParaRPr>
          </a:p>
        </p:txBody>
      </p:sp>
      <p:sp>
        <p:nvSpPr>
          <p:cNvPr id="179" name="CustomShape 2"/>
          <p:cNvSpPr/>
          <p:nvPr/>
        </p:nvSpPr>
        <p:spPr>
          <a:xfrm>
            <a:off x="255240" y="1276200"/>
            <a:ext cx="851256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Sobre un conjunto de hechos se pueden realizar una serie de preguntas en la consola. Por ejemplo:</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 progenitor(laura, damian).</a:t>
            </a:r>
            <a:endParaRPr b="0" lang="es-AR" sz="2400" spc="-1" strike="noStrike">
              <a:latin typeface="Arial"/>
            </a:endParaRPr>
          </a:p>
          <a:p>
            <a:pPr>
              <a:lnSpc>
                <a:spcPct val="100000"/>
              </a:lnSpc>
            </a:pPr>
            <a:r>
              <a:rPr b="0" lang="es-AR" sz="2400" spc="-1" strike="noStrike">
                <a:solidFill>
                  <a:srgbClr val="000000"/>
                </a:solidFill>
                <a:latin typeface="Arial"/>
                <a:ea typeface="Arial"/>
              </a:rPr>
              <a:t>true.</a:t>
            </a:r>
            <a:endParaRPr b="0" lang="es-AR" sz="2400" spc="-1" strike="noStrike">
              <a:latin typeface="Arial"/>
            </a:endParaRPr>
          </a:p>
          <a:p>
            <a:pPr>
              <a:lnSpc>
                <a:spcPct val="100000"/>
              </a:lnSpc>
            </a:pPr>
            <a:r>
              <a:rPr b="0" lang="es-AR" sz="2400" spc="-1" strike="noStrike">
                <a:solidFill>
                  <a:srgbClr val="000000"/>
                </a:solidFill>
                <a:latin typeface="Arial"/>
                <a:ea typeface="Arial"/>
              </a:rPr>
              <a:t>?- progenitor(juan, damian).</a:t>
            </a:r>
            <a:endParaRPr b="0" lang="es-AR" sz="2400" spc="-1" strike="noStrike">
              <a:latin typeface="Arial"/>
            </a:endParaRPr>
          </a:p>
          <a:p>
            <a:pPr>
              <a:lnSpc>
                <a:spcPct val="100000"/>
              </a:lnSpc>
            </a:pPr>
            <a:r>
              <a:rPr b="0" lang="es-AR" sz="2400" spc="-1" strike="noStrike">
                <a:solidFill>
                  <a:srgbClr val="000000"/>
                </a:solidFill>
                <a:latin typeface="Arial"/>
                <a:ea typeface="Arial"/>
              </a:rPr>
              <a:t>false.</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PROLOG busca automáticamente en la base de datos si existe un hecho que se puede unificar.</a:t>
            </a: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p:txBody>
      </p:sp>
    </p:spTree>
  </p:cSld>
  <p:transition spd="med">
    <p:wipe dir="d"/>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54880" y="2890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Las preguntas PROLOG</a:t>
            </a:r>
            <a:endParaRPr b="0" lang="es-AR" sz="2400" spc="-1" strike="noStrike">
              <a:latin typeface="Arial"/>
            </a:endParaRPr>
          </a:p>
        </p:txBody>
      </p:sp>
      <p:sp>
        <p:nvSpPr>
          <p:cNvPr id="181" name="CustomShape 2"/>
          <p:cNvSpPr/>
          <p:nvPr/>
        </p:nvSpPr>
        <p:spPr>
          <a:xfrm>
            <a:off x="255240" y="1276200"/>
            <a:ext cx="8512560" cy="411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Támbien se puede consultar por medio de variables. Por ejemplo:</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 progenitor(jose,X).</a:t>
            </a:r>
            <a:endParaRPr b="0" lang="es-AR" sz="2400" spc="-1" strike="noStrike">
              <a:latin typeface="Arial"/>
            </a:endParaRPr>
          </a:p>
          <a:p>
            <a:pPr>
              <a:lnSpc>
                <a:spcPct val="100000"/>
              </a:lnSpc>
            </a:pPr>
            <a:r>
              <a:rPr b="0" lang="es-AR" sz="2400" spc="-1" strike="noStrike">
                <a:solidFill>
                  <a:srgbClr val="000000"/>
                </a:solidFill>
                <a:latin typeface="Arial"/>
                <a:ea typeface="Arial"/>
              </a:rPr>
              <a:t>X = ana ;</a:t>
            </a:r>
            <a:endParaRPr b="0" lang="es-AR" sz="2400" spc="-1" strike="noStrike">
              <a:latin typeface="Arial"/>
            </a:endParaRPr>
          </a:p>
          <a:p>
            <a:pPr>
              <a:lnSpc>
                <a:spcPct val="100000"/>
              </a:lnSpc>
            </a:pPr>
            <a:r>
              <a:rPr b="0" lang="es-AR" sz="2400" spc="-1" strike="noStrike">
                <a:solidFill>
                  <a:srgbClr val="000000"/>
                </a:solidFill>
                <a:latin typeface="Arial"/>
                <a:ea typeface="Arial"/>
              </a:rPr>
              <a:t>X = patricia.</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Debemos consultar más de un resultado por medio de la tecla “Tab”</a:t>
            </a: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p:txBody>
      </p:sp>
    </p:spTree>
  </p:cSld>
  <p:transition spd="med">
    <p:wipe dir="d"/>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254880" y="23544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Las reglas en PROLOG</a:t>
            </a:r>
            <a:endParaRPr b="0" lang="es-AR" sz="2400" spc="-1" strike="noStrike">
              <a:latin typeface="Arial"/>
            </a:endParaRPr>
          </a:p>
        </p:txBody>
      </p:sp>
      <p:sp>
        <p:nvSpPr>
          <p:cNvPr id="183" name="CustomShape 2"/>
          <p:cNvSpPr/>
          <p:nvPr/>
        </p:nvSpPr>
        <p:spPr>
          <a:xfrm>
            <a:off x="255240" y="1276200"/>
            <a:ext cx="8512560" cy="5211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Existe en PROLOG la posibilidad de definir la relación “abuelo(X,Y)” o la relación “tio(X,Y)” como reglas, además de poderlo hacer como hechos o como conjunción de objetivos, en consola : </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[user].</a:t>
            </a:r>
            <a:endParaRPr b="0" lang="es-AR" sz="2400" spc="-1" strike="noStrike">
              <a:latin typeface="Arial"/>
            </a:endParaRPr>
          </a:p>
          <a:p>
            <a:pPr>
              <a:lnSpc>
                <a:spcPct val="100000"/>
              </a:lnSpc>
            </a:pPr>
            <a:r>
              <a:rPr b="0" lang="es-AR" sz="2400" spc="-1" strike="noStrike">
                <a:solidFill>
                  <a:srgbClr val="000000"/>
                </a:solidFill>
                <a:latin typeface="Arial"/>
                <a:ea typeface="Arial"/>
              </a:rPr>
              <a:t>abuelo(X,Y):- </a:t>
            </a:r>
            <a:endParaRPr b="0" lang="es-AR" sz="2400" spc="-1" strike="noStrike">
              <a:latin typeface="Arial"/>
            </a:endParaRPr>
          </a:p>
          <a:p>
            <a:pPr>
              <a:lnSpc>
                <a:spcPct val="100000"/>
              </a:lnSpc>
            </a:pPr>
            <a:r>
              <a:rPr b="0" lang="es-AR" sz="2400" spc="-1" strike="noStrike">
                <a:solidFill>
                  <a:srgbClr val="000000"/>
                </a:solidFill>
                <a:latin typeface="Arial"/>
                <a:ea typeface="Arial"/>
              </a:rPr>
              <a:t>progenitor(X,Z), progenitor(Z,Y).</a:t>
            </a:r>
            <a:endParaRPr b="0" lang="es-AR" sz="2400" spc="-1" strike="noStrike">
              <a:latin typeface="Arial"/>
            </a:endParaRPr>
          </a:p>
          <a:p>
            <a:pPr>
              <a:lnSpc>
                <a:spcPct val="100000"/>
              </a:lnSpc>
            </a:pPr>
            <a:r>
              <a:rPr b="0" lang="es-AR" sz="2400" spc="-1" strike="noStrike">
                <a:solidFill>
                  <a:srgbClr val="000000"/>
                </a:solidFill>
                <a:latin typeface="Arial"/>
                <a:ea typeface="Arial"/>
              </a:rPr>
              <a:t>tio(X,Y):- </a:t>
            </a:r>
            <a:endParaRPr b="0" lang="es-AR" sz="2400" spc="-1" strike="noStrike">
              <a:latin typeface="Arial"/>
            </a:endParaRPr>
          </a:p>
          <a:p>
            <a:pPr>
              <a:lnSpc>
                <a:spcPct val="100000"/>
              </a:lnSpc>
            </a:pPr>
            <a:r>
              <a:rPr b="0" lang="es-AR" sz="2400" spc="-1" strike="noStrike">
                <a:solidFill>
                  <a:srgbClr val="000000"/>
                </a:solidFill>
                <a:latin typeface="Arial"/>
                <a:ea typeface="Arial"/>
              </a:rPr>
              <a:t>progenitor(Z,Y), progenitor(V,Z), progenitor(V,X).</a:t>
            </a:r>
            <a:endParaRPr b="0" lang="es-AR" sz="2400" spc="-1" strike="noStrike">
              <a:latin typeface="Arial"/>
            </a:endParaRPr>
          </a:p>
          <a:p>
            <a:pPr>
              <a:lnSpc>
                <a:spcPct val="100000"/>
              </a:lnSpc>
            </a:pPr>
            <a:r>
              <a:rPr b="0" lang="es-AR" sz="2400" spc="-1" strike="noStrike">
                <a:solidFill>
                  <a:srgbClr val="000000"/>
                </a:solidFill>
                <a:latin typeface="Arial"/>
                <a:ea typeface="Arial"/>
              </a:rPr>
              <a:t>&lt;EOF&gt; </a:t>
            </a: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p:txBody>
      </p:sp>
    </p:spTree>
  </p:cSld>
  <p:transition spd="med">
    <p:wipe dir="d"/>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54880" y="30096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Las reglas en PROLOG</a:t>
            </a:r>
            <a:endParaRPr b="0" lang="es-AR" sz="2400" spc="-1" strike="noStrike">
              <a:latin typeface="Arial"/>
            </a:endParaRPr>
          </a:p>
        </p:txBody>
      </p:sp>
      <p:sp>
        <p:nvSpPr>
          <p:cNvPr id="185" name="CustomShape 2"/>
          <p:cNvSpPr/>
          <p:nvPr/>
        </p:nvSpPr>
        <p:spPr>
          <a:xfrm>
            <a:off x="255240" y="1276200"/>
            <a:ext cx="8512560" cy="3016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En archivos : </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predecesor(X,Y):-progenitor(X,Y).</a:t>
            </a:r>
            <a:endParaRPr b="0" lang="es-AR" sz="2400" spc="-1" strike="noStrike">
              <a:latin typeface="Arial"/>
            </a:endParaRPr>
          </a:p>
          <a:p>
            <a:pPr>
              <a:lnSpc>
                <a:spcPct val="100000"/>
              </a:lnSpc>
            </a:pPr>
            <a:r>
              <a:rPr b="0" lang="es-AR" sz="2400" spc="-1" strike="noStrike">
                <a:solidFill>
                  <a:srgbClr val="000000"/>
                </a:solidFill>
                <a:latin typeface="Arial"/>
                <a:ea typeface="Arial"/>
              </a:rPr>
              <a:t>predecesor(X,Y):-progenitor(X,Z), predecesor(Z,Y).</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La definición de varias reglas con el mismo nombre de relación equivale en PROLOG a la “O” lógica o disyunción.</a:t>
            </a:r>
            <a:endParaRPr b="0" lang="es-AR" sz="2400" spc="-1" strike="noStrike">
              <a:latin typeface="Arial"/>
            </a:endParaRPr>
          </a:p>
          <a:p>
            <a:pPr>
              <a:lnSpc>
                <a:spcPct val="100000"/>
              </a:lnSpc>
            </a:pPr>
            <a:endParaRPr b="0" lang="es-AR" sz="2400" spc="-1" strike="noStrike">
              <a:latin typeface="Arial"/>
            </a:endParaRPr>
          </a:p>
        </p:txBody>
      </p:sp>
    </p:spTree>
  </p:cSld>
  <p:transition spd="med">
    <p:wipe dir="d"/>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190440"/>
            <a:ext cx="8229240" cy="582120"/>
          </a:xfrm>
          <a:prstGeom prst="rect">
            <a:avLst/>
          </a:prstGeom>
          <a:noFill/>
          <a:ln w="9360">
            <a:noFill/>
          </a:ln>
        </p:spPr>
        <p:txBody>
          <a:bodyPr lIns="90000" rIns="90000" tIns="45000" bIns="45000" anchor="ctr">
            <a:noAutofit/>
          </a:bodyPr>
          <a:p>
            <a:pPr>
              <a:lnSpc>
                <a:spcPct val="100000"/>
              </a:lnSpc>
            </a:pPr>
            <a:r>
              <a:rPr b="1" lang="es-AR" sz="2400" spc="-1" strike="noStrike">
                <a:solidFill>
                  <a:srgbClr val="000000"/>
                </a:solidFill>
                <a:latin typeface="Arial"/>
                <a:ea typeface="SimSun"/>
              </a:rPr>
              <a:t>Términos. Constantes</a:t>
            </a:r>
            <a:endParaRPr b="0" lang="es-AR" sz="2400" spc="-1" strike="noStrike">
              <a:solidFill>
                <a:srgbClr val="000000"/>
              </a:solidFill>
              <a:latin typeface="Arial"/>
            </a:endParaRPr>
          </a:p>
        </p:txBody>
      </p:sp>
      <p:sp>
        <p:nvSpPr>
          <p:cNvPr id="187" name="TextShape 2"/>
          <p:cNvSpPr txBox="1"/>
          <p:nvPr/>
        </p:nvSpPr>
        <p:spPr>
          <a:xfrm>
            <a:off x="89280" y="1101600"/>
            <a:ext cx="8964000" cy="5257440"/>
          </a:xfrm>
          <a:prstGeom prst="rect">
            <a:avLst/>
          </a:prstGeom>
          <a:noFill/>
          <a:ln w="9360">
            <a:noFill/>
          </a:ln>
        </p:spPr>
        <p:txBody>
          <a:bodyPr lIns="90000" rIns="90000" tIns="45000" bIns="45000">
            <a:normAutofit/>
          </a:bodyPr>
          <a:p>
            <a:pPr marL="343080" indent="-342720">
              <a:lnSpc>
                <a:spcPct val="100000"/>
              </a:lnSpc>
              <a:spcBef>
                <a:spcPts val="479"/>
              </a:spcBef>
              <a:buClr>
                <a:srgbClr val="000000"/>
              </a:buClr>
              <a:buFont typeface="Symbol" charset="2"/>
              <a:buChar char=""/>
            </a:pPr>
            <a:r>
              <a:rPr b="1" lang="es-AR" sz="2400" spc="-1" strike="noStrike">
                <a:solidFill>
                  <a:srgbClr val="000000"/>
                </a:solidFill>
                <a:latin typeface="Arial"/>
                <a:ea typeface="SimSun"/>
              </a:rPr>
              <a:t>Números</a:t>
            </a:r>
            <a:r>
              <a:rPr b="0" lang="es-AR" sz="2400" spc="-1" strike="noStrike">
                <a:solidFill>
                  <a:srgbClr val="000000"/>
                </a:solidFill>
                <a:latin typeface="Arial"/>
                <a:ea typeface="SimSun"/>
              </a:rPr>
              <a:t>. Este tipo de constantes se utilizan para representar tanto números enteros como números reales y poder realizar con ellos operaciones aritméticas.</a:t>
            </a:r>
            <a:endParaRPr b="0" lang="es-AR"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s-AR" sz="2400" spc="-1" strike="noStrike">
                <a:solidFill>
                  <a:srgbClr val="000000"/>
                </a:solidFill>
                <a:latin typeface="Arial"/>
                <a:ea typeface="SimSun"/>
              </a:rPr>
              <a:t>Átomos</a:t>
            </a:r>
            <a:r>
              <a:rPr b="0" lang="es-AR" sz="2400" spc="-1" strike="noStrike">
                <a:solidFill>
                  <a:srgbClr val="000000"/>
                </a:solidFill>
                <a:latin typeface="Arial"/>
                <a:ea typeface="SimSun"/>
              </a:rPr>
              <a:t>. Los átomos se utilizan para dar nombre a objetos específicos, es decir, representan individuos concretos. Existen tres clases principales de átomos:</a:t>
            </a:r>
            <a:endParaRPr b="0" lang="es-AR"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Cadenas formadas por letras, dígitos y el símbolo de subrayado, que deben empezar necesariamente por una letra minúscula.  </a:t>
            </a:r>
            <a:endParaRPr b="0" lang="es-AR" sz="2400" spc="-1" strike="noStrike">
              <a:solidFill>
                <a:srgbClr val="000000"/>
              </a:solidFill>
              <a:latin typeface="Arial"/>
            </a:endParaRPr>
          </a:p>
          <a:p>
            <a:pPr lvl="1" marL="743040" indent="-28548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Cualquier cadena de caracteres encerrada entre comillas simples.</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80</TotalTime>
  <Application>LibreOffice/6.3.6.2$Linux_X86_64 LibreOffice_project/30$Build-2</Application>
  <Words>7467</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2019-10-30T04:47:06Z</dcterms:created>
  <dc:creator/>
  <dc:description/>
  <dc:language>es-AR</dc:language>
  <cp:lastModifiedBy/>
  <dcterms:modified xsi:type="dcterms:W3CDTF">2020-11-02T01:32:04Z</dcterms:modified>
  <cp:revision>27</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1033-11.1.0.8392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