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88" r:id="rId5"/>
    <p:sldId id="489" r:id="rId6"/>
    <p:sldId id="490" r:id="rId7"/>
    <p:sldId id="491" r:id="rId8"/>
    <p:sldId id="492" r:id="rId9"/>
    <p:sldId id="493" r:id="rId10"/>
    <p:sldId id="494" r:id="rId11"/>
    <p:sldId id="495" r:id="rId12"/>
    <p:sldId id="496" r:id="rId13"/>
    <p:sldId id="497" r:id="rId14"/>
    <p:sldId id="498" r:id="rId15"/>
    <p:sldId id="499" r:id="rId16"/>
    <p:sldId id="500" r:id="rId17"/>
    <p:sldId id="511" r:id="rId18"/>
    <p:sldId id="515" r:id="rId19"/>
    <p:sldId id="518" r:id="rId20"/>
    <p:sldId id="519" r:id="rId21"/>
    <p:sldId id="520" r:id="rId22"/>
    <p:sldId id="525" r:id="rId23"/>
    <p:sldId id="528" r:id="rId24"/>
    <p:sldId id="531" r:id="rId25"/>
    <p:sldId id="536" r:id="rId26"/>
    <p:sldId id="537" r:id="rId27"/>
    <p:sldId id="538" r:id="rId28"/>
    <p:sldId id="544" r:id="rId29"/>
    <p:sldId id="548" r:id="rId30"/>
    <p:sldId id="549" r:id="rId31"/>
    <p:sldId id="550" r:id="rId32"/>
    <p:sldId id="551" r:id="rId33"/>
    <p:sldId id="552" r:id="rId34"/>
    <p:sldId id="553" r:id="rId35"/>
    <p:sldId id="473" r:id="rId36"/>
    <p:sldId id="276" r:id="rId37"/>
  </p:sldIdLst>
  <p:sldSz cx="9144000" cy="6858000"/>
  <p:notesSz cx="6858000" cy="9144000"/>
  <p:embeddedFontLst>
    <p:embeddedFont>
      <p:font typeface="Bitter" charset="0"/>
      <p:regular r:id="rId41"/>
      <p:bold r:id="rId42"/>
      <p:italic r:id="rId43"/>
    </p:embeddedFont>
    <p:embeddedFont>
      <p:font typeface="Open Sans"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8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9" name="Shape 739"/>
        <p:cNvGrpSpPr/>
        <p:nvPr/>
      </p:nvGrpSpPr>
      <p:grpSpPr>
        <a:xfrm>
          <a:off x="0" y="0"/>
          <a:ext cx="0" cy="0"/>
          <a:chOff x="0" y="0"/>
          <a:chExt cx="0" cy="0"/>
        </a:xfrm>
      </p:grpSpPr>
      <p:sp>
        <p:nvSpPr>
          <p:cNvPr id="740" name="Google Shape;740;g33e1b3ea9b_1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g33e1b3ea9b_1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p5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s-AR"/>
            </a:fld>
            <a:endParaRPr lang="es-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image" Target="../media/image2.jpeg"/><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40"/>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s-AR"/>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89" name="Google Shape;89;p13"/>
          <p:cNvSpPr txBox="1"/>
          <p:nvPr>
            <p:ph type="ctrTitle"/>
          </p:nvPr>
        </p:nvSpPr>
        <p:spPr>
          <a:xfrm>
            <a:off x="685800" y="1159554"/>
            <a:ext cx="7772400" cy="14700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D0E62"/>
              </a:buClr>
              <a:buSzPts val="4860"/>
              <a:buFont typeface="Bitter"/>
              <a:buNone/>
            </a:pPr>
            <a:r>
              <a:rPr lang="es-AR" sz="4860">
                <a:solidFill>
                  <a:srgbClr val="3D0E62"/>
                </a:solidFill>
                <a:latin typeface="Bitter"/>
                <a:ea typeface="Bitter"/>
                <a:cs typeface="Bitter"/>
                <a:sym typeface="Bitter"/>
              </a:rPr>
              <a:t>Programación IV</a:t>
            </a:r>
            <a:endParaRPr sz="4860">
              <a:solidFill>
                <a:srgbClr val="3D0E62"/>
              </a:solidFill>
              <a:latin typeface="Bitter"/>
              <a:ea typeface="Bitter"/>
              <a:cs typeface="Bitter"/>
              <a:sym typeface="Bitter"/>
            </a:endParaRPr>
          </a:p>
        </p:txBody>
      </p:sp>
      <p:sp>
        <p:nvSpPr>
          <p:cNvPr id="90" name="Google Shape;90;p13"/>
          <p:cNvSpPr txBox="1"/>
          <p:nvPr>
            <p:ph type="subTitle" idx="1"/>
          </p:nvPr>
        </p:nvSpPr>
        <p:spPr>
          <a:xfrm>
            <a:off x="685800" y="3624638"/>
            <a:ext cx="6400800" cy="825600"/>
          </a:xfrm>
          <a:prstGeom prst="rect">
            <a:avLst/>
          </a:prstGeom>
          <a:noFill/>
          <a:ln>
            <a:noFill/>
          </a:ln>
        </p:spPr>
        <p:txBody>
          <a:bodyPr spcFirstLastPara="1" wrap="square" lIns="91425" tIns="45700" rIns="91425" bIns="45700" anchor="t" anchorCtr="0">
            <a:noAutofit/>
          </a:bodyPr>
          <a:lstStyle/>
          <a:p>
            <a:pPr marL="0" lvl="0" indent="0" algn="l" rtl="0">
              <a:lnSpc>
                <a:spcPct val="108000"/>
              </a:lnSpc>
              <a:spcBef>
                <a:spcPts val="0"/>
              </a:spcBef>
              <a:spcAft>
                <a:spcPts val="0"/>
              </a:spcAft>
              <a:buClr>
                <a:schemeClr val="lt1"/>
              </a:buClr>
              <a:buSzPts val="2400"/>
              <a:buNone/>
            </a:pPr>
            <a:r>
              <a:rPr lang="en-US" altLang="es-AR" sz="2400">
                <a:solidFill>
                  <a:schemeClr val="lt1"/>
                </a:solidFill>
                <a:latin typeface="Open Sans"/>
                <a:ea typeface="Open Sans"/>
                <a:cs typeface="Open Sans"/>
                <a:sym typeface="Open Sans"/>
              </a:rPr>
              <a:t>Programación </a:t>
            </a:r>
            <a:r>
              <a:rPr lang="" altLang="en-US" sz="2400">
                <a:solidFill>
                  <a:schemeClr val="lt1"/>
                </a:solidFill>
                <a:latin typeface="Open Sans"/>
                <a:ea typeface="Open Sans"/>
                <a:cs typeface="Open Sans"/>
                <a:sym typeface="Open Sans"/>
              </a:rPr>
              <a:t>Orientada a Objetos</a:t>
            </a:r>
            <a:r>
              <a:rPr lang="es-AR" sz="2400">
                <a:solidFill>
                  <a:schemeClr val="lt1"/>
                </a:solidFill>
                <a:latin typeface="Open Sans"/>
                <a:ea typeface="Open Sans"/>
                <a:cs typeface="Open Sans"/>
                <a:sym typeface="Open Sans"/>
              </a:rPr>
              <a:t>.</a:t>
            </a:r>
            <a:endParaRPr sz="2400">
              <a:solidFill>
                <a:schemeClr val="lt1"/>
              </a:solidFill>
              <a:latin typeface="Open Sans"/>
              <a:ea typeface="Open Sans"/>
              <a:cs typeface="Open Sans"/>
              <a:sym typeface="Open Sans"/>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3"/>
          <p:cNvSpPr txBox="1"/>
          <p:nvPr/>
        </p:nvSpPr>
        <p:spPr>
          <a:xfrm>
            <a:off x="166215" y="5804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Comportamiento de un Objeto</a:t>
            </a:r>
            <a:endParaRPr lang="es-ES" sz="2360" b="0" strike="noStrike" spc="-1">
              <a:solidFill>
                <a:srgbClr val="000000"/>
              </a:solidFill>
              <a:uFill>
                <a:solidFill>
                  <a:srgbClr val="FFFFFF"/>
                </a:solidFill>
              </a:uFill>
              <a:latin typeface="DejaVu Sans" panose="020B0603030804020204"/>
            </a:endParaRPr>
          </a:p>
        </p:txBody>
      </p:sp>
      <p:sp>
        <p:nvSpPr>
          <p:cNvPr id="138" name="TextShape 4"/>
          <p:cNvSpPr txBox="1"/>
          <p:nvPr/>
        </p:nvSpPr>
        <p:spPr>
          <a:xfrm>
            <a:off x="0" y="1273022"/>
            <a:ext cx="9143433" cy="1285305"/>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Determina como éste actúa y reacciona en términos de cambios de estado y solicitudes.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Representan la interfaz por la cual se puede interactuar con el objeto.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métodos asociados a un objeto comprenden el protocolo del mismo.</a:t>
            </a:r>
            <a:endParaRPr lang="es-ES" sz="1635" b="0" strike="noStrike" spc="-1">
              <a:solidFill>
                <a:srgbClr val="000000"/>
              </a:solidFill>
              <a:uFill>
                <a:solidFill>
                  <a:srgbClr val="FFFFFF"/>
                </a:solidFill>
              </a:uFill>
              <a:latin typeface="DejaVu Sans" panose="020B0603030804020204"/>
            </a:endParaRPr>
          </a:p>
        </p:txBody>
      </p:sp>
      <p:pic>
        <p:nvPicPr>
          <p:cNvPr id="139" name="Picture 138"/>
          <p:cNvPicPr/>
          <p:nvPr/>
        </p:nvPicPr>
        <p:blipFill>
          <a:blip r:embed="rId1"/>
          <a:stretch>
            <a:fillRect/>
          </a:stretch>
        </p:blipFill>
        <p:spPr>
          <a:xfrm>
            <a:off x="2285858" y="2904799"/>
            <a:ext cx="4734992" cy="2873324"/>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3"/>
          <p:cNvSpPr txBox="1"/>
          <p:nvPr/>
        </p:nvSpPr>
        <p:spPr>
          <a:xfrm>
            <a:off x="166541" y="14313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Identidad de un Objeto</a:t>
            </a:r>
            <a:endParaRPr lang="es-ES" sz="2360" b="0" strike="noStrike" spc="-1">
              <a:solidFill>
                <a:srgbClr val="000000"/>
              </a:solidFill>
              <a:uFill>
                <a:solidFill>
                  <a:srgbClr val="FFFFFF"/>
                </a:solidFill>
              </a:uFill>
              <a:latin typeface="DejaVu Sans" panose="020B0603030804020204"/>
            </a:endParaRPr>
          </a:p>
        </p:txBody>
      </p:sp>
      <p:sp>
        <p:nvSpPr>
          <p:cNvPr id="144" name="TextShape 4"/>
          <p:cNvSpPr txBox="1"/>
          <p:nvPr/>
        </p:nvSpPr>
        <p:spPr>
          <a:xfrm>
            <a:off x="0" y="2123922"/>
            <a:ext cx="9143433" cy="2007310"/>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una propiedad del objeto que lo diferencia del resto.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No debe confundirse con el estado.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preservada en el tiempo aún cuando su estado cambie.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En muchos lenguajes de programación la identidad está determinada por la dirección de           memoria en la que el mismo se encuentra.</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163693" y="556912"/>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Los objetos interactúan a través de mensajes</a:t>
            </a:r>
            <a:endParaRPr lang="es-ES" sz="2360" b="0" strike="noStrike" spc="-1">
              <a:solidFill>
                <a:srgbClr val="000000"/>
              </a:solidFill>
              <a:uFill>
                <a:solidFill>
                  <a:srgbClr val="FFFFFF"/>
                </a:solidFill>
              </a:uFill>
              <a:latin typeface="DejaVu Sans" panose="020B0603030804020204"/>
            </a:endParaRPr>
          </a:p>
        </p:txBody>
      </p:sp>
      <p:sp>
        <p:nvSpPr>
          <p:cNvPr id="159" name="TextShape 4"/>
          <p:cNvSpPr txBox="1"/>
          <p:nvPr/>
        </p:nvSpPr>
        <p:spPr>
          <a:xfrm>
            <a:off x="-3175" y="1249854"/>
            <a:ext cx="9143433" cy="1769254"/>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objetos se comunican mediante el envío de mensajes.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lgn="just">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El objeto emisor se debe </a:t>
            </a:r>
            <a:r>
              <a:rPr lang="es-ES" sz="1635" b="1" i="1" strike="noStrike" spc="-1">
                <a:solidFill>
                  <a:srgbClr val="000000"/>
                </a:solidFill>
                <a:uFill>
                  <a:solidFill>
                    <a:srgbClr val="FFFFFF"/>
                  </a:solidFill>
                </a:uFill>
                <a:latin typeface="DejaVu Serif Condensed" panose="02060606050605020204"/>
              </a:rPr>
              <a:t>enlazar</a:t>
            </a:r>
            <a:r>
              <a:rPr lang="es-ES" sz="1635" b="0" strike="noStrike" spc="-1">
                <a:solidFill>
                  <a:srgbClr val="000000"/>
                </a:solidFill>
                <a:uFill>
                  <a:solidFill>
                    <a:srgbClr val="FFFFFF"/>
                  </a:solidFill>
                </a:uFill>
                <a:latin typeface="DejaVu Serif Condensed" panose="02060606050605020204"/>
              </a:rPr>
              <a:t> o </a:t>
            </a:r>
            <a:r>
              <a:rPr lang="es-ES" sz="1635" b="1" i="1" strike="noStrike" spc="-1">
                <a:solidFill>
                  <a:srgbClr val="000000"/>
                </a:solidFill>
                <a:uFill>
                  <a:solidFill>
                    <a:srgbClr val="FFFFFF"/>
                  </a:solidFill>
                </a:uFill>
                <a:latin typeface="DejaVu Serif Condensed" panose="02060606050605020204"/>
              </a:rPr>
              <a:t>asociar</a:t>
            </a:r>
            <a:r>
              <a:rPr lang="es-ES" sz="1635" b="0" strike="noStrike" spc="-1">
                <a:solidFill>
                  <a:srgbClr val="000000"/>
                </a:solidFill>
                <a:uFill>
                  <a:solidFill>
                    <a:srgbClr val="FFFFFF"/>
                  </a:solidFill>
                </a:uFill>
                <a:latin typeface="DejaVu Serif Condensed" panose="02060606050605020204"/>
              </a:rPr>
              <a:t> al objeto receptor.</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El emisor del mensaje solicita al receptor que realice una operación.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llamada al método siempre se produce en el contexto de un objeto concreto.</a:t>
            </a:r>
            <a:endParaRPr lang="es-ES" sz="1635" b="0" strike="noStrike" spc="-1">
              <a:solidFill>
                <a:srgbClr val="000000"/>
              </a:solidFill>
              <a:uFill>
                <a:solidFill>
                  <a:srgbClr val="FFFFFF"/>
                </a:solidFill>
              </a:uFill>
              <a:latin typeface="DejaVu Sans" panose="020B0603030804020204"/>
            </a:endParaRPr>
          </a:p>
        </p:txBody>
      </p:sp>
      <p:sp>
        <p:nvSpPr>
          <p:cNvPr id="160" name="CustomShape 5"/>
          <p:cNvSpPr/>
          <p:nvPr/>
        </p:nvSpPr>
        <p:spPr>
          <a:xfrm>
            <a:off x="878513" y="3697682"/>
            <a:ext cx="1730721"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Objeto</a:t>
            </a: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Emisor</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p:txBody>
      </p:sp>
      <p:sp>
        <p:nvSpPr>
          <p:cNvPr id="161" name="CustomShape 6"/>
          <p:cNvSpPr/>
          <p:nvPr/>
        </p:nvSpPr>
        <p:spPr>
          <a:xfrm>
            <a:off x="4895093" y="3697682"/>
            <a:ext cx="1730721"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Objeto</a:t>
            </a: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Receptor</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p:txBody>
      </p:sp>
      <p:sp>
        <p:nvSpPr>
          <p:cNvPr id="162" name="CustomShape 7"/>
          <p:cNvSpPr/>
          <p:nvPr/>
        </p:nvSpPr>
        <p:spPr>
          <a:xfrm>
            <a:off x="3099061" y="4187508"/>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63" name="TextShape 8"/>
          <p:cNvSpPr txBox="1"/>
          <p:nvPr/>
        </p:nvSpPr>
        <p:spPr>
          <a:xfrm>
            <a:off x="2978890" y="3864549"/>
            <a:ext cx="1263100"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Mensaje</a:t>
            </a:r>
            <a:endParaRPr lang="es-ES" sz="1635" b="0" strike="noStrike" spc="-1">
              <a:solidFill>
                <a:srgbClr val="000000"/>
              </a:solidFill>
              <a:uFill>
                <a:solidFill>
                  <a:srgbClr val="FFFFFF"/>
                </a:solidFill>
              </a:uFill>
              <a:latin typeface="DejaVu Sans" panose="020B0603030804020204"/>
            </a:endParaRPr>
          </a:p>
        </p:txBody>
      </p:sp>
      <p:sp>
        <p:nvSpPr>
          <p:cNvPr id="164" name="TextShape 9"/>
          <p:cNvSpPr txBox="1"/>
          <p:nvPr/>
        </p:nvSpPr>
        <p:spPr>
          <a:xfrm>
            <a:off x="6691124" y="4187508"/>
            <a:ext cx="2345291"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Ejecuta un método</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3"/>
          <p:cNvSpPr txBox="1"/>
          <p:nvPr/>
        </p:nvSpPr>
        <p:spPr>
          <a:xfrm>
            <a:off x="165561" y="4915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¿Qué es una Clase?</a:t>
            </a:r>
            <a:endParaRPr lang="es-ES" sz="2360" b="0" strike="noStrike" spc="-1">
              <a:solidFill>
                <a:srgbClr val="000000"/>
              </a:solidFill>
              <a:uFill>
                <a:solidFill>
                  <a:srgbClr val="FFFFFF"/>
                </a:solidFill>
              </a:uFill>
              <a:latin typeface="DejaVu Sans" panose="020B0603030804020204"/>
            </a:endParaRPr>
          </a:p>
        </p:txBody>
      </p:sp>
      <p:sp>
        <p:nvSpPr>
          <p:cNvPr id="169" name="TextShape 4"/>
          <p:cNvSpPr txBox="1"/>
          <p:nvPr/>
        </p:nvSpPr>
        <p:spPr>
          <a:xfrm>
            <a:off x="0" y="1184449"/>
            <a:ext cx="9143433" cy="1285305"/>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Mecanismo utilizado en la POO para abstraer conceptos (clasificación).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lgn="just">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Describe las características comunes a todos los objetos que pertenecen a ella.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Especifica:</a:t>
            </a:r>
            <a:endParaRPr lang="es-ES" sz="1635" b="0" strike="noStrike" spc="-1">
              <a:solidFill>
                <a:srgbClr val="000000"/>
              </a:solidFill>
              <a:uFill>
                <a:solidFill>
                  <a:srgbClr val="FFFFFF"/>
                </a:solidFill>
              </a:uFill>
              <a:latin typeface="DejaVu Sans" panose="020B0603030804020204"/>
            </a:endParaRPr>
          </a:p>
        </p:txBody>
      </p:sp>
      <p:sp>
        <p:nvSpPr>
          <p:cNvPr id="170" name="TextShape 5"/>
          <p:cNvSpPr txBox="1"/>
          <p:nvPr/>
        </p:nvSpPr>
        <p:spPr>
          <a:xfrm>
            <a:off x="359206" y="2689523"/>
            <a:ext cx="5877921" cy="1293143"/>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El </a:t>
            </a:r>
            <a:r>
              <a:rPr lang="es-ES" sz="1635" b="1" i="1" strike="noStrike" spc="-1">
                <a:solidFill>
                  <a:srgbClr val="000000"/>
                </a:solidFill>
                <a:uFill>
                  <a:solidFill>
                    <a:srgbClr val="FFFFFF"/>
                  </a:solidFill>
                </a:uFill>
                <a:latin typeface="DejaVu Serif Condensed" panose="02060606050605020204"/>
              </a:rPr>
              <a:t>comportamiento</a:t>
            </a:r>
            <a:r>
              <a:rPr lang="es-ES" sz="1635" b="0" strike="noStrike" spc="-1">
                <a:solidFill>
                  <a:srgbClr val="000000"/>
                </a:solidFill>
                <a:uFill>
                  <a:solidFill>
                    <a:srgbClr val="FFFFFF"/>
                  </a:solidFill>
                </a:uFill>
                <a:latin typeface="DejaVu Serif Condensed" panose="02060606050605020204"/>
              </a:rPr>
              <a:t> de los objetos.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lgn="just">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a:t>
            </a:r>
            <a:r>
              <a:rPr lang="es-ES" sz="1635" b="1" i="1" strike="noStrike" spc="-1">
                <a:solidFill>
                  <a:srgbClr val="000000"/>
                </a:solidFill>
                <a:uFill>
                  <a:solidFill>
                    <a:srgbClr val="FFFFFF"/>
                  </a:solidFill>
                </a:uFill>
                <a:latin typeface="DejaVu Serif Condensed" panose="02060606050605020204"/>
              </a:rPr>
              <a:t>estructura interna</a:t>
            </a:r>
            <a:r>
              <a:rPr lang="es-ES" sz="1635" b="0" strike="noStrike" spc="-1">
                <a:solidFill>
                  <a:srgbClr val="000000"/>
                </a:solidFill>
                <a:uFill>
                  <a:solidFill>
                    <a:srgbClr val="FFFFFF"/>
                  </a:solidFill>
                </a:uFill>
                <a:latin typeface="DejaVu Serif Condensed" panose="02060606050605020204"/>
              </a:rPr>
              <a:t> de los objetos.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definición e implementación de todas sus </a:t>
            </a:r>
            <a:r>
              <a:rPr lang="es-ES" sz="1635" b="1" i="1" strike="noStrike" spc="-1">
                <a:solidFill>
                  <a:srgbClr val="000000"/>
                </a:solidFill>
                <a:uFill>
                  <a:solidFill>
                    <a:srgbClr val="FFFFFF"/>
                  </a:solidFill>
                </a:uFill>
                <a:latin typeface="DejaVu Serif Condensed" panose="02060606050605020204"/>
              </a:rPr>
              <a:t>acciones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p:txBody>
      </p:sp>
      <p:pic>
        <p:nvPicPr>
          <p:cNvPr id="171" name="Picture 170"/>
          <p:cNvPicPr/>
          <p:nvPr/>
        </p:nvPicPr>
        <p:blipFill>
          <a:blip r:embed="rId1"/>
          <a:stretch>
            <a:fillRect/>
          </a:stretch>
        </p:blipFill>
        <p:spPr>
          <a:xfrm>
            <a:off x="6041197" y="4183168"/>
            <a:ext cx="3057825" cy="1571691"/>
          </a:xfrm>
          <a:prstGeom prst="rect">
            <a:avLst/>
          </a:prstGeom>
          <a:ln>
            <a:noFill/>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0">
                                            <p:txEl>
                                              <p:pRg st="0" end="35"/>
                                            </p:txEl>
                                          </p:spTgt>
                                        </p:tgtEl>
                                        <p:attrNameLst>
                                          <p:attrName>style.visibility</p:attrName>
                                        </p:attrNameLst>
                                      </p:cBhvr>
                                      <p:to>
                                        <p:strVal val="visible"/>
                                      </p:to>
                                    </p:set>
                                    <p:animEffect transition="out" filter="box(in)">
                                      <p:cBhvr additive="repl">
                                        <p:cTn id="7" dur="500"/>
                                        <p:tgtEl>
                                          <p:spTgt spid="170">
                                            <p:txEl>
                                              <p:p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0">
                                            <p:txEl>
                                              <p:pRg st="37" end="76"/>
                                            </p:txEl>
                                          </p:spTgt>
                                        </p:tgtEl>
                                        <p:attrNameLst>
                                          <p:attrName>style.visibility</p:attrName>
                                        </p:attrNameLst>
                                      </p:cBhvr>
                                      <p:to>
                                        <p:strVal val="visible"/>
                                      </p:to>
                                    </p:set>
                                    <p:animEffect transition="out" filter="box(in)">
                                      <p:cBhvr additive="repl">
                                        <p:cTn id="12" dur="500"/>
                                        <p:tgtEl>
                                          <p:spTgt spid="170">
                                            <p:txEl>
                                              <p:pRg st="37"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0">
                                            <p:txEl>
                                              <p:pRg st="78" end="133"/>
                                            </p:txEl>
                                          </p:spTgt>
                                        </p:tgtEl>
                                        <p:attrNameLst>
                                          <p:attrName>style.visibility</p:attrName>
                                        </p:attrNameLst>
                                      </p:cBhvr>
                                      <p:to>
                                        <p:strVal val="visible"/>
                                      </p:to>
                                    </p:set>
                                    <p:animEffect transition="out" filter="box(in)">
                                      <p:cBhvr additive="repl">
                                        <p:cTn id="17" dur="500"/>
                                        <p:tgtEl>
                                          <p:spTgt spid="170">
                                            <p:txEl>
                                              <p:pRg st="78"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3"/>
          <p:cNvSpPr txBox="1"/>
          <p:nvPr/>
        </p:nvSpPr>
        <p:spPr>
          <a:xfrm>
            <a:off x="165888" y="6693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Diferencias entre Clases y Objetos</a:t>
            </a:r>
            <a:endParaRPr lang="es-ES" sz="2360" b="0" strike="noStrike" spc="-1">
              <a:solidFill>
                <a:srgbClr val="000000"/>
              </a:solidFill>
              <a:uFill>
                <a:solidFill>
                  <a:srgbClr val="FFFFFF"/>
                </a:solidFill>
              </a:uFill>
              <a:latin typeface="DejaVu Sans" panose="020B0603030804020204"/>
            </a:endParaRPr>
          </a:p>
        </p:txBody>
      </p:sp>
      <p:sp>
        <p:nvSpPr>
          <p:cNvPr id="176" name="TextShape 4"/>
          <p:cNvSpPr txBox="1"/>
          <p:nvPr/>
        </p:nvSpPr>
        <p:spPr>
          <a:xfrm>
            <a:off x="0" y="1362249"/>
            <a:ext cx="9143433" cy="1049862"/>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Las clases son </a:t>
            </a:r>
            <a:r>
              <a:rPr lang="es-ES" sz="1635" b="1" i="1" strike="noStrike" spc="-1">
                <a:solidFill>
                  <a:srgbClr val="000000"/>
                </a:solidFill>
                <a:uFill>
                  <a:solidFill>
                    <a:srgbClr val="FFFFFF"/>
                  </a:solidFill>
                </a:uFill>
                <a:latin typeface="DejaVu Serif Condensed" panose="02060606050605020204"/>
              </a:rPr>
              <a:t>definiciones estáticas</a:t>
            </a:r>
            <a:r>
              <a:rPr lang="es-ES" sz="1635" b="0" strike="noStrike" spc="-1">
                <a:solidFill>
                  <a:srgbClr val="000000"/>
                </a:solidFill>
                <a:uFill>
                  <a:solidFill>
                    <a:srgbClr val="FFFFFF"/>
                  </a:solidFill>
                </a:uFill>
                <a:latin typeface="DejaVu Serif Condensed" panose="02060606050605020204"/>
              </a:rPr>
              <a:t> que se pueden utilizar para entender a todos los           objetos de una clase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objetos son </a:t>
            </a:r>
            <a:r>
              <a:rPr lang="es-ES" sz="1635" b="1" i="1" strike="noStrike" spc="-1">
                <a:solidFill>
                  <a:srgbClr val="000000"/>
                </a:solidFill>
                <a:uFill>
                  <a:solidFill>
                    <a:srgbClr val="FFFFFF"/>
                  </a:solidFill>
                </a:uFill>
                <a:latin typeface="DejaVu Serif Condensed" panose="02060606050605020204"/>
              </a:rPr>
              <a:t>entidades dinámicas</a:t>
            </a:r>
            <a:r>
              <a:rPr lang="es-ES" sz="1635" b="0" strike="noStrike" spc="-1">
                <a:solidFill>
                  <a:srgbClr val="000000"/>
                </a:solidFill>
                <a:uFill>
                  <a:solidFill>
                    <a:srgbClr val="FFFFFF"/>
                  </a:solidFill>
                </a:uFill>
                <a:latin typeface="DejaVu Serif Condensed" panose="02060606050605020204"/>
              </a:rPr>
              <a:t> que existen en el mundo real.</a:t>
            </a:r>
            <a:endParaRPr lang="es-ES" sz="1635" b="0" strike="noStrike" spc="-1">
              <a:solidFill>
                <a:srgbClr val="000000"/>
              </a:solidFill>
              <a:uFill>
                <a:solidFill>
                  <a:srgbClr val="FFFFFF"/>
                </a:solidFill>
              </a:uFill>
              <a:latin typeface="DejaVu Sans" panose="020B0603030804020204"/>
            </a:endParaRPr>
          </a:p>
        </p:txBody>
      </p:sp>
      <p:sp>
        <p:nvSpPr>
          <p:cNvPr id="177" name="CustomShape 5"/>
          <p:cNvSpPr/>
          <p:nvPr/>
        </p:nvSpPr>
        <p:spPr>
          <a:xfrm>
            <a:off x="881688" y="2830423"/>
            <a:ext cx="1730721"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Clases</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p:txBody>
      </p:sp>
      <p:sp>
        <p:nvSpPr>
          <p:cNvPr id="178" name="CustomShape 6"/>
          <p:cNvSpPr/>
          <p:nvPr/>
        </p:nvSpPr>
        <p:spPr>
          <a:xfrm>
            <a:off x="5061543" y="2830423"/>
            <a:ext cx="1796031"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Objetos</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p:txBody>
      </p:sp>
      <p:sp>
        <p:nvSpPr>
          <p:cNvPr id="179" name="CustomShape 7"/>
          <p:cNvSpPr/>
          <p:nvPr/>
        </p:nvSpPr>
        <p:spPr>
          <a:xfrm>
            <a:off x="3102236" y="2993699"/>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80" name="TextShape 8"/>
          <p:cNvSpPr txBox="1"/>
          <p:nvPr/>
        </p:nvSpPr>
        <p:spPr>
          <a:xfrm>
            <a:off x="2916755" y="2667147"/>
            <a:ext cx="1654961" cy="325572"/>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Instanciación</a:t>
            </a:r>
            <a:endParaRPr lang="es-ES" sz="1635" b="0" strike="noStrike" spc="-1">
              <a:solidFill>
                <a:srgbClr val="000000"/>
              </a:solidFill>
              <a:uFill>
                <a:solidFill>
                  <a:srgbClr val="FFFFFF"/>
                </a:solidFill>
              </a:uFill>
              <a:latin typeface="DejaVu Sans" panose="020B0603030804020204"/>
            </a:endParaRPr>
          </a:p>
        </p:txBody>
      </p:sp>
      <p:sp>
        <p:nvSpPr>
          <p:cNvPr id="181" name="CustomShape 9"/>
          <p:cNvSpPr/>
          <p:nvPr/>
        </p:nvSpPr>
        <p:spPr>
          <a:xfrm rot="10794000">
            <a:off x="3101910" y="3908042"/>
            <a:ext cx="1142929" cy="489827"/>
          </a:xfrm>
          <a:custGeom>
            <a:avLst/>
            <a:gdLst/>
            <a:ahLst/>
            <a:cxnLst/>
            <a:rect l="0" t="0" r="r" b="b"/>
            <a:pathLst>
              <a:path w="3502" h="1502">
                <a:moveTo>
                  <a:pt x="0" y="375"/>
                </a:moveTo>
                <a:lnTo>
                  <a:pt x="2625" y="375"/>
                </a:lnTo>
                <a:lnTo>
                  <a:pt x="2626" y="0"/>
                </a:lnTo>
                <a:lnTo>
                  <a:pt x="3501" y="750"/>
                </a:lnTo>
                <a:lnTo>
                  <a:pt x="2625" y="1501"/>
                </a:lnTo>
                <a:lnTo>
                  <a:pt x="2626" y="1125"/>
                </a:lnTo>
                <a:lnTo>
                  <a:pt x="1"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82" name="TextShape 10"/>
          <p:cNvSpPr txBox="1"/>
          <p:nvPr/>
        </p:nvSpPr>
        <p:spPr>
          <a:xfrm>
            <a:off x="2916755" y="3581491"/>
            <a:ext cx="1654961" cy="325572"/>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Clasificación</a:t>
            </a:r>
            <a:endParaRPr lang="es-ES" sz="1635" b="0" strike="noStrike" spc="-1">
              <a:solidFill>
                <a:srgbClr val="000000"/>
              </a:solidFill>
              <a:uFill>
                <a:solidFill>
                  <a:srgbClr val="FFFFFF"/>
                </a:solidFill>
              </a:uFill>
              <a:latin typeface="DejaVu Sans" panose="020B0603030804020204"/>
            </a:endParaRPr>
          </a:p>
        </p:txBody>
      </p:sp>
      <p:sp>
        <p:nvSpPr>
          <p:cNvPr id="183" name="TextShape 11"/>
          <p:cNvSpPr txBox="1"/>
          <p:nvPr/>
        </p:nvSpPr>
        <p:spPr>
          <a:xfrm>
            <a:off x="874831" y="4630047"/>
            <a:ext cx="2227406" cy="812786"/>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Definen atributos.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Definen métodos.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Generan instancias</a:t>
            </a:r>
            <a:endParaRPr lang="es-ES" sz="1635" b="0" strike="noStrike" spc="-1">
              <a:solidFill>
                <a:srgbClr val="000000"/>
              </a:solidFill>
              <a:uFill>
                <a:solidFill>
                  <a:srgbClr val="FFFFFF"/>
                </a:solidFill>
              </a:uFill>
              <a:latin typeface="DejaVu Sans" panose="020B0603030804020204"/>
            </a:endParaRPr>
          </a:p>
        </p:txBody>
      </p:sp>
      <p:sp>
        <p:nvSpPr>
          <p:cNvPr id="184" name="TextShape 12"/>
          <p:cNvSpPr txBox="1"/>
          <p:nvPr/>
        </p:nvSpPr>
        <p:spPr>
          <a:xfrm>
            <a:off x="5055012" y="4630373"/>
            <a:ext cx="2227406" cy="812786"/>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Poseen valores.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Ejecutan métodos.</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3"/>
          <p:cNvSpPr txBox="1"/>
          <p:nvPr/>
        </p:nvSpPr>
        <p:spPr>
          <a:xfrm>
            <a:off x="168827" y="6439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Encapsulamiento</a:t>
            </a:r>
            <a:endParaRPr lang="es-ES" sz="2360" b="0" strike="noStrike" spc="-1">
              <a:solidFill>
                <a:srgbClr val="000000"/>
              </a:solidFill>
              <a:uFill>
                <a:solidFill>
                  <a:srgbClr val="FFFFFF"/>
                </a:solidFill>
              </a:uFill>
              <a:latin typeface="DejaVu Sans" panose="020B0603030804020204"/>
            </a:endParaRPr>
          </a:p>
        </p:txBody>
      </p:sp>
      <p:sp>
        <p:nvSpPr>
          <p:cNvPr id="359" name="TextShape 4"/>
          <p:cNvSpPr txBox="1"/>
          <p:nvPr/>
        </p:nvSpPr>
        <p:spPr>
          <a:xfrm>
            <a:off x="0" y="1337502"/>
            <a:ext cx="9143433" cy="1044637"/>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una propiedad que asegura que la información de un módulo este oculta al exterior.</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Ocultando el estado de un objeto, solamente podremos modificar sus atributos mediante sus     métodos.</a:t>
            </a:r>
            <a:endParaRPr lang="es-ES" sz="1635" b="0" strike="noStrike" spc="-1">
              <a:solidFill>
                <a:srgbClr val="000000"/>
              </a:solidFill>
              <a:uFill>
                <a:solidFill>
                  <a:srgbClr val="FFFFFF"/>
                </a:solidFill>
              </a:uFill>
              <a:latin typeface="DejaVu Sans" panose="020B0603030804020204"/>
            </a:endParaRPr>
          </a:p>
        </p:txBody>
      </p:sp>
      <p:sp>
        <p:nvSpPr>
          <p:cNvPr id="360" name="CustomShape 5"/>
          <p:cNvSpPr/>
          <p:nvPr/>
        </p:nvSpPr>
        <p:spPr>
          <a:xfrm>
            <a:off x="1142929" y="2249886"/>
            <a:ext cx="4245165" cy="3755339"/>
          </a:xfrm>
          <a:prstGeom prst="ellipse">
            <a:avLst/>
          </a:prstGeom>
          <a:solidFill>
            <a:srgbClr val="99CCFF"/>
          </a:solidFill>
          <a:ln>
            <a:solidFill>
              <a:srgbClr val="000000"/>
            </a:solidFill>
          </a:ln>
        </p:spPr>
        <p:style>
          <a:lnRef idx="0">
            <a:srgbClr val="FFFFFF"/>
          </a:lnRef>
          <a:fillRef idx="0">
            <a:srgbClr val="FFFFFF"/>
          </a:fillRef>
          <a:effectRef idx="0">
            <a:srgbClr val="FFFFFF"/>
          </a:effectRef>
          <a:fontRef idx="minor"/>
        </p:style>
      </p:sp>
      <p:sp>
        <p:nvSpPr>
          <p:cNvPr id="361" name="Line 6"/>
          <p:cNvSpPr/>
          <p:nvPr/>
        </p:nvSpPr>
        <p:spPr>
          <a:xfrm>
            <a:off x="3265512" y="2249886"/>
            <a:ext cx="0" cy="3755339"/>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362" name="Line 7"/>
          <p:cNvSpPr/>
          <p:nvPr/>
        </p:nvSpPr>
        <p:spPr>
          <a:xfrm>
            <a:off x="1142929" y="4111228"/>
            <a:ext cx="4245165" cy="0"/>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363" name="Line 8"/>
          <p:cNvSpPr/>
          <p:nvPr/>
        </p:nvSpPr>
        <p:spPr>
          <a:xfrm>
            <a:off x="1698066" y="2837678"/>
            <a:ext cx="3102236" cy="2612409"/>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364" name="Line 9"/>
          <p:cNvSpPr/>
          <p:nvPr/>
        </p:nvSpPr>
        <p:spPr>
          <a:xfrm flipV="1">
            <a:off x="1665411" y="2739713"/>
            <a:ext cx="3102236" cy="2645065"/>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365" name="CustomShape 10"/>
          <p:cNvSpPr/>
          <p:nvPr/>
        </p:nvSpPr>
        <p:spPr>
          <a:xfrm>
            <a:off x="1959307" y="3066264"/>
            <a:ext cx="2612409" cy="2122583"/>
          </a:xfrm>
          <a:prstGeom prst="ellipse">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Atributo1</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Atributo2</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a:t>
            </a: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r>
              <a:rPr lang="es-ES" sz="1635" b="1" strike="noStrike" spc="-1">
                <a:solidFill>
                  <a:srgbClr val="000000"/>
                </a:solidFill>
                <a:uFill>
                  <a:solidFill>
                    <a:srgbClr val="FFFFFF"/>
                  </a:solidFill>
                </a:uFill>
                <a:latin typeface="DejaVu Sans Condensed" panose="020B0606030804020204"/>
              </a:rPr>
              <a:t>Atributo N</a:t>
            </a:r>
            <a:endParaRPr lang="es-ES" sz="1635" b="0" strike="noStrike" spc="-1">
              <a:solidFill>
                <a:srgbClr val="000000"/>
              </a:solidFill>
              <a:uFill>
                <a:solidFill>
                  <a:srgbClr val="FFFFFF"/>
                </a:solidFill>
              </a:uFill>
              <a:latin typeface="DejaVu Sans" panose="020B0603030804020204"/>
            </a:endParaRPr>
          </a:p>
        </p:txBody>
      </p:sp>
      <p:sp>
        <p:nvSpPr>
          <p:cNvPr id="366" name="TextShape 11"/>
          <p:cNvSpPr txBox="1"/>
          <p:nvPr/>
        </p:nvSpPr>
        <p:spPr>
          <a:xfrm>
            <a:off x="3337353" y="2612684"/>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Método1</a:t>
            </a:r>
            <a:endParaRPr lang="es-ES" sz="1635" b="0" strike="noStrike" spc="-1">
              <a:solidFill>
                <a:srgbClr val="000000"/>
              </a:solidFill>
              <a:uFill>
                <a:solidFill>
                  <a:srgbClr val="FFFFFF"/>
                </a:solidFill>
              </a:uFill>
              <a:latin typeface="DejaVu Sans" panose="020B0603030804020204"/>
            </a:endParaRPr>
          </a:p>
        </p:txBody>
      </p:sp>
      <p:sp>
        <p:nvSpPr>
          <p:cNvPr id="367" name="TextShape 12"/>
          <p:cNvSpPr txBox="1"/>
          <p:nvPr/>
        </p:nvSpPr>
        <p:spPr>
          <a:xfrm>
            <a:off x="1998493" y="2613011"/>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Método2</a:t>
            </a:r>
            <a:endParaRPr lang="es-ES" sz="1635" b="0" strike="noStrike" spc="-1">
              <a:solidFill>
                <a:srgbClr val="000000"/>
              </a:solidFill>
              <a:uFill>
                <a:solidFill>
                  <a:srgbClr val="FFFFFF"/>
                </a:solidFill>
              </a:uFill>
              <a:latin typeface="DejaVu Sans" panose="020B0603030804020204"/>
            </a:endParaRPr>
          </a:p>
        </p:txBody>
      </p:sp>
      <p:sp>
        <p:nvSpPr>
          <p:cNvPr id="368" name="TextShape 13"/>
          <p:cNvSpPr txBox="1"/>
          <p:nvPr/>
        </p:nvSpPr>
        <p:spPr>
          <a:xfrm rot="18436800">
            <a:off x="1077619" y="3425144"/>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Método3</a:t>
            </a:r>
            <a:endParaRPr lang="es-ES" sz="1635" b="0" strike="noStrike" spc="-1">
              <a:solidFill>
                <a:srgbClr val="000000"/>
              </a:solidFill>
              <a:uFill>
                <a:solidFill>
                  <a:srgbClr val="FFFFFF"/>
                </a:solidFill>
              </a:uFill>
              <a:latin typeface="DejaVu Sans" panose="020B0603030804020204"/>
            </a:endParaRPr>
          </a:p>
        </p:txBody>
      </p:sp>
      <p:sp>
        <p:nvSpPr>
          <p:cNvPr id="369" name="TextShape 14"/>
          <p:cNvSpPr txBox="1"/>
          <p:nvPr/>
        </p:nvSpPr>
        <p:spPr>
          <a:xfrm>
            <a:off x="1998493" y="5323712"/>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Método5</a:t>
            </a:r>
            <a:endParaRPr lang="es-ES" sz="1635" b="0" strike="noStrike" spc="-1">
              <a:solidFill>
                <a:srgbClr val="000000"/>
              </a:solidFill>
              <a:uFill>
                <a:solidFill>
                  <a:srgbClr val="FFFFFF"/>
                </a:solidFill>
              </a:uFill>
              <a:latin typeface="DejaVu Sans" panose="020B0603030804020204"/>
            </a:endParaRPr>
          </a:p>
        </p:txBody>
      </p:sp>
      <p:sp>
        <p:nvSpPr>
          <p:cNvPr id="370" name="TextShape 15"/>
          <p:cNvSpPr txBox="1"/>
          <p:nvPr/>
        </p:nvSpPr>
        <p:spPr>
          <a:xfrm>
            <a:off x="3337353" y="5324039"/>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Método6</a:t>
            </a:r>
            <a:endParaRPr lang="es-ES" sz="1635" b="0" strike="noStrike" spc="-1">
              <a:solidFill>
                <a:srgbClr val="000000"/>
              </a:solidFill>
              <a:uFill>
                <a:solidFill>
                  <a:srgbClr val="FFFFFF"/>
                </a:solidFill>
              </a:uFill>
              <a:latin typeface="DejaVu Sans" panose="020B0603030804020204"/>
            </a:endParaRPr>
          </a:p>
        </p:txBody>
      </p:sp>
      <p:sp>
        <p:nvSpPr>
          <p:cNvPr id="371" name="TextShape 16"/>
          <p:cNvSpPr txBox="1"/>
          <p:nvPr/>
        </p:nvSpPr>
        <p:spPr>
          <a:xfrm rot="14058600">
            <a:off x="1045290" y="4535418"/>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Método4</a:t>
            </a:r>
            <a:endParaRPr lang="es-ES" sz="1635" b="0" strike="noStrike" spc="-1">
              <a:solidFill>
                <a:srgbClr val="000000"/>
              </a:solidFill>
              <a:uFill>
                <a:solidFill>
                  <a:srgbClr val="FFFFFF"/>
                </a:solidFill>
              </a:uFill>
              <a:latin typeface="DejaVu Sans" panose="020B0603030804020204"/>
            </a:endParaRPr>
          </a:p>
        </p:txBody>
      </p:sp>
      <p:sp>
        <p:nvSpPr>
          <p:cNvPr id="372" name="TextShape 17"/>
          <p:cNvSpPr txBox="1"/>
          <p:nvPr/>
        </p:nvSpPr>
        <p:spPr>
          <a:xfrm rot="18436800">
            <a:off x="4278147" y="4502763"/>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Método7</a:t>
            </a:r>
            <a:endParaRPr lang="es-ES" sz="1635" b="0" strike="noStrike" spc="-1">
              <a:solidFill>
                <a:srgbClr val="000000"/>
              </a:solidFill>
              <a:uFill>
                <a:solidFill>
                  <a:srgbClr val="FFFFFF"/>
                </a:solidFill>
              </a:uFill>
              <a:latin typeface="DejaVu Sans" panose="020B0603030804020204"/>
            </a:endParaRPr>
          </a:p>
        </p:txBody>
      </p:sp>
      <p:sp>
        <p:nvSpPr>
          <p:cNvPr id="373" name="TextShape 18"/>
          <p:cNvSpPr txBox="1"/>
          <p:nvPr/>
        </p:nvSpPr>
        <p:spPr>
          <a:xfrm rot="14058600">
            <a:off x="4212837" y="3392815"/>
            <a:ext cx="116905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Método8</a:t>
            </a:r>
            <a:endParaRPr lang="es-ES" sz="1635" b="0" strike="noStrike" spc="-1">
              <a:solidFill>
                <a:srgbClr val="000000"/>
              </a:solidFill>
              <a:uFill>
                <a:solidFill>
                  <a:srgbClr val="FFFFFF"/>
                </a:solidFill>
              </a:uFill>
              <a:latin typeface="DejaVu Sans" panose="020B0603030804020204"/>
            </a:endParaRPr>
          </a:p>
        </p:txBody>
      </p:sp>
      <p:sp>
        <p:nvSpPr>
          <p:cNvPr id="374" name="CustomShape 19"/>
          <p:cNvSpPr/>
          <p:nvPr/>
        </p:nvSpPr>
        <p:spPr>
          <a:xfrm rot="10787400">
            <a:off x="5844613" y="3749736"/>
            <a:ext cx="816378" cy="326551"/>
          </a:xfrm>
          <a:custGeom>
            <a:avLst/>
            <a:gdLst/>
            <a:ahLst/>
            <a:cxnLst/>
            <a:rect l="0" t="0" r="r" b="b"/>
            <a:pathLst>
              <a:path w="2502" h="1002">
                <a:moveTo>
                  <a:pt x="0" y="251"/>
                </a:moveTo>
                <a:lnTo>
                  <a:pt x="1875" y="250"/>
                </a:lnTo>
                <a:lnTo>
                  <a:pt x="1875" y="0"/>
                </a:lnTo>
                <a:lnTo>
                  <a:pt x="2501" y="500"/>
                </a:lnTo>
                <a:lnTo>
                  <a:pt x="1876" y="1001"/>
                </a:lnTo>
                <a:lnTo>
                  <a:pt x="1875" y="750"/>
                </a:lnTo>
                <a:lnTo>
                  <a:pt x="0" y="751"/>
                </a:lnTo>
                <a:lnTo>
                  <a:pt x="0" y="251"/>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375" name="CustomShape 20"/>
          <p:cNvSpPr/>
          <p:nvPr/>
        </p:nvSpPr>
        <p:spPr>
          <a:xfrm rot="10787400">
            <a:off x="5518062" y="3292890"/>
            <a:ext cx="816378" cy="326551"/>
          </a:xfrm>
          <a:custGeom>
            <a:avLst/>
            <a:gdLst/>
            <a:ahLst/>
            <a:cxnLst/>
            <a:rect l="0" t="0" r="r" b="b"/>
            <a:pathLst>
              <a:path w="2502" h="1002">
                <a:moveTo>
                  <a:pt x="0" y="250"/>
                </a:moveTo>
                <a:lnTo>
                  <a:pt x="1875" y="250"/>
                </a:lnTo>
                <a:lnTo>
                  <a:pt x="1875" y="0"/>
                </a:lnTo>
                <a:lnTo>
                  <a:pt x="2501" y="499"/>
                </a:lnTo>
                <a:lnTo>
                  <a:pt x="1876" y="1001"/>
                </a:lnTo>
                <a:lnTo>
                  <a:pt x="1876" y="750"/>
                </a:lnTo>
                <a:lnTo>
                  <a:pt x="1"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376" name="CustomShape 21"/>
          <p:cNvSpPr/>
          <p:nvPr/>
        </p:nvSpPr>
        <p:spPr>
          <a:xfrm rot="10787400">
            <a:off x="6203819" y="4272871"/>
            <a:ext cx="816378" cy="326551"/>
          </a:xfrm>
          <a:custGeom>
            <a:avLst/>
            <a:gdLst/>
            <a:ahLst/>
            <a:cxnLst/>
            <a:rect l="0" t="0" r="r" b="b"/>
            <a:pathLst>
              <a:path w="2502" h="1002">
                <a:moveTo>
                  <a:pt x="0" y="250"/>
                </a:moveTo>
                <a:lnTo>
                  <a:pt x="1875" y="250"/>
                </a:lnTo>
                <a:lnTo>
                  <a:pt x="1875" y="0"/>
                </a:lnTo>
                <a:lnTo>
                  <a:pt x="2501" y="499"/>
                </a:lnTo>
                <a:lnTo>
                  <a:pt x="1875" y="1001"/>
                </a:lnTo>
                <a:lnTo>
                  <a:pt x="1875"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377" name="TextShape 22"/>
          <p:cNvSpPr txBox="1"/>
          <p:nvPr/>
        </p:nvSpPr>
        <p:spPr>
          <a:xfrm>
            <a:off x="7020850" y="3686711"/>
            <a:ext cx="1632756" cy="424517"/>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uso correcto</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out" filter="box(in)">
                                      <p:cBhvr additive="repl">
                                        <p:cTn id="7" dur="500"/>
                                        <p:tgtEl>
                                          <p:spTgt spid="374"/>
                                        </p:tgtEl>
                                      </p:cBhvr>
                                    </p:animEffect>
                                  </p:childTnLst>
                                </p:cTn>
                              </p:par>
                              <p:par>
                                <p:cTn id="8" presetID="4" presetClass="entr" presetSubtype="16"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out" filter="box(in)">
                                      <p:cBhvr additive="repl">
                                        <p:cTn id="10" dur="500"/>
                                        <p:tgtEl>
                                          <p:spTgt spid="375"/>
                                        </p:tgtEl>
                                      </p:cBhvr>
                                    </p:animEffect>
                                  </p:childTnLst>
                                </p:cTn>
                              </p:par>
                              <p:par>
                                <p:cTn id="11" presetID="4" presetClass="entr" presetSubtype="16" fill="hold" nodeType="withEffect">
                                  <p:stCondLst>
                                    <p:cond delay="0"/>
                                  </p:stCondLst>
                                  <p:childTnLst>
                                    <p:set>
                                      <p:cBhvr>
                                        <p:cTn id="12" dur="1" fill="hold">
                                          <p:stCondLst>
                                            <p:cond delay="0"/>
                                          </p:stCondLst>
                                        </p:cTn>
                                        <p:tgtEl>
                                          <p:spTgt spid="376"/>
                                        </p:tgtEl>
                                        <p:attrNameLst>
                                          <p:attrName>style.visibility</p:attrName>
                                        </p:attrNameLst>
                                      </p:cBhvr>
                                      <p:to>
                                        <p:strVal val="visible"/>
                                      </p:to>
                                    </p:set>
                                    <p:animEffect transition="out" filter="box(in)">
                                      <p:cBhvr additive="repl">
                                        <p:cTn id="13" dur="500"/>
                                        <p:tgtEl>
                                          <p:spTgt spid="376"/>
                                        </p:tgtEl>
                                      </p:cBhvr>
                                    </p:animEffect>
                                  </p:childTnLst>
                                </p:cTn>
                              </p:par>
                              <p:par>
                                <p:cTn id="14" presetID="4" presetClass="entr" presetSubtype="16" fill="hold" nodeType="withEffect">
                                  <p:stCondLst>
                                    <p:cond delay="0"/>
                                  </p:stCondLst>
                                  <p:childTnLst>
                                    <p:set>
                                      <p:cBhvr>
                                        <p:cTn id="15" dur="1" fill="hold">
                                          <p:stCondLst>
                                            <p:cond delay="0"/>
                                          </p:stCondLst>
                                        </p:cTn>
                                        <p:tgtEl>
                                          <p:spTgt spid="377"/>
                                        </p:tgtEl>
                                        <p:attrNameLst>
                                          <p:attrName>style.visibility</p:attrName>
                                        </p:attrNameLst>
                                      </p:cBhvr>
                                      <p:to>
                                        <p:strVal val="visible"/>
                                      </p:to>
                                    </p:set>
                                    <p:animEffect transition="out" filter="box(in)">
                                      <p:cBhvr additive="repl">
                                        <p:cTn id="16" dur="5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3"/>
          <p:cNvSpPr txBox="1"/>
          <p:nvPr/>
        </p:nvSpPr>
        <p:spPr>
          <a:xfrm>
            <a:off x="168827" y="6058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Constructores</a:t>
            </a:r>
            <a:endParaRPr lang="es-ES" sz="2360" b="0" strike="noStrike" spc="-1">
              <a:solidFill>
                <a:srgbClr val="000000"/>
              </a:solidFill>
              <a:uFill>
                <a:solidFill>
                  <a:srgbClr val="FFFFFF"/>
                </a:solidFill>
              </a:uFill>
              <a:latin typeface="DejaVu Sans" panose="020B0603030804020204"/>
            </a:endParaRPr>
          </a:p>
        </p:txBody>
      </p:sp>
      <p:sp>
        <p:nvSpPr>
          <p:cNvPr id="408" name="TextShape 4"/>
          <p:cNvSpPr txBox="1"/>
          <p:nvPr/>
        </p:nvSpPr>
        <p:spPr>
          <a:xfrm>
            <a:off x="0" y="1299729"/>
            <a:ext cx="9143433" cy="1766642"/>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Métodos con el mismo nombre de la clase.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Se utilizan para controlar el estado inicial en el que se crea un objeto.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No poseen valor de retorno (ni siquiera void).</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No se pueden invocar directamente como otro método.</a:t>
            </a:r>
            <a:endParaRPr lang="es-ES" sz="1635" b="0" strike="noStrike" spc="-1">
              <a:solidFill>
                <a:srgbClr val="000000"/>
              </a:solidFill>
              <a:uFill>
                <a:solidFill>
                  <a:srgbClr val="FFFFFF"/>
                </a:solidFill>
              </a:uFill>
              <a:latin typeface="DejaVu Sans" panose="020B0603030804020204"/>
            </a:endParaRPr>
          </a:p>
        </p:txBody>
      </p:sp>
      <p:pic>
        <p:nvPicPr>
          <p:cNvPr id="409" name="Picture 408"/>
          <p:cNvPicPr/>
          <p:nvPr/>
        </p:nvPicPr>
        <p:blipFill>
          <a:blip r:embed="rId1"/>
          <a:stretch>
            <a:fillRect/>
          </a:stretch>
        </p:blipFill>
        <p:spPr>
          <a:xfrm>
            <a:off x="326551" y="3746577"/>
            <a:ext cx="2122583" cy="979654"/>
          </a:xfrm>
          <a:prstGeom prst="rect">
            <a:avLst/>
          </a:prstGeom>
          <a:ln>
            <a:noFill/>
          </a:ln>
        </p:spPr>
      </p:pic>
      <p:pic>
        <p:nvPicPr>
          <p:cNvPr id="410" name="Picture 409"/>
          <p:cNvPicPr/>
          <p:nvPr/>
        </p:nvPicPr>
        <p:blipFill>
          <a:blip r:embed="rId2"/>
          <a:stretch>
            <a:fillRect/>
          </a:stretch>
        </p:blipFill>
        <p:spPr>
          <a:xfrm>
            <a:off x="3156770" y="3652203"/>
            <a:ext cx="5660112" cy="1727129"/>
          </a:xfrm>
          <a:prstGeom prst="rect">
            <a:avLst/>
          </a:prstGeom>
          <a:ln>
            <a:noFill/>
          </a:ln>
        </p:spPr>
      </p:pic>
      <p:sp>
        <p:nvSpPr>
          <p:cNvPr id="411" name="TextShape 5"/>
          <p:cNvSpPr txBox="1"/>
          <p:nvPr/>
        </p:nvSpPr>
        <p:spPr>
          <a:xfrm>
            <a:off x="163276" y="5379332"/>
            <a:ext cx="2122583"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Constructor vacío</a:t>
            </a:r>
            <a:endParaRPr lang="es-ES" sz="1635" b="0" strike="noStrike" spc="-1">
              <a:solidFill>
                <a:srgbClr val="000000"/>
              </a:solidFill>
              <a:uFill>
                <a:solidFill>
                  <a:srgbClr val="FFFFFF"/>
                </a:solidFill>
              </a:uFill>
              <a:latin typeface="DejaVu Sans" panose="020B0603030804020204"/>
            </a:endParaRPr>
          </a:p>
        </p:txBody>
      </p:sp>
      <p:sp>
        <p:nvSpPr>
          <p:cNvPr id="412" name="TextShape 6"/>
          <p:cNvSpPr txBox="1"/>
          <p:nvPr/>
        </p:nvSpPr>
        <p:spPr>
          <a:xfrm>
            <a:off x="3494098" y="5379659"/>
            <a:ext cx="3853304" cy="322959"/>
          </a:xfrm>
          <a:prstGeom prst="rect">
            <a:avLst/>
          </a:prstGeom>
          <a:noFill/>
          <a:ln>
            <a:noFill/>
          </a:ln>
        </p:spPr>
        <p:txBody>
          <a:bodyPr lIns="81637" tIns="40818" rIns="81637" bIns="40818"/>
          <a:p>
            <a:pPr algn="ctr"/>
            <a:r>
              <a:rPr lang="es-ES" sz="1635" b="1" strike="noStrike" spc="-1">
                <a:solidFill>
                  <a:srgbClr val="000000"/>
                </a:solidFill>
                <a:uFill>
                  <a:solidFill>
                    <a:srgbClr val="FFFFFF"/>
                  </a:solidFill>
                </a:uFill>
                <a:latin typeface="DejaVu Sans Condensed" panose="020B0606030804020204"/>
              </a:rPr>
              <a:t>Constructor con Parámetros</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3"/>
          <p:cNvSpPr txBox="1"/>
          <p:nvPr/>
        </p:nvSpPr>
        <p:spPr>
          <a:xfrm>
            <a:off x="164255" y="8725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Herencia</a:t>
            </a:r>
            <a:endParaRPr lang="es-ES" sz="2360" b="0" strike="noStrike" spc="-1">
              <a:solidFill>
                <a:srgbClr val="000000"/>
              </a:solidFill>
              <a:uFill>
                <a:solidFill>
                  <a:srgbClr val="FFFFFF"/>
                </a:solidFill>
              </a:uFill>
              <a:latin typeface="DejaVu Sans" panose="020B0603030804020204"/>
            </a:endParaRPr>
          </a:p>
        </p:txBody>
      </p:sp>
      <p:sp>
        <p:nvSpPr>
          <p:cNvPr id="54" name="TextShape 4"/>
          <p:cNvSpPr txBox="1"/>
          <p:nvPr/>
        </p:nvSpPr>
        <p:spPr>
          <a:xfrm>
            <a:off x="0" y="1564796"/>
            <a:ext cx="9143433" cy="2009923"/>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reusabilidad puede lograrse mediante </a:t>
            </a:r>
            <a:r>
              <a:rPr lang="es-ES" sz="1635" b="1" i="1" strike="noStrike" spc="-1">
                <a:solidFill>
                  <a:srgbClr val="000000"/>
                </a:solidFill>
                <a:uFill>
                  <a:solidFill>
                    <a:srgbClr val="FFFFFF"/>
                  </a:solidFill>
                </a:uFill>
                <a:latin typeface="DejaVu Serif Condensed" panose="02060606050605020204"/>
              </a:rPr>
              <a:t>herencia</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 comportamiento definido en una </a:t>
            </a:r>
            <a:r>
              <a:rPr lang="es-ES" sz="1635" b="0" i="1" strike="noStrike" spc="-1">
                <a:solidFill>
                  <a:srgbClr val="000000"/>
                </a:solidFill>
                <a:uFill>
                  <a:solidFill>
                    <a:srgbClr val="FFFFFF"/>
                  </a:solidFill>
                </a:uFill>
                <a:latin typeface="DejaVu Serif Condensed" panose="02060606050605020204"/>
              </a:rPr>
              <a:t>superclase</a:t>
            </a:r>
            <a:r>
              <a:rPr lang="es-ES" sz="1635" b="0" strike="noStrike" spc="-1">
                <a:solidFill>
                  <a:srgbClr val="000000"/>
                </a:solidFill>
                <a:uFill>
                  <a:solidFill>
                    <a:srgbClr val="FFFFFF"/>
                  </a:solidFill>
                </a:uFill>
                <a:latin typeface="DejaVu Serif Condensed" panose="02060606050605020204"/>
              </a:rPr>
              <a:t> es heredado por sus </a:t>
            </a:r>
            <a:r>
              <a:rPr lang="es-ES" sz="1635" b="0" i="1" strike="noStrike" spc="-1">
                <a:solidFill>
                  <a:srgbClr val="000000"/>
                </a:solidFill>
                <a:uFill>
                  <a:solidFill>
                    <a:srgbClr val="FFFFFF"/>
                  </a:solidFill>
                </a:uFill>
                <a:latin typeface="DejaVu Serif Condensed" panose="02060606050605020204"/>
              </a:rPr>
              <a:t>subclases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Las subclases extienden la funcionalidad heredada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Esto nos permite definir la mayor cantidad de funcionalidades y atributos y luego                      reutilizarlas.</a:t>
            </a:r>
            <a:endParaRPr lang="es-ES" sz="1635" b="0" strike="noStrike" spc="-1">
              <a:solidFill>
                <a:srgbClr val="000000"/>
              </a:solidFill>
              <a:uFill>
                <a:solidFill>
                  <a:srgbClr val="FFFFFF"/>
                </a:solidFill>
              </a:uFill>
              <a:latin typeface="DejaVu Sans" panose="020B0603030804020204"/>
            </a:endParaRPr>
          </a:p>
        </p:txBody>
      </p:sp>
      <p:pic>
        <p:nvPicPr>
          <p:cNvPr id="55" name="Picture 54"/>
          <p:cNvPicPr/>
          <p:nvPr/>
        </p:nvPicPr>
        <p:blipFill>
          <a:blip r:embed="rId1"/>
          <a:stretch>
            <a:fillRect/>
          </a:stretch>
        </p:blipFill>
        <p:spPr>
          <a:xfrm>
            <a:off x="1543934" y="3842490"/>
            <a:ext cx="2864507" cy="1966818"/>
          </a:xfrm>
          <a:prstGeom prst="rect">
            <a:avLst/>
          </a:prstGeom>
          <a:ln>
            <a:noFill/>
          </a:ln>
        </p:spPr>
      </p:pic>
      <p:sp>
        <p:nvSpPr>
          <p:cNvPr id="56" name="CustomShape 5"/>
          <p:cNvSpPr/>
          <p:nvPr/>
        </p:nvSpPr>
        <p:spPr>
          <a:xfrm>
            <a:off x="4081890" y="4013277"/>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57" name="CustomShape 6"/>
          <p:cNvSpPr/>
          <p:nvPr/>
        </p:nvSpPr>
        <p:spPr>
          <a:xfrm>
            <a:off x="4865613" y="5286826"/>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58" name="CustomShape 7"/>
          <p:cNvSpPr/>
          <p:nvPr/>
        </p:nvSpPr>
        <p:spPr>
          <a:xfrm>
            <a:off x="5061543" y="3850001"/>
            <a:ext cx="1959307" cy="653102"/>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Clase Padre</a:t>
            </a:r>
            <a:endParaRPr lang="es-ES" sz="1635" b="0" strike="noStrike" spc="-1">
              <a:solidFill>
                <a:srgbClr val="000000"/>
              </a:solidFill>
              <a:uFill>
                <a:solidFill>
                  <a:srgbClr val="FFFFFF"/>
                </a:solidFill>
              </a:uFill>
              <a:latin typeface="DejaVu Sans" panose="020B0603030804020204"/>
            </a:endParaRPr>
          </a:p>
        </p:txBody>
      </p:sp>
      <p:sp>
        <p:nvSpPr>
          <p:cNvPr id="59" name="CustomShape 8"/>
          <p:cNvSpPr/>
          <p:nvPr/>
        </p:nvSpPr>
        <p:spPr>
          <a:xfrm>
            <a:off x="5877921" y="5156206"/>
            <a:ext cx="1959307" cy="653102"/>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Clases Hijas</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out" filter="box(in)">
                                      <p:cBhvr additive="repl">
                                        <p:cTn id="7" dur="500"/>
                                        <p:tgtEl>
                                          <p:spTgt spid="56"/>
                                        </p:tgtEl>
                                      </p:cBhvr>
                                    </p:animEffect>
                                  </p:childTnLst>
                                </p:cTn>
                              </p:par>
                              <p:par>
                                <p:cTn id="8" presetID="4" presetClass="entr" presetSubtype="16"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out" filter="box(in)">
                                      <p:cBhvr additive="repl">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out" filter="box(in)">
                                      <p:cBhvr additive="repl">
                                        <p:cTn id="15" dur="500"/>
                                        <p:tgtEl>
                                          <p:spTgt spid="57"/>
                                        </p:tgtEl>
                                      </p:cBhvr>
                                    </p:animEffect>
                                  </p:childTnLst>
                                </p:cTn>
                              </p:par>
                              <p:par>
                                <p:cTn id="16" presetID="4" presetClass="entr" presetSubtype="16"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out" filter="box(in)">
                                      <p:cBhvr additive="repl">
                                        <p:cTn id="1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3"/>
          <p:cNvSpPr txBox="1"/>
          <p:nvPr/>
        </p:nvSpPr>
        <p:spPr>
          <a:xfrm>
            <a:off x="164582" y="11011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Herencia</a:t>
            </a:r>
            <a:endParaRPr lang="es-ES" sz="2360" b="0" strike="noStrike" spc="-1">
              <a:solidFill>
                <a:srgbClr val="000000"/>
              </a:solidFill>
              <a:uFill>
                <a:solidFill>
                  <a:srgbClr val="FFFFFF"/>
                </a:solidFill>
              </a:uFill>
              <a:latin typeface="DejaVu Sans" panose="020B0603030804020204"/>
            </a:endParaRPr>
          </a:p>
        </p:txBody>
      </p:sp>
      <p:sp>
        <p:nvSpPr>
          <p:cNvPr id="64" name="CustomShape 4"/>
          <p:cNvSpPr/>
          <p:nvPr/>
        </p:nvSpPr>
        <p:spPr>
          <a:xfrm>
            <a:off x="1338860" y="1792743"/>
            <a:ext cx="1469480" cy="1142929"/>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Clase Padre</a:t>
            </a:r>
            <a:endParaRPr lang="es-ES" sz="1635" b="0" strike="noStrike" spc="-1">
              <a:solidFill>
                <a:srgbClr val="000000"/>
              </a:solidFill>
              <a:uFill>
                <a:solidFill>
                  <a:srgbClr val="FFFFFF"/>
                </a:solidFill>
              </a:uFill>
              <a:latin typeface="DejaVu Sans" panose="020B0603030804020204"/>
            </a:endParaRPr>
          </a:p>
        </p:txBody>
      </p:sp>
      <p:sp>
        <p:nvSpPr>
          <p:cNvPr id="65" name="TextShape 5"/>
          <p:cNvSpPr txBox="1"/>
          <p:nvPr/>
        </p:nvSpPr>
        <p:spPr>
          <a:xfrm>
            <a:off x="3461443" y="1891035"/>
            <a:ext cx="5224819" cy="1044637"/>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Definimos atributos y comportamientos comunes.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considerada como un tipo de generalización.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p:txBody>
      </p:sp>
      <p:sp>
        <p:nvSpPr>
          <p:cNvPr id="66" name="CustomShape 6"/>
          <p:cNvSpPr/>
          <p:nvPr/>
        </p:nvSpPr>
        <p:spPr>
          <a:xfrm>
            <a:off x="163276" y="3915325"/>
            <a:ext cx="1632756" cy="1306205"/>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Clase Hija</a:t>
            </a:r>
            <a:endParaRPr lang="es-ES" sz="1635" b="0" strike="noStrike" spc="-1">
              <a:solidFill>
                <a:srgbClr val="000000"/>
              </a:solidFill>
              <a:uFill>
                <a:solidFill>
                  <a:srgbClr val="FFFFFF"/>
                </a:solidFill>
              </a:uFill>
              <a:latin typeface="DejaVu Sans" panose="020B0603030804020204"/>
            </a:endParaRPr>
          </a:p>
        </p:txBody>
      </p:sp>
      <p:sp>
        <p:nvSpPr>
          <p:cNvPr id="67" name="CustomShape 7"/>
          <p:cNvSpPr/>
          <p:nvPr/>
        </p:nvSpPr>
        <p:spPr>
          <a:xfrm>
            <a:off x="2351169" y="3915325"/>
            <a:ext cx="1632756" cy="1306205"/>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Clase Hija</a:t>
            </a:r>
            <a:endParaRPr lang="es-ES" sz="1635" b="0" strike="noStrike" spc="-1">
              <a:solidFill>
                <a:srgbClr val="000000"/>
              </a:solidFill>
              <a:uFill>
                <a:solidFill>
                  <a:srgbClr val="FFFFFF"/>
                </a:solidFill>
              </a:uFill>
              <a:latin typeface="DejaVu Sans" panose="020B0603030804020204"/>
            </a:endParaRPr>
          </a:p>
        </p:txBody>
      </p:sp>
      <p:sp>
        <p:nvSpPr>
          <p:cNvPr id="68" name="CustomShape 8"/>
          <p:cNvSpPr/>
          <p:nvPr/>
        </p:nvSpPr>
        <p:spPr>
          <a:xfrm rot="18057600">
            <a:off x="1183421" y="3267121"/>
            <a:ext cx="881035" cy="326551"/>
          </a:xfrm>
          <a:custGeom>
            <a:avLst/>
            <a:gdLst/>
            <a:ahLst/>
            <a:cxnLst/>
            <a:rect l="0" t="0" r="r" b="b"/>
            <a:pathLst>
              <a:path w="2700" h="1002">
                <a:moveTo>
                  <a:pt x="0" y="501"/>
                </a:moveTo>
                <a:lnTo>
                  <a:pt x="2003" y="499"/>
                </a:lnTo>
                <a:lnTo>
                  <a:pt x="2003" y="0"/>
                </a:lnTo>
                <a:lnTo>
                  <a:pt x="2699" y="499"/>
                </a:lnTo>
                <a:lnTo>
                  <a:pt x="2003" y="1001"/>
                </a:lnTo>
                <a:lnTo>
                  <a:pt x="2003" y="499"/>
                </a:lnTo>
                <a:lnTo>
                  <a:pt x="0" y="501"/>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69" name="CustomShape 9"/>
          <p:cNvSpPr/>
          <p:nvPr/>
        </p:nvSpPr>
        <p:spPr>
          <a:xfrm rot="13825200">
            <a:off x="2254836" y="3308267"/>
            <a:ext cx="881035" cy="326551"/>
          </a:xfrm>
          <a:custGeom>
            <a:avLst/>
            <a:gdLst/>
            <a:ahLst/>
            <a:cxnLst/>
            <a:rect l="0" t="0" r="r" b="b"/>
            <a:pathLst>
              <a:path w="2700" h="1002">
                <a:moveTo>
                  <a:pt x="0" y="503"/>
                </a:moveTo>
                <a:lnTo>
                  <a:pt x="2004" y="500"/>
                </a:lnTo>
                <a:lnTo>
                  <a:pt x="2003" y="0"/>
                </a:lnTo>
                <a:lnTo>
                  <a:pt x="2699" y="499"/>
                </a:lnTo>
                <a:lnTo>
                  <a:pt x="2004" y="1001"/>
                </a:lnTo>
                <a:lnTo>
                  <a:pt x="2004" y="500"/>
                </a:lnTo>
                <a:lnTo>
                  <a:pt x="0" y="503"/>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70" name="TextShape 10"/>
          <p:cNvSpPr txBox="1"/>
          <p:nvPr/>
        </p:nvSpPr>
        <p:spPr>
          <a:xfrm>
            <a:off x="4114545" y="4111909"/>
            <a:ext cx="5224819" cy="1285305"/>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Reutilizamos todo lo definido en la clase padre.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Podemos ampliar atributos y comportamientos 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r>
              <a:rPr lang="es-ES" sz="1635" b="0" i="1" strike="noStrike" spc="-1">
                <a:solidFill>
                  <a:srgbClr val="000000"/>
                </a:solidFill>
                <a:uFill>
                  <a:solidFill>
                    <a:srgbClr val="FFFFFF"/>
                  </a:solidFill>
                </a:uFill>
                <a:latin typeface="DejaVu Serif Condensed" panose="02060606050605020204"/>
              </a:rPr>
              <a:t>redifinirlos.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out" filter="box(in)">
                                      <p:cBhvr additive="repl">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out" filter="box(in)">
                                      <p:cBhvr additive="repl">
                                        <p:cTn id="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3"/>
          <p:cNvSpPr txBox="1"/>
          <p:nvPr/>
        </p:nvSpPr>
        <p:spPr>
          <a:xfrm>
            <a:off x="164908" y="7709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Herencia</a:t>
            </a:r>
            <a:endParaRPr lang="es-ES" sz="2360" b="0" strike="noStrike" spc="-1">
              <a:solidFill>
                <a:srgbClr val="000000"/>
              </a:solidFill>
              <a:uFill>
                <a:solidFill>
                  <a:srgbClr val="FFFFFF"/>
                </a:solidFill>
              </a:uFill>
              <a:latin typeface="DejaVu Sans" panose="020B0603030804020204"/>
            </a:endParaRPr>
          </a:p>
        </p:txBody>
      </p:sp>
      <p:sp>
        <p:nvSpPr>
          <p:cNvPr id="75" name="TextShape 4"/>
          <p:cNvSpPr txBox="1"/>
          <p:nvPr/>
        </p:nvSpPr>
        <p:spPr>
          <a:xfrm>
            <a:off x="0" y="1463522"/>
            <a:ext cx="9143433" cy="2007310"/>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clase hereda de su padre todos los atributos y métodos públicos y protegidos.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constructores no son heredados pero pueden invocarse.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métodos y atributos privados no se heredan.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Si la subclase esta en el mismo paquete que la clase padre, también se heredan los                   miembros default.</a:t>
            </a:r>
            <a:endParaRPr lang="es-ES" sz="1635" b="0" strike="noStrike" spc="-1">
              <a:solidFill>
                <a:srgbClr val="000000"/>
              </a:solidFill>
              <a:uFill>
                <a:solidFill>
                  <a:srgbClr val="FFFFFF"/>
                </a:solidFill>
              </a:uFill>
              <a:latin typeface="DejaVu Sans" panose="020B0603030804020204"/>
            </a:endParaRPr>
          </a:p>
        </p:txBody>
      </p:sp>
      <p:pic>
        <p:nvPicPr>
          <p:cNvPr id="76" name="Picture 75"/>
          <p:cNvPicPr/>
          <p:nvPr/>
        </p:nvPicPr>
        <p:blipFill>
          <a:blip r:embed="rId1"/>
          <a:stretch>
            <a:fillRect/>
          </a:stretch>
        </p:blipFill>
        <p:spPr>
          <a:xfrm>
            <a:off x="1698066" y="3547025"/>
            <a:ext cx="2965738" cy="2403417"/>
          </a:xfrm>
          <a:prstGeom prst="rect">
            <a:avLst/>
          </a:prstGeom>
          <a:ln>
            <a:noFill/>
          </a:ln>
        </p:spPr>
      </p:pic>
      <p:sp>
        <p:nvSpPr>
          <p:cNvPr id="77" name="CustomShape 5"/>
          <p:cNvSpPr/>
          <p:nvPr/>
        </p:nvSpPr>
        <p:spPr>
          <a:xfrm>
            <a:off x="4081890" y="3911677"/>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78" name="CustomShape 6"/>
          <p:cNvSpPr/>
          <p:nvPr/>
        </p:nvSpPr>
        <p:spPr>
          <a:xfrm>
            <a:off x="4865613" y="5185226"/>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79" name="CustomShape 7"/>
          <p:cNvSpPr/>
          <p:nvPr/>
        </p:nvSpPr>
        <p:spPr>
          <a:xfrm>
            <a:off x="5061543" y="3748401"/>
            <a:ext cx="1306205" cy="653102"/>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Superclase</a:t>
            </a:r>
            <a:endParaRPr lang="es-ES" sz="1635" b="0" strike="noStrike" spc="-1">
              <a:solidFill>
                <a:srgbClr val="000000"/>
              </a:solidFill>
              <a:uFill>
                <a:solidFill>
                  <a:srgbClr val="FFFFFF"/>
                </a:solidFill>
              </a:uFill>
              <a:latin typeface="DejaVu Sans" panose="020B0603030804020204"/>
            </a:endParaRPr>
          </a:p>
        </p:txBody>
      </p:sp>
      <p:sp>
        <p:nvSpPr>
          <p:cNvPr id="80" name="CustomShape 8"/>
          <p:cNvSpPr/>
          <p:nvPr/>
        </p:nvSpPr>
        <p:spPr>
          <a:xfrm>
            <a:off x="5877921" y="5054606"/>
            <a:ext cx="1306205" cy="653102"/>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strike="noStrike" spc="-1">
                <a:solidFill>
                  <a:srgbClr val="000000"/>
                </a:solidFill>
                <a:uFill>
                  <a:solidFill>
                    <a:srgbClr val="FFFFFF"/>
                  </a:solidFill>
                </a:uFill>
                <a:latin typeface="DejaVu Sans Condensed" panose="020B0606030804020204"/>
              </a:rPr>
              <a:t>Subclases</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out" filter="box(in)">
                                      <p:cBhvr additive="repl">
                                        <p:cTn id="7" dur="500"/>
                                        <p:tgtEl>
                                          <p:spTgt spid="77"/>
                                        </p:tgtEl>
                                      </p:cBhvr>
                                    </p:animEffect>
                                  </p:childTnLst>
                                </p:cTn>
                              </p:par>
                              <p:par>
                                <p:cTn id="8" presetID="4" presetClass="entr" presetSubtype="16"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out" filter="box(in)">
                                      <p:cBhvr additive="repl">
                                        <p:cTn id="10" dur="500"/>
                                        <p:tgtEl>
                                          <p:spTgt spid="7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out" filter="box(in)">
                                      <p:cBhvr additive="repl">
                                        <p:cTn id="15" dur="500"/>
                                        <p:tgtEl>
                                          <p:spTgt spid="78"/>
                                        </p:tgtEl>
                                      </p:cBhvr>
                                    </p:animEffect>
                                  </p:childTnLst>
                                </p:cTn>
                              </p:par>
                              <p:par>
                                <p:cTn id="16" presetID="4" presetClass="entr" presetSubtype="16"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out" filter="box(in)">
                                      <p:cBhvr additive="repl">
                                        <p:cTn id="1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3"/>
          <p:cNvSpPr txBox="1"/>
          <p:nvPr/>
        </p:nvSpPr>
        <p:spPr>
          <a:xfrm>
            <a:off x="163602" y="5931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La complejidad del Software</a:t>
            </a:r>
            <a:endParaRPr lang="es-ES" sz="2360" b="0" strike="noStrike" spc="-1">
              <a:solidFill>
                <a:srgbClr val="000000"/>
              </a:solidFill>
              <a:uFill>
                <a:solidFill>
                  <a:srgbClr val="FFFFFF"/>
                </a:solidFill>
              </a:uFill>
              <a:latin typeface="DejaVu Sans" panose="020B0603030804020204"/>
            </a:endParaRPr>
          </a:p>
        </p:txBody>
      </p:sp>
      <p:pic>
        <p:nvPicPr>
          <p:cNvPr id="54" name="Picture 53"/>
          <p:cNvPicPr/>
          <p:nvPr/>
        </p:nvPicPr>
        <p:blipFill>
          <a:blip r:embed="rId1"/>
          <a:stretch>
            <a:fillRect/>
          </a:stretch>
        </p:blipFill>
        <p:spPr>
          <a:xfrm>
            <a:off x="7347402" y="5737538"/>
            <a:ext cx="1796031" cy="1120397"/>
          </a:xfrm>
          <a:prstGeom prst="rect">
            <a:avLst/>
          </a:prstGeom>
          <a:ln>
            <a:noFill/>
          </a:ln>
        </p:spPr>
      </p:pic>
      <p:sp>
        <p:nvSpPr>
          <p:cNvPr id="55" name="TextShape 4"/>
          <p:cNvSpPr txBox="1"/>
          <p:nvPr/>
        </p:nvSpPr>
        <p:spPr>
          <a:xfrm>
            <a:off x="0" y="1284743"/>
            <a:ext cx="5877921" cy="322633"/>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Es una propiedad esencial del software, depende 4 partes:</a:t>
            </a:r>
            <a:endParaRPr lang="es-ES" sz="1635" b="0" strike="noStrike" spc="-1">
              <a:solidFill>
                <a:srgbClr val="000000"/>
              </a:solidFill>
              <a:uFill>
                <a:solidFill>
                  <a:srgbClr val="FFFFFF"/>
                </a:solidFill>
              </a:uFill>
              <a:latin typeface="DejaVu Sans" panose="020B0603030804020204"/>
            </a:endParaRPr>
          </a:p>
        </p:txBody>
      </p:sp>
      <p:sp>
        <p:nvSpPr>
          <p:cNvPr id="56" name="TextShape 5"/>
          <p:cNvSpPr txBox="1"/>
          <p:nvPr/>
        </p:nvSpPr>
        <p:spPr>
          <a:xfrm>
            <a:off x="91434" y="1841512"/>
            <a:ext cx="8816882" cy="3210651"/>
          </a:xfrm>
          <a:prstGeom prst="rect">
            <a:avLst/>
          </a:prstGeom>
          <a:noFill/>
          <a:ln>
            <a:noFill/>
          </a:ln>
        </p:spPr>
        <p:txBody>
          <a:bodyPr lIns="81637" tIns="40818" rIns="81637" bIns="40818"/>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El </a:t>
            </a:r>
            <a:r>
              <a:rPr lang="es-ES" sz="1635" b="0" i="1" strike="noStrike" spc="-1">
                <a:solidFill>
                  <a:srgbClr val="000000"/>
                </a:solidFill>
                <a:uFill>
                  <a:solidFill>
                    <a:srgbClr val="FFFFFF"/>
                  </a:solidFill>
                </a:uFill>
                <a:latin typeface="DejaVu Serif Condensed" panose="02060606050605020204"/>
              </a:rPr>
              <a:t>dominio</a:t>
            </a:r>
            <a:r>
              <a:rPr lang="es-ES" sz="1635" b="0" strike="noStrike" spc="-1">
                <a:solidFill>
                  <a:srgbClr val="000000"/>
                </a:solidFill>
                <a:uFill>
                  <a:solidFill>
                    <a:srgbClr val="FFFFFF"/>
                  </a:solidFill>
                </a:uFill>
                <a:latin typeface="DejaVu Serif Condensed" panose="02060606050605020204"/>
              </a:rPr>
              <a:t> del problema</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El </a:t>
            </a:r>
            <a:r>
              <a:rPr lang="es-ES" sz="1635" b="0" i="1" strike="noStrike" spc="-1">
                <a:solidFill>
                  <a:srgbClr val="000000"/>
                </a:solidFill>
                <a:uFill>
                  <a:solidFill>
                    <a:srgbClr val="FFFFFF"/>
                  </a:solidFill>
                </a:uFill>
                <a:latin typeface="DejaVu Serif Condensed" panose="02060606050605020204"/>
              </a:rPr>
              <a:t>proceso</a:t>
            </a:r>
            <a:r>
              <a:rPr lang="es-ES" sz="1635" b="0" strike="noStrike" spc="-1">
                <a:solidFill>
                  <a:srgbClr val="000000"/>
                </a:solidFill>
                <a:uFill>
                  <a:solidFill>
                    <a:srgbClr val="FFFFFF"/>
                  </a:solidFill>
                </a:uFill>
                <a:latin typeface="DejaVu Serif Condensed" panose="02060606050605020204"/>
              </a:rPr>
              <a:t> de desarrollo</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La </a:t>
            </a:r>
            <a:r>
              <a:rPr lang="es-ES" sz="1635" b="0" i="1" strike="noStrike" spc="-1">
                <a:solidFill>
                  <a:srgbClr val="000000"/>
                </a:solidFill>
                <a:uFill>
                  <a:solidFill>
                    <a:srgbClr val="FFFFFF"/>
                  </a:solidFill>
                </a:uFill>
                <a:latin typeface="DejaVu Serif Condensed" panose="02060606050605020204"/>
              </a:rPr>
              <a:t>flexibilidad</a:t>
            </a:r>
            <a:r>
              <a:rPr lang="es-ES" sz="1635" b="0" strike="noStrike" spc="-1">
                <a:solidFill>
                  <a:srgbClr val="000000"/>
                </a:solidFill>
                <a:uFill>
                  <a:solidFill>
                    <a:srgbClr val="FFFFFF"/>
                  </a:solidFill>
                </a:uFill>
                <a:latin typeface="DejaVu Serif Condensed" panose="02060606050605020204"/>
              </a:rPr>
              <a:t> en el software</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La </a:t>
            </a:r>
            <a:r>
              <a:rPr lang="es-ES" sz="1635" b="0" i="1" strike="noStrike" spc="-1">
                <a:solidFill>
                  <a:srgbClr val="000000"/>
                </a:solidFill>
                <a:uFill>
                  <a:solidFill>
                    <a:srgbClr val="FFFFFF"/>
                  </a:solidFill>
                </a:uFill>
                <a:latin typeface="DejaVu Serif Condensed" panose="02060606050605020204"/>
              </a:rPr>
              <a:t>reutilización</a:t>
            </a:r>
            <a:r>
              <a:rPr lang="es-ES" sz="1635" b="0" strike="noStrike" spc="-1">
                <a:solidFill>
                  <a:srgbClr val="000000"/>
                </a:solidFill>
                <a:uFill>
                  <a:solidFill>
                    <a:srgbClr val="FFFFFF"/>
                  </a:solidFill>
                </a:uFill>
                <a:latin typeface="DejaVu Serif Condensed" panose="02060606050605020204"/>
              </a:rPr>
              <a:t> del código</a:t>
            </a:r>
            <a:endParaRPr lang="es-ES" sz="1635" b="0" strike="noStrike" spc="-1">
              <a:solidFill>
                <a:srgbClr val="000000"/>
              </a:solidFill>
              <a:uFill>
                <a:solidFill>
                  <a:srgbClr val="FFFFFF"/>
                </a:solidFill>
              </a:uFill>
              <a:latin typeface="DejaVu Sans" panose="020B0603030804020204"/>
            </a:endParaRPr>
          </a:p>
        </p:txBody>
      </p:sp>
      <p:sp>
        <p:nvSpPr>
          <p:cNvPr id="57" name="CustomShape 6"/>
          <p:cNvSpPr/>
          <p:nvPr/>
        </p:nvSpPr>
        <p:spPr>
          <a:xfrm>
            <a:off x="3951269" y="1807225"/>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58" name="TextShape 7"/>
          <p:cNvSpPr txBox="1"/>
          <p:nvPr/>
        </p:nvSpPr>
        <p:spPr>
          <a:xfrm>
            <a:off x="5094198" y="1712851"/>
            <a:ext cx="4408441" cy="563301"/>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Requisitos muy distintos, cambiantes, contradictorios.</a:t>
            </a:r>
            <a:endParaRPr lang="es-ES" sz="1635" b="0" strike="noStrike" spc="-1">
              <a:solidFill>
                <a:srgbClr val="000000"/>
              </a:solidFill>
              <a:uFill>
                <a:solidFill>
                  <a:srgbClr val="FFFFFF"/>
                </a:solidFill>
              </a:uFill>
              <a:latin typeface="DejaVu Sans" panose="020B0603030804020204"/>
            </a:endParaRPr>
          </a:p>
        </p:txBody>
      </p:sp>
      <p:sp>
        <p:nvSpPr>
          <p:cNvPr id="59" name="CustomShape 8"/>
          <p:cNvSpPr/>
          <p:nvPr/>
        </p:nvSpPr>
        <p:spPr>
          <a:xfrm>
            <a:off x="3951269" y="2786878"/>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60" name="TextShape 9"/>
          <p:cNvSpPr txBox="1"/>
          <p:nvPr/>
        </p:nvSpPr>
        <p:spPr>
          <a:xfrm>
            <a:off x="5094198" y="2627521"/>
            <a:ext cx="4081890" cy="803969"/>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Intervienen muchos desarrolladores, se necesita coordinar y utilizar una tecnología en común.</a:t>
            </a:r>
            <a:endParaRPr lang="es-ES" sz="1635" b="0" strike="noStrike" spc="-1">
              <a:solidFill>
                <a:srgbClr val="000000"/>
              </a:solidFill>
              <a:uFill>
                <a:solidFill>
                  <a:srgbClr val="FFFFFF"/>
                </a:solidFill>
              </a:uFill>
              <a:latin typeface="DejaVu Sans" panose="020B0603030804020204"/>
            </a:endParaRPr>
          </a:p>
        </p:txBody>
      </p:sp>
      <p:sp>
        <p:nvSpPr>
          <p:cNvPr id="61" name="CustomShape 10"/>
          <p:cNvSpPr/>
          <p:nvPr/>
        </p:nvSpPr>
        <p:spPr>
          <a:xfrm>
            <a:off x="3951269" y="3733877"/>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62" name="TextShape 11"/>
          <p:cNvSpPr txBox="1"/>
          <p:nvPr/>
        </p:nvSpPr>
        <p:spPr>
          <a:xfrm>
            <a:off x="5094198" y="3639830"/>
            <a:ext cx="4081890" cy="563301"/>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Sistema apto para cambiar con los requerimientos del cliente</a:t>
            </a:r>
            <a:endParaRPr lang="es-ES" sz="1635" b="0" strike="noStrike" spc="-1">
              <a:solidFill>
                <a:srgbClr val="000000"/>
              </a:solidFill>
              <a:uFill>
                <a:solidFill>
                  <a:srgbClr val="FFFFFF"/>
                </a:solidFill>
              </a:uFill>
              <a:latin typeface="DejaVu Sans" panose="020B0603030804020204"/>
            </a:endParaRPr>
          </a:p>
        </p:txBody>
      </p:sp>
      <p:sp>
        <p:nvSpPr>
          <p:cNvPr id="63" name="CustomShape 12"/>
          <p:cNvSpPr/>
          <p:nvPr/>
        </p:nvSpPr>
        <p:spPr>
          <a:xfrm>
            <a:off x="3951269" y="4713857"/>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64" name="TextShape 13"/>
          <p:cNvSpPr txBox="1"/>
          <p:nvPr/>
        </p:nvSpPr>
        <p:spPr>
          <a:xfrm>
            <a:off x="5094198" y="4619810"/>
            <a:ext cx="4081890" cy="322959"/>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No reinventar la rueda.</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out" filter="box(in)">
                                      <p:cBhvr additive="repl">
                                        <p:cTn id="7" dur="500"/>
                                        <p:tgtEl>
                                          <p:spTgt spid="57"/>
                                        </p:tgtEl>
                                      </p:cBhvr>
                                    </p:animEffect>
                                  </p:childTnLst>
                                </p:cTn>
                              </p:par>
                              <p:par>
                                <p:cTn id="8" presetID="4" presetClass="entr" presetSubtype="16"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out" filter="box(in)">
                                      <p:cBhvr additive="repl">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out" filter="box(in)">
                                      <p:cBhvr additive="repl">
                                        <p:cTn id="15" dur="500"/>
                                        <p:tgtEl>
                                          <p:spTgt spid="59"/>
                                        </p:tgtEl>
                                      </p:cBhvr>
                                    </p:animEffect>
                                  </p:childTnLst>
                                </p:cTn>
                              </p:par>
                              <p:par>
                                <p:cTn id="16" presetID="4" presetClass="entr" presetSubtype="16"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out" filter="box(in)">
                                      <p:cBhvr additive="repl">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out" filter="box(in)">
                                      <p:cBhvr additive="repl">
                                        <p:cTn id="23" dur="500"/>
                                        <p:tgtEl>
                                          <p:spTgt spid="61"/>
                                        </p:tgtEl>
                                      </p:cBhvr>
                                    </p:animEffect>
                                  </p:childTnLst>
                                </p:cTn>
                              </p:par>
                              <p:par>
                                <p:cTn id="24" presetID="4" presetClass="entr" presetSubtype="16"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out" filter="box(in)">
                                      <p:cBhvr additive="repl">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out" filter="box(in)">
                                      <p:cBhvr additive="repl">
                                        <p:cTn id="31" dur="500"/>
                                        <p:tgtEl>
                                          <p:spTgt spid="63"/>
                                        </p:tgtEl>
                                      </p:cBhvr>
                                    </p:animEffect>
                                  </p:childTnLst>
                                </p:cTn>
                              </p:par>
                              <p:par>
                                <p:cTn id="32" presetID="4"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out" filter="box(in)">
                                      <p:cBhvr additive="repl">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3"/>
          <p:cNvSpPr txBox="1"/>
          <p:nvPr/>
        </p:nvSpPr>
        <p:spPr>
          <a:xfrm>
            <a:off x="166541" y="8217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Sobreescritura de métodos</a:t>
            </a:r>
            <a:endParaRPr lang="es-ES" sz="2360" b="0" strike="noStrike" spc="-1">
              <a:solidFill>
                <a:srgbClr val="000000"/>
              </a:solidFill>
              <a:uFill>
                <a:solidFill>
                  <a:srgbClr val="FFFFFF"/>
                </a:solidFill>
              </a:uFill>
              <a:latin typeface="DejaVu Sans" panose="020B0603030804020204"/>
            </a:endParaRPr>
          </a:p>
        </p:txBody>
      </p:sp>
      <p:sp>
        <p:nvSpPr>
          <p:cNvPr id="125" name="TextShape 4"/>
          <p:cNvSpPr txBox="1"/>
          <p:nvPr/>
        </p:nvSpPr>
        <p:spPr>
          <a:xfrm>
            <a:off x="0" y="1514649"/>
            <a:ext cx="9143433" cy="2007310"/>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Se da en el contexto de relaciones de herencia.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Consiste en reescribir la implementación de un método de </a:t>
            </a:r>
            <a:r>
              <a:rPr lang="es-ES" sz="1635" b="0" i="1" strike="noStrike" spc="-1">
                <a:solidFill>
                  <a:srgbClr val="000000"/>
                </a:solidFill>
                <a:uFill>
                  <a:solidFill>
                    <a:srgbClr val="FFFFFF"/>
                  </a:solidFill>
                </a:uFill>
                <a:latin typeface="DejaVu Serif Condensed" panose="02060606050605020204"/>
              </a:rPr>
              <a:t>instancia</a:t>
            </a:r>
            <a:r>
              <a:rPr lang="es-ES" sz="1635" b="0" strike="noStrike" spc="-1">
                <a:solidFill>
                  <a:srgbClr val="000000"/>
                </a:solidFill>
                <a:uFill>
                  <a:solidFill>
                    <a:srgbClr val="FFFFFF"/>
                  </a:solidFill>
                </a:uFill>
                <a:latin typeface="DejaVu Serif Condensed" panose="02060606050605020204"/>
              </a:rPr>
              <a:t>, con su mismo nombre y argumentos (</a:t>
            </a:r>
            <a:r>
              <a:rPr lang="es-ES" sz="1635" b="0" i="1" strike="noStrike" spc="-1">
                <a:solidFill>
                  <a:srgbClr val="000000"/>
                </a:solidFill>
                <a:uFill>
                  <a:solidFill>
                    <a:srgbClr val="FFFFFF"/>
                  </a:solidFill>
                </a:uFill>
                <a:latin typeface="DejaVu Serif Condensed" panose="02060606050605020204"/>
              </a:rPr>
              <a:t>firma del método</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Si una clase hija sobreescribe un método de su clase padre, entonces ocultará al mismo.</a:t>
            </a:r>
            <a:endParaRPr lang="es-ES" sz="1635" b="0" strike="noStrike" spc="-1">
              <a:solidFill>
                <a:srgbClr val="000000"/>
              </a:solidFill>
              <a:uFill>
                <a:solidFill>
                  <a:srgbClr val="FFFFFF"/>
                </a:solidFill>
              </a:uFill>
              <a:latin typeface="DejaVu Sans" panose="020B0603030804020204"/>
            </a:endParaRPr>
          </a:p>
        </p:txBody>
      </p:sp>
      <p:pic>
        <p:nvPicPr>
          <p:cNvPr id="126" name="Picture 125"/>
          <p:cNvPicPr/>
          <p:nvPr/>
        </p:nvPicPr>
        <p:blipFill>
          <a:blip r:embed="rId1"/>
          <a:stretch>
            <a:fillRect/>
          </a:stretch>
        </p:blipFill>
        <p:spPr>
          <a:xfrm>
            <a:off x="914343" y="3635925"/>
            <a:ext cx="2938961" cy="2449134"/>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3"/>
          <p:cNvSpPr txBox="1"/>
          <p:nvPr/>
        </p:nvSpPr>
        <p:spPr>
          <a:xfrm>
            <a:off x="167521" y="7328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Sobrecarga de métodos</a:t>
            </a:r>
            <a:endParaRPr lang="es-ES" sz="2360" b="0" strike="noStrike" spc="-1">
              <a:solidFill>
                <a:srgbClr val="000000"/>
              </a:solidFill>
              <a:uFill>
                <a:solidFill>
                  <a:srgbClr val="FFFFFF"/>
                </a:solidFill>
              </a:uFill>
              <a:latin typeface="DejaVu Sans" panose="020B0603030804020204"/>
            </a:endParaRPr>
          </a:p>
        </p:txBody>
      </p:sp>
      <p:sp>
        <p:nvSpPr>
          <p:cNvPr id="149" name="TextShape 4"/>
          <p:cNvSpPr txBox="1"/>
          <p:nvPr/>
        </p:nvSpPr>
        <p:spPr>
          <a:xfrm>
            <a:off x="0" y="1426075"/>
            <a:ext cx="9143433" cy="1766642"/>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Dos o más métodos definidos en la </a:t>
            </a:r>
            <a:r>
              <a:rPr lang="es-ES" sz="1635" b="0" i="1" strike="noStrike" spc="-1">
                <a:solidFill>
                  <a:srgbClr val="000000"/>
                </a:solidFill>
                <a:uFill>
                  <a:solidFill>
                    <a:srgbClr val="FFFFFF"/>
                  </a:solidFill>
                </a:uFill>
                <a:latin typeface="DejaVu Serif Condensed" panose="02060606050605020204"/>
              </a:rPr>
              <a:t>misma clase</a:t>
            </a:r>
            <a:r>
              <a:rPr lang="es-ES" sz="1635" b="0" strike="noStrike" spc="-1">
                <a:solidFill>
                  <a:srgbClr val="000000"/>
                </a:solidFill>
                <a:uFill>
                  <a:solidFill>
                    <a:srgbClr val="FFFFFF"/>
                  </a:solidFill>
                </a:uFill>
                <a:latin typeface="DejaVu Serif Condensed" panose="02060606050605020204"/>
              </a:rPr>
              <a:t> y con igual nombre pueden sobrecargarse.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Para ello es necesario que tengan el mismo nombre y tipo de retorno, pero </a:t>
            </a:r>
            <a:r>
              <a:rPr lang="es-ES" sz="1635" b="0" i="1" strike="noStrike" spc="-1">
                <a:solidFill>
                  <a:srgbClr val="000000"/>
                </a:solidFill>
                <a:uFill>
                  <a:solidFill>
                    <a:srgbClr val="FFFFFF"/>
                  </a:solidFill>
                </a:uFill>
                <a:latin typeface="DejaVu Serif Condensed" panose="02060606050605020204"/>
              </a:rPr>
              <a:t>diferentes listas       de argumentos (en número o tipos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indent="0">
              <a:buClr>
                <a:srgbClr val="000000"/>
              </a:buClr>
              <a:buSzPct val="45000"/>
              <a:buFont typeface="Wingdings" panose="05000000000000000000" pitchFamily="2" charset="2"/>
              <a:buNone/>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r>
              <a:rPr lang="" altLang="es-ES" sz="1635" b="0" strike="noStrike" spc="-1">
                <a:solidFill>
                  <a:srgbClr val="000000"/>
                </a:solidFill>
                <a:uFill>
                  <a:solidFill>
                    <a:srgbClr val="FFFFFF"/>
                  </a:solidFill>
                </a:uFill>
                <a:latin typeface="DejaVu Serif Condensed" panose="02060606050605020204"/>
              </a:rPr>
              <a:t>E</a:t>
            </a:r>
            <a:r>
              <a:rPr lang="es-ES" sz="1635" b="0" strike="noStrike" spc="-1">
                <a:solidFill>
                  <a:srgbClr val="000000"/>
                </a:solidFill>
                <a:uFill>
                  <a:solidFill>
                    <a:srgbClr val="FFFFFF"/>
                  </a:solidFill>
                </a:uFill>
                <a:latin typeface="DejaVu Serif Condensed" panose="02060606050605020204"/>
              </a:rPr>
              <a:t>n tiempo real determina los parámetros con los cuales estamos invocando a un            método y selecciona el correspondiente.</a:t>
            </a:r>
            <a:endParaRPr lang="es-ES" sz="1635" b="0" strike="noStrike" spc="-1">
              <a:solidFill>
                <a:srgbClr val="000000"/>
              </a:solidFill>
              <a:uFill>
                <a:solidFill>
                  <a:srgbClr val="FFFFFF"/>
                </a:solidFill>
              </a:uFill>
              <a:latin typeface="DejaVu Sans" panose="020B0603030804020204"/>
            </a:endParaRPr>
          </a:p>
        </p:txBody>
      </p:sp>
      <p:pic>
        <p:nvPicPr>
          <p:cNvPr id="150" name="Picture 149"/>
          <p:cNvPicPr/>
          <p:nvPr/>
        </p:nvPicPr>
        <p:blipFill>
          <a:blip r:embed="rId1"/>
          <a:stretch>
            <a:fillRect/>
          </a:stretch>
        </p:blipFill>
        <p:spPr>
          <a:xfrm>
            <a:off x="489827" y="3490859"/>
            <a:ext cx="3032354" cy="2505301"/>
          </a:xfrm>
          <a:prstGeom prst="rect">
            <a:avLst/>
          </a:prstGeom>
          <a:ln>
            <a:noFill/>
          </a:ln>
        </p:spPr>
      </p:pic>
      <p:sp>
        <p:nvSpPr>
          <p:cNvPr id="151" name="CustomShape 5"/>
          <p:cNvSpPr/>
          <p:nvPr/>
        </p:nvSpPr>
        <p:spPr>
          <a:xfrm>
            <a:off x="3592063" y="4298093"/>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52" name="TextShape 6"/>
          <p:cNvSpPr txBox="1"/>
          <p:nvPr/>
        </p:nvSpPr>
        <p:spPr>
          <a:xfrm>
            <a:off x="4408441" y="4200128"/>
            <a:ext cx="3428787" cy="563301"/>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Métodos con el mismo nombre, pero con distinta firma.</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out" filter="box(in)">
                                      <p:cBhvr additive="repl">
                                        <p:cTn id="7" dur="500"/>
                                        <p:tgtEl>
                                          <p:spTgt spid="151"/>
                                        </p:tgtEl>
                                      </p:cBhvr>
                                    </p:animEffect>
                                  </p:childTnLst>
                                </p:cTn>
                              </p:par>
                              <p:par>
                                <p:cTn id="8" presetID="4" presetClass="entr" presetSubtype="16" fill="hold"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out" filter="box(in)">
                                      <p:cBhvr additive="repl">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3"/>
          <p:cNvSpPr txBox="1"/>
          <p:nvPr/>
        </p:nvSpPr>
        <p:spPr>
          <a:xfrm>
            <a:off x="168500" y="8979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Encadenamiento de constructores</a:t>
            </a:r>
            <a:endParaRPr lang="es-ES" sz="2360" b="0" strike="noStrike" spc="-1">
              <a:solidFill>
                <a:srgbClr val="000000"/>
              </a:solidFill>
              <a:uFill>
                <a:solidFill>
                  <a:srgbClr val="FFFFFF"/>
                </a:solidFill>
              </a:uFill>
              <a:latin typeface="DejaVu Sans" panose="020B0603030804020204"/>
            </a:endParaRPr>
          </a:p>
        </p:txBody>
      </p:sp>
      <p:sp>
        <p:nvSpPr>
          <p:cNvPr id="179" name="TextShape 4"/>
          <p:cNvSpPr txBox="1"/>
          <p:nvPr/>
        </p:nvSpPr>
        <p:spPr>
          <a:xfrm>
            <a:off x="0" y="1591502"/>
            <a:ext cx="9143433" cy="1285305"/>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Debido a que los constructores son un tipo especial de métodos, también pueden                       sobrecargarse.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Esto nos permite asegurar mínimamente como se inicialicen los objetos, no importando que     constructor se utilice.</a:t>
            </a:r>
            <a:endParaRPr lang="es-ES" sz="1635" b="0" strike="noStrike" spc="-1">
              <a:solidFill>
                <a:srgbClr val="000000"/>
              </a:solidFill>
              <a:uFill>
                <a:solidFill>
                  <a:srgbClr val="FFFFFF"/>
                </a:solidFill>
              </a:uFill>
              <a:latin typeface="DejaVu Sans" panose="020B0603030804020204"/>
            </a:endParaRPr>
          </a:p>
        </p:txBody>
      </p:sp>
      <p:pic>
        <p:nvPicPr>
          <p:cNvPr id="180" name="Picture 179"/>
          <p:cNvPicPr/>
          <p:nvPr/>
        </p:nvPicPr>
        <p:blipFill>
          <a:blip r:embed="rId1"/>
          <a:stretch>
            <a:fillRect/>
          </a:stretch>
        </p:blipFill>
        <p:spPr>
          <a:xfrm>
            <a:off x="2612409" y="3222299"/>
            <a:ext cx="3512385" cy="2359332"/>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3"/>
          <p:cNvSpPr txBox="1"/>
          <p:nvPr/>
        </p:nvSpPr>
        <p:spPr>
          <a:xfrm>
            <a:off x="170133" y="974434"/>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Métodos y clases </a:t>
            </a:r>
            <a:r>
              <a:rPr lang="es-ES" sz="2360" b="1" i="1" strike="noStrike" spc="-1">
                <a:solidFill>
                  <a:srgbClr val="000000"/>
                </a:solidFill>
                <a:uFill>
                  <a:solidFill>
                    <a:srgbClr val="FFFFFF"/>
                  </a:solidFill>
                </a:uFill>
                <a:latin typeface="DejaVu Sans Condensed" panose="020B0606030804020204"/>
              </a:rPr>
              <a:t>abstract</a:t>
            </a:r>
            <a:endParaRPr lang="es-ES" sz="2360" b="0" strike="noStrike" spc="-1">
              <a:solidFill>
                <a:srgbClr val="000000"/>
              </a:solidFill>
              <a:uFill>
                <a:solidFill>
                  <a:srgbClr val="FFFFFF"/>
                </a:solidFill>
              </a:uFill>
              <a:latin typeface="DejaVu Sans" panose="020B0603030804020204"/>
            </a:endParaRPr>
          </a:p>
        </p:txBody>
      </p:sp>
      <p:sp>
        <p:nvSpPr>
          <p:cNvPr id="222" name="TextShape 4"/>
          <p:cNvSpPr txBox="1"/>
          <p:nvPr/>
        </p:nvSpPr>
        <p:spPr>
          <a:xfrm>
            <a:off x="0" y="1668355"/>
            <a:ext cx="9143433" cy="3218488"/>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El calificador </a:t>
            </a:r>
            <a:r>
              <a:rPr lang="es-ES" sz="1635" b="0" i="1" strike="noStrike" spc="-1">
                <a:solidFill>
                  <a:srgbClr val="000000"/>
                </a:solidFill>
                <a:uFill>
                  <a:solidFill>
                    <a:srgbClr val="FFFFFF"/>
                  </a:solidFill>
                </a:uFill>
                <a:latin typeface="DejaVu Serif Condensed" panose="02060606050605020204"/>
              </a:rPr>
              <a:t>abstract</a:t>
            </a:r>
            <a:r>
              <a:rPr lang="es-ES" sz="1635" b="0" strike="noStrike" spc="-1">
                <a:solidFill>
                  <a:srgbClr val="000000"/>
                </a:solidFill>
                <a:uFill>
                  <a:solidFill>
                    <a:srgbClr val="FFFFFF"/>
                  </a:solidFill>
                </a:uFill>
                <a:latin typeface="DejaVu Serif Condensed" panose="02060606050605020204"/>
              </a:rPr>
              <a:t> condiciona el diseño de una jerarquía de herencia.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a:p>
            <a:r>
              <a:rPr lang="es-ES" sz="1635" b="1" strike="noStrike" spc="-1">
                <a:solidFill>
                  <a:srgbClr val="000000"/>
                </a:solidFill>
                <a:uFill>
                  <a:solidFill>
                    <a:srgbClr val="FFFFFF"/>
                  </a:solidFill>
                </a:uFill>
                <a:latin typeface="DejaVu Serif Condensed" panose="02060606050605020204"/>
              </a:rPr>
              <a:t>Clases Abstract</a:t>
            </a: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marL="1727835" lvl="7"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No pueden ser instanciadas.</a:t>
            </a:r>
            <a:endParaRPr lang="es-ES" sz="1635" b="0" strike="noStrike" spc="-1">
              <a:solidFill>
                <a:srgbClr val="000000"/>
              </a:solidFill>
              <a:uFill>
                <a:solidFill>
                  <a:srgbClr val="FFFFFF"/>
                </a:solidFill>
              </a:uFill>
              <a:latin typeface="DejaVu Sans" panose="020B0603030804020204"/>
            </a:endParaRPr>
          </a:p>
          <a:p>
            <a:pPr marL="1727835" lvl="7"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a:p>
            <a:r>
              <a:rPr lang="es-ES" sz="1635" b="1" strike="noStrike" spc="-1">
                <a:solidFill>
                  <a:srgbClr val="000000"/>
                </a:solidFill>
                <a:uFill>
                  <a:solidFill>
                    <a:srgbClr val="FFFFFF"/>
                  </a:solidFill>
                </a:uFill>
                <a:latin typeface="DejaVu Serif Condensed" panose="02060606050605020204"/>
              </a:rPr>
              <a:t>Métodos Abstract:</a:t>
            </a:r>
            <a:endParaRPr lang="es-ES" sz="1635" b="0" strike="noStrike" spc="-1">
              <a:solidFill>
                <a:srgbClr val="000000"/>
              </a:solidFill>
              <a:uFill>
                <a:solidFill>
                  <a:srgbClr val="FFFFFF"/>
                </a:solidFill>
              </a:uFill>
              <a:latin typeface="DejaVu Sans" panose="020B0603030804020204"/>
            </a:endParaRPr>
          </a:p>
          <a:p>
            <a:pPr marL="1727835" lvl="7"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No pueden tener implementación.</a:t>
            </a:r>
            <a:endParaRPr lang="es-ES" sz="1635" b="0" strike="noStrike" spc="-1">
              <a:solidFill>
                <a:srgbClr val="000000"/>
              </a:solidFill>
              <a:uFill>
                <a:solidFill>
                  <a:srgbClr val="FFFFFF"/>
                </a:solidFill>
              </a:uFill>
              <a:latin typeface="DejaVu Sans" panose="020B0603030804020204"/>
            </a:endParaRPr>
          </a:p>
          <a:p>
            <a:pPr marL="1727835" lvl="7"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Deben ser implementados para las clases no abstractas que extiendan de su clase.</a:t>
            </a:r>
            <a:endParaRPr lang="es-ES" sz="1635" b="0" strike="noStrike" spc="-1">
              <a:solidFill>
                <a:srgbClr val="000000"/>
              </a:solidFill>
              <a:uFill>
                <a:solidFill>
                  <a:srgbClr val="FFFFFF"/>
                </a:solidFill>
              </a:uFill>
              <a:latin typeface="DejaVu Sans" panose="020B0603030804020204"/>
            </a:endParaRPr>
          </a:p>
        </p:txBody>
      </p:sp>
      <p:pic>
        <p:nvPicPr>
          <p:cNvPr id="223" name="Picture 222"/>
          <p:cNvPicPr/>
          <p:nvPr/>
        </p:nvPicPr>
        <p:blipFill>
          <a:blip r:embed="rId1"/>
          <a:stretch>
            <a:fillRect/>
          </a:stretch>
        </p:blipFill>
        <p:spPr>
          <a:xfrm>
            <a:off x="1716680" y="2971947"/>
            <a:ext cx="2528486" cy="326551"/>
          </a:xfrm>
          <a:prstGeom prst="rect">
            <a:avLst/>
          </a:prstGeom>
          <a:ln>
            <a:noFill/>
          </a:ln>
        </p:spPr>
      </p:pic>
      <p:pic>
        <p:nvPicPr>
          <p:cNvPr id="224" name="Picture 223"/>
          <p:cNvPicPr/>
          <p:nvPr/>
        </p:nvPicPr>
        <p:blipFill>
          <a:blip r:embed="rId2"/>
          <a:stretch>
            <a:fillRect/>
          </a:stretch>
        </p:blipFill>
        <p:spPr>
          <a:xfrm>
            <a:off x="1603366" y="4959664"/>
            <a:ext cx="2805075" cy="396107"/>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3"/>
          <p:cNvSpPr txBox="1"/>
          <p:nvPr/>
        </p:nvSpPr>
        <p:spPr>
          <a:xfrm>
            <a:off x="170460" y="796634"/>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Métodos y clases </a:t>
            </a:r>
            <a:r>
              <a:rPr lang="es-ES" sz="2360" b="1" i="1" strike="noStrike" spc="-1">
                <a:solidFill>
                  <a:srgbClr val="000000"/>
                </a:solidFill>
                <a:uFill>
                  <a:solidFill>
                    <a:srgbClr val="FFFFFF"/>
                  </a:solidFill>
                </a:uFill>
                <a:latin typeface="DejaVu Sans Condensed" panose="020B0606030804020204"/>
              </a:rPr>
              <a:t>abstract</a:t>
            </a:r>
            <a:endParaRPr lang="es-ES" sz="2360" b="0" strike="noStrike" spc="-1">
              <a:solidFill>
                <a:srgbClr val="000000"/>
              </a:solidFill>
              <a:uFill>
                <a:solidFill>
                  <a:srgbClr val="FFFFFF"/>
                </a:solidFill>
              </a:uFill>
              <a:latin typeface="DejaVu Sans" panose="020B0603030804020204"/>
            </a:endParaRPr>
          </a:p>
        </p:txBody>
      </p:sp>
      <p:sp>
        <p:nvSpPr>
          <p:cNvPr id="229" name="TextShape 4"/>
          <p:cNvSpPr txBox="1"/>
          <p:nvPr/>
        </p:nvSpPr>
        <p:spPr>
          <a:xfrm>
            <a:off x="0" y="1489902"/>
            <a:ext cx="9143433" cy="2488647"/>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Cuando un método está presente en todas las clases de una jerarquía pero se implementa en   forma diferente conviene definirlo como abstracto.</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clase con al menos un método abstracto debe declararse como abstracta.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clase que extiende de una clase abstracta debe:</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Implementar todos sus métodos abstractos o …</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Declararse como abstracta.</a:t>
            </a:r>
            <a:endParaRPr lang="es-ES" sz="1635" b="0" strike="noStrike" spc="-1">
              <a:solidFill>
                <a:srgbClr val="000000"/>
              </a:solidFill>
              <a:uFill>
                <a:solidFill>
                  <a:srgbClr val="FFFFFF"/>
                </a:solidFill>
              </a:uFill>
              <a:latin typeface="DejaVu Sans" panose="020B0603030804020204"/>
            </a:endParaRPr>
          </a:p>
        </p:txBody>
      </p:sp>
      <p:pic>
        <p:nvPicPr>
          <p:cNvPr id="230" name="Picture 229"/>
          <p:cNvPicPr/>
          <p:nvPr/>
        </p:nvPicPr>
        <p:blipFill>
          <a:blip r:embed="rId1"/>
          <a:stretch>
            <a:fillRect/>
          </a:stretch>
        </p:blipFill>
        <p:spPr>
          <a:xfrm>
            <a:off x="498317" y="4263628"/>
            <a:ext cx="3746848" cy="1469480"/>
          </a:xfrm>
          <a:prstGeom prst="rect">
            <a:avLst/>
          </a:prstGeom>
          <a:ln>
            <a:noFill/>
          </a:ln>
        </p:spPr>
      </p:pic>
      <p:pic>
        <p:nvPicPr>
          <p:cNvPr id="231" name="Picture 230"/>
          <p:cNvPicPr/>
          <p:nvPr/>
        </p:nvPicPr>
        <p:blipFill>
          <a:blip r:embed="rId2"/>
          <a:stretch>
            <a:fillRect/>
          </a:stretch>
        </p:blipFill>
        <p:spPr>
          <a:xfrm>
            <a:off x="4734992" y="4263628"/>
            <a:ext cx="3592063" cy="1469480"/>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3"/>
          <p:cNvSpPr txBox="1"/>
          <p:nvPr/>
        </p:nvSpPr>
        <p:spPr>
          <a:xfrm>
            <a:off x="170786" y="529934"/>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Interfaces</a:t>
            </a:r>
            <a:endParaRPr lang="es-ES" sz="2360" b="0" strike="noStrike" spc="-1">
              <a:solidFill>
                <a:srgbClr val="000000"/>
              </a:solidFill>
              <a:uFill>
                <a:solidFill>
                  <a:srgbClr val="FFFFFF"/>
                </a:solidFill>
              </a:uFill>
              <a:latin typeface="DejaVu Sans" panose="020B0603030804020204"/>
            </a:endParaRPr>
          </a:p>
        </p:txBody>
      </p:sp>
      <p:sp>
        <p:nvSpPr>
          <p:cNvPr id="236" name="TextShape 4"/>
          <p:cNvSpPr txBox="1"/>
          <p:nvPr/>
        </p:nvSpPr>
        <p:spPr>
          <a:xfrm>
            <a:off x="0" y="1223529"/>
            <a:ext cx="9143433" cy="2007310"/>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Bloques de códigos que poseen declaraciones de métodos y opcionalmente constantes.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Todos sus métodos son abstractos, por ende no se definen.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interface puede ser implementada por N clases.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una clase implementa una interfaz se compromete a cumplir con su implementación, es     decir se firma un contrato entre la clase y la interfaz.</a:t>
            </a:r>
            <a:endParaRPr lang="es-ES" sz="1635" b="0" strike="noStrike" spc="-1">
              <a:solidFill>
                <a:srgbClr val="000000"/>
              </a:solidFill>
              <a:uFill>
                <a:solidFill>
                  <a:srgbClr val="FFFFFF"/>
                </a:solidFill>
              </a:uFill>
              <a:latin typeface="DejaVu Sans" panose="020B0603030804020204"/>
            </a:endParaRPr>
          </a:p>
        </p:txBody>
      </p:sp>
      <p:pic>
        <p:nvPicPr>
          <p:cNvPr id="237" name="Picture 236"/>
          <p:cNvPicPr/>
          <p:nvPr/>
        </p:nvPicPr>
        <p:blipFill>
          <a:blip r:embed="rId1"/>
          <a:stretch>
            <a:fillRect/>
          </a:stretch>
        </p:blipFill>
        <p:spPr>
          <a:xfrm>
            <a:off x="946998" y="3311170"/>
            <a:ext cx="2570937" cy="2608491"/>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3"/>
          <p:cNvSpPr txBox="1"/>
          <p:nvPr/>
        </p:nvSpPr>
        <p:spPr>
          <a:xfrm>
            <a:off x="172746" y="974434"/>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Polimorfismo</a:t>
            </a:r>
            <a:endParaRPr lang="es-ES" sz="2360" b="0" strike="noStrike" spc="-1">
              <a:solidFill>
                <a:srgbClr val="000000"/>
              </a:solidFill>
              <a:uFill>
                <a:solidFill>
                  <a:srgbClr val="FFFFFF"/>
                </a:solidFill>
              </a:uFill>
              <a:latin typeface="DejaVu Sans" panose="020B0603030804020204"/>
            </a:endParaRPr>
          </a:p>
        </p:txBody>
      </p:sp>
      <p:sp>
        <p:nvSpPr>
          <p:cNvPr id="292" name="TextShape 4"/>
          <p:cNvSpPr txBox="1"/>
          <p:nvPr/>
        </p:nvSpPr>
        <p:spPr>
          <a:xfrm>
            <a:off x="0" y="1667375"/>
            <a:ext cx="9143433" cy="2007310"/>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variable de referencia cambia el comportamiento según el tipo de objeto al que apunta.</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Una variable traba a objetos de una clase como objetos de una superclase y se invoca              dinámicamente el método correspondiente (</a:t>
            </a:r>
            <a:r>
              <a:rPr lang="es-ES" sz="1635" b="0" i="1" strike="noStrike" spc="-1">
                <a:solidFill>
                  <a:srgbClr val="000000"/>
                </a:solidFill>
                <a:uFill>
                  <a:solidFill>
                    <a:srgbClr val="FFFFFF"/>
                  </a:solidFill>
                </a:uFill>
                <a:latin typeface="DejaVu Serif Condensed" panose="02060606050605020204"/>
              </a:rPr>
              <a:t>binding dinámico</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Si tenemos un método que espera como parámetro una variable de clase X, podemos               invocarlo usando subclases pasando como parámetros referencias a objetos instancia de          subclases de X.</a:t>
            </a:r>
            <a:endParaRPr lang="es-ES" sz="1635" b="0" strike="noStrike" spc="-1">
              <a:solidFill>
                <a:srgbClr val="000000"/>
              </a:solidFill>
              <a:uFill>
                <a:solidFill>
                  <a:srgbClr val="FFFFFF"/>
                </a:solidFill>
              </a:uFill>
              <a:latin typeface="DejaVu Sans" panose="020B0603030804020204"/>
            </a:endParaRPr>
          </a:p>
        </p:txBody>
      </p:sp>
      <p:pic>
        <p:nvPicPr>
          <p:cNvPr id="293" name="Picture 292"/>
          <p:cNvPicPr/>
          <p:nvPr/>
        </p:nvPicPr>
        <p:blipFill>
          <a:blip r:embed="rId1"/>
          <a:stretch>
            <a:fillRect/>
          </a:stretch>
        </p:blipFill>
        <p:spPr>
          <a:xfrm>
            <a:off x="2966717" y="3958459"/>
            <a:ext cx="2911204" cy="1952450"/>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172" y="522842"/>
            <a:ext cx="6531024" cy="653102"/>
          </a:xfrm>
          <a:prstGeom prst="rect">
            <a:avLst/>
          </a:prstGeom>
          <a:noFill/>
          <a:ln>
            <a:noFill/>
          </a:ln>
        </p:spPr>
        <p:txBody>
          <a:bodyPr lIns="0" tIns="0" rIns="0" bIns="0" anchor="ctr"/>
          <a:p>
            <a:r>
              <a:rPr lang="" altLang="es-AR" sz="3265" b="0" strike="noStrike" spc="-1">
                <a:solidFill>
                  <a:srgbClr val="000000"/>
                </a:solidFill>
                <a:uFill>
                  <a:solidFill>
                    <a:srgbClr val="FFFFFF"/>
                  </a:solidFill>
                </a:uFill>
                <a:latin typeface="Arial" panose="020B0604020202020204"/>
              </a:rPr>
              <a:t>Scala : </a:t>
            </a:r>
            <a:r>
              <a:rPr lang="es-AR" sz="3265" b="0" strike="noStrike" spc="-1">
                <a:solidFill>
                  <a:srgbClr val="000000"/>
                </a:solidFill>
                <a:uFill>
                  <a:solidFill>
                    <a:srgbClr val="FFFFFF"/>
                  </a:solidFill>
                </a:uFill>
                <a:latin typeface="Arial" panose="020B0604020202020204"/>
              </a:rPr>
              <a:t>Todo es un Objeto</a:t>
            </a:r>
            <a:endParaRPr lang="es-AR" sz="3265" b="0" strike="noStrike" spc="-1">
              <a:solidFill>
                <a:srgbClr val="000000"/>
              </a:solidFill>
              <a:uFill>
                <a:solidFill>
                  <a:srgbClr val="FFFFFF"/>
                </a:solidFill>
              </a:uFill>
              <a:latin typeface="Arial" panose="020B0604020202020204"/>
            </a:endParaRPr>
          </a:p>
        </p:txBody>
      </p:sp>
      <p:sp>
        <p:nvSpPr>
          <p:cNvPr id="107" name="TextShape 2"/>
          <p:cNvSpPr txBox="1"/>
          <p:nvPr/>
        </p:nvSpPr>
        <p:spPr>
          <a:xfrm>
            <a:off x="457172" y="1633116"/>
            <a:ext cx="8229090" cy="3977067"/>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Como Java, scala cuenta con tipos tales como Byte , Char , Short , Int , Long , Float y Double, además Boolean. Sin embargo no existe el concepto de valores primitivos, es decir todo es un objeto, en serio. Veamos un ejemplo:</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1.toString() //"1"</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O</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1.to(10) // Yields Range(1, 2, 3, 4, 5, 6, 7, 8, 9, 10)</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La sobrecarga de operadores en scala es más simple, dado que un operador no es más que un método de un objeto. Es decir:</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a + b</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Es la forma simplificada de :</a:t>
            </a:r>
            <a:endParaRPr lang="es-AR" sz="18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800" b="0" strike="noStrike" spc="-1">
                <a:solidFill>
                  <a:srgbClr val="000000"/>
                </a:solidFill>
                <a:uFill>
                  <a:solidFill>
                    <a:srgbClr val="FFFFFF"/>
                  </a:solidFill>
                </a:uFill>
                <a:latin typeface="Arial" panose="020B0604020202020204"/>
              </a:rPr>
              <a:t>a.+(b)</a:t>
            </a:r>
            <a:endParaRPr lang="es-AR"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172" y="522842"/>
            <a:ext cx="6531024" cy="653102"/>
          </a:xfrm>
          <a:prstGeom prst="rect">
            <a:avLst/>
          </a:prstGeom>
          <a:noFill/>
          <a:ln>
            <a:noFill/>
          </a:ln>
        </p:spPr>
        <p:txBody>
          <a:bodyPr lIns="0" tIns="0" rIns="0" bIns="0" anchor="ctr"/>
          <a:p>
            <a:r>
              <a:rPr lang="en-US" altLang="es-AR" sz="3265" spc="-1">
                <a:uFill>
                  <a:solidFill>
                    <a:srgbClr val="FFFFFF"/>
                  </a:solidFill>
                </a:uFill>
                <a:sym typeface="+mn-ea"/>
              </a:rPr>
              <a:t>Scala : </a:t>
            </a:r>
            <a:r>
              <a:rPr lang="es-AR" sz="3265" b="0" strike="noStrike" spc="-1">
                <a:solidFill>
                  <a:srgbClr val="000000"/>
                </a:solidFill>
                <a:uFill>
                  <a:solidFill>
                    <a:srgbClr val="FFFFFF"/>
                  </a:solidFill>
                </a:uFill>
                <a:latin typeface="Arial" panose="020B0604020202020204"/>
              </a:rPr>
              <a:t>Todo es un Objeto</a:t>
            </a:r>
            <a:endParaRPr lang="es-AR" sz="3265" b="0" strike="noStrike" spc="-1">
              <a:solidFill>
                <a:srgbClr val="000000"/>
              </a:solidFill>
              <a:uFill>
                <a:solidFill>
                  <a:srgbClr val="FFFFFF"/>
                </a:solidFill>
              </a:uFill>
              <a:latin typeface="Arial" panose="020B0604020202020204"/>
            </a:endParaRPr>
          </a:p>
        </p:txBody>
      </p:sp>
      <p:sp>
        <p:nvSpPr>
          <p:cNvPr id="109" name="TextShape 2"/>
          <p:cNvSpPr txBox="1"/>
          <p:nvPr/>
        </p:nvSpPr>
        <p:spPr>
          <a:xfrm>
            <a:off x="457172" y="1633116"/>
            <a:ext cx="8229090" cy="3977067"/>
          </a:xfrm>
          <a:prstGeom prst="rect">
            <a:avLst/>
          </a:prstGeom>
          <a:noFill/>
          <a:ln>
            <a:noFill/>
          </a:ln>
        </p:spPr>
        <p:txBody>
          <a:bodyPr lIns="0" tIns="0" rIns="0" bIns="0">
            <a:normAutofit/>
          </a:bodyPr>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En Scala, es común usar una sintaxis que se parece a una llamada de función. Por ejemplo si a un string lo llamamos con un parámetro entero este retornara el char en  posición, similar a llamar a charAt de java o el operador [] en C. Por ejemplo:</a:t>
            </a:r>
            <a:endParaRPr lang="es-AR" sz="236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"Hello"(4) // Yields 'o'</a:t>
            </a:r>
            <a:endParaRPr lang="es-AR" sz="236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Esto funciona porque StringOps implemento el método apply :</a:t>
            </a:r>
            <a:endParaRPr lang="es-AR" sz="236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"Hello".apply(4)</a:t>
            </a:r>
            <a:endParaRPr lang="es-AR" sz="236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172" y="522842"/>
            <a:ext cx="6531024" cy="653102"/>
          </a:xfrm>
          <a:prstGeom prst="rect">
            <a:avLst/>
          </a:prstGeom>
          <a:noFill/>
          <a:ln>
            <a:noFill/>
          </a:ln>
        </p:spPr>
        <p:txBody>
          <a:bodyPr lIns="0" tIns="0" rIns="0" bIns="0" anchor="ctr"/>
          <a:p>
            <a:r>
              <a:rPr lang="en-US" altLang="es-AR" sz="3265" spc="-1">
                <a:uFill>
                  <a:solidFill>
                    <a:srgbClr val="FFFFFF"/>
                  </a:solidFill>
                </a:uFill>
                <a:sym typeface="+mn-ea"/>
              </a:rPr>
              <a:t>Scala : </a:t>
            </a:r>
            <a:r>
              <a:rPr lang="es-AR" sz="3265" b="0" strike="noStrike" spc="-1">
                <a:solidFill>
                  <a:srgbClr val="000000"/>
                </a:solidFill>
                <a:uFill>
                  <a:solidFill>
                    <a:srgbClr val="FFFFFF"/>
                  </a:solidFill>
                </a:uFill>
                <a:latin typeface="Arial" panose="020B0604020202020204"/>
              </a:rPr>
              <a:t>Clases</a:t>
            </a:r>
            <a:endParaRPr lang="es-AR" sz="3265" b="0" strike="noStrike" spc="-1">
              <a:solidFill>
                <a:srgbClr val="000000"/>
              </a:solidFill>
              <a:uFill>
                <a:solidFill>
                  <a:srgbClr val="FFFFFF"/>
                </a:solidFill>
              </a:uFill>
              <a:latin typeface="Arial" panose="020B0604020202020204"/>
            </a:endParaRPr>
          </a:p>
        </p:txBody>
      </p:sp>
      <p:sp>
        <p:nvSpPr>
          <p:cNvPr id="111" name="TextShape 2"/>
          <p:cNvSpPr txBox="1"/>
          <p:nvPr/>
        </p:nvSpPr>
        <p:spPr>
          <a:xfrm>
            <a:off x="457172" y="1633116"/>
            <a:ext cx="8229090" cy="3977067"/>
          </a:xfrm>
          <a:prstGeom prst="rect">
            <a:avLst/>
          </a:prstGeom>
          <a:noFill/>
          <a:ln>
            <a:noFill/>
          </a:ln>
        </p:spPr>
        <p:txBody>
          <a:bodyPr lIns="0" tIns="0" rIns="0" bIns="0">
            <a:normAutofit lnSpcReduction="10000"/>
          </a:bodyPr>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Scala cuenta con una estructura para definir clases como java o c++. Pero un tanto más moderna y nos simplifica bastante las escritura.</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class Counter {</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private var value = 0 // Se deben inicializar los valores</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def increment() { value += 1 } // Métodos por defecto son públicos</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def current() = value</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a:t>
            </a:r>
            <a:endParaRPr lang="es-AR" sz="236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p:cNvPicPr/>
          <p:nvPr/>
        </p:nvPicPr>
        <p:blipFill>
          <a:blip r:embed="rId1"/>
          <a:stretch>
            <a:fillRect/>
          </a:stretch>
        </p:blipFill>
        <p:spPr>
          <a:xfrm>
            <a:off x="365760" y="1622425"/>
            <a:ext cx="7320915" cy="4977130"/>
          </a:xfrm>
          <a:prstGeom prst="rect">
            <a:avLst/>
          </a:prstGeom>
          <a:ln>
            <a:noFill/>
          </a:ln>
        </p:spPr>
      </p:pic>
      <p:sp>
        <p:nvSpPr>
          <p:cNvPr id="69" name="TextShape 3"/>
          <p:cNvSpPr txBox="1"/>
          <p:nvPr/>
        </p:nvSpPr>
        <p:spPr>
          <a:xfrm>
            <a:off x="163929" y="4407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La complejidad del Software</a:t>
            </a:r>
            <a:endParaRPr lang="es-ES" sz="2360" b="0" strike="noStrike" spc="-1">
              <a:solidFill>
                <a:srgbClr val="000000"/>
              </a:solidFill>
              <a:uFill>
                <a:solidFill>
                  <a:srgbClr val="FFFFFF"/>
                </a:solidFill>
              </a:uFill>
              <a:latin typeface="DejaVu Sans" panose="020B0603030804020204"/>
            </a:endParaRPr>
          </a:p>
        </p:txBody>
      </p:sp>
      <p:sp>
        <p:nvSpPr>
          <p:cNvPr id="70" name="TextShape 4"/>
          <p:cNvSpPr txBox="1"/>
          <p:nvPr/>
        </p:nvSpPr>
        <p:spPr>
          <a:xfrm>
            <a:off x="65637" y="1067032"/>
            <a:ext cx="5877921" cy="322633"/>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Una triste realidad de los proyectos de Software...</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172" y="271382"/>
            <a:ext cx="6531024" cy="653102"/>
          </a:xfrm>
          <a:prstGeom prst="rect">
            <a:avLst/>
          </a:prstGeom>
          <a:noFill/>
          <a:ln>
            <a:noFill/>
          </a:ln>
        </p:spPr>
        <p:txBody>
          <a:bodyPr lIns="0" tIns="0" rIns="0" bIns="0" anchor="ctr"/>
          <a:p>
            <a:r>
              <a:rPr lang="es-AR" sz="3265" b="0" strike="noStrike" spc="-1">
                <a:solidFill>
                  <a:srgbClr val="000000"/>
                </a:solidFill>
                <a:uFill>
                  <a:solidFill>
                    <a:srgbClr val="FFFFFF"/>
                  </a:solidFill>
                </a:uFill>
                <a:latin typeface="Arial" panose="020B0604020202020204"/>
              </a:rPr>
              <a:t>Constructores</a:t>
            </a:r>
            <a:endParaRPr lang="es-AR" sz="3265" b="0" strike="noStrike" spc="-1">
              <a:solidFill>
                <a:srgbClr val="000000"/>
              </a:solidFill>
              <a:uFill>
                <a:solidFill>
                  <a:srgbClr val="FFFFFF"/>
                </a:solidFill>
              </a:uFill>
              <a:latin typeface="Arial" panose="020B0604020202020204"/>
            </a:endParaRPr>
          </a:p>
        </p:txBody>
      </p:sp>
      <p:sp>
        <p:nvSpPr>
          <p:cNvPr id="113" name="TextShape 2"/>
          <p:cNvSpPr txBox="1"/>
          <p:nvPr/>
        </p:nvSpPr>
        <p:spPr>
          <a:xfrm>
            <a:off x="457200" y="1024255"/>
            <a:ext cx="8267700" cy="5180965"/>
          </a:xfrm>
          <a:prstGeom prst="rect">
            <a:avLst/>
          </a:prstGeom>
          <a:noFill/>
          <a:ln>
            <a:noFill/>
          </a:ln>
        </p:spPr>
        <p:txBody>
          <a:bodyPr lIns="0" tIns="0" rIns="0" bIns="0">
            <a:normAutofit lnSpcReduction="20000"/>
          </a:bodyPr>
          <a:p>
            <a:pPr marL="431800" indent="-323850">
              <a:spcAft>
                <a:spcPts val="1415"/>
              </a:spcAft>
              <a:buClr>
                <a:srgbClr val="000000"/>
              </a:buClr>
              <a:buSzPct val="45000"/>
              <a:buFont typeface="Wingdings" panose="05000000000000000000" pitchFamily="2" charset="2"/>
              <a:buChar char=""/>
            </a:pPr>
            <a:r>
              <a:rPr lang="es-AR" sz="1600" b="0" strike="noStrike" spc="-1">
                <a:solidFill>
                  <a:srgbClr val="000000"/>
                </a:solidFill>
                <a:uFill>
                  <a:solidFill>
                    <a:srgbClr val="FFFFFF"/>
                  </a:solidFill>
                </a:uFill>
                <a:latin typeface="Arial" panose="020B0604020202020204"/>
              </a:rPr>
              <a:t> El constructor principal se representa como los parámetros que van luego del nombre de la clase </a:t>
            </a:r>
            <a:endParaRPr lang="es-AR" sz="16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s-AR" sz="1600" b="0" strike="noStrike" spc="-1">
                <a:solidFill>
                  <a:srgbClr val="000000"/>
                </a:solidFill>
                <a:uFill>
                  <a:solidFill>
                    <a:srgbClr val="FFFFFF"/>
                  </a:solidFill>
                </a:uFill>
                <a:latin typeface="Arial" panose="020B0604020202020204"/>
              </a:rPr>
              <a:t>Como java y c++, scala permite que los objetos tengan más de un constructor. Sin embargo, una clase Scala tiene un constructor que es más importante que todos los demás, llamado el constructor primario. Además, una clase puede tener cualquier número de constructores auxiliares. A los constructores auxiliares se les llama this.</a:t>
            </a:r>
            <a:endParaRPr lang="es-AR" sz="160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class Person {</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private var name = ""</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private var age = 0</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def this(name: String) { // Un constructor auxiliar</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this() // Llama al constructor principal</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this.name = name</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def this(name: String, age: Int) { // Otro constructor auxiliar</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this(name) // Llama al otro constructor</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this.age = age</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   }</a:t>
            </a:r>
            <a:endParaRPr lang="es-AR" sz="1600" b="0" strike="noStrike" spc="-1">
              <a:solidFill>
                <a:srgbClr val="000000"/>
              </a:solidFill>
              <a:uFill>
                <a:solidFill>
                  <a:srgbClr val="FFFFFF"/>
                </a:solidFill>
              </a:uFill>
              <a:latin typeface="Arial" panose="020B0604020202020204"/>
            </a:endParaRPr>
          </a:p>
          <a:p>
            <a:pPr marL="107950" indent="0">
              <a:lnSpc>
                <a:spcPct val="30000"/>
              </a:lnSpc>
              <a:spcAft>
                <a:spcPts val="1415"/>
              </a:spcAft>
              <a:buClr>
                <a:srgbClr val="000000"/>
              </a:buClr>
              <a:buSzPct val="45000"/>
              <a:buNone/>
            </a:pPr>
            <a:r>
              <a:rPr lang="es-AR" sz="1600" b="0" strike="noStrike" spc="-1">
                <a:solidFill>
                  <a:srgbClr val="000000"/>
                </a:solidFill>
                <a:uFill>
                  <a:solidFill>
                    <a:srgbClr val="FFFFFF"/>
                  </a:solidFill>
                </a:uFill>
                <a:latin typeface="Arial" panose="020B0604020202020204"/>
              </a:rPr>
              <a:t>}</a:t>
            </a:r>
            <a:endParaRPr lang="es-AR"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endParaRPr lang="es-AR"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172" y="522842"/>
            <a:ext cx="6531024" cy="653102"/>
          </a:xfrm>
          <a:prstGeom prst="rect">
            <a:avLst/>
          </a:prstGeom>
          <a:noFill/>
          <a:ln>
            <a:noFill/>
          </a:ln>
        </p:spPr>
        <p:txBody>
          <a:bodyPr lIns="0" tIns="0" rIns="0" bIns="0" anchor="ctr"/>
          <a:p>
            <a:r>
              <a:rPr lang="es-AR" sz="3265" b="0" strike="noStrike" spc="-1">
                <a:solidFill>
                  <a:srgbClr val="000000"/>
                </a:solidFill>
                <a:uFill>
                  <a:solidFill>
                    <a:srgbClr val="FFFFFF"/>
                  </a:solidFill>
                </a:uFill>
                <a:latin typeface="Arial" panose="020B0604020202020204"/>
              </a:rPr>
              <a:t>Objetos</a:t>
            </a:r>
            <a:endParaRPr lang="es-AR" sz="3265" b="0" strike="noStrike" spc="-1">
              <a:solidFill>
                <a:srgbClr val="000000"/>
              </a:solidFill>
              <a:uFill>
                <a:solidFill>
                  <a:srgbClr val="FFFFFF"/>
                </a:solidFill>
              </a:uFill>
              <a:latin typeface="Arial" panose="020B0604020202020204"/>
            </a:endParaRPr>
          </a:p>
        </p:txBody>
      </p:sp>
      <p:sp>
        <p:nvSpPr>
          <p:cNvPr id="115" name="TextShape 2"/>
          <p:cNvSpPr txBox="1"/>
          <p:nvPr/>
        </p:nvSpPr>
        <p:spPr>
          <a:xfrm>
            <a:off x="457172" y="1633116"/>
            <a:ext cx="8229090" cy="3977067"/>
          </a:xfrm>
          <a:prstGeom prst="rect">
            <a:avLst/>
          </a:prstGeom>
          <a:noFill/>
          <a:ln>
            <a:noFill/>
          </a:ln>
        </p:spPr>
        <p:txBody>
          <a:bodyPr lIns="0" tIns="0" rIns="0" bIns="0">
            <a:normAutofit lnSpcReduction="10000"/>
          </a:bodyPr>
          <a:p>
            <a:pPr marL="431800" indent="-323850">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Scala no tiene campos o métodos estáticos, en cambio se pueden usar los objetos. Estos son objetos que solo tienen una instancia (similar a los singletons) y contienen atributos y métodos. Veamos un ejemplo:</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object Accounts {</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private var lastNumber = 0</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def newUniqueNumber() = { lastNumber += 1; lastNumber }</a:t>
            </a:r>
            <a:endParaRPr lang="es-AR" sz="2360" b="0" strike="noStrike" spc="-1">
              <a:solidFill>
                <a:srgbClr val="000000"/>
              </a:solidFill>
              <a:uFill>
                <a:solidFill>
                  <a:srgbClr val="FFFFFF"/>
                </a:solidFill>
              </a:uFill>
              <a:latin typeface="Arial" panose="020B0604020202020204"/>
            </a:endParaRPr>
          </a:p>
          <a:p>
            <a:pPr marL="107950" indent="0">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a:t>
            </a:r>
            <a:endParaRPr lang="es-AR" sz="2360" b="0" strike="noStrike" spc="-1">
              <a:solidFill>
                <a:srgbClr val="000000"/>
              </a:solidFill>
              <a:uFill>
                <a:solidFill>
                  <a:srgbClr val="FFFFFF"/>
                </a:solidFill>
              </a:uFill>
              <a:latin typeface="Arial" panose="020B0604020202020204"/>
            </a:endParaRPr>
          </a:p>
          <a:p>
            <a:pPr marL="431800" indent="-323850">
              <a:spcAft>
                <a:spcPts val="1415"/>
              </a:spcAft>
              <a:buClr>
                <a:srgbClr val="000000"/>
              </a:buClr>
              <a:buSzPct val="45000"/>
              <a:buFont typeface="Wingdings" panose="05000000000000000000" pitchFamily="2" charset="2"/>
              <a:buChar char=""/>
            </a:pPr>
            <a:endParaRPr lang="es-AR" sz="236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172" y="408542"/>
            <a:ext cx="6531024" cy="653102"/>
          </a:xfrm>
          <a:prstGeom prst="rect">
            <a:avLst/>
          </a:prstGeom>
          <a:noFill/>
          <a:ln>
            <a:noFill/>
          </a:ln>
        </p:spPr>
        <p:txBody>
          <a:bodyPr lIns="0" tIns="0" rIns="0" bIns="0" anchor="ctr"/>
          <a:p>
            <a:r>
              <a:rPr lang="es-AR" sz="3265" b="0" strike="noStrike" spc="-1">
                <a:solidFill>
                  <a:srgbClr val="000000"/>
                </a:solidFill>
                <a:uFill>
                  <a:solidFill>
                    <a:srgbClr val="FFFFFF"/>
                  </a:solidFill>
                </a:uFill>
                <a:latin typeface="Arial" panose="020B0604020202020204"/>
              </a:rPr>
              <a:t>Herencia y polimorfismo</a:t>
            </a:r>
            <a:endParaRPr lang="es-AR" sz="3265" b="0" strike="noStrike" spc="-1">
              <a:solidFill>
                <a:srgbClr val="000000"/>
              </a:solidFill>
              <a:uFill>
                <a:solidFill>
                  <a:srgbClr val="FFFFFF"/>
                </a:solidFill>
              </a:uFill>
              <a:latin typeface="Arial" panose="020B0604020202020204"/>
            </a:endParaRPr>
          </a:p>
        </p:txBody>
      </p:sp>
      <p:sp>
        <p:nvSpPr>
          <p:cNvPr id="117" name="TextShape 2"/>
          <p:cNvSpPr txBox="1"/>
          <p:nvPr/>
        </p:nvSpPr>
        <p:spPr>
          <a:xfrm>
            <a:off x="456565" y="1294130"/>
            <a:ext cx="8507095" cy="5454650"/>
          </a:xfrm>
          <a:prstGeom prst="rect">
            <a:avLst/>
          </a:prstGeom>
          <a:noFill/>
          <a:ln>
            <a:noFill/>
          </a:ln>
        </p:spPr>
        <p:txBody>
          <a:bodyPr lIns="0" tIns="0" rIns="0" bIns="0">
            <a:normAutofit fontScale="90000"/>
          </a:bodyPr>
          <a:p>
            <a:pPr marL="431800" indent="-323850">
              <a:lnSpc>
                <a:spcPct val="70000"/>
              </a:lnSpc>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Podemos utilizar clases abstractas o traits</a:t>
            </a:r>
            <a:endParaRPr lang="es-AR" sz="2360" b="0" strike="noStrike" spc="-1">
              <a:solidFill>
                <a:srgbClr val="000000"/>
              </a:solidFill>
              <a:uFill>
                <a:solidFill>
                  <a:srgbClr val="FFFFFF"/>
                </a:solidFill>
              </a:uFill>
              <a:latin typeface="Arial" panose="020B0604020202020204"/>
            </a:endParaRPr>
          </a:p>
          <a:p>
            <a:pPr marL="431800" indent="-323850">
              <a:lnSpc>
                <a:spcPct val="70000"/>
              </a:lnSpc>
              <a:spcAft>
                <a:spcPts val="1415"/>
              </a:spcAft>
              <a:buClr>
                <a:srgbClr val="000000"/>
              </a:buClr>
              <a:buSzPct val="45000"/>
              <a:buFont typeface="Wingdings" panose="05000000000000000000" pitchFamily="2" charset="2"/>
              <a:buChar char=""/>
            </a:pPr>
            <a:r>
              <a:rPr lang="es-AR" sz="2360" b="0" strike="noStrike" spc="-1">
                <a:solidFill>
                  <a:srgbClr val="000000"/>
                </a:solidFill>
                <a:uFill>
                  <a:solidFill>
                    <a:srgbClr val="FFFFFF"/>
                  </a:solidFill>
                </a:uFill>
                <a:latin typeface="Arial" panose="020B0604020202020204"/>
              </a:rPr>
              <a:t>Una clase debe decir expresamente que sobre escribe un método con la palabra override.</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class SavingsAccount extends Account with ConsoleLogger {</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def withdraw(amount: Double) {</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if (amount &gt; balance) log("Insufficient funds")</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else balance -= amount</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val a = new SavingsAccount with ConsoleLogger with ShortLogger {</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      val maxLength = 20</a:t>
            </a:r>
            <a:endParaRPr lang="es-AR" sz="2360" b="0" strike="noStrike" spc="-1">
              <a:solidFill>
                <a:srgbClr val="000000"/>
              </a:solidFill>
              <a:uFill>
                <a:solidFill>
                  <a:srgbClr val="FFFFFF"/>
                </a:solidFill>
              </a:uFill>
              <a:latin typeface="Arial" panose="020B0604020202020204"/>
            </a:endParaRPr>
          </a:p>
          <a:p>
            <a:pPr marL="107950" indent="0">
              <a:lnSpc>
                <a:spcPct val="70000"/>
              </a:lnSpc>
              <a:spcAft>
                <a:spcPts val="1415"/>
              </a:spcAft>
              <a:buClr>
                <a:srgbClr val="000000"/>
              </a:buClr>
              <a:buSzPct val="45000"/>
              <a:buNone/>
            </a:pPr>
            <a:r>
              <a:rPr lang="es-AR" sz="2360" b="0" strike="noStrike" spc="-1">
                <a:solidFill>
                  <a:srgbClr val="000000"/>
                </a:solidFill>
                <a:uFill>
                  <a:solidFill>
                    <a:srgbClr val="FFFFFF"/>
                  </a:solidFill>
                </a:uFill>
                <a:latin typeface="Arial" panose="020B0604020202020204"/>
              </a:rPr>
              <a:t>}</a:t>
            </a:r>
            <a:endParaRPr lang="es-AR" sz="236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42" name="Shape 742"/>
        <p:cNvGrpSpPr/>
        <p:nvPr/>
      </p:nvGrpSpPr>
      <p:grpSpPr>
        <a:xfrm>
          <a:off x="0" y="0"/>
          <a:ext cx="0" cy="0"/>
          <a:chOff x="0" y="0"/>
          <a:chExt cx="0" cy="0"/>
        </a:xfrm>
      </p:grpSpPr>
      <p:sp>
        <p:nvSpPr>
          <p:cNvPr id="743" name="Google Shape;743;g33e1b3ea9b_1_0"/>
          <p:cNvSpPr txBox="1"/>
          <p:nvPr>
            <p:ph type="body" idx="2"/>
          </p:nvPr>
        </p:nvSpPr>
        <p:spPr>
          <a:xfrm>
            <a:off x="179388" y="1058234"/>
            <a:ext cx="8785125" cy="354600"/>
          </a:xfrm>
          <a:prstGeom prst="rect">
            <a:avLst/>
          </a:prstGeom>
          <a:noFill/>
          <a:ln>
            <a:noFill/>
          </a:ln>
        </p:spPr>
        <p:txBody>
          <a:bodyPr spcFirstLastPara="1" wrap="square" lIns="68568" tIns="34275" rIns="68568" bIns="34275" anchor="t" anchorCtr="0">
            <a:noAutofit/>
          </a:bodyPr>
          <a:lstStyle/>
          <a:p>
            <a:pPr marL="0" lvl="0" indent="0" algn="l" rtl="0">
              <a:lnSpc>
                <a:spcPct val="100000"/>
              </a:lnSpc>
              <a:spcBef>
                <a:spcPts val="135"/>
              </a:spcBef>
              <a:spcAft>
                <a:spcPts val="800"/>
              </a:spcAft>
              <a:buSzPts val="1927"/>
              <a:buNone/>
            </a:pPr>
            <a:r>
              <a:rPr lang="es-AR"/>
              <a:t>Preguntas</a:t>
            </a:r>
            <a:endParaRPr lang="es-AR"/>
          </a:p>
        </p:txBody>
      </p:sp>
      <p:pic>
        <p:nvPicPr>
          <p:cNvPr id="744" name="Google Shape;744;g33e1b3ea9b_1_0"/>
          <p:cNvPicPr preferRelativeResize="0"/>
          <p:nvPr/>
        </p:nvPicPr>
        <p:blipFill>
          <a:blip r:embed="rId1"/>
          <a:stretch>
            <a:fillRect/>
          </a:stretch>
        </p:blipFill>
        <p:spPr>
          <a:xfrm>
            <a:off x="2337244" y="1626626"/>
            <a:ext cx="4107225" cy="36047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33" descr="imagen.jpg"/>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233" name="Google Shape;233;p33"/>
          <p:cNvSpPr/>
          <p:nvPr/>
        </p:nvSpPr>
        <p:spPr>
          <a:xfrm>
            <a:off x="0" y="6604000"/>
            <a:ext cx="9144000" cy="253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pic>
        <p:nvPicPr>
          <p:cNvPr id="234" name="Google Shape;234;p33" descr="logo solo-08.jpg"/>
          <p:cNvPicPr preferRelativeResize="0"/>
          <p:nvPr/>
        </p:nvPicPr>
        <p:blipFill rotWithShape="1">
          <a:blip r:embed="rId2"/>
          <a:srcRect/>
          <a:stretch>
            <a:fillRect/>
          </a:stretch>
        </p:blipFill>
        <p:spPr>
          <a:xfrm>
            <a:off x="7505701" y="5885614"/>
            <a:ext cx="841248" cy="9814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3"/>
          <p:cNvSpPr txBox="1"/>
          <p:nvPr/>
        </p:nvSpPr>
        <p:spPr>
          <a:xfrm>
            <a:off x="164255" y="5042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Programación Orientada a Objetos</a:t>
            </a:r>
            <a:endParaRPr lang="es-ES" sz="2360" b="0" strike="noStrike" spc="-1">
              <a:solidFill>
                <a:srgbClr val="000000"/>
              </a:solidFill>
              <a:uFill>
                <a:solidFill>
                  <a:srgbClr val="FFFFFF"/>
                </a:solidFill>
              </a:uFill>
              <a:latin typeface="DejaVu Sans" panose="020B0603030804020204"/>
            </a:endParaRPr>
          </a:p>
        </p:txBody>
      </p:sp>
      <p:pic>
        <p:nvPicPr>
          <p:cNvPr id="75" name="Picture 74"/>
          <p:cNvPicPr/>
          <p:nvPr/>
        </p:nvPicPr>
        <p:blipFill>
          <a:blip r:embed="rId1"/>
          <a:stretch>
            <a:fillRect/>
          </a:stretch>
        </p:blipFill>
        <p:spPr>
          <a:xfrm>
            <a:off x="5987316" y="1803881"/>
            <a:ext cx="3156117" cy="2984025"/>
          </a:xfrm>
          <a:prstGeom prst="rect">
            <a:avLst/>
          </a:prstGeom>
          <a:ln>
            <a:noFill/>
          </a:ln>
        </p:spPr>
      </p:pic>
      <p:sp>
        <p:nvSpPr>
          <p:cNvPr id="76" name="TextShape 4"/>
          <p:cNvSpPr txBox="1"/>
          <p:nvPr/>
        </p:nvSpPr>
        <p:spPr>
          <a:xfrm>
            <a:off x="0" y="1195843"/>
            <a:ext cx="9143433" cy="563301"/>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Es un paradigma de programación, es decir una forma de </a:t>
            </a:r>
            <a:r>
              <a:rPr lang="es-ES" sz="1635" b="0" i="1" strike="noStrike" spc="-1">
                <a:solidFill>
                  <a:srgbClr val="000000"/>
                </a:solidFill>
                <a:uFill>
                  <a:solidFill>
                    <a:srgbClr val="FFFFFF"/>
                  </a:solidFill>
                </a:uFill>
                <a:latin typeface="DejaVu Serif Condensed" panose="02060606050605020204"/>
              </a:rPr>
              <a:t>analizar</a:t>
            </a:r>
            <a:r>
              <a:rPr lang="es-ES" sz="1635" b="0" strike="noStrike" spc="-1">
                <a:solidFill>
                  <a:srgbClr val="000000"/>
                </a:solidFill>
                <a:uFill>
                  <a:solidFill>
                    <a:srgbClr val="FFFFFF"/>
                  </a:solidFill>
                </a:uFill>
                <a:latin typeface="DejaVu Serif Condensed" panose="02060606050605020204"/>
              </a:rPr>
              <a:t>, </a:t>
            </a:r>
            <a:r>
              <a:rPr lang="es-ES" sz="1635" b="0" i="1" strike="noStrike" spc="-1">
                <a:solidFill>
                  <a:srgbClr val="000000"/>
                </a:solidFill>
                <a:uFill>
                  <a:solidFill>
                    <a:srgbClr val="FFFFFF"/>
                  </a:solidFill>
                </a:uFill>
                <a:latin typeface="DejaVu Serif Condensed" panose="02060606050605020204"/>
              </a:rPr>
              <a:t>diseñar</a:t>
            </a:r>
            <a:r>
              <a:rPr lang="es-ES" sz="1635" b="0" strike="noStrike" spc="-1">
                <a:solidFill>
                  <a:srgbClr val="000000"/>
                </a:solidFill>
                <a:uFill>
                  <a:solidFill>
                    <a:srgbClr val="FFFFFF"/>
                  </a:solidFill>
                </a:uFill>
                <a:latin typeface="DejaVu Serif Condensed" panose="02060606050605020204"/>
              </a:rPr>
              <a:t> y </a:t>
            </a:r>
            <a:r>
              <a:rPr lang="es-ES" sz="1635" b="0" i="1" strike="noStrike" spc="-1">
                <a:solidFill>
                  <a:srgbClr val="000000"/>
                </a:solidFill>
                <a:uFill>
                  <a:solidFill>
                    <a:srgbClr val="FFFFFF"/>
                  </a:solidFill>
                </a:uFill>
                <a:latin typeface="DejaVu Serif Condensed" panose="02060606050605020204"/>
              </a:rPr>
              <a:t>realizar soluciones.</a:t>
            </a:r>
            <a:endParaRPr lang="es-ES" sz="1635" b="0" strike="noStrike" spc="-1">
              <a:solidFill>
                <a:srgbClr val="000000"/>
              </a:solidFill>
              <a:uFill>
                <a:solidFill>
                  <a:srgbClr val="FFFFFF"/>
                </a:solidFill>
              </a:uFill>
              <a:latin typeface="DejaVu Sans" panose="020B0603030804020204"/>
            </a:endParaRPr>
          </a:p>
        </p:txBody>
      </p:sp>
      <p:sp>
        <p:nvSpPr>
          <p:cNvPr id="77" name="TextShape 5"/>
          <p:cNvSpPr txBox="1"/>
          <p:nvPr/>
        </p:nvSpPr>
        <p:spPr>
          <a:xfrm>
            <a:off x="0" y="2012221"/>
            <a:ext cx="1306205" cy="325245"/>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Objetivos:</a:t>
            </a:r>
            <a:endParaRPr lang="es-ES" sz="1635" b="0" strike="noStrike" spc="-1">
              <a:solidFill>
                <a:srgbClr val="000000"/>
              </a:solidFill>
              <a:uFill>
                <a:solidFill>
                  <a:srgbClr val="FFFFFF"/>
                </a:solidFill>
              </a:uFill>
              <a:latin typeface="DejaVu Sans" panose="020B0603030804020204"/>
            </a:endParaRPr>
          </a:p>
        </p:txBody>
      </p:sp>
      <p:sp>
        <p:nvSpPr>
          <p:cNvPr id="78" name="TextShape 6"/>
          <p:cNvSpPr txBox="1"/>
          <p:nvPr/>
        </p:nvSpPr>
        <p:spPr>
          <a:xfrm>
            <a:off x="91434" y="2436737"/>
            <a:ext cx="6439589" cy="1698066"/>
          </a:xfrm>
          <a:prstGeom prst="rect">
            <a:avLst/>
          </a:prstGeom>
          <a:noFill/>
          <a:ln>
            <a:noFill/>
          </a:ln>
        </p:spPr>
        <p:txBody>
          <a:bodyPr lIns="81637" tIns="40818" rIns="81637" bIns="40818"/>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Escribir software fácilmente modificable y escalable.</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Escribir software reusable.</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Disponer de un modelo natural para representar</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un dominio.</a:t>
            </a:r>
            <a:endParaRPr lang="es-ES" sz="1635" b="0" strike="noStrike" spc="-1">
              <a:solidFill>
                <a:srgbClr val="000000"/>
              </a:solidFill>
              <a:uFill>
                <a:solidFill>
                  <a:srgbClr val="FFFFFF"/>
                </a:solidFill>
              </a:uFill>
              <a:latin typeface="DejaVu Sans" panose="020B0603030804020204"/>
            </a:endParaRPr>
          </a:p>
        </p:txBody>
      </p:sp>
      <p:sp>
        <p:nvSpPr>
          <p:cNvPr id="79" name="TextShape 7"/>
          <p:cNvSpPr txBox="1"/>
          <p:nvPr/>
        </p:nvSpPr>
        <p:spPr>
          <a:xfrm>
            <a:off x="0" y="4167458"/>
            <a:ext cx="1142929" cy="325245"/>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Ventajas:</a:t>
            </a:r>
            <a:endParaRPr lang="es-ES" sz="1635" b="0" strike="noStrike" spc="-1">
              <a:solidFill>
                <a:srgbClr val="000000"/>
              </a:solidFill>
              <a:uFill>
                <a:solidFill>
                  <a:srgbClr val="FFFFFF"/>
                </a:solidFill>
              </a:uFill>
              <a:latin typeface="DejaVu Sans" panose="020B0603030804020204"/>
            </a:endParaRPr>
          </a:p>
        </p:txBody>
      </p:sp>
      <p:sp>
        <p:nvSpPr>
          <p:cNvPr id="80" name="TextShape 8"/>
          <p:cNvSpPr txBox="1"/>
          <p:nvPr/>
        </p:nvSpPr>
        <p:spPr>
          <a:xfrm>
            <a:off x="91434" y="4642775"/>
            <a:ext cx="6439589" cy="1698066"/>
          </a:xfrm>
          <a:prstGeom prst="rect">
            <a:avLst/>
          </a:prstGeom>
          <a:noFill/>
          <a:ln>
            <a:noFill/>
          </a:ln>
        </p:spPr>
        <p:txBody>
          <a:bodyPr lIns="81637" tIns="40818" rIns="81637" bIns="40818"/>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Fomenta la reutilización del software.</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El software desarrollado es más flexible al cambio.</a:t>
            </a: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marL="647700" lvl="2" indent="-215900">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Es más cercano a pensar a la forma de las personas.</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3"/>
          <p:cNvSpPr txBox="1"/>
          <p:nvPr/>
        </p:nvSpPr>
        <p:spPr>
          <a:xfrm>
            <a:off x="164582" y="5423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¿Qué es la abstracción?</a:t>
            </a:r>
            <a:endParaRPr lang="es-ES" sz="2360" b="0" strike="noStrike" spc="-1">
              <a:solidFill>
                <a:srgbClr val="000000"/>
              </a:solidFill>
              <a:uFill>
                <a:solidFill>
                  <a:srgbClr val="FFFFFF"/>
                </a:solidFill>
              </a:uFill>
              <a:latin typeface="DejaVu Sans" panose="020B0603030804020204"/>
            </a:endParaRPr>
          </a:p>
        </p:txBody>
      </p:sp>
      <p:sp>
        <p:nvSpPr>
          <p:cNvPr id="85" name="TextShape 4"/>
          <p:cNvSpPr txBox="1"/>
          <p:nvPr/>
        </p:nvSpPr>
        <p:spPr>
          <a:xfrm>
            <a:off x="0" y="1234269"/>
            <a:ext cx="9143433" cy="2491259"/>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Consiste en aislar un elemento de su contexto o del resto de los elementos que lo acompañan.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Denota según el </a:t>
            </a:r>
            <a:r>
              <a:rPr lang="es-ES" sz="1635" b="1" strike="noStrike" spc="-1">
                <a:solidFill>
                  <a:srgbClr val="000000"/>
                </a:solidFill>
                <a:uFill>
                  <a:solidFill>
                    <a:srgbClr val="FFFFFF"/>
                  </a:solidFill>
                </a:uFill>
                <a:latin typeface="DejaVu Serif Condensed" panose="02060606050605020204"/>
              </a:rPr>
              <a:t>observador</a:t>
            </a:r>
            <a:r>
              <a:rPr lang="es-ES" sz="1635" b="0" strike="noStrike" spc="-1">
                <a:solidFill>
                  <a:srgbClr val="000000"/>
                </a:solidFill>
                <a:uFill>
                  <a:solidFill>
                    <a:srgbClr val="FFFFFF"/>
                  </a:solidFill>
                </a:uFill>
                <a:latin typeface="DejaVu Serif Condensed" panose="02060606050605020204"/>
              </a:rPr>
              <a:t> las características esenciales de un objeto que lo distinguen de los demás.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vista exterior del objeto puede definirse como un contrato, el cual el mismo se compromete a cumplir y los demás objetos dependen.</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Debemos identificar propiedades del objeto (</a:t>
            </a:r>
            <a:r>
              <a:rPr lang="es-ES" sz="1635" b="0" i="1" strike="noStrike" spc="-1">
                <a:solidFill>
                  <a:srgbClr val="000000"/>
                </a:solidFill>
                <a:uFill>
                  <a:solidFill>
                    <a:srgbClr val="FFFFFF"/>
                  </a:solidFill>
                </a:uFill>
                <a:latin typeface="DejaVu Serif Condensed" panose="02060606050605020204"/>
              </a:rPr>
              <a:t>atributos</a:t>
            </a:r>
            <a:r>
              <a:rPr lang="es-ES" sz="1635" b="0" strike="noStrike" spc="-1">
                <a:solidFill>
                  <a:srgbClr val="000000"/>
                </a:solidFill>
                <a:uFill>
                  <a:solidFill>
                    <a:srgbClr val="FFFFFF"/>
                  </a:solidFill>
                </a:uFill>
                <a:latin typeface="DejaVu Serif Condensed" panose="02060606050605020204"/>
              </a:rPr>
              <a:t>) y comportamientos (</a:t>
            </a:r>
            <a:r>
              <a:rPr lang="es-ES" sz="1635" b="0" i="1" strike="noStrike" spc="-1">
                <a:solidFill>
                  <a:srgbClr val="000000"/>
                </a:solidFill>
                <a:uFill>
                  <a:solidFill>
                    <a:srgbClr val="FFFFFF"/>
                  </a:solidFill>
                </a:uFill>
                <a:latin typeface="DejaVu Serif Condensed" panose="02060606050605020204"/>
              </a:rPr>
              <a:t>métodos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p:txBody>
      </p:sp>
      <p:pic>
        <p:nvPicPr>
          <p:cNvPr id="86" name="Picture 85"/>
          <p:cNvPicPr/>
          <p:nvPr/>
        </p:nvPicPr>
        <p:blipFill>
          <a:blip r:embed="rId1"/>
          <a:stretch>
            <a:fillRect/>
          </a:stretch>
        </p:blipFill>
        <p:spPr>
          <a:xfrm>
            <a:off x="2612409" y="3846352"/>
            <a:ext cx="4245165" cy="1993922"/>
          </a:xfrm>
          <a:prstGeom prst="rect">
            <a:avLst/>
          </a:prstGeom>
          <a:ln>
            <a:noFill/>
          </a:ln>
        </p:spPr>
      </p:pic>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592063" y="3612350"/>
            <a:ext cx="5224819"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sp>
      <p:sp>
        <p:nvSpPr>
          <p:cNvPr id="88" name="CustomShape 2"/>
          <p:cNvSpPr/>
          <p:nvPr/>
        </p:nvSpPr>
        <p:spPr>
          <a:xfrm>
            <a:off x="3755339" y="1326491"/>
            <a:ext cx="4734992" cy="1632756"/>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sp>
      <p:sp>
        <p:nvSpPr>
          <p:cNvPr id="92" name="TextShape 5"/>
          <p:cNvSpPr txBox="1"/>
          <p:nvPr/>
        </p:nvSpPr>
        <p:spPr>
          <a:xfrm>
            <a:off x="164908" y="9614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Objetos y Clases</a:t>
            </a:r>
            <a:endParaRPr lang="es-ES" sz="2360" b="0" strike="noStrike" spc="-1">
              <a:solidFill>
                <a:srgbClr val="000000"/>
              </a:solidFill>
              <a:uFill>
                <a:solidFill>
                  <a:srgbClr val="FFFFFF"/>
                </a:solidFill>
              </a:uFill>
              <a:latin typeface="DejaVu Sans" panose="020B0603030804020204"/>
            </a:endParaRPr>
          </a:p>
        </p:txBody>
      </p:sp>
      <p:sp>
        <p:nvSpPr>
          <p:cNvPr id="93" name="CustomShape 6"/>
          <p:cNvSpPr/>
          <p:nvPr/>
        </p:nvSpPr>
        <p:spPr>
          <a:xfrm>
            <a:off x="491786" y="1817298"/>
            <a:ext cx="1959307"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Clases</a:t>
            </a:r>
            <a:endParaRPr lang="es-ES" sz="1815" b="0" strike="noStrike" spc="-1">
              <a:solidFill>
                <a:srgbClr val="000000"/>
              </a:solidFill>
              <a:uFill>
                <a:solidFill>
                  <a:srgbClr val="FFFFFF"/>
                </a:solidFill>
              </a:uFill>
              <a:latin typeface="DejaVu Sans" panose="020B0603030804020204"/>
            </a:endParaRPr>
          </a:p>
        </p:txBody>
      </p:sp>
      <p:sp>
        <p:nvSpPr>
          <p:cNvPr id="94" name="TextShape 7"/>
          <p:cNvSpPr txBox="1"/>
          <p:nvPr/>
        </p:nvSpPr>
        <p:spPr>
          <a:xfrm>
            <a:off x="3755339" y="1457112"/>
            <a:ext cx="4310476" cy="1285305"/>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Modela una abstracción de los objetos.</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Define atributos y comportamientos.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el plano o molde que define un objeto.</a:t>
            </a:r>
            <a:endParaRPr lang="es-ES" sz="1635" b="0" strike="noStrike" spc="-1">
              <a:solidFill>
                <a:srgbClr val="000000"/>
              </a:solidFill>
              <a:uFill>
                <a:solidFill>
                  <a:srgbClr val="FFFFFF"/>
                </a:solidFill>
              </a:uFill>
              <a:latin typeface="DejaVu Sans" panose="020B0603030804020204"/>
            </a:endParaRPr>
          </a:p>
        </p:txBody>
      </p:sp>
      <p:sp>
        <p:nvSpPr>
          <p:cNvPr id="95" name="CustomShape 8"/>
          <p:cNvSpPr/>
          <p:nvPr/>
        </p:nvSpPr>
        <p:spPr>
          <a:xfrm>
            <a:off x="491786" y="4037846"/>
            <a:ext cx="1959307"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Objetos</a:t>
            </a:r>
            <a:endParaRPr lang="es-ES" sz="1815" b="0" strike="noStrike" spc="-1">
              <a:solidFill>
                <a:srgbClr val="000000"/>
              </a:solidFill>
              <a:uFill>
                <a:solidFill>
                  <a:srgbClr val="FFFFFF"/>
                </a:solidFill>
              </a:uFill>
              <a:latin typeface="DejaVu Sans" panose="020B0603030804020204"/>
            </a:endParaRPr>
          </a:p>
        </p:txBody>
      </p:sp>
      <p:sp>
        <p:nvSpPr>
          <p:cNvPr id="96" name="TextShape 9"/>
          <p:cNvSpPr txBox="1"/>
          <p:nvPr/>
        </p:nvSpPr>
        <p:spPr>
          <a:xfrm>
            <a:off x="3755339" y="3677660"/>
            <a:ext cx="5224819" cy="1525974"/>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Está modelado </a:t>
            </a:r>
            <a:r>
              <a:rPr lang="es-ES" sz="1635" b="0" i="1" strike="noStrike" spc="-1">
                <a:solidFill>
                  <a:srgbClr val="000000"/>
                </a:solidFill>
                <a:uFill>
                  <a:solidFill>
                    <a:srgbClr val="FFFFFF"/>
                  </a:solidFill>
                </a:uFill>
                <a:latin typeface="DejaVu Serif Condensed" panose="02060606050605020204"/>
              </a:rPr>
              <a:t>en función</a:t>
            </a:r>
            <a:r>
              <a:rPr lang="es-ES" sz="1635" b="0" strike="noStrike" spc="-1">
                <a:solidFill>
                  <a:srgbClr val="000000"/>
                </a:solidFill>
                <a:uFill>
                  <a:solidFill>
                    <a:srgbClr val="FFFFFF"/>
                  </a:solidFill>
                </a:uFill>
                <a:latin typeface="DejaVu Serif Condensed" panose="02060606050605020204"/>
              </a:rPr>
              <a:t> de una clase.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una </a:t>
            </a:r>
            <a:r>
              <a:rPr lang="es-ES" sz="1635" b="0" i="1" strike="noStrike" spc="-1">
                <a:solidFill>
                  <a:srgbClr val="000000"/>
                </a:solidFill>
                <a:uFill>
                  <a:solidFill>
                    <a:srgbClr val="FFFFFF"/>
                  </a:solidFill>
                </a:uFill>
                <a:latin typeface="DejaVu Serif Condensed" panose="02060606050605020204"/>
              </a:rPr>
              <a:t>instancia</a:t>
            </a:r>
            <a:r>
              <a:rPr lang="es-ES" sz="1635" b="0" strike="noStrike" spc="-1">
                <a:solidFill>
                  <a:srgbClr val="000000"/>
                </a:solidFill>
                <a:uFill>
                  <a:solidFill>
                    <a:srgbClr val="FFFFFF"/>
                  </a:solidFill>
                </a:uFill>
                <a:latin typeface="DejaVu Serif Condensed" panose="02060606050605020204"/>
              </a:rPr>
              <a:t> única de una clase.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Retiene la estructura y el comportamiento de una clase.</a:t>
            </a:r>
            <a:endParaRPr lang="es-ES" sz="1635" b="0" strike="noStrike" spc="-1">
              <a:solidFill>
                <a:srgbClr val="000000"/>
              </a:solidFill>
              <a:uFill>
                <a:solidFill>
                  <a:srgbClr val="FFFFFF"/>
                </a:solidFill>
              </a:uFill>
              <a:latin typeface="DejaVu Sans" panose="020B0603030804020204"/>
            </a:endParaRPr>
          </a:p>
        </p:txBody>
      </p:sp>
      <p:sp>
        <p:nvSpPr>
          <p:cNvPr id="97" name="CustomShape 10"/>
          <p:cNvSpPr/>
          <p:nvPr/>
        </p:nvSpPr>
        <p:spPr>
          <a:xfrm>
            <a:off x="2775685" y="1979594"/>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98" name="CustomShape 11"/>
          <p:cNvSpPr/>
          <p:nvPr/>
        </p:nvSpPr>
        <p:spPr>
          <a:xfrm>
            <a:off x="2743030" y="4134832"/>
            <a:ext cx="653102" cy="326551"/>
          </a:xfrm>
          <a:custGeom>
            <a:avLst/>
            <a:gdLst/>
            <a:ahLst/>
            <a:cxnLst/>
            <a:rect l="0" t="0"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out" filter="box(in)">
                                      <p:cBhvr additive="repl">
                                        <p:cTn id="7" dur="500"/>
                                        <p:tgtEl>
                                          <p:spTgt spid="88"/>
                                        </p:tgtEl>
                                      </p:cBhvr>
                                    </p:animEffect>
                                  </p:childTnLst>
                                </p:cTn>
                              </p:par>
                              <p:par>
                                <p:cTn id="8" presetID="4" presetClass="entr" presetSubtype="16"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out" filter="box(in)">
                                      <p:cBhvr additive="repl">
                                        <p:cTn id="10" dur="500"/>
                                        <p:tgtEl>
                                          <p:spTgt spid="94"/>
                                        </p:tgtEl>
                                      </p:cBhvr>
                                    </p:animEffect>
                                  </p:childTnLst>
                                </p:cTn>
                              </p:par>
                              <p:par>
                                <p:cTn id="11" presetID="4" presetClass="entr" presetSubtype="16"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out" filter="box(in)">
                                      <p:cBhvr additive="repl">
                                        <p:cTn id="13" dur="500"/>
                                        <p:tgtEl>
                                          <p:spTgt spid="9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7"/>
                                        </p:tgtEl>
                                        <p:attrNameLst>
                                          <p:attrName>style.visibility</p:attrName>
                                        </p:attrNameLst>
                                      </p:cBhvr>
                                      <p:to>
                                        <p:strVal val="visible"/>
                                      </p:to>
                                    </p:set>
                                    <p:animEffect transition="out" filter="box(in)">
                                      <p:cBhvr additive="repl">
                                        <p:cTn id="18" dur="500"/>
                                        <p:tgtEl>
                                          <p:spTgt spid="87"/>
                                        </p:tgtEl>
                                      </p:cBhvr>
                                    </p:animEffect>
                                  </p:childTnLst>
                                </p:cTn>
                              </p:par>
                              <p:par>
                                <p:cTn id="19" presetID="4" presetClass="entr" presetSubtype="16"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out" filter="box(in)">
                                      <p:cBhvr additive="repl">
                                        <p:cTn id="21" dur="500"/>
                                        <p:tgtEl>
                                          <p:spTgt spid="96"/>
                                        </p:tgtEl>
                                      </p:cBhvr>
                                    </p:animEffect>
                                  </p:childTnLst>
                                </p:cTn>
                              </p:par>
                              <p:par>
                                <p:cTn id="22" presetID="4" presetClass="entr" presetSubtype="16"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animEffect transition="out" filter="box(in)">
                                      <p:cBhvr additive="repl">
                                        <p:cTn id="2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3"/>
          <p:cNvSpPr txBox="1"/>
          <p:nvPr/>
        </p:nvSpPr>
        <p:spPr>
          <a:xfrm>
            <a:off x="165235" y="6185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¿Qué es un Objeto?</a:t>
            </a:r>
            <a:endParaRPr lang="es-ES" sz="2360" b="0" strike="noStrike" spc="-1">
              <a:solidFill>
                <a:srgbClr val="000000"/>
              </a:solidFill>
              <a:uFill>
                <a:solidFill>
                  <a:srgbClr val="FFFFFF"/>
                </a:solidFill>
              </a:uFill>
              <a:latin typeface="DejaVu Sans" panose="020B0603030804020204"/>
            </a:endParaRPr>
          </a:p>
        </p:txBody>
      </p:sp>
      <p:sp>
        <p:nvSpPr>
          <p:cNvPr id="103" name="TextShape 4"/>
          <p:cNvSpPr txBox="1"/>
          <p:nvPr/>
        </p:nvSpPr>
        <p:spPr>
          <a:xfrm>
            <a:off x="0" y="1310796"/>
            <a:ext cx="9143433" cy="1774479"/>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una entidad que combina procedimientos e información.</a:t>
            </a:r>
            <a:endParaRPr lang="es-ES" sz="1635" b="0" strike="noStrike" spc="-1">
              <a:solidFill>
                <a:srgbClr val="000000"/>
              </a:solidFill>
              <a:uFill>
                <a:solidFill>
                  <a:srgbClr val="FFFFFF"/>
                </a:solidFill>
              </a:uFill>
              <a:latin typeface="DejaVu Sans" panose="020B0603030804020204"/>
            </a:endParaRPr>
          </a:p>
          <a:p>
            <a:pPr indent="0">
              <a:buClr>
                <a:srgbClr val="000000"/>
              </a:buClr>
              <a:buSzPct val="45000"/>
              <a:buFont typeface="Wingdings" panose="05000000000000000000" pitchFamily="2" charset="2"/>
              <a:buNone/>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Ejecuta operaciones (</a:t>
            </a:r>
            <a:r>
              <a:rPr lang="es-ES" sz="1635" b="1" i="1" strike="noStrike" spc="-1">
                <a:solidFill>
                  <a:srgbClr val="000000"/>
                </a:solidFill>
                <a:uFill>
                  <a:solidFill>
                    <a:srgbClr val="FFFFFF"/>
                  </a:solidFill>
                </a:uFill>
                <a:latin typeface="DejaVu Serif Condensed" panose="02060606050605020204"/>
              </a:rPr>
              <a:t>comportamiento</a:t>
            </a:r>
            <a:r>
              <a:rPr lang="es-ES" sz="1635" b="0" strike="noStrike" spc="-1">
                <a:solidFill>
                  <a:srgbClr val="000000"/>
                </a:solidFill>
                <a:uFill>
                  <a:solidFill>
                    <a:srgbClr val="FFFFFF"/>
                  </a:solidFill>
                </a:uFill>
                <a:latin typeface="DejaVu Serif Condensed" panose="02060606050605020204"/>
              </a:rPr>
              <a:t>) y almacena información (</a:t>
            </a:r>
            <a:r>
              <a:rPr lang="es-ES" sz="1635" b="1" i="1" strike="noStrike" spc="-1">
                <a:solidFill>
                  <a:srgbClr val="000000"/>
                </a:solidFill>
                <a:uFill>
                  <a:solidFill>
                    <a:srgbClr val="FFFFFF"/>
                  </a:solidFill>
                </a:uFill>
                <a:latin typeface="DejaVu Serif Condensed" panose="02060606050605020204"/>
              </a:rPr>
              <a:t>estructura</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Los procedimientos o acciones que puede realizar un objeto se denominan </a:t>
            </a:r>
            <a:r>
              <a:rPr lang="es-ES" sz="1635" b="1" i="1" strike="noStrike" spc="-1">
                <a:solidFill>
                  <a:srgbClr val="000000"/>
                </a:solidFill>
                <a:uFill>
                  <a:solidFill>
                    <a:srgbClr val="FFFFFF"/>
                  </a:solidFill>
                </a:uFill>
                <a:latin typeface="DejaVu Serif Condensed" panose="02060606050605020204"/>
              </a:rPr>
              <a:t>métodos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La información que almacena un objeto sobre su estado se denomina </a:t>
            </a:r>
            <a:r>
              <a:rPr lang="es-ES" sz="1635" b="1" i="1" strike="noStrike" spc="-1">
                <a:solidFill>
                  <a:srgbClr val="000000"/>
                </a:solidFill>
                <a:uFill>
                  <a:solidFill>
                    <a:srgbClr val="FFFFFF"/>
                  </a:solidFill>
                </a:uFill>
                <a:latin typeface="DejaVu Serif Condensed" panose="02060606050605020204"/>
              </a:rPr>
              <a:t>atributos</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p:txBody>
      </p:sp>
      <p:sp>
        <p:nvSpPr>
          <p:cNvPr id="104" name="CustomShape 5"/>
          <p:cNvSpPr/>
          <p:nvPr/>
        </p:nvSpPr>
        <p:spPr>
          <a:xfrm>
            <a:off x="130620" y="3596001"/>
            <a:ext cx="1959307" cy="1959307"/>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a:p>
            <a:pPr algn="ctr"/>
            <a:endParaRPr lang="es-ES" sz="1635" b="0" strike="noStrike" spc="-1">
              <a:solidFill>
                <a:srgbClr val="000000"/>
              </a:solidFill>
              <a:uFill>
                <a:solidFill>
                  <a:srgbClr val="FFFFFF"/>
                </a:solidFill>
              </a:uFill>
              <a:latin typeface="DejaVu Sans" panose="020B0603030804020204"/>
            </a:endParaRPr>
          </a:p>
        </p:txBody>
      </p:sp>
      <p:sp>
        <p:nvSpPr>
          <p:cNvPr id="105" name="CustomShape 6"/>
          <p:cNvSpPr/>
          <p:nvPr/>
        </p:nvSpPr>
        <p:spPr>
          <a:xfrm>
            <a:off x="359206" y="3759277"/>
            <a:ext cx="1404170" cy="653102"/>
          </a:xfrm>
          <a:prstGeom prst="rect">
            <a:avLst/>
          </a:prstGeom>
          <a:solidFill>
            <a:srgbClr val="33CC66"/>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i="1" strike="noStrike" spc="-1">
                <a:solidFill>
                  <a:srgbClr val="000000"/>
                </a:solidFill>
                <a:uFill>
                  <a:solidFill>
                    <a:srgbClr val="FFFFFF"/>
                  </a:solidFill>
                </a:uFill>
                <a:latin typeface="DejaVu Sans Condensed" panose="020B0606030804020204"/>
              </a:rPr>
              <a:t>Atributos</a:t>
            </a:r>
            <a:endParaRPr lang="es-ES" sz="1635" b="0" strike="noStrike" spc="-1">
              <a:solidFill>
                <a:srgbClr val="000000"/>
              </a:solidFill>
              <a:uFill>
                <a:solidFill>
                  <a:srgbClr val="FFFFFF"/>
                </a:solidFill>
              </a:uFill>
              <a:latin typeface="DejaVu Sans" panose="020B0603030804020204"/>
            </a:endParaRPr>
          </a:p>
        </p:txBody>
      </p:sp>
      <p:sp>
        <p:nvSpPr>
          <p:cNvPr id="106" name="CustomShape 7"/>
          <p:cNvSpPr/>
          <p:nvPr/>
        </p:nvSpPr>
        <p:spPr>
          <a:xfrm rot="10790400">
            <a:off x="2416479" y="4086807"/>
            <a:ext cx="815398" cy="494398"/>
          </a:xfrm>
          <a:custGeom>
            <a:avLst/>
            <a:gdLst/>
            <a:ahLst/>
            <a:cxnLst/>
            <a:rect l="0" t="0" r="r" b="b"/>
            <a:pathLst>
              <a:path w="2500" h="1516">
                <a:moveTo>
                  <a:pt x="0" y="380"/>
                </a:moveTo>
                <a:lnTo>
                  <a:pt x="1873" y="378"/>
                </a:lnTo>
                <a:lnTo>
                  <a:pt x="1873" y="0"/>
                </a:lnTo>
                <a:lnTo>
                  <a:pt x="2499" y="757"/>
                </a:lnTo>
                <a:lnTo>
                  <a:pt x="1874" y="1515"/>
                </a:lnTo>
                <a:lnTo>
                  <a:pt x="1874" y="1136"/>
                </a:lnTo>
                <a:lnTo>
                  <a:pt x="1" y="1138"/>
                </a:lnTo>
                <a:lnTo>
                  <a:pt x="0" y="380"/>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07" name="CustomShape 8"/>
          <p:cNvSpPr/>
          <p:nvPr/>
        </p:nvSpPr>
        <p:spPr>
          <a:xfrm>
            <a:off x="326551" y="4738930"/>
            <a:ext cx="1436825" cy="587792"/>
          </a:xfrm>
          <a:prstGeom prst="rect">
            <a:avLst/>
          </a:prstGeom>
          <a:solidFill>
            <a:srgbClr val="33CC66"/>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635" b="1" i="1" strike="noStrike" spc="-1">
                <a:solidFill>
                  <a:srgbClr val="000000"/>
                </a:solidFill>
                <a:uFill>
                  <a:solidFill>
                    <a:srgbClr val="FFFFFF"/>
                  </a:solidFill>
                </a:uFill>
                <a:latin typeface="DejaVu Sans Condensed" panose="020B0606030804020204"/>
              </a:rPr>
              <a:t>Métodos</a:t>
            </a:r>
            <a:endParaRPr lang="es-ES" sz="1635" b="0" strike="noStrike" spc="-1">
              <a:solidFill>
                <a:srgbClr val="000000"/>
              </a:solidFill>
              <a:uFill>
                <a:solidFill>
                  <a:srgbClr val="FFFFFF"/>
                </a:solidFill>
              </a:uFill>
              <a:latin typeface="DejaVu Sans" panose="020B0603030804020204"/>
            </a:endParaRPr>
          </a:p>
        </p:txBody>
      </p:sp>
      <p:sp>
        <p:nvSpPr>
          <p:cNvPr id="108" name="TextShape 9"/>
          <p:cNvSpPr txBox="1"/>
          <p:nvPr/>
        </p:nvSpPr>
        <p:spPr>
          <a:xfrm>
            <a:off x="3283472" y="4216448"/>
            <a:ext cx="1092314" cy="322959"/>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ans Condensed" panose="020B0606030804020204"/>
              </a:rPr>
              <a:t>Objeto</a:t>
            </a:r>
            <a:endParaRPr lang="es-ES" sz="1635" b="0" strike="noStrike" spc="-1">
              <a:solidFill>
                <a:srgbClr val="000000"/>
              </a:solidFill>
              <a:uFill>
                <a:solidFill>
                  <a:srgbClr val="FFFFFF"/>
                </a:solidFill>
              </a:uFill>
              <a:latin typeface="DejaVu Sans" panose="020B0603030804020204"/>
            </a:endParaRPr>
          </a:p>
        </p:txBody>
      </p:sp>
      <p:sp>
        <p:nvSpPr>
          <p:cNvPr id="109" name="TextShape 10"/>
          <p:cNvSpPr txBox="1"/>
          <p:nvPr/>
        </p:nvSpPr>
        <p:spPr>
          <a:xfrm>
            <a:off x="4245165" y="3661311"/>
            <a:ext cx="4734992" cy="1469480"/>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Los datos describen el </a:t>
            </a:r>
            <a:r>
              <a:rPr lang="es-ES" sz="1635" b="0" i="1" strike="noStrike" spc="-1">
                <a:solidFill>
                  <a:srgbClr val="000000"/>
                </a:solidFill>
                <a:uFill>
                  <a:solidFill>
                    <a:srgbClr val="FFFFFF"/>
                  </a:solidFill>
                </a:uFill>
                <a:latin typeface="DejaVu Serif Condensed" panose="02060606050605020204"/>
              </a:rPr>
              <a:t>estado del objeto</a:t>
            </a:r>
            <a:r>
              <a:rPr lang="es-ES" sz="1635" b="0" strike="noStrike" spc="-1">
                <a:solidFill>
                  <a:srgbClr val="000000"/>
                </a:solidFill>
                <a:uFill>
                  <a:solidFill>
                    <a:srgbClr val="FFFFFF"/>
                  </a:solidFill>
                </a:uFill>
                <a:latin typeface="DejaVu Serif Condensed" panose="02060606050605020204"/>
              </a:rPr>
              <a:t>.</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endParaRPr lang="es-ES" sz="1635" b="0" strike="noStrike" spc="-1">
              <a:solidFill>
                <a:srgbClr val="000000"/>
              </a:solidFill>
              <a:uFill>
                <a:solidFill>
                  <a:srgbClr val="FFFFFF"/>
                </a:solidFill>
              </a:uFill>
              <a:latin typeface="DejaVu Sans" panose="020B0603030804020204"/>
            </a:endParaRPr>
          </a:p>
          <a:p>
            <a:r>
              <a:rPr lang="es-ES" sz="1635" b="0" strike="noStrike" spc="-1">
                <a:solidFill>
                  <a:srgbClr val="000000"/>
                </a:solidFill>
                <a:uFill>
                  <a:solidFill>
                    <a:srgbClr val="FFFFFF"/>
                  </a:solidFill>
                </a:uFill>
                <a:latin typeface="DejaVu Serif Condensed" panose="02060606050605020204"/>
              </a:rPr>
              <a:t>Los procedimientos actúan sobre los datos del objeto, </a:t>
            </a:r>
            <a:r>
              <a:rPr lang="es-ES" sz="1635" b="0" i="1" strike="noStrike" spc="-1">
                <a:solidFill>
                  <a:srgbClr val="000000"/>
                </a:solidFill>
                <a:uFill>
                  <a:solidFill>
                    <a:srgbClr val="FFFFFF"/>
                  </a:solidFill>
                </a:uFill>
                <a:latin typeface="DejaVu Serif Condensed" panose="02060606050605020204"/>
              </a:rPr>
              <a:t>modificándolos</a:t>
            </a:r>
            <a:r>
              <a:rPr lang="es-ES" sz="1635" b="0" strike="noStrike" spc="-1">
                <a:solidFill>
                  <a:srgbClr val="000000"/>
                </a:solidFill>
                <a:uFill>
                  <a:solidFill>
                    <a:srgbClr val="FFFFFF"/>
                  </a:solidFill>
                </a:uFill>
                <a:latin typeface="DejaVu Serif Condensed" panose="02060606050605020204"/>
              </a:rPr>
              <a:t> o </a:t>
            </a:r>
            <a:r>
              <a:rPr lang="es-ES" sz="1635" b="0" i="1" strike="noStrike" spc="-1">
                <a:solidFill>
                  <a:srgbClr val="000000"/>
                </a:solidFill>
                <a:uFill>
                  <a:solidFill>
                    <a:srgbClr val="FFFFFF"/>
                  </a:solidFill>
                </a:uFill>
                <a:latin typeface="DejaVu Serif Condensed" panose="02060606050605020204"/>
              </a:rPr>
              <a:t>brindando</a:t>
            </a:r>
            <a:r>
              <a:rPr lang="es-ES" sz="1635" b="0" strike="noStrike" spc="-1">
                <a:solidFill>
                  <a:srgbClr val="000000"/>
                </a:solidFill>
                <a:uFill>
                  <a:solidFill>
                    <a:srgbClr val="FFFFFF"/>
                  </a:solidFill>
                </a:uFill>
                <a:latin typeface="DejaVu Serif Condensed" panose="02060606050605020204"/>
              </a:rPr>
              <a:t> información</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out" filter="box(in)">
                                      <p:cBhvr additive="repl">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3"/>
          <p:cNvSpPr txBox="1"/>
          <p:nvPr/>
        </p:nvSpPr>
        <p:spPr>
          <a:xfrm>
            <a:off x="165561" y="6058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¿Qué es un Objeto?</a:t>
            </a:r>
            <a:endParaRPr lang="es-ES" sz="2360" b="0" strike="noStrike" spc="-1">
              <a:solidFill>
                <a:srgbClr val="000000"/>
              </a:solidFill>
              <a:uFill>
                <a:solidFill>
                  <a:srgbClr val="FFFFFF"/>
                </a:solidFill>
              </a:uFill>
              <a:latin typeface="DejaVu Sans" panose="020B0603030804020204"/>
            </a:endParaRPr>
          </a:p>
        </p:txBody>
      </p:sp>
      <p:sp>
        <p:nvSpPr>
          <p:cNvPr id="114" name="TextShape 4"/>
          <p:cNvSpPr txBox="1"/>
          <p:nvPr/>
        </p:nvSpPr>
        <p:spPr>
          <a:xfrm>
            <a:off x="326551" y="1399000"/>
            <a:ext cx="1959307" cy="322959"/>
          </a:xfrm>
          <a:prstGeom prst="rect">
            <a:avLst/>
          </a:prstGeom>
          <a:noFill/>
          <a:ln>
            <a:noFill/>
          </a:ln>
        </p:spPr>
        <p:txBody>
          <a:bodyPr lIns="81637" tIns="40818" rIns="81637" bIns="40818"/>
          <a:p>
            <a:r>
              <a:rPr lang="es-ES" sz="1635" b="0" strike="noStrike" spc="-1">
                <a:solidFill>
                  <a:srgbClr val="000000"/>
                </a:solidFill>
                <a:uFill>
                  <a:solidFill>
                    <a:srgbClr val="FFFFFF"/>
                  </a:solidFill>
                </a:uFill>
                <a:latin typeface="DejaVu Serif Condensed" panose="02060606050605020204"/>
              </a:rPr>
              <a:t>Un objeto posee...</a:t>
            </a:r>
            <a:endParaRPr lang="es-ES" sz="1635" b="0" strike="noStrike" spc="-1">
              <a:solidFill>
                <a:srgbClr val="000000"/>
              </a:solidFill>
              <a:uFill>
                <a:solidFill>
                  <a:srgbClr val="FFFFFF"/>
                </a:solidFill>
              </a:uFill>
              <a:latin typeface="DejaVu Sans" panose="020B0603030804020204"/>
            </a:endParaRPr>
          </a:p>
        </p:txBody>
      </p:sp>
      <p:sp>
        <p:nvSpPr>
          <p:cNvPr id="115" name="CustomShape 5"/>
          <p:cNvSpPr/>
          <p:nvPr/>
        </p:nvSpPr>
        <p:spPr>
          <a:xfrm>
            <a:off x="489827" y="2211786"/>
            <a:ext cx="1306205"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Estado</a:t>
            </a:r>
            <a:endParaRPr lang="es-ES" sz="1815" b="0" strike="noStrike" spc="-1">
              <a:solidFill>
                <a:srgbClr val="000000"/>
              </a:solidFill>
              <a:uFill>
                <a:solidFill>
                  <a:srgbClr val="FFFFFF"/>
                </a:solidFill>
              </a:uFill>
              <a:latin typeface="DejaVu Sans" panose="020B0603030804020204"/>
            </a:endParaRPr>
          </a:p>
        </p:txBody>
      </p:sp>
      <p:sp>
        <p:nvSpPr>
          <p:cNvPr id="116" name="CustomShape 6"/>
          <p:cNvSpPr/>
          <p:nvPr/>
        </p:nvSpPr>
        <p:spPr>
          <a:xfrm>
            <a:off x="489827" y="3550646"/>
            <a:ext cx="2122583"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Comportamiento</a:t>
            </a:r>
            <a:endParaRPr lang="es-ES" sz="1815" b="0" strike="noStrike" spc="-1">
              <a:solidFill>
                <a:srgbClr val="000000"/>
              </a:solidFill>
              <a:uFill>
                <a:solidFill>
                  <a:srgbClr val="FFFFFF"/>
                </a:solidFill>
              </a:uFill>
              <a:latin typeface="DejaVu Sans" panose="020B0603030804020204"/>
            </a:endParaRPr>
          </a:p>
        </p:txBody>
      </p:sp>
      <p:sp>
        <p:nvSpPr>
          <p:cNvPr id="117" name="CustomShape 7"/>
          <p:cNvSpPr/>
          <p:nvPr/>
        </p:nvSpPr>
        <p:spPr>
          <a:xfrm>
            <a:off x="489827" y="4987471"/>
            <a:ext cx="1306205"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Identidad</a:t>
            </a:r>
            <a:endParaRPr lang="es-ES" sz="1815" b="0" strike="noStrike" spc="-1">
              <a:solidFill>
                <a:srgbClr val="000000"/>
              </a:solidFill>
              <a:uFill>
                <a:solidFill>
                  <a:srgbClr val="FFFFFF"/>
                </a:solidFill>
              </a:uFill>
              <a:latin typeface="DejaVu Sans" panose="020B0603030804020204"/>
            </a:endParaRPr>
          </a:p>
        </p:txBody>
      </p:sp>
      <p:sp>
        <p:nvSpPr>
          <p:cNvPr id="118" name="CustomShape 8"/>
          <p:cNvSpPr/>
          <p:nvPr/>
        </p:nvSpPr>
        <p:spPr>
          <a:xfrm>
            <a:off x="3265512" y="2211786"/>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19" name="CustomShape 9"/>
          <p:cNvSpPr/>
          <p:nvPr/>
        </p:nvSpPr>
        <p:spPr>
          <a:xfrm>
            <a:off x="3265512" y="3485336"/>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20" name="CustomShape 10"/>
          <p:cNvSpPr/>
          <p:nvPr/>
        </p:nvSpPr>
        <p:spPr>
          <a:xfrm>
            <a:off x="3265512" y="4922161"/>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21" name="CustomShape 11"/>
          <p:cNvSpPr/>
          <p:nvPr/>
        </p:nvSpPr>
        <p:spPr>
          <a:xfrm>
            <a:off x="4539061" y="1787269"/>
            <a:ext cx="4081890" cy="1142929"/>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r>
              <a:rPr lang="es-ES" sz="1635" b="0" strike="noStrike" spc="-1">
                <a:solidFill>
                  <a:srgbClr val="000000"/>
                </a:solidFill>
                <a:uFill>
                  <a:solidFill>
                    <a:srgbClr val="FFFFFF"/>
                  </a:solidFill>
                </a:uFill>
                <a:latin typeface="DejaVu Serif Condensed" panose="02060606050605020204"/>
              </a:rPr>
              <a:t>Esta dado por el conjunto de propiedades </a:t>
            </a:r>
            <a:endParaRPr lang="es-ES" sz="1635" b="0" strike="noStrike" spc="-1">
              <a:solidFill>
                <a:srgbClr val="000000"/>
              </a:solidFill>
              <a:uFill>
                <a:solidFill>
                  <a:srgbClr val="FFFFFF"/>
                </a:solidFill>
              </a:uFill>
              <a:latin typeface="DejaVu Sans" panose="020B0603030804020204"/>
            </a:endParaRPr>
          </a:p>
          <a:p>
            <a:r>
              <a:rPr lang="es-ES" sz="1635" b="0" strike="noStrike" spc="-1">
                <a:solidFill>
                  <a:srgbClr val="000000"/>
                </a:solidFill>
                <a:uFill>
                  <a:solidFill>
                    <a:srgbClr val="FFFFFF"/>
                  </a:solidFill>
                </a:uFill>
                <a:latin typeface="DejaVu Serif Condensed" panose="02060606050605020204"/>
              </a:rPr>
              <a:t>que posee  y su valor en un momento</a:t>
            </a:r>
            <a:endParaRPr lang="es-ES" sz="1635" b="0" strike="noStrike" spc="-1">
              <a:solidFill>
                <a:srgbClr val="000000"/>
              </a:solidFill>
              <a:uFill>
                <a:solidFill>
                  <a:srgbClr val="FFFFFF"/>
                </a:solidFill>
              </a:uFill>
              <a:latin typeface="DejaVu Sans" panose="020B0603030804020204"/>
            </a:endParaRPr>
          </a:p>
          <a:p>
            <a:r>
              <a:rPr lang="es-ES" sz="1635" b="0" strike="noStrike" spc="-1">
                <a:solidFill>
                  <a:srgbClr val="000000"/>
                </a:solidFill>
                <a:uFill>
                  <a:solidFill>
                    <a:srgbClr val="FFFFFF"/>
                  </a:solidFill>
                </a:uFill>
                <a:latin typeface="DejaVu Serif Condensed" panose="02060606050605020204"/>
              </a:rPr>
              <a:t> dado.</a:t>
            </a:r>
            <a:endParaRPr lang="es-ES" sz="1635" b="0" strike="noStrike" spc="-1">
              <a:solidFill>
                <a:srgbClr val="000000"/>
              </a:solidFill>
              <a:uFill>
                <a:solidFill>
                  <a:srgbClr val="FFFFFF"/>
                </a:solidFill>
              </a:uFill>
              <a:latin typeface="DejaVu Sans" panose="020B0603030804020204"/>
            </a:endParaRPr>
          </a:p>
        </p:txBody>
      </p:sp>
      <p:sp>
        <p:nvSpPr>
          <p:cNvPr id="122" name="CustomShape 12"/>
          <p:cNvSpPr/>
          <p:nvPr/>
        </p:nvSpPr>
        <p:spPr>
          <a:xfrm>
            <a:off x="4571717" y="3256750"/>
            <a:ext cx="4081890" cy="1142929"/>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r>
              <a:rPr lang="es-ES" sz="1635" b="0" strike="noStrike" spc="-1">
                <a:solidFill>
                  <a:srgbClr val="000000"/>
                </a:solidFill>
                <a:uFill>
                  <a:solidFill>
                    <a:srgbClr val="FFFFFF"/>
                  </a:solidFill>
                </a:uFill>
                <a:latin typeface="DejaVu Serif Condensed" panose="02060606050605020204"/>
              </a:rPr>
              <a:t>Está dado por un conjunto de acciones </a:t>
            </a:r>
            <a:endParaRPr lang="es-ES" sz="1635" b="0" strike="noStrike" spc="-1">
              <a:solidFill>
                <a:srgbClr val="000000"/>
              </a:solidFill>
              <a:uFill>
                <a:solidFill>
                  <a:srgbClr val="FFFFFF"/>
                </a:solidFill>
              </a:uFill>
              <a:latin typeface="DejaVu Sans" panose="020B0603030804020204"/>
            </a:endParaRPr>
          </a:p>
          <a:p>
            <a:r>
              <a:rPr lang="es-ES" sz="1635" b="0" strike="noStrike" spc="-1">
                <a:solidFill>
                  <a:srgbClr val="000000"/>
                </a:solidFill>
                <a:uFill>
                  <a:solidFill>
                    <a:srgbClr val="FFFFFF"/>
                  </a:solidFill>
                </a:uFill>
                <a:latin typeface="DejaVu Serif Condensed" panose="02060606050605020204"/>
              </a:rPr>
              <a:t>que el mismo puede realizar.</a:t>
            </a:r>
            <a:endParaRPr lang="es-ES" sz="1635" b="0" strike="noStrike" spc="-1">
              <a:solidFill>
                <a:srgbClr val="000000"/>
              </a:solidFill>
              <a:uFill>
                <a:solidFill>
                  <a:srgbClr val="FFFFFF"/>
                </a:solidFill>
              </a:uFill>
              <a:latin typeface="DejaVu Sans" panose="020B0603030804020204"/>
            </a:endParaRPr>
          </a:p>
        </p:txBody>
      </p:sp>
      <p:sp>
        <p:nvSpPr>
          <p:cNvPr id="123" name="CustomShape 13"/>
          <p:cNvSpPr/>
          <p:nvPr/>
        </p:nvSpPr>
        <p:spPr>
          <a:xfrm>
            <a:off x="4571717" y="4660920"/>
            <a:ext cx="4081890" cy="1142929"/>
          </a:xfrm>
          <a:prstGeom prst="rect">
            <a:avLst/>
          </a:prstGeom>
          <a:solidFill>
            <a:srgbClr val="99CC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r>
              <a:rPr lang="es-ES" sz="1635" b="0" strike="noStrike" spc="-1">
                <a:solidFill>
                  <a:srgbClr val="000000"/>
                </a:solidFill>
                <a:uFill>
                  <a:solidFill>
                    <a:srgbClr val="FFFFFF"/>
                  </a:solidFill>
                </a:uFill>
                <a:latin typeface="DejaVu Serif Condensed" panose="02060606050605020204"/>
              </a:rPr>
              <a:t>En todo momento es diferenciable del </a:t>
            </a:r>
            <a:endParaRPr lang="es-ES" sz="1635" b="0" strike="noStrike" spc="-1">
              <a:solidFill>
                <a:srgbClr val="000000"/>
              </a:solidFill>
              <a:uFill>
                <a:solidFill>
                  <a:srgbClr val="FFFFFF"/>
                </a:solidFill>
              </a:uFill>
              <a:latin typeface="DejaVu Sans" panose="020B0603030804020204"/>
            </a:endParaRPr>
          </a:p>
          <a:p>
            <a:r>
              <a:rPr lang="es-ES" sz="1635" b="0" strike="noStrike" spc="-1">
                <a:solidFill>
                  <a:srgbClr val="000000"/>
                </a:solidFill>
                <a:uFill>
                  <a:solidFill>
                    <a:srgbClr val="FFFFFF"/>
                  </a:solidFill>
                </a:uFill>
                <a:latin typeface="DejaVu Serif Condensed" panose="02060606050605020204"/>
              </a:rPr>
              <a:t>resto y es constante.</a:t>
            </a:r>
            <a:endParaRPr lang="es-ES" sz="1635" b="0" strike="noStrike" spc="-1">
              <a:solidFill>
                <a:srgbClr val="000000"/>
              </a:solidFill>
              <a:uFill>
                <a:solidFill>
                  <a:srgbClr val="FFFFFF"/>
                </a:solidFill>
              </a:uFill>
              <a:latin typeface="DejaVu Sans" panose="020B0603030804020204"/>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out" filter="box(in)">
                                      <p:cBhvr additive="repl">
                                        <p:cTn id="7" dur="500"/>
                                        <p:tgtEl>
                                          <p:spTgt spid="118"/>
                                        </p:tgtEl>
                                      </p:cBhvr>
                                    </p:animEffect>
                                  </p:childTnLst>
                                </p:cTn>
                              </p:par>
                              <p:par>
                                <p:cTn id="8" presetID="4" presetClass="entr" presetSubtype="16"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out" filter="box(in)">
                                      <p:cBhvr additive="repl">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out" filter="box(in)">
                                      <p:cBhvr additive="repl">
                                        <p:cTn id="15" dur="500"/>
                                        <p:tgtEl>
                                          <p:spTgt spid="119"/>
                                        </p:tgtEl>
                                      </p:cBhvr>
                                    </p:animEffect>
                                  </p:childTnLst>
                                </p:cTn>
                              </p:par>
                              <p:par>
                                <p:cTn id="16" presetID="4" presetClass="entr" presetSubtype="16" fill="hold"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out" filter="box(in)">
                                      <p:cBhvr additive="repl">
                                        <p:cTn id="18" dur="500"/>
                                        <p:tgtEl>
                                          <p:spTgt spid="12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out" filter="box(in)">
                                      <p:cBhvr additive="repl">
                                        <p:cTn id="23" dur="500"/>
                                        <p:tgtEl>
                                          <p:spTgt spid="120"/>
                                        </p:tgtEl>
                                      </p:cBhvr>
                                    </p:animEffect>
                                  </p:childTnLst>
                                </p:cTn>
                              </p:par>
                              <p:par>
                                <p:cTn id="24" presetID="4" presetClass="entr" presetSubtype="16" fill="hold" nodeType="withEffect">
                                  <p:stCondLst>
                                    <p:cond delay="0"/>
                                  </p:stCondLst>
                                  <p:childTnLst>
                                    <p:set>
                                      <p:cBhvr>
                                        <p:cTn id="25" dur="1" fill="hold">
                                          <p:stCondLst>
                                            <p:cond delay="0"/>
                                          </p:stCondLst>
                                        </p:cTn>
                                        <p:tgtEl>
                                          <p:spTgt spid="123"/>
                                        </p:tgtEl>
                                        <p:attrNameLst>
                                          <p:attrName>style.visibility</p:attrName>
                                        </p:attrNameLst>
                                      </p:cBhvr>
                                      <p:to>
                                        <p:strVal val="visible"/>
                                      </p:to>
                                    </p:set>
                                    <p:animEffect transition="out" filter="box(in)">
                                      <p:cBhvr additive="repl">
                                        <p:cTn id="26"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3"/>
          <p:cNvSpPr txBox="1"/>
          <p:nvPr/>
        </p:nvSpPr>
        <p:spPr>
          <a:xfrm>
            <a:off x="165888" y="643907"/>
            <a:ext cx="8816882" cy="430394"/>
          </a:xfrm>
          <a:prstGeom prst="rect">
            <a:avLst/>
          </a:prstGeom>
          <a:noFill/>
          <a:ln>
            <a:noFill/>
          </a:ln>
        </p:spPr>
        <p:txBody>
          <a:bodyPr lIns="81637" tIns="40818" rIns="81637" bIns="40818"/>
          <a:p>
            <a:r>
              <a:rPr lang="es-ES" sz="2360" b="1" strike="noStrike" spc="-1">
                <a:solidFill>
                  <a:srgbClr val="000000"/>
                </a:solidFill>
                <a:uFill>
                  <a:solidFill>
                    <a:srgbClr val="FFFFFF"/>
                  </a:solidFill>
                </a:uFill>
                <a:latin typeface="DejaVu Sans Condensed" panose="020B0606030804020204"/>
              </a:rPr>
              <a:t>Estado de un Objeto</a:t>
            </a:r>
            <a:endParaRPr lang="es-ES" sz="2360" b="0" strike="noStrike" spc="-1">
              <a:solidFill>
                <a:srgbClr val="000000"/>
              </a:solidFill>
              <a:uFill>
                <a:solidFill>
                  <a:srgbClr val="FFFFFF"/>
                </a:solidFill>
              </a:uFill>
              <a:latin typeface="DejaVu Sans" panose="020B0603030804020204"/>
            </a:endParaRPr>
          </a:p>
        </p:txBody>
      </p:sp>
      <p:sp>
        <p:nvSpPr>
          <p:cNvPr id="128" name="TextShape 4"/>
          <p:cNvSpPr txBox="1"/>
          <p:nvPr/>
        </p:nvSpPr>
        <p:spPr>
          <a:xfrm>
            <a:off x="0" y="1336196"/>
            <a:ext cx="9143433" cy="1525974"/>
          </a:xfrm>
          <a:prstGeom prst="rect">
            <a:avLst/>
          </a:prstGeom>
          <a:noFill/>
          <a:ln>
            <a:noFill/>
          </a:ln>
        </p:spPr>
        <p:txBody>
          <a:bodyPr lIns="81637" tIns="40818" rIns="81637" bIns="40818"/>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Está dado por el conjunto de propiedades que el mismo posee.</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Es deseable encapsular el estado de un objeto, ocultando su representación al mundo       exterior.</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a:t>
            </a:r>
            <a:endParaRPr lang="es-ES" sz="1635" b="0" strike="noStrike" spc="-1">
              <a:solidFill>
                <a:srgbClr val="000000"/>
              </a:solidFill>
              <a:uFill>
                <a:solidFill>
                  <a:srgbClr val="FFFFFF"/>
                </a:solidFill>
              </a:uFill>
              <a:latin typeface="DejaVu Sans" panose="020B0603030804020204"/>
            </a:endParaRPr>
          </a:p>
          <a:p>
            <a:pPr>
              <a:buClr>
                <a:srgbClr val="000000"/>
              </a:buClr>
              <a:buSzPct val="45000"/>
              <a:buFont typeface="Wingdings" panose="05000000000000000000" pitchFamily="2" charset="2"/>
              <a:buChar char=""/>
            </a:pPr>
            <a:r>
              <a:rPr lang="es-ES" sz="1635" b="0" strike="noStrike" spc="-1">
                <a:solidFill>
                  <a:srgbClr val="000000"/>
                </a:solidFill>
                <a:uFill>
                  <a:solidFill>
                    <a:srgbClr val="FFFFFF"/>
                  </a:solidFill>
                </a:uFill>
                <a:latin typeface="DejaVu Serif Condensed" panose="02060606050605020204"/>
              </a:rPr>
              <a:t> Ningún objeto puede manipular directamente el estado de otro.</a:t>
            </a:r>
            <a:endParaRPr lang="es-ES" sz="1635" b="0" strike="noStrike" spc="-1">
              <a:solidFill>
                <a:srgbClr val="000000"/>
              </a:solidFill>
              <a:uFill>
                <a:solidFill>
                  <a:srgbClr val="FFFFFF"/>
                </a:solidFill>
              </a:uFill>
              <a:latin typeface="DejaVu Sans" panose="020B0603030804020204"/>
            </a:endParaRPr>
          </a:p>
        </p:txBody>
      </p:sp>
      <p:sp>
        <p:nvSpPr>
          <p:cNvPr id="129" name="CustomShape 5"/>
          <p:cNvSpPr/>
          <p:nvPr/>
        </p:nvSpPr>
        <p:spPr>
          <a:xfrm>
            <a:off x="163276" y="3849987"/>
            <a:ext cx="1632756" cy="555137"/>
          </a:xfrm>
          <a:prstGeom prst="rect">
            <a:avLst/>
          </a:prstGeom>
          <a:solidFill>
            <a:srgbClr val="9999FF"/>
          </a:solidFill>
          <a:ln>
            <a:solidFill>
              <a:srgbClr val="000000"/>
            </a:solidFill>
          </a:ln>
        </p:spPr>
        <p:style>
          <a:lnRef idx="0">
            <a:srgbClr val="FFFFFF"/>
          </a:lnRef>
          <a:fillRef idx="0">
            <a:srgbClr val="FFFFFF"/>
          </a:fillRef>
          <a:effectRef idx="0">
            <a:srgbClr val="FFFFFF"/>
          </a:effectRef>
          <a:fontRef idx="minor"/>
        </p:style>
        <p:txBody>
          <a:bodyPr wrap="none" lIns="81637" tIns="40818" rIns="81637" bIns="40818" anchor="ctr"/>
          <a:p>
            <a:pPr algn="ctr"/>
            <a:r>
              <a:rPr lang="es-ES" sz="1815" b="1" strike="noStrike" spc="-1">
                <a:solidFill>
                  <a:srgbClr val="000000"/>
                </a:solidFill>
                <a:uFill>
                  <a:solidFill>
                    <a:srgbClr val="FFFFFF"/>
                  </a:solidFill>
                </a:uFill>
                <a:latin typeface="DejaVu Sans Condensed" panose="020B0606030804020204"/>
              </a:rPr>
              <a:t>Propiedades</a:t>
            </a:r>
            <a:endParaRPr lang="es-ES" sz="1815" b="0" strike="noStrike" spc="-1">
              <a:solidFill>
                <a:srgbClr val="000000"/>
              </a:solidFill>
              <a:uFill>
                <a:solidFill>
                  <a:srgbClr val="FFFFFF"/>
                </a:solidFill>
              </a:uFill>
              <a:latin typeface="DejaVu Sans" panose="020B0603030804020204"/>
            </a:endParaRPr>
          </a:p>
        </p:txBody>
      </p:sp>
      <p:sp>
        <p:nvSpPr>
          <p:cNvPr id="130" name="CustomShape 6"/>
          <p:cNvSpPr/>
          <p:nvPr/>
        </p:nvSpPr>
        <p:spPr>
          <a:xfrm>
            <a:off x="1926652" y="3849987"/>
            <a:ext cx="1142929" cy="489827"/>
          </a:xfrm>
          <a:custGeom>
            <a:avLst/>
            <a:gdLst/>
            <a:ahLst/>
            <a:cxnLst/>
            <a:rect l="0" t="0"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
        <p:nvSpPr>
          <p:cNvPr id="131" name="TextShape 7"/>
          <p:cNvSpPr txBox="1"/>
          <p:nvPr/>
        </p:nvSpPr>
        <p:spPr>
          <a:xfrm>
            <a:off x="3225019" y="3915297"/>
            <a:ext cx="5918414" cy="806581"/>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Estáticas</a:t>
            </a:r>
            <a:r>
              <a:rPr lang="es-ES" sz="1635" b="0" strike="noStrike" spc="-1">
                <a:solidFill>
                  <a:srgbClr val="000000"/>
                </a:solidFill>
                <a:uFill>
                  <a:solidFill>
                    <a:srgbClr val="FFFFFF"/>
                  </a:solidFill>
                </a:uFill>
                <a:latin typeface="DejaVu Serif Condensed" panose="02060606050605020204"/>
              </a:rPr>
              <a:t>: propiedad compartida por todos los objetos del mismo tipo.</a:t>
            </a:r>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p:txBody>
      </p:sp>
      <p:sp>
        <p:nvSpPr>
          <p:cNvPr id="132" name="TextShape 8"/>
          <p:cNvSpPr txBox="1"/>
          <p:nvPr/>
        </p:nvSpPr>
        <p:spPr>
          <a:xfrm>
            <a:off x="3225019" y="4829967"/>
            <a:ext cx="5755138" cy="565913"/>
          </a:xfrm>
          <a:prstGeom prst="rect">
            <a:avLst/>
          </a:prstGeom>
          <a:noFill/>
          <a:ln>
            <a:noFill/>
          </a:ln>
        </p:spPr>
        <p:txBody>
          <a:bodyPr lIns="81637" tIns="40818" rIns="81637" bIns="40818"/>
          <a:p>
            <a:r>
              <a:rPr lang="es-ES" sz="1635" b="1" i="1" strike="noStrike" spc="-1">
                <a:solidFill>
                  <a:srgbClr val="000000"/>
                </a:solidFill>
                <a:uFill>
                  <a:solidFill>
                    <a:srgbClr val="FFFFFF"/>
                  </a:solidFill>
                </a:uFill>
                <a:latin typeface="DejaVu Serif Condensed" panose="02060606050605020204"/>
              </a:rPr>
              <a:t>Dinámicas: </a:t>
            </a:r>
            <a:r>
              <a:rPr lang="es-ES" sz="1635" b="0" strike="noStrike" spc="-1">
                <a:solidFill>
                  <a:srgbClr val="000000"/>
                </a:solidFill>
                <a:uFill>
                  <a:solidFill>
                    <a:srgbClr val="FFFFFF"/>
                  </a:solidFill>
                </a:uFill>
                <a:latin typeface="DejaVu Serif Condensed" panose="02060606050605020204"/>
              </a:rPr>
              <a:t>propiedad inherente de cada objeto</a:t>
            </a:r>
            <a:endParaRPr lang="es-ES" sz="1635" b="0" strike="noStrike" spc="-1">
              <a:solidFill>
                <a:srgbClr val="000000"/>
              </a:solidFill>
              <a:uFill>
                <a:solidFill>
                  <a:srgbClr val="FFFFFF"/>
                </a:solidFill>
              </a:uFill>
              <a:latin typeface="DejaVu Sans" panose="020B0603030804020204"/>
            </a:endParaRPr>
          </a:p>
          <a:p>
            <a:endParaRPr lang="es-ES" sz="1635" b="0" strike="noStrike" spc="-1">
              <a:solidFill>
                <a:srgbClr val="000000"/>
              </a:solidFill>
              <a:uFill>
                <a:solidFill>
                  <a:srgbClr val="FFFFFF"/>
                </a:solidFill>
              </a:uFill>
              <a:latin typeface="DejaVu Sans" panose="020B0603030804020204"/>
            </a:endParaRPr>
          </a:p>
        </p:txBody>
      </p:sp>
      <p:sp>
        <p:nvSpPr>
          <p:cNvPr id="133" name="CustomShape 9"/>
          <p:cNvSpPr/>
          <p:nvPr/>
        </p:nvSpPr>
        <p:spPr>
          <a:xfrm rot="1230000">
            <a:off x="1909671" y="4426350"/>
            <a:ext cx="1142929" cy="489827"/>
          </a:xfrm>
          <a:custGeom>
            <a:avLst/>
            <a:gdLst/>
            <a:ahLst/>
            <a:cxnLst/>
            <a:rect l="0" t="0" r="r" b="b"/>
            <a:pathLst>
              <a:path w="3502" h="1502">
                <a:moveTo>
                  <a:pt x="0" y="375"/>
                </a:moveTo>
                <a:lnTo>
                  <a:pt x="2626" y="374"/>
                </a:lnTo>
                <a:lnTo>
                  <a:pt x="2625" y="0"/>
                </a:lnTo>
                <a:lnTo>
                  <a:pt x="3501" y="749"/>
                </a:lnTo>
                <a:lnTo>
                  <a:pt x="2626" y="1501"/>
                </a:lnTo>
                <a:lnTo>
                  <a:pt x="2625" y="1125"/>
                </a:lnTo>
                <a:lnTo>
                  <a:pt x="0" y="1124"/>
                </a:lnTo>
                <a:lnTo>
                  <a:pt x="0" y="375"/>
                </a:lnTo>
              </a:path>
            </a:pathLst>
          </a:custGeom>
          <a:solidFill>
            <a:srgbClr val="9999FF"/>
          </a:solidFill>
          <a:ln>
            <a:solidFill>
              <a:srgbClr val="000000"/>
            </a:solidFill>
          </a:ln>
        </p:spPr>
        <p:style>
          <a:lnRef idx="0">
            <a:srgbClr val="FFFFFF"/>
          </a:lnRef>
          <a:fillRef idx="0">
            <a:srgbClr val="FFFFFF"/>
          </a:fillRef>
          <a:effectRef idx="0">
            <a:srgbClr val="FFFFFF"/>
          </a:effectRef>
          <a:fontRef idx="minor"/>
        </p:style>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10975</Words>
  <Application>WPS Presentation</Application>
  <PresentationFormat/>
  <Paragraphs>470</Paragraphs>
  <Slides>34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SimSun</vt:lpstr>
      <vt:lpstr>Wingdings</vt:lpstr>
      <vt:lpstr>Arial</vt:lpstr>
      <vt:lpstr>文泉驿正黑</vt:lpstr>
      <vt:lpstr>Calibri</vt:lpstr>
      <vt:lpstr>Bitter</vt:lpstr>
      <vt:lpstr>Andale Mono</vt:lpstr>
      <vt:lpstr>Open Sans</vt:lpstr>
      <vt:lpstr>Arial Narrow</vt:lpstr>
      <vt:lpstr>Times New Roman</vt:lpstr>
      <vt:lpstr>Georgia</vt:lpstr>
      <vt:lpstr>Courier New</vt:lpstr>
      <vt:lpstr>微软雅黑</vt:lpstr>
      <vt:lpstr/>
      <vt:lpstr>Arial Unicode MS</vt:lpstr>
      <vt:lpstr>DejaVu Sans</vt:lpstr>
      <vt:lpstr>DejaVu Sans Condensed</vt:lpstr>
      <vt:lpstr>DejaVu Serif Condensed</vt:lpstr>
      <vt:lpstr>1_Blue Waves</vt:lpstr>
      <vt:lpstr>Programación IV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IV</dc:title>
  <dc:creator/>
  <cp:lastModifiedBy>emanuel</cp:lastModifiedBy>
  <cp:revision>19</cp:revision>
  <dcterms:created xsi:type="dcterms:W3CDTF">2019-10-15T02:46:32Z</dcterms:created>
  <dcterms:modified xsi:type="dcterms:W3CDTF">2019-10-15T02:46:32Z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