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83" d="100"/>
          <a:sy n="83"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A5405-461E-3B62-87D4-71BE21107D8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E8E84B4D-C066-8F63-3914-BAE3EB10B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EC3B90B4-9DAE-47F4-6430-53AACB8A997E}"/>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C9894348-CDEB-97A0-61A9-66C19E1FABC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B93F822-6986-5D11-EAA4-98B51529C01A}"/>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93084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CD312-0518-9EF7-1B91-6D6CBE2283AB}"/>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69BA2D8-236F-F778-1B0B-FF810AF14C5A}"/>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5BDC09C-63E0-9D33-6CF9-7F644E43DE13}"/>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7B1B5D70-B32E-9F5A-3BFC-2E186D5B057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3D1D6590-B00D-91A7-FB91-53FEEE2901F8}"/>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9880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241D0D-763E-5DDC-6AF0-D06864E96D74}"/>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0D0CBBA5-645D-1DC0-AB06-24736671B3C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02E8643-2A14-1584-0393-50BFE3DC7A48}"/>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A4CA59F6-0FB9-8489-9B7E-2C26C8F45EA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8981244-D67B-0E4C-A0C8-B92FB8EC7DB8}"/>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149186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A1EE8-FF09-2B05-2A9D-FD9D402A8DF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1368B4B-D181-6B4D-5D3C-C96E201B500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ED43991-D5B2-F63C-8988-8C992436DE86}"/>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1E947346-CCA0-62FA-1583-46A24BE3C09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BC062A9-3B6A-1CEF-8130-CF697C625BDE}"/>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42981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A4533-0D04-5086-A51E-62F98AA5DEB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D74B353-A9B2-FEBB-3ECC-FAF8DDB33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E754DA8-1182-682C-0C42-3C8A782C6A8E}"/>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F617677E-F529-DC7C-2DBF-67C7354A77F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EC644B0-2059-8CC8-897E-556F15812CA1}"/>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8993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8767F-2560-18C9-C14C-5919EE6CA66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8B5662A-740E-D8AC-391A-6A07C88DB420}"/>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7FFE5E8-A6CD-64D9-F932-85A4DC10C954}"/>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4DD20BD-8C88-DA17-3C2F-2D2AC7B5D7D1}"/>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6" name="Marcador de Posição do Rodapé 5">
            <a:extLst>
              <a:ext uri="{FF2B5EF4-FFF2-40B4-BE49-F238E27FC236}">
                <a16:creationId xmlns:a16="http://schemas.microsoft.com/office/drawing/2014/main" id="{F5DD1351-83B3-E200-65FD-85A31E8C7F7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5B9ED77-48A9-F580-8E92-3A380CC10829}"/>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02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7DA6F-BA6F-9E56-45C1-B88FC3D379A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AC41226-EF04-88A8-0F80-6FEC5D80F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5212256-B003-7175-3653-36A4C586E12D}"/>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C38903BD-6210-A440-6D3D-F43B1BCCB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BF67BCCD-E7E8-3092-D934-4AC819BC569F}"/>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BB46CC73-52B3-22C5-D147-AAC3F6A1E876}"/>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8" name="Marcador de Posição do Rodapé 7">
            <a:extLst>
              <a:ext uri="{FF2B5EF4-FFF2-40B4-BE49-F238E27FC236}">
                <a16:creationId xmlns:a16="http://schemas.microsoft.com/office/drawing/2014/main" id="{742AE9AB-D962-CF61-B7FB-10ADA10E87F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4EC82E66-06F3-79E2-3794-6EC1ADF4CCCA}"/>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97930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E2E8F-708F-C9F3-D66D-4C51ED4865D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8926FE01-4C79-6756-E68E-1D6DC7A46E2F}"/>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4" name="Marcador de Posição do Rodapé 3">
            <a:extLst>
              <a:ext uri="{FF2B5EF4-FFF2-40B4-BE49-F238E27FC236}">
                <a16:creationId xmlns:a16="http://schemas.microsoft.com/office/drawing/2014/main" id="{69E61248-8491-B522-46DC-DFF5A531BC14}"/>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0F4EF5BB-EEB9-5EE7-59DC-33B78649C905}"/>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350862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47996E02-0A84-04FF-9389-6146B65102DD}"/>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3" name="Marcador de Posição do Rodapé 2">
            <a:extLst>
              <a:ext uri="{FF2B5EF4-FFF2-40B4-BE49-F238E27FC236}">
                <a16:creationId xmlns:a16="http://schemas.microsoft.com/office/drawing/2014/main" id="{426675A1-2266-39DB-698D-9A8E9DCE1C19}"/>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C469EA7-6E16-3AA7-5213-C39C2E0A79EA}"/>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0896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09564-1176-CDE8-603C-8E5BA9EEC4F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0DCFCC8-5C6B-F4F3-E03E-AC94C79C8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4D71D1CF-3097-E554-3EA5-2DED50146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C3793E5-A371-7F8C-70C0-4146D2E13DB3}"/>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6" name="Marcador de Posição do Rodapé 5">
            <a:extLst>
              <a:ext uri="{FF2B5EF4-FFF2-40B4-BE49-F238E27FC236}">
                <a16:creationId xmlns:a16="http://schemas.microsoft.com/office/drawing/2014/main" id="{C901BB6C-3A74-764F-A4F7-B660CD68005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AC7167A-59BF-9C72-B68D-AF8676D52A70}"/>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154574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7BB6D-26A5-7D0F-6A28-904544D63F8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D14E8F-D414-9B24-B544-321263B06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93AEB734-7753-58C1-EC5F-7C40EE022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1E879D5-D73B-825A-7C49-4BE774567514}"/>
              </a:ext>
            </a:extLst>
          </p:cNvPr>
          <p:cNvSpPr>
            <a:spLocks noGrp="1"/>
          </p:cNvSpPr>
          <p:nvPr>
            <p:ph type="dt" sz="half" idx="10"/>
          </p:nvPr>
        </p:nvSpPr>
        <p:spPr/>
        <p:txBody>
          <a:bodyPr/>
          <a:lstStyle/>
          <a:p>
            <a:fld id="{289DBA08-D698-466D-ADEE-85D446183F4A}" type="datetimeFigureOut">
              <a:rPr lang="pt-PT" smtClean="0"/>
              <a:t>11/07/2024</a:t>
            </a:fld>
            <a:endParaRPr lang="pt-PT"/>
          </a:p>
        </p:txBody>
      </p:sp>
      <p:sp>
        <p:nvSpPr>
          <p:cNvPr id="6" name="Marcador de Posição do Rodapé 5">
            <a:extLst>
              <a:ext uri="{FF2B5EF4-FFF2-40B4-BE49-F238E27FC236}">
                <a16:creationId xmlns:a16="http://schemas.microsoft.com/office/drawing/2014/main" id="{F349FEC3-9762-50BC-1C3C-D5A83218DAC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12955B2-4F36-6D55-D929-D9093C908B8F}"/>
              </a:ext>
            </a:extLst>
          </p:cNvPr>
          <p:cNvSpPr>
            <a:spLocks noGrp="1"/>
          </p:cNvSpPr>
          <p:nvPr>
            <p:ph type="sldNum" sz="quarter" idx="12"/>
          </p:nvPr>
        </p:nvSpPr>
        <p:spPr/>
        <p:txBody>
          <a:bodyPr/>
          <a:lstStyle/>
          <a:p>
            <a:fld id="{1F4E8CD1-3EA9-4C8E-91EA-F6FB6104CD11}" type="slidenum">
              <a:rPr lang="pt-PT" smtClean="0"/>
              <a:t>‹nº›</a:t>
            </a:fld>
            <a:endParaRPr lang="pt-PT"/>
          </a:p>
        </p:txBody>
      </p:sp>
    </p:spTree>
    <p:extLst>
      <p:ext uri="{BB962C8B-B14F-4D97-AF65-F5344CB8AC3E}">
        <p14:creationId xmlns:p14="http://schemas.microsoft.com/office/powerpoint/2010/main" val="260821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8145582-C87D-D9F2-1B06-8031EA651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ACE60B94-F3D5-45AA-9151-ACDB05F13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85357F9-2E47-1D45-E700-360273087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DBA08-D698-466D-ADEE-85D446183F4A}" type="datetimeFigureOut">
              <a:rPr lang="pt-PT" smtClean="0"/>
              <a:t>11/07/2024</a:t>
            </a:fld>
            <a:endParaRPr lang="pt-PT"/>
          </a:p>
        </p:txBody>
      </p:sp>
      <p:sp>
        <p:nvSpPr>
          <p:cNvPr id="5" name="Marcador de Posição do Rodapé 4">
            <a:extLst>
              <a:ext uri="{FF2B5EF4-FFF2-40B4-BE49-F238E27FC236}">
                <a16:creationId xmlns:a16="http://schemas.microsoft.com/office/drawing/2014/main" id="{FEA08B13-AF8D-BFB5-AD88-DCE5AD1D7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AB93F95-48B6-C89C-2029-59D8981E3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E8CD1-3EA9-4C8E-91EA-F6FB6104CD11}" type="slidenum">
              <a:rPr lang="pt-PT" smtClean="0"/>
              <a:t>‹nº›</a:t>
            </a:fld>
            <a:endParaRPr lang="pt-PT"/>
          </a:p>
        </p:txBody>
      </p:sp>
    </p:spTree>
    <p:extLst>
      <p:ext uri="{BB962C8B-B14F-4D97-AF65-F5344CB8AC3E}">
        <p14:creationId xmlns:p14="http://schemas.microsoft.com/office/powerpoint/2010/main" val="113607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Users\emanuel\Desktop\bolsa%20mestrado\work\semana2\adult\age_adul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IYTJGz70mXFBXCcKUJirSup3T5lgx879/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IYTJGz70mXFBXCcKUJirSup3T5lgx879/view?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9CD3C2A5-7A49-DAD1-CF83-B2A7A3DA096A}"/>
              </a:ext>
            </a:extLst>
          </p:cNvPr>
          <p:cNvSpPr>
            <a:spLocks noGrp="1"/>
          </p:cNvSpPr>
          <p:nvPr>
            <p:ph type="ctrTitle"/>
          </p:nvPr>
        </p:nvSpPr>
        <p:spPr>
          <a:xfrm>
            <a:off x="1314824" y="735106"/>
            <a:ext cx="10053763" cy="2928470"/>
          </a:xfrm>
        </p:spPr>
        <p:txBody>
          <a:bodyPr anchor="b">
            <a:normAutofit/>
          </a:bodyPr>
          <a:lstStyle/>
          <a:p>
            <a:pPr algn="l"/>
            <a:r>
              <a:rPr lang="pt-PT" sz="4800" b="1" kern="0" dirty="0">
                <a:solidFill>
                  <a:srgbClr val="FFFFFF"/>
                </a:solidFill>
                <a:latin typeface="Arial" panose="020B0604020202020204" pitchFamily="34" charset="0"/>
                <a:ea typeface="Times New Roman" panose="02020603050405020304" pitchFamily="18" charset="0"/>
              </a:rPr>
              <a:t>S</a:t>
            </a:r>
            <a:r>
              <a:rPr lang="pt-PT" sz="4800" b="1" kern="0" dirty="0">
                <a:solidFill>
                  <a:srgbClr val="FFFFFF"/>
                </a:solidFill>
                <a:effectLst/>
                <a:latin typeface="Arial" panose="020B0604020202020204" pitchFamily="34" charset="0"/>
                <a:ea typeface="Times New Roman" panose="02020603050405020304" pitchFamily="18" charset="0"/>
              </a:rPr>
              <a:t>er sensível não chega</a:t>
            </a:r>
            <a:endParaRPr lang="pt-PT" sz="4800" dirty="0">
              <a:solidFill>
                <a:srgbClr val="FFFFFF"/>
              </a:solidFill>
            </a:endParaRPr>
          </a:p>
        </p:txBody>
      </p:sp>
      <p:sp>
        <p:nvSpPr>
          <p:cNvPr id="3" name="Subtítulo 2">
            <a:extLst>
              <a:ext uri="{FF2B5EF4-FFF2-40B4-BE49-F238E27FC236}">
                <a16:creationId xmlns:a16="http://schemas.microsoft.com/office/drawing/2014/main" id="{2F57C6F1-3FBF-C4AE-F243-F6DBA3ED353C}"/>
              </a:ext>
            </a:extLst>
          </p:cNvPr>
          <p:cNvSpPr>
            <a:spLocks noGrp="1"/>
          </p:cNvSpPr>
          <p:nvPr>
            <p:ph type="subTitle" idx="1"/>
          </p:nvPr>
        </p:nvSpPr>
        <p:spPr>
          <a:xfrm>
            <a:off x="1350682" y="4870824"/>
            <a:ext cx="10005951" cy="1458258"/>
          </a:xfrm>
        </p:spPr>
        <p:txBody>
          <a:bodyPr anchor="ctr">
            <a:normAutofit/>
          </a:bodyPr>
          <a:lstStyle/>
          <a:p>
            <a:pPr algn="l"/>
            <a:r>
              <a:rPr lang="pt-PT" dirty="0"/>
              <a:t>As variáveis não sensíveis também têm impacto na </a:t>
            </a:r>
            <a:r>
              <a:rPr lang="pt-PT" dirty="0" err="1"/>
              <a:t>fairness</a:t>
            </a:r>
            <a:r>
              <a:rPr lang="pt-PT" dirty="0"/>
              <a:t> do </a:t>
            </a:r>
            <a:r>
              <a:rPr lang="pt-PT" dirty="0" err="1"/>
              <a:t>dataset</a:t>
            </a:r>
            <a:endParaRPr lang="pt-PT" dirty="0"/>
          </a:p>
        </p:txBody>
      </p:sp>
    </p:spTree>
    <p:extLst>
      <p:ext uri="{BB962C8B-B14F-4D97-AF65-F5344CB8AC3E}">
        <p14:creationId xmlns:p14="http://schemas.microsoft.com/office/powerpoint/2010/main" val="217703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3FC702-8486-4A17-C098-C82C5D09A7F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450A52-A161-80BB-9D68-4427B122190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dirty="0" err="1">
                <a:solidFill>
                  <a:srgbClr val="FFFFFF"/>
                </a:solidFill>
                <a:latin typeface="+mj-lt"/>
                <a:ea typeface="+mj-ea"/>
                <a:cs typeface="+mj-cs"/>
              </a:rPr>
              <a:t>Experiencia</a:t>
            </a:r>
            <a:r>
              <a:rPr lang="en-US" sz="3400" kern="1200" dirty="0">
                <a:solidFill>
                  <a:srgbClr val="FFFFFF"/>
                </a:solidFill>
                <a:latin typeface="+mj-lt"/>
                <a:ea typeface="+mj-ea"/>
                <a:cs typeface="+mj-cs"/>
              </a:rPr>
              <a:t> 7</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sp>
        <p:nvSpPr>
          <p:cNvPr id="6" name="Título 1">
            <a:extLst>
              <a:ext uri="{FF2B5EF4-FFF2-40B4-BE49-F238E27FC236}">
                <a16:creationId xmlns:a16="http://schemas.microsoft.com/office/drawing/2014/main" id="{5F0A8703-CE06-DDD2-9AD5-CF2F84052FD8}"/>
              </a:ext>
            </a:extLst>
          </p:cNvPr>
          <p:cNvSpPr txBox="1">
            <a:spLocks/>
          </p:cNvSpPr>
          <p:nvPr/>
        </p:nvSpPr>
        <p:spPr>
          <a:xfrm>
            <a:off x="1371599" y="2318196"/>
            <a:ext cx="9724031" cy="42452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b="1" dirty="0" err="1">
                <a:effectLst/>
                <a:latin typeface="+mn-lt"/>
                <a:ea typeface="+mn-ea"/>
                <a:cs typeface="+mn-cs"/>
              </a:rPr>
              <a:t>Objetivo</a:t>
            </a:r>
            <a:r>
              <a:rPr lang="en-US" sz="1400" b="1" dirty="0">
                <a:effectLst/>
                <a:latin typeface="+mn-lt"/>
                <a:ea typeface="+mn-ea"/>
                <a:cs typeface="+mn-cs"/>
              </a:rPr>
              <a:t>: </a:t>
            </a:r>
            <a:r>
              <a:rPr lang="en-US" sz="1400" dirty="0" err="1">
                <a:latin typeface="+mn-lt"/>
                <a:ea typeface="+mn-ea"/>
                <a:cs typeface="+mn-cs"/>
              </a:rPr>
              <a:t>Verificar</a:t>
            </a:r>
            <a:r>
              <a:rPr lang="en-US" sz="1400" dirty="0">
                <a:latin typeface="+mn-lt"/>
                <a:ea typeface="+mn-ea"/>
                <a:cs typeface="+mn-cs"/>
              </a:rPr>
              <a:t> a </a:t>
            </a:r>
            <a:r>
              <a:rPr lang="en-US" sz="1400" dirty="0" err="1">
                <a:latin typeface="+mn-lt"/>
                <a:ea typeface="+mn-ea"/>
                <a:cs typeface="+mn-cs"/>
              </a:rPr>
              <a:t>oscilação</a:t>
            </a:r>
            <a:r>
              <a:rPr lang="en-US" sz="1400" dirty="0">
                <a:latin typeface="+mn-lt"/>
                <a:ea typeface="+mn-ea"/>
                <a:cs typeface="+mn-cs"/>
              </a:rPr>
              <a:t> </a:t>
            </a:r>
            <a:r>
              <a:rPr lang="en-US" sz="1400" dirty="0" err="1">
                <a:latin typeface="+mn-lt"/>
                <a:ea typeface="+mn-ea"/>
                <a:cs typeface="+mn-cs"/>
              </a:rPr>
              <a:t>nos</a:t>
            </a:r>
            <a:r>
              <a:rPr lang="en-US" sz="1400" dirty="0">
                <a:latin typeface="+mn-lt"/>
                <a:ea typeface="+mn-ea"/>
                <a:cs typeface="+mn-cs"/>
              </a:rPr>
              <a:t> </a:t>
            </a:r>
            <a:r>
              <a:rPr lang="en-US" sz="1400" dirty="0" err="1">
                <a:latin typeface="+mn-lt"/>
                <a:ea typeface="+mn-ea"/>
                <a:cs typeface="+mn-cs"/>
              </a:rPr>
              <a:t>valores</a:t>
            </a:r>
            <a:r>
              <a:rPr lang="en-US" sz="1400" dirty="0">
                <a:latin typeface="+mn-lt"/>
                <a:ea typeface="+mn-ea"/>
                <a:cs typeface="+mn-cs"/>
              </a:rPr>
              <a:t> de fairness entre </a:t>
            </a:r>
            <a:r>
              <a:rPr lang="en-US" sz="1400" dirty="0" err="1">
                <a:latin typeface="+mn-lt"/>
                <a:ea typeface="+mn-ea"/>
                <a:cs typeface="+mn-cs"/>
              </a:rPr>
              <a:t>diferentes</a:t>
            </a:r>
            <a:r>
              <a:rPr lang="en-US" sz="1400" dirty="0">
                <a:latin typeface="+mn-lt"/>
                <a:ea typeface="+mn-ea"/>
                <a:cs typeface="+mn-cs"/>
              </a:rPr>
              <a:t> classes </a:t>
            </a:r>
            <a:r>
              <a:rPr lang="en-US" sz="1400" dirty="0" err="1">
                <a:latin typeface="+mn-lt"/>
                <a:ea typeface="+mn-ea"/>
                <a:cs typeface="+mn-cs"/>
              </a:rPr>
              <a:t>consoante</a:t>
            </a:r>
            <a:r>
              <a:rPr lang="en-US" sz="1400" dirty="0">
                <a:latin typeface="+mn-lt"/>
                <a:ea typeface="+mn-ea"/>
                <a:cs typeface="+mn-cs"/>
              </a:rPr>
              <a:t> a </a:t>
            </a:r>
            <a:r>
              <a:rPr lang="en-US" sz="1400" dirty="0" err="1">
                <a:latin typeface="+mn-lt"/>
                <a:ea typeface="+mn-ea"/>
                <a:cs typeface="+mn-cs"/>
              </a:rPr>
              <a:t>presença</a:t>
            </a:r>
            <a:r>
              <a:rPr lang="en-US" sz="1400" dirty="0">
                <a:latin typeface="+mn-lt"/>
                <a:ea typeface="+mn-ea"/>
                <a:cs typeface="+mn-cs"/>
              </a:rPr>
              <a:t> </a:t>
            </a:r>
            <a:r>
              <a:rPr lang="en-US" sz="1400" dirty="0" err="1">
                <a:latin typeface="+mn-lt"/>
                <a:ea typeface="+mn-ea"/>
                <a:cs typeface="+mn-cs"/>
              </a:rPr>
              <a:t>ou</a:t>
            </a:r>
            <a:r>
              <a:rPr lang="en-US" sz="1400" dirty="0">
                <a:latin typeface="+mn-lt"/>
                <a:ea typeface="+mn-ea"/>
                <a:cs typeface="+mn-cs"/>
              </a:rPr>
              <a:t> </a:t>
            </a:r>
            <a:r>
              <a:rPr lang="en-US" sz="1400" dirty="0" err="1">
                <a:latin typeface="+mn-lt"/>
                <a:ea typeface="+mn-ea"/>
                <a:cs typeface="+mn-cs"/>
              </a:rPr>
              <a:t>ausência</a:t>
            </a:r>
            <a:r>
              <a:rPr lang="en-US" sz="1400" dirty="0">
                <a:latin typeface="+mn-lt"/>
                <a:ea typeface="+mn-ea"/>
                <a:cs typeface="+mn-cs"/>
              </a:rPr>
              <a:t> das </a:t>
            </a:r>
            <a:r>
              <a:rPr lang="en-US" sz="1400" dirty="0" err="1">
                <a:latin typeface="+mn-lt"/>
                <a:ea typeface="+mn-ea"/>
                <a:cs typeface="+mn-cs"/>
              </a:rPr>
              <a:t>variáveis</a:t>
            </a:r>
            <a:r>
              <a:rPr lang="en-US" sz="1400" dirty="0">
                <a:latin typeface="+mn-lt"/>
                <a:ea typeface="+mn-ea"/>
                <a:cs typeface="+mn-cs"/>
              </a:rPr>
              <a:t> </a:t>
            </a:r>
            <a:r>
              <a:rPr lang="en-US" sz="1400" dirty="0" err="1">
                <a:latin typeface="+mn-lt"/>
                <a:ea typeface="+mn-ea"/>
                <a:cs typeface="+mn-cs"/>
              </a:rPr>
              <a:t>sensíveis</a:t>
            </a:r>
            <a:r>
              <a:rPr lang="en-US" sz="1400" dirty="0">
                <a:latin typeface="+mn-lt"/>
                <a:ea typeface="+mn-ea"/>
                <a:cs typeface="+mn-cs"/>
              </a:rPr>
              <a:t> no </a:t>
            </a:r>
            <a:r>
              <a:rPr lang="en-US" sz="1400" dirty="0" err="1">
                <a:latin typeface="+mn-lt"/>
                <a:ea typeface="+mn-ea"/>
                <a:cs typeface="+mn-cs"/>
              </a:rPr>
              <a:t>treino</a:t>
            </a:r>
            <a:r>
              <a:rPr lang="en-US" sz="1400" dirty="0">
                <a:latin typeface="+mn-lt"/>
                <a:ea typeface="+mn-ea"/>
                <a:cs typeface="+mn-cs"/>
              </a:rPr>
              <a:t> do </a:t>
            </a:r>
            <a:r>
              <a:rPr lang="en-US" sz="1400" dirty="0" err="1">
                <a:latin typeface="+mn-lt"/>
                <a:ea typeface="+mn-ea"/>
                <a:cs typeface="+mn-cs"/>
              </a:rPr>
              <a:t>modelo</a:t>
            </a:r>
            <a:endParaRPr lang="en-US" sz="1400" dirty="0">
              <a:latin typeface="+mn-lt"/>
              <a:ea typeface="+mn-ea"/>
              <a:cs typeface="+mn-cs"/>
            </a:endParaRPr>
          </a:p>
          <a:p>
            <a:pPr>
              <a:spcAft>
                <a:spcPts val="600"/>
              </a:spcAft>
            </a:pPr>
            <a:endParaRPr lang="en-US" sz="1400" dirty="0">
              <a:latin typeface="+mn-lt"/>
              <a:ea typeface="+mn-ea"/>
              <a:cs typeface="+mn-cs"/>
            </a:endParaRPr>
          </a:p>
          <a:p>
            <a:pPr>
              <a:spcAft>
                <a:spcPts val="600"/>
              </a:spcAft>
            </a:pPr>
            <a:r>
              <a:rPr lang="en-US" sz="1400" b="1" dirty="0" err="1">
                <a:latin typeface="+mn-lt"/>
                <a:ea typeface="+mn-ea"/>
                <a:cs typeface="+mn-cs"/>
              </a:rPr>
              <a:t>Trabalho</a:t>
            </a:r>
            <a:r>
              <a:rPr lang="en-US" sz="1400" dirty="0">
                <a:latin typeface="+mn-lt"/>
                <a:ea typeface="+mn-ea"/>
                <a:cs typeface="+mn-cs"/>
              </a:rPr>
              <a:t> </a:t>
            </a:r>
            <a:r>
              <a:rPr lang="en-US" sz="1400" b="1" dirty="0" err="1">
                <a:latin typeface="+mn-lt"/>
                <a:ea typeface="+mn-ea"/>
                <a:cs typeface="+mn-cs"/>
              </a:rPr>
              <a:t>Realizado</a:t>
            </a:r>
            <a:r>
              <a:rPr lang="en-US" sz="1400" b="1" dirty="0">
                <a:latin typeface="+mn-lt"/>
                <a:ea typeface="+mn-ea"/>
                <a:cs typeface="+mn-cs"/>
              </a:rPr>
              <a:t>: </a:t>
            </a:r>
            <a:r>
              <a:rPr lang="en-US" sz="1400" dirty="0">
                <a:latin typeface="+mn-lt"/>
                <a:ea typeface="+mn-ea"/>
                <a:cs typeface="+mn-cs"/>
              </a:rPr>
              <a:t>Para a </a:t>
            </a:r>
            <a:r>
              <a:rPr lang="en-US" sz="1400" dirty="0" err="1">
                <a:latin typeface="+mn-lt"/>
                <a:ea typeface="+mn-ea"/>
                <a:cs typeface="+mn-cs"/>
              </a:rPr>
              <a:t>conjunção</a:t>
            </a:r>
            <a:r>
              <a:rPr lang="en-US" sz="1400" dirty="0">
                <a:latin typeface="+mn-lt"/>
                <a:ea typeface="+mn-ea"/>
                <a:cs typeface="+mn-cs"/>
              </a:rPr>
              <a:t> de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sensíveis</a:t>
            </a:r>
            <a:r>
              <a:rPr lang="en-US" sz="1400" dirty="0">
                <a:latin typeface="+mn-lt"/>
                <a:ea typeface="+mn-ea"/>
                <a:cs typeface="+mn-cs"/>
              </a:rPr>
              <a:t> </a:t>
            </a:r>
            <a:r>
              <a:rPr lang="en-US" sz="1400" dirty="0" err="1">
                <a:latin typeface="+mn-lt"/>
                <a:ea typeface="+mn-ea"/>
                <a:cs typeface="+mn-cs"/>
              </a:rPr>
              <a:t>foi</a:t>
            </a:r>
            <a:r>
              <a:rPr lang="en-US" sz="1400" dirty="0">
                <a:latin typeface="+mn-lt"/>
                <a:ea typeface="+mn-ea"/>
                <a:cs typeface="+mn-cs"/>
              </a:rPr>
              <a:t> </a:t>
            </a:r>
            <a:r>
              <a:rPr lang="en-US" sz="1400" dirty="0" err="1">
                <a:latin typeface="+mn-lt"/>
                <a:ea typeface="+mn-ea"/>
                <a:cs typeface="+mn-cs"/>
              </a:rPr>
              <a:t>calculado</a:t>
            </a:r>
            <a:r>
              <a:rPr lang="en-US" sz="1400" dirty="0">
                <a:latin typeface="+mn-lt"/>
                <a:ea typeface="+mn-ea"/>
                <a:cs typeface="+mn-cs"/>
              </a:rPr>
              <a:t> o valor de </a:t>
            </a:r>
            <a:r>
              <a:rPr lang="en-US" sz="1400" dirty="0" err="1">
                <a:latin typeface="+mn-lt"/>
                <a:ea typeface="+mn-ea"/>
                <a:cs typeface="+mn-cs"/>
              </a:rPr>
              <a:t>cada</a:t>
            </a:r>
            <a:r>
              <a:rPr lang="en-US" sz="1400" dirty="0">
                <a:latin typeface="+mn-lt"/>
                <a:ea typeface="+mn-ea"/>
                <a:cs typeface="+mn-cs"/>
              </a:rPr>
              <a:t> </a:t>
            </a:r>
            <a:r>
              <a:rPr lang="en-US" sz="1400" dirty="0" err="1">
                <a:latin typeface="+mn-lt"/>
                <a:ea typeface="+mn-ea"/>
                <a:cs typeface="+mn-cs"/>
              </a:rPr>
              <a:t>métrica</a:t>
            </a:r>
            <a:r>
              <a:rPr lang="en-US" sz="1400" dirty="0">
                <a:latin typeface="+mn-lt"/>
                <a:ea typeface="+mn-ea"/>
                <a:cs typeface="+mn-cs"/>
              </a:rPr>
              <a:t> de fairness. Para </a:t>
            </a:r>
            <a:r>
              <a:rPr lang="en-US" sz="1400" dirty="0" err="1">
                <a:latin typeface="+mn-lt"/>
                <a:ea typeface="+mn-ea"/>
                <a:cs typeface="+mn-cs"/>
              </a:rPr>
              <a:t>cada</a:t>
            </a:r>
            <a:r>
              <a:rPr lang="en-US" sz="1400" dirty="0">
                <a:latin typeface="+mn-lt"/>
                <a:ea typeface="+mn-ea"/>
                <a:cs typeface="+mn-cs"/>
              </a:rPr>
              <a:t> </a:t>
            </a:r>
            <a:r>
              <a:rPr lang="en-US" sz="1400" dirty="0" err="1">
                <a:latin typeface="+mn-lt"/>
                <a:ea typeface="+mn-ea"/>
                <a:cs typeface="+mn-cs"/>
              </a:rPr>
              <a:t>conjunção</a:t>
            </a:r>
            <a:r>
              <a:rPr lang="en-US" sz="1400" dirty="0">
                <a:latin typeface="+mn-lt"/>
                <a:ea typeface="+mn-ea"/>
                <a:cs typeface="+mn-cs"/>
              </a:rPr>
              <a:t> de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foram</a:t>
            </a:r>
            <a:r>
              <a:rPr lang="en-US" sz="1400" dirty="0">
                <a:latin typeface="+mn-lt"/>
                <a:ea typeface="+mn-ea"/>
                <a:cs typeface="+mn-cs"/>
              </a:rPr>
              <a:t> </a:t>
            </a:r>
            <a:r>
              <a:rPr lang="en-US" sz="1400" dirty="0" err="1">
                <a:latin typeface="+mn-lt"/>
                <a:ea typeface="+mn-ea"/>
                <a:cs typeface="+mn-cs"/>
              </a:rPr>
              <a:t>criados</a:t>
            </a:r>
            <a:r>
              <a:rPr lang="en-US" sz="1400" dirty="0">
                <a:latin typeface="+mn-lt"/>
                <a:ea typeface="+mn-ea"/>
                <a:cs typeface="+mn-cs"/>
              </a:rPr>
              <a:t> 4 </a:t>
            </a:r>
            <a:r>
              <a:rPr lang="en-US" sz="1400" dirty="0" err="1">
                <a:latin typeface="+mn-lt"/>
                <a:ea typeface="+mn-ea"/>
                <a:cs typeface="+mn-cs"/>
              </a:rPr>
              <a:t>modelos</a:t>
            </a:r>
            <a:r>
              <a:rPr lang="en-US" sz="1400" dirty="0">
                <a:latin typeface="+mn-lt"/>
                <a:ea typeface="+mn-ea"/>
                <a:cs typeface="+mn-cs"/>
              </a:rPr>
              <a:t>;  Com e </a:t>
            </a:r>
            <a:r>
              <a:rPr lang="en-US" sz="1400" dirty="0" err="1">
                <a:latin typeface="+mn-lt"/>
                <a:ea typeface="+mn-ea"/>
                <a:cs typeface="+mn-cs"/>
              </a:rPr>
              <a:t>sem</a:t>
            </a:r>
            <a:r>
              <a:rPr lang="en-US" sz="1400" dirty="0">
                <a:latin typeface="+mn-lt"/>
                <a:ea typeface="+mn-ea"/>
                <a:cs typeface="+mn-cs"/>
              </a:rPr>
              <a:t> </a:t>
            </a:r>
            <a:r>
              <a:rPr lang="en-US" sz="1400" dirty="0" err="1">
                <a:latin typeface="+mn-lt"/>
                <a:ea typeface="+mn-ea"/>
                <a:cs typeface="+mn-cs"/>
              </a:rPr>
              <a:t>os</a:t>
            </a:r>
            <a:r>
              <a:rPr lang="en-US" sz="1400" dirty="0">
                <a:latin typeface="+mn-lt"/>
                <a:ea typeface="+mn-ea"/>
                <a:cs typeface="+mn-cs"/>
              </a:rPr>
              <a:t>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sensíveis</a:t>
            </a:r>
            <a:r>
              <a:rPr lang="en-US" sz="1400" dirty="0">
                <a:latin typeface="+mn-lt"/>
                <a:ea typeface="+mn-ea"/>
                <a:cs typeface="+mn-cs"/>
              </a:rPr>
              <a:t> e o novo </a:t>
            </a:r>
            <a:r>
              <a:rPr lang="en-US" sz="1400" dirty="0" err="1">
                <a:latin typeface="+mn-lt"/>
                <a:ea typeface="+mn-ea"/>
                <a:cs typeface="+mn-cs"/>
              </a:rPr>
              <a:t>atributo</a:t>
            </a:r>
            <a:r>
              <a:rPr lang="en-US" sz="1400" dirty="0">
                <a:latin typeface="+mn-lt"/>
                <a:ea typeface="+mn-ea"/>
                <a:cs typeface="+mn-cs"/>
              </a:rPr>
              <a:t> </a:t>
            </a:r>
            <a:r>
              <a:rPr lang="en-US" sz="1400" dirty="0" err="1">
                <a:latin typeface="+mn-lt"/>
                <a:ea typeface="+mn-ea"/>
                <a:cs typeface="+mn-cs"/>
              </a:rPr>
              <a:t>resultante</a:t>
            </a:r>
            <a:r>
              <a:rPr lang="en-US" sz="1400" dirty="0">
                <a:latin typeface="+mn-lt"/>
                <a:ea typeface="+mn-ea"/>
                <a:cs typeface="+mn-cs"/>
              </a:rPr>
              <a:t> da </a:t>
            </a:r>
            <a:r>
              <a:rPr lang="en-US" sz="1400" dirty="0" err="1">
                <a:latin typeface="+mn-lt"/>
                <a:ea typeface="+mn-ea"/>
                <a:cs typeface="+mn-cs"/>
              </a:rPr>
              <a:t>conjunção</a:t>
            </a:r>
            <a:r>
              <a:rPr lang="en-US" sz="1400" dirty="0">
                <a:latin typeface="+mn-lt"/>
                <a:ea typeface="+mn-ea"/>
                <a:cs typeface="+mn-cs"/>
              </a:rPr>
              <a:t> dos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sensíveis</a:t>
            </a:r>
            <a:r>
              <a:rPr lang="en-US" sz="1400" dirty="0">
                <a:latin typeface="+mn-lt"/>
                <a:ea typeface="+mn-ea"/>
                <a:cs typeface="+mn-cs"/>
              </a:rPr>
              <a:t>(classes) </a:t>
            </a:r>
            <a:r>
              <a:rPr lang="en-US" sz="1400" dirty="0" err="1">
                <a:latin typeface="+mn-lt"/>
                <a:ea typeface="+mn-ea"/>
                <a:cs typeface="+mn-cs"/>
              </a:rPr>
              <a:t>presentes</a:t>
            </a:r>
            <a:r>
              <a:rPr lang="en-US" sz="1400" dirty="0">
                <a:latin typeface="+mn-lt"/>
                <a:ea typeface="+mn-ea"/>
                <a:cs typeface="+mn-cs"/>
              </a:rPr>
              <a:t> </a:t>
            </a:r>
            <a:r>
              <a:rPr lang="en-US" sz="1400" dirty="0" err="1">
                <a:latin typeface="+mn-lt"/>
                <a:ea typeface="+mn-ea"/>
                <a:cs typeface="+mn-cs"/>
              </a:rPr>
              <a:t>nos</a:t>
            </a:r>
            <a:r>
              <a:rPr lang="en-US" sz="1400" dirty="0">
                <a:latin typeface="+mn-lt"/>
                <a:ea typeface="+mn-ea"/>
                <a:cs typeface="+mn-cs"/>
              </a:rPr>
              <a:t> dados de </a:t>
            </a:r>
            <a:r>
              <a:rPr lang="en-US" sz="1400" dirty="0" err="1">
                <a:latin typeface="+mn-lt"/>
                <a:ea typeface="+mn-ea"/>
                <a:cs typeface="+mn-cs"/>
              </a:rPr>
              <a:t>treino</a:t>
            </a:r>
            <a:endParaRPr lang="en-US" sz="1400" dirty="0">
              <a:latin typeface="+mn-lt"/>
              <a:ea typeface="+mn-ea"/>
              <a:cs typeface="+mn-cs"/>
            </a:endParaRPr>
          </a:p>
          <a:p>
            <a:pPr>
              <a:spcAft>
                <a:spcPts val="600"/>
              </a:spcAft>
            </a:pPr>
            <a:r>
              <a:rPr lang="en-US" sz="1400" dirty="0" err="1">
                <a:latin typeface="+mn-lt"/>
                <a:ea typeface="+mn-ea"/>
                <a:cs typeface="+mn-cs"/>
              </a:rPr>
              <a:t>Apesar</a:t>
            </a:r>
            <a:r>
              <a:rPr lang="en-US" sz="1400" dirty="0">
                <a:latin typeface="+mn-lt"/>
                <a:ea typeface="+mn-ea"/>
                <a:cs typeface="+mn-cs"/>
              </a:rPr>
              <a:t> de </a:t>
            </a:r>
            <a:r>
              <a:rPr lang="en-US" sz="1400" dirty="0" err="1">
                <a:latin typeface="+mn-lt"/>
                <a:ea typeface="+mn-ea"/>
                <a:cs typeface="+mn-cs"/>
              </a:rPr>
              <a:t>os</a:t>
            </a:r>
            <a:r>
              <a:rPr lang="en-US" sz="1400" dirty="0">
                <a:latin typeface="+mn-lt"/>
                <a:ea typeface="+mn-ea"/>
                <a:cs typeface="+mn-cs"/>
              </a:rPr>
              <a:t>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sensíveis</a:t>
            </a:r>
            <a:r>
              <a:rPr lang="en-US" sz="1400" dirty="0">
                <a:latin typeface="+mn-lt"/>
                <a:ea typeface="+mn-ea"/>
                <a:cs typeface="+mn-cs"/>
              </a:rPr>
              <a:t> </a:t>
            </a:r>
            <a:r>
              <a:rPr lang="en-US" sz="1400" dirty="0" err="1">
                <a:latin typeface="+mn-lt"/>
                <a:ea typeface="+mn-ea"/>
                <a:cs typeface="+mn-cs"/>
              </a:rPr>
              <a:t>não</a:t>
            </a:r>
            <a:r>
              <a:rPr lang="en-US" sz="1400" dirty="0">
                <a:latin typeface="+mn-lt"/>
                <a:ea typeface="+mn-ea"/>
                <a:cs typeface="+mn-cs"/>
              </a:rPr>
              <a:t> </a:t>
            </a:r>
            <a:r>
              <a:rPr lang="en-US" sz="1400" dirty="0" err="1">
                <a:latin typeface="+mn-lt"/>
                <a:ea typeface="+mn-ea"/>
                <a:cs typeface="+mn-cs"/>
              </a:rPr>
              <a:t>estarem</a:t>
            </a:r>
            <a:r>
              <a:rPr lang="en-US" sz="1400" dirty="0">
                <a:latin typeface="+mn-lt"/>
                <a:ea typeface="+mn-ea"/>
                <a:cs typeface="+mn-cs"/>
              </a:rPr>
              <a:t> </a:t>
            </a:r>
            <a:r>
              <a:rPr lang="en-US" sz="1400" dirty="0" err="1">
                <a:latin typeface="+mn-lt"/>
                <a:ea typeface="+mn-ea"/>
                <a:cs typeface="+mn-cs"/>
              </a:rPr>
              <a:t>presentes</a:t>
            </a:r>
            <a:r>
              <a:rPr lang="en-US" sz="1400" dirty="0">
                <a:latin typeface="+mn-lt"/>
                <a:ea typeface="+mn-ea"/>
                <a:cs typeface="+mn-cs"/>
              </a:rPr>
              <a:t> no </a:t>
            </a:r>
            <a:r>
              <a:rPr lang="en-US" sz="1400" dirty="0" err="1">
                <a:latin typeface="+mn-lt"/>
                <a:ea typeface="+mn-ea"/>
                <a:cs typeface="+mn-cs"/>
              </a:rPr>
              <a:t>treino</a:t>
            </a:r>
            <a:r>
              <a:rPr lang="en-US" sz="1400" dirty="0">
                <a:latin typeface="+mn-lt"/>
                <a:ea typeface="+mn-ea"/>
                <a:cs typeface="+mn-cs"/>
              </a:rPr>
              <a:t>, para </a:t>
            </a:r>
            <a:r>
              <a:rPr lang="en-US" sz="1400" dirty="0" err="1">
                <a:latin typeface="+mn-lt"/>
                <a:ea typeface="+mn-ea"/>
                <a:cs typeface="+mn-cs"/>
              </a:rPr>
              <a:t>efeitos</a:t>
            </a:r>
            <a:r>
              <a:rPr lang="en-US" sz="1400" dirty="0">
                <a:latin typeface="+mn-lt"/>
                <a:ea typeface="+mn-ea"/>
                <a:cs typeface="+mn-cs"/>
              </a:rPr>
              <a:t> de </a:t>
            </a:r>
            <a:r>
              <a:rPr lang="en-US" sz="1400" dirty="0" err="1">
                <a:latin typeface="+mn-lt"/>
                <a:ea typeface="+mn-ea"/>
                <a:cs typeface="+mn-cs"/>
              </a:rPr>
              <a:t>avaliação</a:t>
            </a:r>
            <a:r>
              <a:rPr lang="en-US" sz="1400" dirty="0">
                <a:latin typeface="+mn-lt"/>
                <a:ea typeface="+mn-ea"/>
                <a:cs typeface="+mn-cs"/>
              </a:rPr>
              <a:t> de fairness é </a:t>
            </a:r>
            <a:r>
              <a:rPr lang="en-US" sz="1400" dirty="0" err="1">
                <a:latin typeface="+mn-lt"/>
                <a:ea typeface="+mn-ea"/>
                <a:cs typeface="+mn-cs"/>
              </a:rPr>
              <a:t>tido</a:t>
            </a:r>
            <a:r>
              <a:rPr lang="en-US" sz="1400" dirty="0">
                <a:latin typeface="+mn-lt"/>
                <a:ea typeface="+mn-ea"/>
                <a:cs typeface="+mn-cs"/>
              </a:rPr>
              <a:t> </a:t>
            </a:r>
            <a:r>
              <a:rPr lang="en-US" sz="1400" dirty="0" err="1">
                <a:latin typeface="+mn-lt"/>
                <a:ea typeface="+mn-ea"/>
                <a:cs typeface="+mn-cs"/>
              </a:rPr>
              <a:t>em</a:t>
            </a:r>
            <a:r>
              <a:rPr lang="en-US" sz="1400" dirty="0">
                <a:latin typeface="+mn-lt"/>
                <a:ea typeface="+mn-ea"/>
                <a:cs typeface="+mn-cs"/>
              </a:rPr>
              <a:t> </a:t>
            </a:r>
            <a:r>
              <a:rPr lang="en-US" sz="1400" dirty="0" err="1">
                <a:latin typeface="+mn-lt"/>
                <a:ea typeface="+mn-ea"/>
                <a:cs typeface="+mn-cs"/>
              </a:rPr>
              <a:t>conta</a:t>
            </a:r>
            <a:r>
              <a:rPr lang="en-US" sz="1400" dirty="0">
                <a:latin typeface="+mn-lt"/>
                <a:ea typeface="+mn-ea"/>
                <a:cs typeface="+mn-cs"/>
              </a:rPr>
              <a:t> qual </a:t>
            </a:r>
            <a:r>
              <a:rPr lang="en-US" sz="1400" dirty="0" err="1">
                <a:latin typeface="+mn-lt"/>
                <a:ea typeface="+mn-ea"/>
                <a:cs typeface="+mn-cs"/>
              </a:rPr>
              <a:t>instancia</a:t>
            </a:r>
            <a:r>
              <a:rPr lang="en-US" sz="1400" dirty="0">
                <a:latin typeface="+mn-lt"/>
                <a:ea typeface="+mn-ea"/>
                <a:cs typeface="+mn-cs"/>
              </a:rPr>
              <a:t> o </a:t>
            </a:r>
            <a:r>
              <a:rPr lang="en-US" sz="1400" dirty="0" err="1">
                <a:latin typeface="+mn-lt"/>
                <a:ea typeface="+mn-ea"/>
                <a:cs typeface="+mn-cs"/>
              </a:rPr>
              <a:t>modelo</a:t>
            </a:r>
            <a:r>
              <a:rPr lang="en-US" sz="1400" dirty="0">
                <a:latin typeface="+mn-lt"/>
                <a:ea typeface="+mn-ea"/>
                <a:cs typeface="+mn-cs"/>
              </a:rPr>
              <a:t> </a:t>
            </a:r>
            <a:r>
              <a:rPr lang="en-US" sz="1400" dirty="0" err="1">
                <a:latin typeface="+mn-lt"/>
                <a:ea typeface="+mn-ea"/>
                <a:cs typeface="+mn-cs"/>
              </a:rPr>
              <a:t>previu</a:t>
            </a:r>
            <a:r>
              <a:rPr lang="en-US" sz="1400" dirty="0">
                <a:latin typeface="+mn-lt"/>
                <a:ea typeface="+mn-ea"/>
                <a:cs typeface="+mn-cs"/>
              </a:rPr>
              <a:t> </a:t>
            </a:r>
            <a:r>
              <a:rPr lang="en-US" sz="1400" dirty="0" err="1">
                <a:latin typeface="+mn-lt"/>
                <a:ea typeface="+mn-ea"/>
                <a:cs typeface="+mn-cs"/>
              </a:rPr>
              <a:t>ter</a:t>
            </a:r>
            <a:r>
              <a:rPr lang="en-US" sz="1400" dirty="0">
                <a:latin typeface="+mn-lt"/>
                <a:ea typeface="+mn-ea"/>
                <a:cs typeface="+mn-cs"/>
              </a:rPr>
              <a:t> income superior </a:t>
            </a:r>
            <a:r>
              <a:rPr lang="en-US" sz="1400" dirty="0" err="1">
                <a:latin typeface="+mn-lt"/>
                <a:ea typeface="+mn-ea"/>
                <a:cs typeface="+mn-cs"/>
              </a:rPr>
              <a:t>ou</a:t>
            </a:r>
            <a:r>
              <a:rPr lang="en-US" sz="1400" dirty="0">
                <a:latin typeface="+mn-lt"/>
                <a:ea typeface="+mn-ea"/>
                <a:cs typeface="+mn-cs"/>
              </a:rPr>
              <a:t> inferior a 50k e </a:t>
            </a:r>
            <a:r>
              <a:rPr lang="en-US" sz="1400" dirty="0" err="1">
                <a:latin typeface="+mn-lt"/>
                <a:ea typeface="+mn-ea"/>
                <a:cs typeface="+mn-cs"/>
              </a:rPr>
              <a:t>depois</a:t>
            </a:r>
            <a:r>
              <a:rPr lang="en-US" sz="1400" dirty="0">
                <a:latin typeface="+mn-lt"/>
                <a:ea typeface="+mn-ea"/>
                <a:cs typeface="+mn-cs"/>
              </a:rPr>
              <a:t> é </a:t>
            </a:r>
            <a:r>
              <a:rPr lang="en-US" sz="1400" dirty="0" err="1">
                <a:latin typeface="+mn-lt"/>
                <a:ea typeface="+mn-ea"/>
                <a:cs typeface="+mn-cs"/>
              </a:rPr>
              <a:t>feita</a:t>
            </a:r>
            <a:r>
              <a:rPr lang="en-US" sz="1400" dirty="0">
                <a:latin typeface="+mn-lt"/>
                <a:ea typeface="+mn-ea"/>
                <a:cs typeface="+mn-cs"/>
              </a:rPr>
              <a:t> a </a:t>
            </a:r>
            <a:r>
              <a:rPr lang="en-US" sz="1400" dirty="0" err="1">
                <a:latin typeface="+mn-lt"/>
                <a:ea typeface="+mn-ea"/>
                <a:cs typeface="+mn-cs"/>
              </a:rPr>
              <a:t>correspondência</a:t>
            </a:r>
            <a:r>
              <a:rPr lang="en-US" sz="1400" dirty="0">
                <a:latin typeface="+mn-lt"/>
                <a:ea typeface="+mn-ea"/>
                <a:cs typeface="+mn-cs"/>
              </a:rPr>
              <a:t> dessa </a:t>
            </a:r>
            <a:r>
              <a:rPr lang="en-US" sz="1400" dirty="0" err="1">
                <a:latin typeface="+mn-lt"/>
                <a:ea typeface="+mn-ea"/>
                <a:cs typeface="+mn-cs"/>
              </a:rPr>
              <a:t>instancia</a:t>
            </a:r>
            <a:r>
              <a:rPr lang="en-US" sz="1400" dirty="0">
                <a:latin typeface="+mn-lt"/>
                <a:ea typeface="+mn-ea"/>
                <a:cs typeface="+mn-cs"/>
              </a:rPr>
              <a:t> com o valor do </a:t>
            </a:r>
            <a:r>
              <a:rPr lang="en-US" sz="1400" dirty="0" err="1">
                <a:latin typeface="+mn-lt"/>
                <a:ea typeface="+mn-ea"/>
                <a:cs typeface="+mn-cs"/>
              </a:rPr>
              <a:t>atributo</a:t>
            </a:r>
            <a:r>
              <a:rPr lang="en-US" sz="1400" dirty="0">
                <a:latin typeface="+mn-lt"/>
                <a:ea typeface="+mn-ea"/>
                <a:cs typeface="+mn-cs"/>
              </a:rPr>
              <a:t> </a:t>
            </a:r>
            <a:r>
              <a:rPr lang="en-US" sz="1400" dirty="0" err="1">
                <a:latin typeface="+mn-lt"/>
                <a:ea typeface="+mn-ea"/>
                <a:cs typeface="+mn-cs"/>
              </a:rPr>
              <a:t>sensível</a:t>
            </a:r>
            <a:r>
              <a:rPr lang="en-US" sz="1400" dirty="0">
                <a:latin typeface="+mn-lt"/>
                <a:ea typeface="+mn-ea"/>
                <a:cs typeface="+mn-cs"/>
              </a:rPr>
              <a:t> a ser </a:t>
            </a:r>
            <a:r>
              <a:rPr lang="en-US" sz="1400" dirty="0" err="1">
                <a:latin typeface="+mn-lt"/>
                <a:ea typeface="+mn-ea"/>
                <a:cs typeface="+mn-cs"/>
              </a:rPr>
              <a:t>avaliado</a:t>
            </a:r>
            <a:endParaRPr lang="en-US" sz="1400" b="1" dirty="0">
              <a:latin typeface="+mn-lt"/>
              <a:ea typeface="+mn-ea"/>
              <a:cs typeface="+mn-cs"/>
            </a:endParaRPr>
          </a:p>
          <a:p>
            <a:pPr>
              <a:spcAft>
                <a:spcPts val="600"/>
              </a:spcAft>
            </a:pPr>
            <a:endParaRPr lang="en-US" sz="1400" dirty="0">
              <a:latin typeface="+mn-lt"/>
              <a:ea typeface="+mn-ea"/>
              <a:cs typeface="+mn-cs"/>
            </a:endParaRPr>
          </a:p>
          <a:p>
            <a:pPr>
              <a:spcAft>
                <a:spcPts val="600"/>
              </a:spcAft>
            </a:pPr>
            <a:r>
              <a:rPr lang="en-US" sz="1400" b="1" dirty="0" err="1">
                <a:latin typeface="+mn-lt"/>
                <a:ea typeface="+mn-ea"/>
                <a:cs typeface="+mn-cs"/>
              </a:rPr>
              <a:t>Notas</a:t>
            </a:r>
            <a:r>
              <a:rPr lang="en-US" sz="1400" b="1" dirty="0">
                <a:latin typeface="+mn-lt"/>
                <a:ea typeface="+mn-ea"/>
                <a:cs typeface="+mn-cs"/>
              </a:rPr>
              <a:t> de </a:t>
            </a:r>
            <a:r>
              <a:rPr lang="en-US" sz="1400" b="1" dirty="0" err="1">
                <a:latin typeface="+mn-lt"/>
                <a:ea typeface="+mn-ea"/>
                <a:cs typeface="+mn-cs"/>
              </a:rPr>
              <a:t>análise</a:t>
            </a:r>
            <a:r>
              <a:rPr lang="en-US" sz="1400" b="1" dirty="0">
                <a:latin typeface="+mn-lt"/>
                <a:ea typeface="+mn-ea"/>
                <a:cs typeface="+mn-cs"/>
              </a:rPr>
              <a:t>:</a:t>
            </a:r>
          </a:p>
          <a:p>
            <a:pPr>
              <a:spcAft>
                <a:spcPts val="600"/>
              </a:spcAft>
            </a:pPr>
            <a:r>
              <a:rPr lang="en-US" sz="1400" dirty="0">
                <a:latin typeface="+mn-lt"/>
                <a:ea typeface="+mn-ea"/>
                <a:cs typeface="+mn-cs"/>
              </a:rPr>
              <a:t>	Em </a:t>
            </a:r>
            <a:r>
              <a:rPr lang="en-US" sz="1400" dirty="0" err="1">
                <a:latin typeface="+mn-lt"/>
                <a:ea typeface="+mn-ea"/>
                <a:cs typeface="+mn-cs"/>
              </a:rPr>
              <a:t>geral</a:t>
            </a:r>
            <a:r>
              <a:rPr lang="en-US" sz="1400" dirty="0">
                <a:latin typeface="+mn-lt"/>
                <a:ea typeface="+mn-ea"/>
                <a:cs typeface="+mn-cs"/>
              </a:rPr>
              <a:t> </a:t>
            </a:r>
            <a:r>
              <a:rPr lang="en-US" sz="1400" dirty="0" err="1">
                <a:latin typeface="+mn-lt"/>
                <a:ea typeface="+mn-ea"/>
                <a:cs typeface="+mn-cs"/>
              </a:rPr>
              <a:t>os</a:t>
            </a:r>
            <a:r>
              <a:rPr lang="en-US" sz="1400" dirty="0">
                <a:latin typeface="+mn-lt"/>
                <a:ea typeface="+mn-ea"/>
                <a:cs typeface="+mn-cs"/>
              </a:rPr>
              <a:t> </a:t>
            </a:r>
            <a:r>
              <a:rPr lang="en-US" sz="1400" dirty="0" err="1">
                <a:latin typeface="+mn-lt"/>
                <a:ea typeface="+mn-ea"/>
                <a:cs typeface="+mn-cs"/>
              </a:rPr>
              <a:t>máximos</a:t>
            </a:r>
            <a:r>
              <a:rPr lang="en-US" sz="1400" dirty="0">
                <a:latin typeface="+mn-lt"/>
                <a:ea typeface="+mn-ea"/>
                <a:cs typeface="+mn-cs"/>
              </a:rPr>
              <a:t> e </a:t>
            </a:r>
            <a:r>
              <a:rPr lang="en-US" sz="1400" dirty="0" err="1">
                <a:latin typeface="+mn-lt"/>
                <a:ea typeface="+mn-ea"/>
                <a:cs typeface="+mn-cs"/>
              </a:rPr>
              <a:t>mínimos</a:t>
            </a:r>
            <a:r>
              <a:rPr lang="en-US" sz="1400" dirty="0">
                <a:latin typeface="+mn-lt"/>
                <a:ea typeface="+mn-ea"/>
                <a:cs typeface="+mn-cs"/>
              </a:rPr>
              <a:t> </a:t>
            </a:r>
            <a:r>
              <a:rPr lang="en-US" sz="1400" dirty="0" err="1">
                <a:latin typeface="+mn-lt"/>
                <a:ea typeface="+mn-ea"/>
                <a:cs typeface="+mn-cs"/>
              </a:rPr>
              <a:t>estão</a:t>
            </a:r>
            <a:r>
              <a:rPr lang="en-US" sz="1400" dirty="0">
                <a:latin typeface="+mn-lt"/>
                <a:ea typeface="+mn-ea"/>
                <a:cs typeface="+mn-cs"/>
              </a:rPr>
              <a:t> sempre </a:t>
            </a:r>
            <a:r>
              <a:rPr lang="en-US" sz="1400" dirty="0" err="1">
                <a:latin typeface="+mn-lt"/>
                <a:ea typeface="+mn-ea"/>
                <a:cs typeface="+mn-cs"/>
              </a:rPr>
              <a:t>nos</a:t>
            </a:r>
            <a:r>
              <a:rPr lang="en-US" sz="1400" dirty="0">
                <a:latin typeface="+mn-lt"/>
                <a:ea typeface="+mn-ea"/>
                <a:cs typeface="+mn-cs"/>
              </a:rPr>
              <a:t> </a:t>
            </a:r>
            <a:r>
              <a:rPr lang="en-US" sz="1400" dirty="0" err="1">
                <a:latin typeface="+mn-lt"/>
                <a:ea typeface="+mn-ea"/>
                <a:cs typeface="+mn-cs"/>
              </a:rPr>
              <a:t>mesmos</a:t>
            </a:r>
            <a:r>
              <a:rPr lang="en-US" sz="1400" dirty="0">
                <a:latin typeface="+mn-lt"/>
                <a:ea typeface="+mn-ea"/>
                <a:cs typeface="+mn-cs"/>
              </a:rPr>
              <a:t> </a:t>
            </a:r>
            <a:r>
              <a:rPr lang="en-US" sz="1400" dirty="0" err="1">
                <a:latin typeface="+mn-lt"/>
                <a:ea typeface="+mn-ea"/>
                <a:cs typeface="+mn-cs"/>
              </a:rPr>
              <a:t>valores</a:t>
            </a:r>
            <a:r>
              <a:rPr lang="en-US" sz="1400" dirty="0">
                <a:latin typeface="+mn-lt"/>
                <a:ea typeface="+mn-ea"/>
                <a:cs typeface="+mn-cs"/>
              </a:rPr>
              <a:t> </a:t>
            </a:r>
            <a:r>
              <a:rPr lang="en-US" sz="1400" dirty="0" err="1">
                <a:latin typeface="+mn-lt"/>
                <a:ea typeface="+mn-ea"/>
                <a:cs typeface="+mn-cs"/>
              </a:rPr>
              <a:t>ou</a:t>
            </a:r>
            <a:r>
              <a:rPr lang="en-US" sz="1400" dirty="0">
                <a:latin typeface="+mn-lt"/>
                <a:ea typeface="+mn-ea"/>
                <a:cs typeface="+mn-cs"/>
              </a:rPr>
              <a:t> </a:t>
            </a:r>
            <a:r>
              <a:rPr lang="en-US" sz="1400" dirty="0" err="1">
                <a:latin typeface="+mn-lt"/>
                <a:ea typeface="+mn-ea"/>
                <a:cs typeface="+mn-cs"/>
              </a:rPr>
              <a:t>seja</a:t>
            </a:r>
            <a:r>
              <a:rPr lang="en-US" sz="1400" dirty="0">
                <a:latin typeface="+mn-lt"/>
                <a:ea typeface="+mn-ea"/>
                <a:cs typeface="+mn-cs"/>
              </a:rPr>
              <a:t> </a:t>
            </a:r>
            <a:r>
              <a:rPr lang="en-US" sz="1400" dirty="0" err="1">
                <a:latin typeface="+mn-lt"/>
                <a:ea typeface="+mn-ea"/>
                <a:cs typeface="+mn-cs"/>
              </a:rPr>
              <a:t>existe</a:t>
            </a:r>
            <a:r>
              <a:rPr lang="en-US" sz="1400" dirty="0">
                <a:latin typeface="+mn-lt"/>
                <a:ea typeface="+mn-ea"/>
                <a:cs typeface="+mn-cs"/>
              </a:rPr>
              <a:t> unfairness para </a:t>
            </a:r>
            <a:r>
              <a:rPr lang="en-US" sz="1400" dirty="0" err="1">
                <a:latin typeface="+mn-lt"/>
                <a:ea typeface="+mn-ea"/>
                <a:cs typeface="+mn-cs"/>
              </a:rPr>
              <a:t>aqueles</a:t>
            </a:r>
            <a:r>
              <a:rPr lang="en-US" sz="1400" dirty="0">
                <a:latin typeface="+mn-lt"/>
                <a:ea typeface="+mn-ea"/>
                <a:cs typeface="+mn-cs"/>
              </a:rPr>
              <a:t> </a:t>
            </a:r>
            <a:r>
              <a:rPr lang="en-US" sz="1400" dirty="0" err="1">
                <a:latin typeface="+mn-lt"/>
                <a:ea typeface="+mn-ea"/>
                <a:cs typeface="+mn-cs"/>
              </a:rPr>
              <a:t>valores</a:t>
            </a:r>
            <a:r>
              <a:rPr lang="en-US" sz="1400" dirty="0">
                <a:latin typeface="+mn-lt"/>
                <a:ea typeface="+mn-ea"/>
                <a:cs typeface="+mn-cs"/>
              </a:rPr>
              <a:t> </a:t>
            </a:r>
            <a:r>
              <a:rPr lang="en-US" sz="1400" dirty="0" err="1">
                <a:latin typeface="+mn-lt"/>
                <a:ea typeface="+mn-ea"/>
                <a:cs typeface="+mn-cs"/>
              </a:rPr>
              <a:t>mesmo</a:t>
            </a:r>
            <a:r>
              <a:rPr lang="en-US" sz="1400" dirty="0">
                <a:latin typeface="+mn-lt"/>
                <a:ea typeface="+mn-ea"/>
                <a:cs typeface="+mn-cs"/>
              </a:rPr>
              <a:t> que o </a:t>
            </a:r>
            <a:r>
              <a:rPr lang="en-US" sz="1400" dirty="0" err="1">
                <a:latin typeface="+mn-lt"/>
                <a:ea typeface="+mn-ea"/>
                <a:cs typeface="+mn-cs"/>
              </a:rPr>
              <a:t>modelo</a:t>
            </a:r>
            <a:r>
              <a:rPr lang="en-US" sz="1400" dirty="0">
                <a:latin typeface="+mn-lt"/>
                <a:ea typeface="+mn-ea"/>
                <a:cs typeface="+mn-cs"/>
              </a:rPr>
              <a:t> </a:t>
            </a:r>
            <a:r>
              <a:rPr lang="en-US" sz="1400" dirty="0" err="1">
                <a:latin typeface="+mn-lt"/>
                <a:ea typeface="+mn-ea"/>
                <a:cs typeface="+mn-cs"/>
              </a:rPr>
              <a:t>não</a:t>
            </a:r>
            <a:r>
              <a:rPr lang="en-US" sz="1400" dirty="0">
                <a:latin typeface="+mn-lt"/>
                <a:ea typeface="+mn-ea"/>
                <a:cs typeface="+mn-cs"/>
              </a:rPr>
              <a:t> </a:t>
            </a:r>
            <a:r>
              <a:rPr lang="en-US" sz="1400" dirty="0" err="1">
                <a:latin typeface="+mn-lt"/>
                <a:ea typeface="+mn-ea"/>
                <a:cs typeface="+mn-cs"/>
              </a:rPr>
              <a:t>seja</a:t>
            </a:r>
            <a:r>
              <a:rPr lang="en-US" sz="1400" dirty="0">
                <a:latin typeface="+mn-lt"/>
                <a:ea typeface="+mn-ea"/>
                <a:cs typeface="+mn-cs"/>
              </a:rPr>
              <a:t> </a:t>
            </a:r>
            <a:r>
              <a:rPr lang="en-US" sz="1400" dirty="0" err="1">
                <a:latin typeface="+mn-lt"/>
                <a:ea typeface="+mn-ea"/>
                <a:cs typeface="+mn-cs"/>
              </a:rPr>
              <a:t>treinado</a:t>
            </a:r>
            <a:r>
              <a:rPr lang="en-US" sz="1400" dirty="0">
                <a:latin typeface="+mn-lt"/>
                <a:ea typeface="+mn-ea"/>
                <a:cs typeface="+mn-cs"/>
              </a:rPr>
              <a:t> com as </a:t>
            </a:r>
            <a:r>
              <a:rPr lang="en-US" sz="1400" dirty="0" err="1">
                <a:latin typeface="+mn-lt"/>
                <a:ea typeface="+mn-ea"/>
                <a:cs typeface="+mn-cs"/>
              </a:rPr>
              <a:t>variáveis</a:t>
            </a:r>
            <a:r>
              <a:rPr lang="en-US" sz="1400" dirty="0">
                <a:latin typeface="+mn-lt"/>
                <a:ea typeface="+mn-ea"/>
                <a:cs typeface="+mn-cs"/>
              </a:rPr>
              <a:t> </a:t>
            </a:r>
            <a:r>
              <a:rPr lang="en-US" sz="1400" dirty="0" err="1">
                <a:latin typeface="+mn-lt"/>
                <a:ea typeface="+mn-ea"/>
                <a:cs typeface="+mn-cs"/>
              </a:rPr>
              <a:t>sensíveis</a:t>
            </a:r>
            <a:endParaRPr lang="en-US" sz="1400" dirty="0">
              <a:latin typeface="+mn-lt"/>
              <a:ea typeface="+mn-ea"/>
              <a:cs typeface="+mn-cs"/>
            </a:endParaRPr>
          </a:p>
          <a:p>
            <a:pPr>
              <a:spcAft>
                <a:spcPts val="600"/>
              </a:spcAft>
            </a:pPr>
            <a:r>
              <a:rPr lang="en-US" sz="1400" dirty="0">
                <a:effectLst/>
                <a:latin typeface="+mn-lt"/>
                <a:ea typeface="+mn-ea"/>
                <a:cs typeface="+mn-cs"/>
              </a:rPr>
              <a:t>	</a:t>
            </a:r>
            <a:r>
              <a:rPr lang="en-US" sz="1400" dirty="0" err="1">
                <a:effectLst/>
                <a:latin typeface="+mn-lt"/>
                <a:ea typeface="+mn-ea"/>
                <a:cs typeface="+mn-cs"/>
              </a:rPr>
              <a:t>Treinar</a:t>
            </a:r>
            <a:r>
              <a:rPr lang="en-US" sz="1400" dirty="0">
                <a:effectLst/>
                <a:latin typeface="+mn-lt"/>
                <a:ea typeface="+mn-ea"/>
                <a:cs typeface="+mn-cs"/>
              </a:rPr>
              <a:t> o </a:t>
            </a:r>
            <a:r>
              <a:rPr lang="en-US" sz="1400" dirty="0" err="1">
                <a:effectLst/>
                <a:latin typeface="+mn-lt"/>
                <a:ea typeface="+mn-ea"/>
                <a:cs typeface="+mn-cs"/>
              </a:rPr>
              <a:t>modelo</a:t>
            </a:r>
            <a:r>
              <a:rPr lang="en-US" sz="1400" dirty="0">
                <a:effectLst/>
                <a:latin typeface="+mn-lt"/>
                <a:ea typeface="+mn-ea"/>
                <a:cs typeface="+mn-cs"/>
              </a:rPr>
              <a:t> com as </a:t>
            </a:r>
            <a:r>
              <a:rPr lang="en-US" sz="1400" dirty="0" err="1">
                <a:effectLst/>
                <a:latin typeface="+mn-lt"/>
                <a:ea typeface="+mn-ea"/>
                <a:cs typeface="+mn-cs"/>
              </a:rPr>
              <a:t>variáveis</a:t>
            </a:r>
            <a:r>
              <a:rPr lang="en-US" sz="1400" dirty="0">
                <a:effectLst/>
                <a:latin typeface="+mn-lt"/>
                <a:ea typeface="+mn-ea"/>
                <a:cs typeface="+mn-cs"/>
              </a:rPr>
              <a:t> </a:t>
            </a:r>
            <a:r>
              <a:rPr lang="en-US" sz="1400" dirty="0" err="1">
                <a:effectLst/>
                <a:latin typeface="+mn-lt"/>
                <a:ea typeface="+mn-ea"/>
                <a:cs typeface="+mn-cs"/>
              </a:rPr>
              <a:t>sensíveis</a:t>
            </a:r>
            <a:r>
              <a:rPr lang="en-US" sz="1400" dirty="0">
                <a:effectLst/>
                <a:latin typeface="+mn-lt"/>
                <a:ea typeface="+mn-ea"/>
                <a:cs typeface="+mn-cs"/>
              </a:rPr>
              <a:t> </a:t>
            </a:r>
            <a:r>
              <a:rPr lang="en-US" sz="1400" dirty="0" err="1">
                <a:effectLst/>
                <a:latin typeface="+mn-lt"/>
                <a:ea typeface="+mn-ea"/>
                <a:cs typeface="+mn-cs"/>
              </a:rPr>
              <a:t>parece</a:t>
            </a:r>
            <a:r>
              <a:rPr lang="en-US" sz="1400" dirty="0">
                <a:effectLst/>
                <a:latin typeface="+mn-lt"/>
                <a:ea typeface="+mn-ea"/>
                <a:cs typeface="+mn-cs"/>
              </a:rPr>
              <a:t> </a:t>
            </a:r>
            <a:r>
              <a:rPr lang="en-US" sz="1400" dirty="0" err="1">
                <a:effectLst/>
                <a:latin typeface="+mn-lt"/>
                <a:ea typeface="+mn-ea"/>
                <a:cs typeface="+mn-cs"/>
              </a:rPr>
              <a:t>levar</a:t>
            </a:r>
            <a:r>
              <a:rPr lang="en-US" sz="1400" dirty="0">
                <a:effectLst/>
                <a:latin typeface="+mn-lt"/>
                <a:ea typeface="+mn-ea"/>
                <a:cs typeface="+mn-cs"/>
              </a:rPr>
              <a:t> à </a:t>
            </a:r>
            <a:r>
              <a:rPr lang="en-US" sz="1400" dirty="0" err="1">
                <a:effectLst/>
                <a:latin typeface="+mn-lt"/>
                <a:ea typeface="+mn-ea"/>
                <a:cs typeface="+mn-cs"/>
              </a:rPr>
              <a:t>existência</a:t>
            </a:r>
            <a:r>
              <a:rPr lang="en-US" sz="1400" dirty="0">
                <a:effectLst/>
                <a:latin typeface="+mn-lt"/>
                <a:ea typeface="+mn-ea"/>
                <a:cs typeface="+mn-cs"/>
              </a:rPr>
              <a:t> de </a:t>
            </a:r>
            <a:r>
              <a:rPr lang="en-US" sz="1400" dirty="0" err="1">
                <a:effectLst/>
                <a:latin typeface="+mn-lt"/>
                <a:ea typeface="+mn-ea"/>
                <a:cs typeface="+mn-cs"/>
              </a:rPr>
              <a:t>valores</a:t>
            </a:r>
            <a:r>
              <a:rPr lang="en-US" sz="1400" dirty="0">
                <a:effectLst/>
                <a:latin typeface="+mn-lt"/>
                <a:ea typeface="+mn-ea"/>
                <a:cs typeface="+mn-cs"/>
              </a:rPr>
              <a:t> </a:t>
            </a:r>
            <a:r>
              <a:rPr lang="en-US" sz="1400" dirty="0" err="1">
                <a:effectLst/>
                <a:latin typeface="+mn-lt"/>
                <a:ea typeface="+mn-ea"/>
                <a:cs typeface="+mn-cs"/>
              </a:rPr>
              <a:t>maiores</a:t>
            </a:r>
            <a:r>
              <a:rPr lang="en-US" sz="1400" dirty="0">
                <a:effectLst/>
                <a:latin typeface="+mn-lt"/>
                <a:ea typeface="+mn-ea"/>
                <a:cs typeface="+mn-cs"/>
              </a:rPr>
              <a:t> </a:t>
            </a:r>
            <a:r>
              <a:rPr lang="en-US" sz="1400" dirty="0" err="1">
                <a:effectLst/>
                <a:latin typeface="+mn-lt"/>
                <a:ea typeface="+mn-ea"/>
                <a:cs typeface="+mn-cs"/>
              </a:rPr>
              <a:t>nas</a:t>
            </a:r>
            <a:r>
              <a:rPr lang="en-US" sz="1400" dirty="0">
                <a:effectLst/>
                <a:latin typeface="+mn-lt"/>
                <a:ea typeface="+mn-ea"/>
                <a:cs typeface="+mn-cs"/>
              </a:rPr>
              <a:t> </a:t>
            </a:r>
            <a:r>
              <a:rPr lang="en-US" sz="1400" dirty="0" err="1">
                <a:effectLst/>
                <a:latin typeface="+mn-lt"/>
                <a:ea typeface="+mn-ea"/>
                <a:cs typeface="+mn-cs"/>
              </a:rPr>
              <a:t>tabelas</a:t>
            </a:r>
            <a:r>
              <a:rPr lang="en-US" sz="1400" dirty="0">
                <a:effectLst/>
                <a:latin typeface="+mn-lt"/>
                <a:ea typeface="+mn-ea"/>
                <a:cs typeface="+mn-cs"/>
              </a:rPr>
              <a:t>, </a:t>
            </a:r>
            <a:r>
              <a:rPr lang="en-US" sz="1400" dirty="0" err="1">
                <a:effectLst/>
                <a:latin typeface="+mn-lt"/>
                <a:ea typeface="+mn-ea"/>
                <a:cs typeface="+mn-cs"/>
              </a:rPr>
              <a:t>ou</a:t>
            </a:r>
            <a:r>
              <a:rPr lang="en-US" sz="1400" dirty="0">
                <a:effectLst/>
                <a:latin typeface="+mn-lt"/>
                <a:ea typeface="+mn-ea"/>
                <a:cs typeface="+mn-cs"/>
              </a:rPr>
              <a:t> </a:t>
            </a:r>
            <a:r>
              <a:rPr lang="en-US" sz="1400" dirty="0" err="1">
                <a:effectLst/>
                <a:latin typeface="+mn-lt"/>
                <a:ea typeface="+mn-ea"/>
                <a:cs typeface="+mn-cs"/>
              </a:rPr>
              <a:t>seja</a:t>
            </a:r>
            <a:r>
              <a:rPr lang="en-US" sz="1400" dirty="0">
                <a:effectLst/>
                <a:latin typeface="+mn-lt"/>
                <a:ea typeface="+mn-ea"/>
                <a:cs typeface="+mn-cs"/>
              </a:rPr>
              <a:t>, </a:t>
            </a:r>
            <a:r>
              <a:rPr lang="en-US" sz="1400" dirty="0" err="1">
                <a:effectLst/>
                <a:latin typeface="+mn-lt"/>
                <a:ea typeface="+mn-ea"/>
                <a:cs typeface="+mn-cs"/>
              </a:rPr>
              <a:t>existe</a:t>
            </a:r>
            <a:r>
              <a:rPr lang="en-US" sz="1400" dirty="0">
                <a:effectLst/>
                <a:latin typeface="+mn-lt"/>
                <a:ea typeface="+mn-ea"/>
                <a:cs typeface="+mn-cs"/>
              </a:rPr>
              <a:t> </a:t>
            </a:r>
            <a:r>
              <a:rPr lang="en-US" sz="1400" dirty="0" err="1">
                <a:effectLst/>
                <a:latin typeface="+mn-lt"/>
                <a:ea typeface="+mn-ea"/>
                <a:cs typeface="+mn-cs"/>
              </a:rPr>
              <a:t>maior</a:t>
            </a:r>
            <a:r>
              <a:rPr lang="en-US" sz="1400" dirty="0">
                <a:effectLst/>
                <a:latin typeface="+mn-lt"/>
                <a:ea typeface="+mn-ea"/>
                <a:cs typeface="+mn-cs"/>
              </a:rPr>
              <a:t> unfairness e de forma </a:t>
            </a:r>
            <a:r>
              <a:rPr lang="en-US" sz="1400" dirty="0" err="1">
                <a:effectLst/>
                <a:latin typeface="+mn-lt"/>
                <a:ea typeface="+mn-ea"/>
                <a:cs typeface="+mn-cs"/>
              </a:rPr>
              <a:t>análoga</a:t>
            </a:r>
            <a:r>
              <a:rPr lang="en-US" sz="1400" dirty="0">
                <a:effectLst/>
                <a:latin typeface="+mn-lt"/>
                <a:ea typeface="+mn-ea"/>
                <a:cs typeface="+mn-cs"/>
              </a:rPr>
              <a:t> a </a:t>
            </a:r>
            <a:r>
              <a:rPr lang="en-US" sz="1400" dirty="0" err="1">
                <a:effectLst/>
                <a:latin typeface="+mn-lt"/>
                <a:ea typeface="+mn-ea"/>
                <a:cs typeface="+mn-cs"/>
              </a:rPr>
              <a:t>presença</a:t>
            </a:r>
            <a:r>
              <a:rPr lang="en-US" sz="1400" dirty="0">
                <a:effectLst/>
                <a:latin typeface="+mn-lt"/>
                <a:ea typeface="+mn-ea"/>
                <a:cs typeface="+mn-cs"/>
              </a:rPr>
              <a:t> das classes </a:t>
            </a:r>
            <a:r>
              <a:rPr lang="en-US" sz="1400" dirty="0" err="1">
                <a:effectLst/>
                <a:latin typeface="+mn-lt"/>
                <a:ea typeface="+mn-ea"/>
                <a:cs typeface="+mn-cs"/>
              </a:rPr>
              <a:t>também</a:t>
            </a:r>
            <a:r>
              <a:rPr lang="en-US" sz="1400" dirty="0">
                <a:effectLst/>
                <a:latin typeface="+mn-lt"/>
                <a:ea typeface="+mn-ea"/>
                <a:cs typeface="+mn-cs"/>
              </a:rPr>
              <a:t> </a:t>
            </a:r>
            <a:r>
              <a:rPr lang="en-US" sz="1400" dirty="0" err="1">
                <a:effectLst/>
                <a:latin typeface="+mn-lt"/>
                <a:ea typeface="+mn-ea"/>
                <a:cs typeface="+mn-cs"/>
              </a:rPr>
              <a:t>apresenta</a:t>
            </a:r>
            <a:r>
              <a:rPr lang="en-US" sz="1400" dirty="0">
                <a:effectLst/>
                <a:latin typeface="+mn-lt"/>
                <a:ea typeface="+mn-ea"/>
                <a:cs typeface="+mn-cs"/>
              </a:rPr>
              <a:t> </a:t>
            </a:r>
            <a:r>
              <a:rPr lang="en-US" sz="1400" dirty="0" err="1">
                <a:effectLst/>
                <a:latin typeface="+mn-lt"/>
                <a:ea typeface="+mn-ea"/>
                <a:cs typeface="+mn-cs"/>
              </a:rPr>
              <a:t>valores</a:t>
            </a:r>
            <a:r>
              <a:rPr lang="en-US" sz="1400" dirty="0">
                <a:effectLst/>
                <a:latin typeface="+mn-lt"/>
                <a:ea typeface="+mn-ea"/>
                <a:cs typeface="+mn-cs"/>
              </a:rPr>
              <a:t> </a:t>
            </a:r>
            <a:r>
              <a:rPr lang="en-US" sz="1400" dirty="0" err="1">
                <a:effectLst/>
                <a:latin typeface="+mn-lt"/>
                <a:ea typeface="+mn-ea"/>
                <a:cs typeface="+mn-cs"/>
              </a:rPr>
              <a:t>maiores</a:t>
            </a:r>
            <a:endParaRPr lang="en-US" sz="1400" dirty="0">
              <a:effectLst/>
              <a:latin typeface="+mn-lt"/>
              <a:ea typeface="+mn-ea"/>
              <a:cs typeface="+mn-cs"/>
            </a:endParaRPr>
          </a:p>
          <a:p>
            <a:pPr>
              <a:spcAft>
                <a:spcPts val="600"/>
              </a:spcAft>
            </a:pPr>
            <a:r>
              <a:rPr lang="en-US" sz="1400" dirty="0">
                <a:effectLst/>
                <a:latin typeface="+mn-lt"/>
                <a:ea typeface="+mn-ea"/>
                <a:cs typeface="+mn-cs"/>
              </a:rPr>
              <a:t>	As classes que </a:t>
            </a:r>
            <a:r>
              <a:rPr lang="en-US" sz="1400" dirty="0" err="1">
                <a:effectLst/>
                <a:latin typeface="+mn-lt"/>
                <a:ea typeface="+mn-ea"/>
                <a:cs typeface="+mn-cs"/>
              </a:rPr>
              <a:t>apresentam</a:t>
            </a:r>
            <a:r>
              <a:rPr lang="en-US" sz="1400" dirty="0">
                <a:effectLst/>
                <a:latin typeface="+mn-lt"/>
                <a:ea typeface="+mn-ea"/>
                <a:cs typeface="+mn-cs"/>
              </a:rPr>
              <a:t> </a:t>
            </a:r>
            <a:r>
              <a:rPr lang="en-US" sz="1400" dirty="0" err="1">
                <a:effectLst/>
                <a:latin typeface="+mn-lt"/>
                <a:ea typeface="+mn-ea"/>
                <a:cs typeface="+mn-cs"/>
              </a:rPr>
              <a:t>maior</a:t>
            </a:r>
            <a:r>
              <a:rPr lang="en-US" sz="1400" dirty="0">
                <a:effectLst/>
                <a:latin typeface="+mn-lt"/>
                <a:ea typeface="+mn-ea"/>
                <a:cs typeface="+mn-cs"/>
              </a:rPr>
              <a:t> unfairness </a:t>
            </a:r>
            <a:r>
              <a:rPr lang="en-US" sz="1400" dirty="0" err="1">
                <a:effectLst/>
                <a:latin typeface="+mn-lt"/>
                <a:ea typeface="+mn-ea"/>
                <a:cs typeface="+mn-cs"/>
              </a:rPr>
              <a:t>estão</a:t>
            </a:r>
            <a:r>
              <a:rPr lang="en-US" sz="1400" dirty="0">
                <a:effectLst/>
                <a:latin typeface="+mn-lt"/>
                <a:ea typeface="+mn-ea"/>
                <a:cs typeface="+mn-cs"/>
              </a:rPr>
              <a:t> de </a:t>
            </a:r>
            <a:r>
              <a:rPr lang="en-US" sz="1400" dirty="0" err="1">
                <a:effectLst/>
                <a:latin typeface="+mn-lt"/>
                <a:ea typeface="+mn-ea"/>
                <a:cs typeface="+mn-cs"/>
              </a:rPr>
              <a:t>acordo</a:t>
            </a:r>
            <a:r>
              <a:rPr lang="en-US" sz="1400" dirty="0">
                <a:effectLst/>
                <a:latin typeface="+mn-lt"/>
                <a:ea typeface="+mn-ea"/>
                <a:cs typeface="+mn-cs"/>
              </a:rPr>
              <a:t> com o que seria de </a:t>
            </a:r>
            <a:r>
              <a:rPr lang="en-US" sz="1400" dirty="0" err="1">
                <a:effectLst/>
                <a:latin typeface="+mn-lt"/>
                <a:ea typeface="+mn-ea"/>
                <a:cs typeface="+mn-cs"/>
              </a:rPr>
              <a:t>esperar</a:t>
            </a:r>
            <a:endParaRPr lang="en-US" sz="1400" dirty="0">
              <a:effectLst/>
              <a:latin typeface="+mn-lt"/>
              <a:ea typeface="+mn-ea"/>
              <a:cs typeface="+mn-cs"/>
            </a:endParaRPr>
          </a:p>
          <a:p>
            <a:pPr>
              <a:spcAft>
                <a:spcPts val="600"/>
              </a:spcAft>
            </a:pPr>
            <a:r>
              <a:rPr lang="en-US" sz="1400" dirty="0">
                <a:effectLst/>
                <a:latin typeface="+mn-lt"/>
                <a:ea typeface="+mn-ea"/>
                <a:cs typeface="+mn-cs"/>
              </a:rPr>
              <a:t>	</a:t>
            </a:r>
            <a:r>
              <a:rPr lang="en-US" sz="1400" dirty="0" err="1">
                <a:effectLst/>
                <a:latin typeface="+mn-lt"/>
                <a:ea typeface="+mn-ea"/>
                <a:cs typeface="+mn-cs"/>
              </a:rPr>
              <a:t>Possível</a:t>
            </a:r>
            <a:r>
              <a:rPr lang="en-US" sz="1400" dirty="0">
                <a:effectLst/>
                <a:latin typeface="+mn-lt"/>
                <a:ea typeface="+mn-ea"/>
                <a:cs typeface="+mn-cs"/>
              </a:rPr>
              <a:t> </a:t>
            </a:r>
            <a:r>
              <a:rPr lang="en-US" sz="1400" dirty="0" err="1">
                <a:effectLst/>
                <a:latin typeface="+mn-lt"/>
                <a:ea typeface="+mn-ea"/>
                <a:cs typeface="+mn-cs"/>
              </a:rPr>
              <a:t>falha</a:t>
            </a:r>
            <a:r>
              <a:rPr lang="en-US" sz="1400" dirty="0">
                <a:effectLst/>
                <a:latin typeface="+mn-lt"/>
                <a:ea typeface="+mn-ea"/>
                <a:cs typeface="+mn-cs"/>
              </a:rPr>
              <a:t>: a </a:t>
            </a:r>
            <a:r>
              <a:rPr lang="en-US" sz="1400" dirty="0" err="1">
                <a:effectLst/>
                <a:latin typeface="+mn-lt"/>
                <a:ea typeface="+mn-ea"/>
                <a:cs typeface="+mn-cs"/>
              </a:rPr>
              <a:t>avaliação</a:t>
            </a:r>
            <a:r>
              <a:rPr lang="en-US" sz="1400" dirty="0">
                <a:effectLst/>
                <a:latin typeface="+mn-lt"/>
                <a:ea typeface="+mn-ea"/>
                <a:cs typeface="+mn-cs"/>
              </a:rPr>
              <a:t> de fairness </a:t>
            </a:r>
            <a:r>
              <a:rPr lang="en-US" sz="1400" dirty="0" err="1">
                <a:effectLst/>
                <a:latin typeface="+mn-lt"/>
                <a:ea typeface="+mn-ea"/>
                <a:cs typeface="+mn-cs"/>
              </a:rPr>
              <a:t>esta</a:t>
            </a:r>
            <a:r>
              <a:rPr lang="en-US" sz="1400" dirty="0">
                <a:effectLst/>
                <a:latin typeface="+mn-lt"/>
                <a:ea typeface="+mn-ea"/>
                <a:cs typeface="+mn-cs"/>
              </a:rPr>
              <a:t> a </a:t>
            </a:r>
            <a:r>
              <a:rPr lang="en-US" sz="1400" dirty="0" err="1">
                <a:effectLst/>
                <a:latin typeface="+mn-lt"/>
                <a:ea typeface="+mn-ea"/>
                <a:cs typeface="+mn-cs"/>
              </a:rPr>
              <a:t>ter</a:t>
            </a:r>
            <a:r>
              <a:rPr lang="en-US" sz="1400" dirty="0">
                <a:effectLst/>
                <a:latin typeface="+mn-lt"/>
                <a:ea typeface="+mn-ea"/>
                <a:cs typeface="+mn-cs"/>
              </a:rPr>
              <a:t> </a:t>
            </a:r>
            <a:r>
              <a:rPr lang="en-US" sz="1400" dirty="0" err="1">
                <a:effectLst/>
                <a:latin typeface="+mn-lt"/>
                <a:ea typeface="+mn-ea"/>
                <a:cs typeface="+mn-cs"/>
              </a:rPr>
              <a:t>apenas</a:t>
            </a:r>
            <a:r>
              <a:rPr lang="en-US" sz="1400" dirty="0">
                <a:effectLst/>
                <a:latin typeface="+mn-lt"/>
                <a:ea typeface="+mn-ea"/>
                <a:cs typeface="+mn-cs"/>
              </a:rPr>
              <a:t> </a:t>
            </a:r>
            <a:r>
              <a:rPr lang="en-US" sz="1400" dirty="0" err="1">
                <a:effectLst/>
                <a:latin typeface="+mn-lt"/>
                <a:ea typeface="+mn-ea"/>
                <a:cs typeface="+mn-cs"/>
              </a:rPr>
              <a:t>em</a:t>
            </a:r>
            <a:r>
              <a:rPr lang="en-US" sz="1400" dirty="0">
                <a:effectLst/>
                <a:latin typeface="+mn-lt"/>
                <a:ea typeface="+mn-ea"/>
                <a:cs typeface="+mn-cs"/>
              </a:rPr>
              <a:t> </a:t>
            </a:r>
            <a:r>
              <a:rPr lang="en-US" sz="1400" dirty="0" err="1">
                <a:effectLst/>
                <a:latin typeface="+mn-lt"/>
                <a:ea typeface="+mn-ea"/>
                <a:cs typeface="+mn-cs"/>
              </a:rPr>
              <a:t>conta</a:t>
            </a:r>
            <a:r>
              <a:rPr lang="en-US" sz="1400" dirty="0">
                <a:effectLst/>
                <a:latin typeface="+mn-lt"/>
                <a:ea typeface="+mn-ea"/>
                <a:cs typeface="+mn-cs"/>
              </a:rPr>
              <a:t> </a:t>
            </a:r>
            <a:r>
              <a:rPr lang="en-US" sz="1400" dirty="0" err="1">
                <a:effectLst/>
                <a:latin typeface="+mn-lt"/>
                <a:ea typeface="+mn-ea"/>
                <a:cs typeface="+mn-cs"/>
              </a:rPr>
              <a:t>os</a:t>
            </a:r>
            <a:r>
              <a:rPr lang="en-US" sz="1400" dirty="0">
                <a:effectLst/>
                <a:latin typeface="+mn-lt"/>
                <a:ea typeface="+mn-ea"/>
                <a:cs typeface="+mn-cs"/>
              </a:rPr>
              <a:t> </a:t>
            </a:r>
            <a:r>
              <a:rPr lang="en-US" sz="1400" dirty="0" err="1">
                <a:effectLst/>
                <a:latin typeface="+mn-lt"/>
                <a:ea typeface="+mn-ea"/>
                <a:cs typeface="+mn-cs"/>
              </a:rPr>
              <a:t>atributos</a:t>
            </a:r>
            <a:r>
              <a:rPr lang="en-US" sz="1400" dirty="0">
                <a:effectLst/>
                <a:latin typeface="+mn-lt"/>
                <a:ea typeface="+mn-ea"/>
                <a:cs typeface="+mn-cs"/>
              </a:rPr>
              <a:t> </a:t>
            </a:r>
            <a:r>
              <a:rPr lang="en-US" sz="1400" dirty="0" err="1">
                <a:effectLst/>
                <a:latin typeface="+mn-lt"/>
                <a:ea typeface="+mn-ea"/>
                <a:cs typeface="+mn-cs"/>
              </a:rPr>
              <a:t>sensíveis</a:t>
            </a:r>
            <a:r>
              <a:rPr lang="en-US" sz="1400" dirty="0">
                <a:effectLst/>
                <a:latin typeface="+mn-lt"/>
                <a:ea typeface="+mn-ea"/>
                <a:cs typeface="+mn-cs"/>
              </a:rPr>
              <a:t> para forma classes e </a:t>
            </a:r>
            <a:r>
              <a:rPr lang="en-US" sz="1400" dirty="0" err="1">
                <a:effectLst/>
                <a:latin typeface="+mn-lt"/>
                <a:ea typeface="+mn-ea"/>
                <a:cs typeface="+mn-cs"/>
              </a:rPr>
              <a:t>avaliar</a:t>
            </a:r>
            <a:r>
              <a:rPr lang="en-US" sz="1400" dirty="0">
                <a:effectLst/>
                <a:latin typeface="+mn-lt"/>
                <a:ea typeface="+mn-ea"/>
                <a:cs typeface="+mn-cs"/>
              </a:rPr>
              <a:t> fairness de income, </a:t>
            </a:r>
            <a:r>
              <a:rPr lang="en-US" sz="1400" dirty="0" err="1">
                <a:effectLst/>
                <a:latin typeface="+mn-lt"/>
                <a:ea typeface="+mn-ea"/>
                <a:cs typeface="+mn-cs"/>
              </a:rPr>
              <a:t>contudo</a:t>
            </a:r>
            <a:r>
              <a:rPr lang="en-US" sz="1400" dirty="0">
                <a:effectLst/>
                <a:latin typeface="+mn-lt"/>
                <a:ea typeface="+mn-ea"/>
                <a:cs typeface="+mn-cs"/>
              </a:rPr>
              <a:t> se </a:t>
            </a:r>
            <a:r>
              <a:rPr lang="en-US" sz="1400" dirty="0" err="1">
                <a:effectLst/>
                <a:latin typeface="+mn-lt"/>
                <a:ea typeface="+mn-ea"/>
                <a:cs typeface="+mn-cs"/>
              </a:rPr>
              <a:t>nos</a:t>
            </a:r>
            <a:r>
              <a:rPr lang="en-US" sz="1400" dirty="0">
                <a:effectLst/>
                <a:latin typeface="+mn-lt"/>
                <a:ea typeface="+mn-ea"/>
                <a:cs typeface="+mn-cs"/>
              </a:rPr>
              <a:t> dados </a:t>
            </a:r>
            <a:r>
              <a:rPr lang="en-US" sz="1400" dirty="0" err="1">
                <a:effectLst/>
                <a:latin typeface="+mn-lt"/>
                <a:ea typeface="+mn-ea"/>
                <a:cs typeface="+mn-cs"/>
              </a:rPr>
              <a:t>apenas</a:t>
            </a:r>
            <a:r>
              <a:rPr lang="en-US" sz="1400" dirty="0">
                <a:effectLst/>
                <a:latin typeface="+mn-lt"/>
                <a:ea typeface="+mn-ea"/>
                <a:cs typeface="+mn-cs"/>
              </a:rPr>
              <a:t> </a:t>
            </a:r>
            <a:r>
              <a:rPr lang="en-US" sz="1400" dirty="0" err="1">
                <a:effectLst/>
                <a:latin typeface="+mn-lt"/>
                <a:ea typeface="+mn-ea"/>
                <a:cs typeface="+mn-cs"/>
              </a:rPr>
              <a:t>existirem</a:t>
            </a:r>
            <a:r>
              <a:rPr lang="en-US" sz="1400" dirty="0">
                <a:effectLst/>
                <a:latin typeface="+mn-lt"/>
                <a:ea typeface="+mn-ea"/>
                <a:cs typeface="+mn-cs"/>
              </a:rPr>
              <a:t> </a:t>
            </a:r>
            <a:r>
              <a:rPr lang="en-US" sz="1400" dirty="0" err="1">
                <a:effectLst/>
                <a:latin typeface="+mn-lt"/>
                <a:ea typeface="+mn-ea"/>
                <a:cs typeface="+mn-cs"/>
              </a:rPr>
              <a:t>mulheres</a:t>
            </a:r>
            <a:r>
              <a:rPr lang="en-US" sz="1400" dirty="0">
                <a:effectLst/>
                <a:latin typeface="+mn-lt"/>
                <a:ea typeface="+mn-ea"/>
                <a:cs typeface="+mn-cs"/>
              </a:rPr>
              <a:t> com </a:t>
            </a:r>
            <a:r>
              <a:rPr lang="en-US" sz="1400" dirty="0" err="1">
                <a:effectLst/>
                <a:latin typeface="+mn-lt"/>
                <a:ea typeface="+mn-ea"/>
                <a:cs typeface="+mn-cs"/>
              </a:rPr>
              <a:t>profissões</a:t>
            </a:r>
            <a:r>
              <a:rPr lang="en-US" sz="1400" dirty="0">
                <a:effectLst/>
                <a:latin typeface="+mn-lt"/>
                <a:ea typeface="+mn-ea"/>
                <a:cs typeface="+mn-cs"/>
              </a:rPr>
              <a:t> de </a:t>
            </a:r>
            <a:r>
              <a:rPr lang="en-US" sz="1400" dirty="0" err="1">
                <a:effectLst/>
                <a:latin typeface="+mn-lt"/>
                <a:ea typeface="+mn-ea"/>
                <a:cs typeface="+mn-cs"/>
              </a:rPr>
              <a:t>baixo</a:t>
            </a:r>
            <a:r>
              <a:rPr lang="en-US" sz="1400" dirty="0">
                <a:effectLst/>
                <a:latin typeface="+mn-lt"/>
                <a:ea typeface="+mn-ea"/>
                <a:cs typeface="+mn-cs"/>
              </a:rPr>
              <a:t> </a:t>
            </a:r>
            <a:r>
              <a:rPr lang="en-US" sz="1400" dirty="0" err="1">
                <a:effectLst/>
                <a:latin typeface="+mn-lt"/>
                <a:ea typeface="+mn-ea"/>
                <a:cs typeface="+mn-cs"/>
              </a:rPr>
              <a:t>rendimento</a:t>
            </a:r>
            <a:r>
              <a:rPr lang="en-US" sz="1400" dirty="0">
                <a:effectLst/>
                <a:latin typeface="+mn-lt"/>
                <a:ea typeface="+mn-ea"/>
                <a:cs typeface="+mn-cs"/>
              </a:rPr>
              <a:t> e Homens com </a:t>
            </a:r>
            <a:r>
              <a:rPr lang="en-US" sz="1400" dirty="0" err="1">
                <a:effectLst/>
                <a:latin typeface="+mn-lt"/>
                <a:ea typeface="+mn-ea"/>
                <a:cs typeface="+mn-cs"/>
              </a:rPr>
              <a:t>profissões</a:t>
            </a:r>
            <a:r>
              <a:rPr lang="en-US" sz="1400" dirty="0">
                <a:effectLst/>
                <a:latin typeface="+mn-lt"/>
                <a:ea typeface="+mn-ea"/>
                <a:cs typeface="+mn-cs"/>
              </a:rPr>
              <a:t> de </a:t>
            </a:r>
            <a:r>
              <a:rPr lang="en-US" sz="1400" dirty="0" err="1">
                <a:effectLst/>
                <a:latin typeface="+mn-lt"/>
                <a:ea typeface="+mn-ea"/>
                <a:cs typeface="+mn-cs"/>
              </a:rPr>
              <a:t>elevado</a:t>
            </a:r>
            <a:r>
              <a:rPr lang="en-US" sz="1400" dirty="0">
                <a:effectLst/>
                <a:latin typeface="+mn-lt"/>
                <a:ea typeface="+mn-ea"/>
                <a:cs typeface="+mn-cs"/>
              </a:rPr>
              <a:t> </a:t>
            </a:r>
            <a:r>
              <a:rPr lang="en-US" sz="1400" dirty="0" err="1">
                <a:effectLst/>
                <a:latin typeface="+mn-lt"/>
                <a:ea typeface="+mn-ea"/>
                <a:cs typeface="+mn-cs"/>
              </a:rPr>
              <a:t>rendimento</a:t>
            </a:r>
            <a:r>
              <a:rPr lang="en-US" sz="1400" dirty="0">
                <a:effectLst/>
                <a:latin typeface="+mn-lt"/>
                <a:ea typeface="+mn-ea"/>
                <a:cs typeface="+mn-cs"/>
              </a:rPr>
              <a:t> as </a:t>
            </a:r>
            <a:r>
              <a:rPr lang="en-US" sz="1400" dirty="0" err="1">
                <a:effectLst/>
                <a:latin typeface="+mn-lt"/>
                <a:ea typeface="+mn-ea"/>
                <a:cs typeface="+mn-cs"/>
              </a:rPr>
              <a:t>métricas</a:t>
            </a:r>
            <a:r>
              <a:rPr lang="en-US" sz="1400" dirty="0">
                <a:effectLst/>
                <a:latin typeface="+mn-lt"/>
                <a:ea typeface="+mn-ea"/>
                <a:cs typeface="+mn-cs"/>
              </a:rPr>
              <a:t> </a:t>
            </a:r>
            <a:r>
              <a:rPr lang="en-US" sz="1400" dirty="0" err="1">
                <a:effectLst/>
                <a:latin typeface="+mn-lt"/>
                <a:ea typeface="+mn-ea"/>
                <a:cs typeface="+mn-cs"/>
              </a:rPr>
              <a:t>iram</a:t>
            </a:r>
            <a:r>
              <a:rPr lang="en-US" sz="1400" dirty="0">
                <a:effectLst/>
                <a:latin typeface="+mn-lt"/>
                <a:ea typeface="+mn-ea"/>
                <a:cs typeface="+mn-cs"/>
              </a:rPr>
              <a:t> </a:t>
            </a:r>
            <a:r>
              <a:rPr lang="en-US" sz="1400" dirty="0" err="1">
                <a:effectLst/>
                <a:latin typeface="+mn-lt"/>
                <a:ea typeface="+mn-ea"/>
                <a:cs typeface="+mn-cs"/>
              </a:rPr>
              <a:t>aponta</a:t>
            </a:r>
            <a:r>
              <a:rPr lang="en-US" sz="1400" dirty="0">
                <a:effectLst/>
                <a:latin typeface="+mn-lt"/>
                <a:ea typeface="+mn-ea"/>
                <a:cs typeface="+mn-cs"/>
              </a:rPr>
              <a:t> para unfairness </a:t>
            </a:r>
            <a:r>
              <a:rPr lang="en-US" sz="1400" dirty="0" err="1">
                <a:effectLst/>
                <a:latin typeface="+mn-lt"/>
                <a:ea typeface="+mn-ea"/>
                <a:cs typeface="+mn-cs"/>
              </a:rPr>
              <a:t>contudo</a:t>
            </a:r>
            <a:r>
              <a:rPr lang="en-US" sz="1400" dirty="0">
                <a:effectLst/>
                <a:latin typeface="+mn-lt"/>
                <a:ea typeface="+mn-ea"/>
                <a:cs typeface="+mn-cs"/>
              </a:rPr>
              <a:t> a </a:t>
            </a:r>
            <a:r>
              <a:rPr lang="en-US" sz="1400" dirty="0" err="1">
                <a:effectLst/>
                <a:latin typeface="+mn-lt"/>
                <a:ea typeface="+mn-ea"/>
                <a:cs typeface="+mn-cs"/>
              </a:rPr>
              <a:t>profissão</a:t>
            </a:r>
            <a:r>
              <a:rPr lang="en-US" sz="1400" dirty="0">
                <a:effectLst/>
                <a:latin typeface="+mn-lt"/>
                <a:ea typeface="+mn-ea"/>
                <a:cs typeface="+mn-cs"/>
              </a:rPr>
              <a:t> </a:t>
            </a:r>
            <a:r>
              <a:rPr lang="en-US" sz="1400" dirty="0" err="1">
                <a:effectLst/>
                <a:latin typeface="+mn-lt"/>
                <a:ea typeface="+mn-ea"/>
                <a:cs typeface="+mn-cs"/>
              </a:rPr>
              <a:t>desempenha</a:t>
            </a:r>
            <a:r>
              <a:rPr lang="en-US" sz="1400" dirty="0">
                <a:effectLst/>
                <a:latin typeface="+mn-lt"/>
                <a:ea typeface="+mn-ea"/>
                <a:cs typeface="+mn-cs"/>
              </a:rPr>
              <a:t> um </a:t>
            </a:r>
            <a:r>
              <a:rPr lang="en-US" sz="1400" dirty="0" err="1">
                <a:effectLst/>
                <a:latin typeface="+mn-lt"/>
                <a:ea typeface="+mn-ea"/>
                <a:cs typeface="+mn-cs"/>
              </a:rPr>
              <a:t>impacto</a:t>
            </a:r>
            <a:r>
              <a:rPr lang="en-US" sz="1400" dirty="0">
                <a:effectLst/>
                <a:latin typeface="+mn-lt"/>
                <a:ea typeface="+mn-ea"/>
                <a:cs typeface="+mn-cs"/>
              </a:rPr>
              <a:t> </a:t>
            </a:r>
            <a:r>
              <a:rPr lang="en-US" sz="1400" dirty="0" err="1">
                <a:effectLst/>
                <a:latin typeface="+mn-lt"/>
                <a:ea typeface="+mn-ea"/>
                <a:cs typeface="+mn-cs"/>
              </a:rPr>
              <a:t>importante</a:t>
            </a:r>
            <a:r>
              <a:rPr lang="en-US" sz="1400" dirty="0">
                <a:effectLst/>
                <a:latin typeface="+mn-lt"/>
                <a:ea typeface="+mn-ea"/>
                <a:cs typeface="+mn-cs"/>
              </a:rPr>
              <a:t> no </a:t>
            </a:r>
            <a:r>
              <a:rPr lang="en-US" sz="1400" dirty="0" err="1">
                <a:effectLst/>
                <a:latin typeface="+mn-lt"/>
                <a:ea typeface="+mn-ea"/>
                <a:cs typeface="+mn-cs"/>
              </a:rPr>
              <a:t>rendimento</a:t>
            </a:r>
            <a:r>
              <a:rPr lang="en-US" sz="1400" dirty="0">
                <a:effectLst/>
                <a:latin typeface="+mn-lt"/>
                <a:ea typeface="+mn-ea"/>
                <a:cs typeface="+mn-cs"/>
              </a:rPr>
              <a:t> </a:t>
            </a:r>
            <a:r>
              <a:rPr lang="en-US" sz="1400" dirty="0" err="1">
                <a:effectLst/>
                <a:latin typeface="+mn-lt"/>
                <a:ea typeface="+mn-ea"/>
                <a:cs typeface="+mn-cs"/>
              </a:rPr>
              <a:t>pelo</a:t>
            </a:r>
            <a:r>
              <a:rPr lang="en-US" sz="1400" dirty="0">
                <a:effectLst/>
                <a:latin typeface="+mn-lt"/>
                <a:ea typeface="+mn-ea"/>
                <a:cs typeface="+mn-cs"/>
              </a:rPr>
              <a:t> que, </a:t>
            </a:r>
            <a:r>
              <a:rPr lang="en-US" sz="1400" dirty="0" err="1">
                <a:effectLst/>
                <a:latin typeface="+mn-lt"/>
                <a:ea typeface="+mn-ea"/>
                <a:cs typeface="+mn-cs"/>
              </a:rPr>
              <a:t>nesse</a:t>
            </a:r>
            <a:r>
              <a:rPr lang="en-US" sz="1400" dirty="0">
                <a:effectLst/>
                <a:latin typeface="+mn-lt"/>
                <a:ea typeface="+mn-ea"/>
                <a:cs typeface="+mn-cs"/>
              </a:rPr>
              <a:t> </a:t>
            </a:r>
            <a:r>
              <a:rPr lang="en-US" sz="1400" dirty="0" err="1">
                <a:effectLst/>
                <a:latin typeface="+mn-lt"/>
                <a:ea typeface="+mn-ea"/>
                <a:cs typeface="+mn-cs"/>
              </a:rPr>
              <a:t>caso</a:t>
            </a:r>
            <a:r>
              <a:rPr lang="en-US" sz="1400" dirty="0">
                <a:effectLst/>
                <a:latin typeface="+mn-lt"/>
                <a:ea typeface="+mn-ea"/>
                <a:cs typeface="+mn-cs"/>
              </a:rPr>
              <a:t>, </a:t>
            </a:r>
            <a:r>
              <a:rPr lang="en-US" sz="1400" dirty="0" err="1">
                <a:effectLst/>
                <a:latin typeface="+mn-lt"/>
                <a:ea typeface="+mn-ea"/>
                <a:cs typeface="+mn-cs"/>
              </a:rPr>
              <a:t>os</a:t>
            </a:r>
            <a:r>
              <a:rPr lang="en-US" sz="1400" dirty="0">
                <a:effectLst/>
                <a:latin typeface="+mn-lt"/>
                <a:ea typeface="+mn-ea"/>
                <a:cs typeface="+mn-cs"/>
              </a:rPr>
              <a:t> dados </a:t>
            </a:r>
            <a:r>
              <a:rPr lang="en-US" sz="1400" dirty="0" err="1">
                <a:effectLst/>
                <a:latin typeface="+mn-lt"/>
                <a:ea typeface="+mn-ea"/>
                <a:cs typeface="+mn-cs"/>
              </a:rPr>
              <a:t>podem</a:t>
            </a:r>
            <a:r>
              <a:rPr lang="en-US" sz="1400" dirty="0">
                <a:effectLst/>
                <a:latin typeface="+mn-lt"/>
                <a:ea typeface="+mn-ea"/>
                <a:cs typeface="+mn-cs"/>
              </a:rPr>
              <a:t> </a:t>
            </a:r>
            <a:r>
              <a:rPr lang="en-US" sz="1400" dirty="0" err="1">
                <a:effectLst/>
                <a:latin typeface="+mn-lt"/>
                <a:ea typeface="+mn-ea"/>
                <a:cs typeface="+mn-cs"/>
              </a:rPr>
              <a:t>não</a:t>
            </a:r>
            <a:r>
              <a:rPr lang="en-US" sz="1400" dirty="0">
                <a:effectLst/>
                <a:latin typeface="+mn-lt"/>
                <a:ea typeface="+mn-ea"/>
                <a:cs typeface="+mn-cs"/>
              </a:rPr>
              <a:t> ser unfair </a:t>
            </a:r>
            <a:r>
              <a:rPr lang="en-US" sz="1400" dirty="0" err="1">
                <a:effectLst/>
                <a:latin typeface="+mn-lt"/>
                <a:ea typeface="+mn-ea"/>
                <a:cs typeface="+mn-cs"/>
              </a:rPr>
              <a:t>apesar</a:t>
            </a:r>
            <a:r>
              <a:rPr lang="en-US" sz="1400" dirty="0">
                <a:effectLst/>
                <a:latin typeface="+mn-lt"/>
                <a:ea typeface="+mn-ea"/>
                <a:cs typeface="+mn-cs"/>
              </a:rPr>
              <a:t> de </a:t>
            </a:r>
            <a:r>
              <a:rPr lang="en-US" sz="1400" dirty="0" err="1">
                <a:effectLst/>
                <a:latin typeface="+mn-lt"/>
                <a:ea typeface="+mn-ea"/>
                <a:cs typeface="+mn-cs"/>
              </a:rPr>
              <a:t>estarem</a:t>
            </a:r>
            <a:r>
              <a:rPr lang="en-US" sz="1400" dirty="0">
                <a:effectLst/>
                <a:latin typeface="+mn-lt"/>
                <a:ea typeface="+mn-ea"/>
                <a:cs typeface="+mn-cs"/>
              </a:rPr>
              <a:t> </a:t>
            </a:r>
            <a:r>
              <a:rPr lang="en-US" sz="1400" dirty="0" err="1">
                <a:effectLst/>
                <a:latin typeface="+mn-lt"/>
                <a:ea typeface="+mn-ea"/>
                <a:cs typeface="+mn-cs"/>
              </a:rPr>
              <a:t>desbalanceados</a:t>
            </a:r>
            <a:r>
              <a:rPr lang="en-US" sz="1400" dirty="0">
                <a:effectLst/>
                <a:latin typeface="+mn-lt"/>
                <a:ea typeface="+mn-ea"/>
                <a:cs typeface="+mn-cs"/>
              </a:rPr>
              <a:t> </a:t>
            </a:r>
          </a:p>
          <a:p>
            <a:pPr indent="-228600">
              <a:spcAft>
                <a:spcPts val="600"/>
              </a:spcAft>
              <a:buFont typeface="Arial" panose="020B0604020202020204" pitchFamily="34" charset="0"/>
              <a:buChar char="•"/>
            </a:pPr>
            <a:endParaRPr lang="en-US" sz="1100" dirty="0">
              <a:latin typeface="+mn-lt"/>
              <a:ea typeface="+mn-ea"/>
              <a:cs typeface="+mn-cs"/>
            </a:endParaRPr>
          </a:p>
          <a:p>
            <a:pPr indent="-228600">
              <a:spcAft>
                <a:spcPts val="600"/>
              </a:spcAft>
              <a:buFont typeface="Arial" panose="020B0604020202020204" pitchFamily="34" charset="0"/>
              <a:buChar char="•"/>
            </a:pPr>
            <a:endParaRPr lang="en-US" sz="1100" dirty="0">
              <a:effectLst/>
              <a:latin typeface="+mn-lt"/>
              <a:ea typeface="+mn-ea"/>
              <a:cs typeface="+mn-cs"/>
            </a:endParaRPr>
          </a:p>
          <a:p>
            <a:pPr indent="-228600">
              <a:spcAft>
                <a:spcPts val="600"/>
              </a:spcAft>
              <a:buFont typeface="Arial" panose="020B0604020202020204" pitchFamily="34" charset="0"/>
              <a:buChar char="•"/>
            </a:pPr>
            <a:endParaRPr lang="en-US" sz="1100" dirty="0">
              <a:latin typeface="+mn-lt"/>
              <a:ea typeface="+mn-ea"/>
              <a:cs typeface="+mn-cs"/>
            </a:endParaRPr>
          </a:p>
        </p:txBody>
      </p:sp>
    </p:spTree>
    <p:extLst>
      <p:ext uri="{BB962C8B-B14F-4D97-AF65-F5344CB8AC3E}">
        <p14:creationId xmlns:p14="http://schemas.microsoft.com/office/powerpoint/2010/main" val="322644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3FC702-8486-4A17-C098-C82C5D09A7F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450A52-A161-80BB-9D68-4427B122190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dirty="0" err="1">
                <a:solidFill>
                  <a:srgbClr val="FFFFFF"/>
                </a:solidFill>
                <a:latin typeface="+mj-lt"/>
                <a:ea typeface="+mj-ea"/>
                <a:cs typeface="+mj-cs"/>
              </a:rPr>
              <a:t>Experiencia</a:t>
            </a:r>
            <a:r>
              <a:rPr lang="en-US" sz="3400" kern="1200" dirty="0">
                <a:solidFill>
                  <a:srgbClr val="FFFFFF"/>
                </a:solidFill>
                <a:latin typeface="+mj-lt"/>
                <a:ea typeface="+mj-ea"/>
                <a:cs typeface="+mj-cs"/>
              </a:rPr>
              <a:t> 8</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sp>
        <p:nvSpPr>
          <p:cNvPr id="6" name="Título 1">
            <a:extLst>
              <a:ext uri="{FF2B5EF4-FFF2-40B4-BE49-F238E27FC236}">
                <a16:creationId xmlns:a16="http://schemas.microsoft.com/office/drawing/2014/main" id="{5F0A8703-CE06-DDD2-9AD5-CF2F84052FD8}"/>
              </a:ext>
            </a:extLst>
          </p:cNvPr>
          <p:cNvSpPr txBox="1">
            <a:spLocks/>
          </p:cNvSpPr>
          <p:nvPr/>
        </p:nvSpPr>
        <p:spPr>
          <a:xfrm>
            <a:off x="524764" y="2157467"/>
            <a:ext cx="7631724" cy="4245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b="1" dirty="0" err="1">
                <a:effectLst/>
                <a:latin typeface="+mn-lt"/>
                <a:ea typeface="+mn-ea"/>
                <a:cs typeface="+mn-cs"/>
              </a:rPr>
              <a:t>Objetivo</a:t>
            </a:r>
            <a:r>
              <a:rPr lang="en-US" sz="1400" b="1" dirty="0">
                <a:effectLst/>
                <a:latin typeface="+mn-lt"/>
                <a:ea typeface="+mn-ea"/>
                <a:cs typeface="+mn-cs"/>
              </a:rPr>
              <a:t>: </a:t>
            </a:r>
            <a:r>
              <a:rPr lang="en-US" sz="1400" dirty="0" err="1">
                <a:latin typeface="+mn-lt"/>
                <a:ea typeface="+mn-ea"/>
                <a:cs typeface="+mn-cs"/>
              </a:rPr>
              <a:t>Verificar</a:t>
            </a:r>
            <a:r>
              <a:rPr lang="en-US" sz="1400" dirty="0">
                <a:latin typeface="+mn-lt"/>
                <a:ea typeface="+mn-ea"/>
                <a:cs typeface="+mn-cs"/>
              </a:rPr>
              <a:t> </a:t>
            </a:r>
            <a:r>
              <a:rPr lang="en-US" sz="1400" dirty="0" err="1">
                <a:latin typeface="+mn-lt"/>
                <a:ea typeface="+mn-ea"/>
                <a:cs typeface="+mn-cs"/>
              </a:rPr>
              <a:t>como</a:t>
            </a:r>
            <a:r>
              <a:rPr lang="en-US" sz="1400" dirty="0">
                <a:latin typeface="+mn-lt"/>
                <a:ea typeface="+mn-ea"/>
                <a:cs typeface="+mn-cs"/>
              </a:rPr>
              <a:t> </a:t>
            </a:r>
            <a:r>
              <a:rPr lang="en-US" sz="1400" dirty="0" err="1">
                <a:latin typeface="+mn-lt"/>
                <a:ea typeface="+mn-ea"/>
                <a:cs typeface="+mn-cs"/>
              </a:rPr>
              <a:t>metodos</a:t>
            </a:r>
            <a:r>
              <a:rPr lang="en-US" sz="1400" dirty="0">
                <a:latin typeface="+mn-lt"/>
                <a:ea typeface="+mn-ea"/>
                <a:cs typeface="+mn-cs"/>
              </a:rPr>
              <a:t> de oversampling e a </a:t>
            </a:r>
            <a:r>
              <a:rPr lang="en-US" sz="1400" dirty="0" err="1">
                <a:latin typeface="+mn-lt"/>
                <a:ea typeface="+mn-ea"/>
                <a:cs typeface="+mn-cs"/>
              </a:rPr>
              <a:t>divisão</a:t>
            </a:r>
            <a:r>
              <a:rPr lang="en-US" sz="1400" dirty="0">
                <a:latin typeface="+mn-lt"/>
                <a:ea typeface="+mn-ea"/>
                <a:cs typeface="+mn-cs"/>
              </a:rPr>
              <a:t> </a:t>
            </a:r>
            <a:r>
              <a:rPr lang="en-US" sz="1400" dirty="0" err="1">
                <a:latin typeface="+mn-lt"/>
                <a:ea typeface="+mn-ea"/>
                <a:cs typeface="+mn-cs"/>
              </a:rPr>
              <a:t>em</a:t>
            </a:r>
            <a:r>
              <a:rPr lang="en-US" sz="1400" dirty="0">
                <a:latin typeface="+mn-lt"/>
                <a:ea typeface="+mn-ea"/>
                <a:cs typeface="+mn-cs"/>
              </a:rPr>
              <a:t> </a:t>
            </a:r>
            <a:r>
              <a:rPr lang="en-US" sz="1400" dirty="0" err="1">
                <a:latin typeface="+mn-lt"/>
                <a:ea typeface="+mn-ea"/>
                <a:cs typeface="+mn-cs"/>
              </a:rPr>
              <a:t>diferentes</a:t>
            </a:r>
            <a:r>
              <a:rPr lang="en-US" sz="1400" dirty="0">
                <a:latin typeface="+mn-lt"/>
                <a:ea typeface="+mn-ea"/>
                <a:cs typeface="+mn-cs"/>
              </a:rPr>
              <a:t> clusters </a:t>
            </a:r>
            <a:r>
              <a:rPr lang="en-US" sz="1400" dirty="0" err="1">
                <a:latin typeface="+mn-lt"/>
                <a:ea typeface="+mn-ea"/>
                <a:cs typeface="+mn-cs"/>
              </a:rPr>
              <a:t>influencia</a:t>
            </a:r>
            <a:r>
              <a:rPr lang="en-US" sz="1400" dirty="0">
                <a:latin typeface="+mn-lt"/>
                <a:ea typeface="+mn-ea"/>
                <a:cs typeface="+mn-cs"/>
              </a:rPr>
              <a:t> </a:t>
            </a:r>
            <a:r>
              <a:rPr lang="en-US" sz="1400" dirty="0" err="1">
                <a:latin typeface="+mn-lt"/>
                <a:ea typeface="+mn-ea"/>
                <a:cs typeface="+mn-cs"/>
              </a:rPr>
              <a:t>os</a:t>
            </a:r>
            <a:r>
              <a:rPr lang="en-US" sz="1400" dirty="0">
                <a:latin typeface="+mn-lt"/>
                <a:ea typeface="+mn-ea"/>
                <a:cs typeface="+mn-cs"/>
              </a:rPr>
              <a:t> </a:t>
            </a:r>
            <a:r>
              <a:rPr lang="en-US" sz="1400" dirty="0" err="1">
                <a:latin typeface="+mn-lt"/>
                <a:ea typeface="+mn-ea"/>
                <a:cs typeface="+mn-cs"/>
              </a:rPr>
              <a:t>valores</a:t>
            </a:r>
            <a:r>
              <a:rPr lang="en-US" sz="1400" dirty="0">
                <a:latin typeface="+mn-lt"/>
                <a:ea typeface="+mn-ea"/>
                <a:cs typeface="+mn-cs"/>
              </a:rPr>
              <a:t> das </a:t>
            </a:r>
            <a:r>
              <a:rPr lang="en-US" sz="1400" dirty="0" err="1">
                <a:latin typeface="+mn-lt"/>
                <a:ea typeface="+mn-ea"/>
                <a:cs typeface="+mn-cs"/>
              </a:rPr>
              <a:t>metricas</a:t>
            </a:r>
            <a:r>
              <a:rPr lang="en-US" sz="1400" dirty="0">
                <a:latin typeface="+mn-lt"/>
                <a:ea typeface="+mn-ea"/>
                <a:cs typeface="+mn-cs"/>
              </a:rPr>
              <a:t> de fairness</a:t>
            </a:r>
          </a:p>
          <a:p>
            <a:pPr>
              <a:spcAft>
                <a:spcPts val="600"/>
              </a:spcAft>
            </a:pPr>
            <a:endParaRPr lang="en-US" sz="1400" dirty="0">
              <a:latin typeface="+mn-lt"/>
              <a:ea typeface="+mn-ea"/>
              <a:cs typeface="+mn-cs"/>
            </a:endParaRPr>
          </a:p>
          <a:p>
            <a:pPr>
              <a:spcAft>
                <a:spcPts val="600"/>
              </a:spcAft>
            </a:pPr>
            <a:r>
              <a:rPr lang="en-US" sz="1400" b="1" dirty="0" err="1">
                <a:latin typeface="+mn-lt"/>
                <a:ea typeface="+mn-ea"/>
                <a:cs typeface="+mn-cs"/>
              </a:rPr>
              <a:t>Trabalho</a:t>
            </a:r>
            <a:r>
              <a:rPr lang="en-US" sz="1400" dirty="0">
                <a:latin typeface="+mn-lt"/>
                <a:ea typeface="+mn-ea"/>
                <a:cs typeface="+mn-cs"/>
              </a:rPr>
              <a:t> </a:t>
            </a:r>
            <a:r>
              <a:rPr lang="en-US" sz="1400" b="1" dirty="0" err="1">
                <a:latin typeface="+mn-lt"/>
                <a:ea typeface="+mn-ea"/>
                <a:cs typeface="+mn-cs"/>
              </a:rPr>
              <a:t>Realizado</a:t>
            </a:r>
            <a:r>
              <a:rPr lang="en-US" sz="1400" b="1" dirty="0">
                <a:latin typeface="+mn-lt"/>
                <a:ea typeface="+mn-ea"/>
                <a:cs typeface="+mn-cs"/>
              </a:rPr>
              <a:t>: </a:t>
            </a:r>
            <a:r>
              <a:rPr lang="en-US" sz="1400" dirty="0" err="1">
                <a:latin typeface="+mn-lt"/>
                <a:ea typeface="+mn-ea"/>
                <a:cs typeface="+mn-cs"/>
              </a:rPr>
              <a:t>Criação</a:t>
            </a:r>
            <a:r>
              <a:rPr lang="en-US" sz="1400" dirty="0">
                <a:latin typeface="+mn-lt"/>
                <a:ea typeface="+mn-ea"/>
                <a:cs typeface="+mn-cs"/>
              </a:rPr>
              <a:t> de clusters </a:t>
            </a:r>
            <a:r>
              <a:rPr lang="en-US" sz="1400" dirty="0" err="1">
                <a:latin typeface="+mn-lt"/>
                <a:ea typeface="+mn-ea"/>
                <a:cs typeface="+mn-cs"/>
              </a:rPr>
              <a:t>apenas</a:t>
            </a:r>
            <a:r>
              <a:rPr lang="en-US" sz="1400" dirty="0">
                <a:latin typeface="+mn-lt"/>
                <a:ea typeface="+mn-ea"/>
                <a:cs typeface="+mn-cs"/>
              </a:rPr>
              <a:t> com </a:t>
            </a:r>
            <a:r>
              <a:rPr lang="en-US" sz="1400" dirty="0" err="1">
                <a:latin typeface="+mn-lt"/>
                <a:ea typeface="+mn-ea"/>
                <a:cs typeface="+mn-cs"/>
              </a:rPr>
              <a:t>os</a:t>
            </a:r>
            <a:r>
              <a:rPr lang="en-US" sz="1400" dirty="0">
                <a:latin typeface="+mn-lt"/>
                <a:ea typeface="+mn-ea"/>
                <a:cs typeface="+mn-cs"/>
              </a:rPr>
              <a:t> </a:t>
            </a:r>
            <a:r>
              <a:rPr lang="en-US" sz="1400" dirty="0" err="1">
                <a:latin typeface="+mn-lt"/>
                <a:ea typeface="+mn-ea"/>
                <a:cs typeface="+mn-cs"/>
              </a:rPr>
              <a:t>atributos</a:t>
            </a:r>
            <a:r>
              <a:rPr lang="en-US" sz="1400" dirty="0">
                <a:latin typeface="+mn-lt"/>
                <a:ea typeface="+mn-ea"/>
                <a:cs typeface="+mn-cs"/>
              </a:rPr>
              <a:t> </a:t>
            </a:r>
            <a:r>
              <a:rPr lang="en-US" sz="1400" dirty="0" err="1">
                <a:latin typeface="+mn-lt"/>
                <a:ea typeface="+mn-ea"/>
                <a:cs typeface="+mn-cs"/>
              </a:rPr>
              <a:t>sensiveis</a:t>
            </a:r>
            <a:r>
              <a:rPr lang="en-US" sz="1400" dirty="0">
                <a:latin typeface="+mn-lt"/>
                <a:ea typeface="+mn-ea"/>
                <a:cs typeface="+mn-cs"/>
              </a:rPr>
              <a:t> (</a:t>
            </a:r>
            <a:r>
              <a:rPr lang="en-US" sz="1400" dirty="0" err="1">
                <a:latin typeface="+mn-lt"/>
                <a:ea typeface="+mn-ea"/>
                <a:cs typeface="+mn-cs"/>
              </a:rPr>
              <a:t>utilizado</a:t>
            </a:r>
            <a:r>
              <a:rPr lang="en-US" sz="1400" dirty="0">
                <a:latin typeface="+mn-lt"/>
                <a:ea typeface="+mn-ea"/>
                <a:cs typeface="+mn-cs"/>
              </a:rPr>
              <a:t> o elbow para saber o </a:t>
            </a:r>
            <a:r>
              <a:rPr lang="en-US" sz="1400" dirty="0" err="1">
                <a:latin typeface="+mn-lt"/>
                <a:ea typeface="+mn-ea"/>
                <a:cs typeface="+mn-cs"/>
              </a:rPr>
              <a:t>numero</a:t>
            </a:r>
            <a:r>
              <a:rPr lang="en-US" sz="1400" dirty="0">
                <a:latin typeface="+mn-lt"/>
                <a:ea typeface="+mn-ea"/>
                <a:cs typeface="+mn-cs"/>
              </a:rPr>
              <a:t> de clusters) </a:t>
            </a:r>
          </a:p>
          <a:p>
            <a:pPr>
              <a:spcAft>
                <a:spcPts val="600"/>
              </a:spcAft>
            </a:pPr>
            <a:r>
              <a:rPr lang="en-US" sz="1400" dirty="0" err="1">
                <a:latin typeface="+mn-lt"/>
                <a:ea typeface="+mn-ea"/>
                <a:cs typeface="+mn-cs"/>
              </a:rPr>
              <a:t>Obter</a:t>
            </a:r>
            <a:r>
              <a:rPr lang="en-US" sz="1400" dirty="0">
                <a:latin typeface="+mn-lt"/>
                <a:ea typeface="+mn-ea"/>
                <a:cs typeface="+mn-cs"/>
              </a:rPr>
              <a:t> as </a:t>
            </a:r>
            <a:r>
              <a:rPr lang="en-US" sz="1400" dirty="0" err="1">
                <a:latin typeface="+mn-lt"/>
                <a:ea typeface="+mn-ea"/>
                <a:cs typeface="+mn-cs"/>
              </a:rPr>
              <a:t>metricas</a:t>
            </a:r>
            <a:r>
              <a:rPr lang="en-US" sz="1400" dirty="0">
                <a:latin typeface="+mn-lt"/>
                <a:ea typeface="+mn-ea"/>
                <a:cs typeface="+mn-cs"/>
              </a:rPr>
              <a:t> de fairness para </a:t>
            </a:r>
            <a:r>
              <a:rPr lang="en-US" sz="1400" dirty="0" err="1">
                <a:latin typeface="+mn-lt"/>
                <a:ea typeface="+mn-ea"/>
                <a:cs typeface="+mn-cs"/>
              </a:rPr>
              <a:t>cada</a:t>
            </a:r>
            <a:r>
              <a:rPr lang="en-US" sz="1400" dirty="0">
                <a:latin typeface="+mn-lt"/>
                <a:ea typeface="+mn-ea"/>
                <a:cs typeface="+mn-cs"/>
              </a:rPr>
              <a:t> um dos clusters; </a:t>
            </a:r>
          </a:p>
          <a:p>
            <a:pPr>
              <a:spcAft>
                <a:spcPts val="600"/>
              </a:spcAft>
            </a:pPr>
            <a:r>
              <a:rPr lang="en-US" sz="1400" dirty="0">
                <a:latin typeface="+mn-lt"/>
                <a:ea typeface="+mn-ea"/>
                <a:cs typeface="+mn-cs"/>
              </a:rPr>
              <a:t>Fazer oversampling </a:t>
            </a:r>
            <a:r>
              <a:rPr lang="en-US" sz="1400" dirty="0" err="1">
                <a:latin typeface="+mn-lt"/>
                <a:ea typeface="+mn-ea"/>
                <a:cs typeface="+mn-cs"/>
              </a:rPr>
              <a:t>individualmente</a:t>
            </a:r>
            <a:r>
              <a:rPr lang="en-US" sz="1400" dirty="0">
                <a:latin typeface="+mn-lt"/>
                <a:ea typeface="+mn-ea"/>
                <a:cs typeface="+mn-cs"/>
              </a:rPr>
              <a:t> a </a:t>
            </a:r>
            <a:r>
              <a:rPr lang="en-US" sz="1400" dirty="0" err="1">
                <a:latin typeface="+mn-lt"/>
                <a:ea typeface="+mn-ea"/>
                <a:cs typeface="+mn-cs"/>
              </a:rPr>
              <a:t>cada</a:t>
            </a:r>
            <a:r>
              <a:rPr lang="en-US" sz="1400" dirty="0">
                <a:latin typeface="+mn-lt"/>
                <a:ea typeface="+mn-ea"/>
                <a:cs typeface="+mn-cs"/>
              </a:rPr>
              <a:t> cluster (</a:t>
            </a:r>
            <a:r>
              <a:rPr lang="en-US" sz="1400" dirty="0" err="1">
                <a:latin typeface="+mn-lt"/>
                <a:ea typeface="+mn-ea"/>
                <a:cs typeface="+mn-cs"/>
              </a:rPr>
              <a:t>comparamos</a:t>
            </a:r>
            <a:r>
              <a:rPr lang="en-US" sz="1400" dirty="0">
                <a:latin typeface="+mn-lt"/>
                <a:ea typeface="+mn-ea"/>
                <a:cs typeface="+mn-cs"/>
              </a:rPr>
              <a:t> </a:t>
            </a:r>
            <a:r>
              <a:rPr lang="en-US" sz="1400" dirty="0" err="1">
                <a:latin typeface="+mn-lt"/>
                <a:ea typeface="+mn-ea"/>
                <a:cs typeface="+mn-cs"/>
              </a:rPr>
              <a:t>diferentes</a:t>
            </a:r>
            <a:r>
              <a:rPr lang="en-US" sz="1400" dirty="0">
                <a:latin typeface="+mn-lt"/>
                <a:ea typeface="+mn-ea"/>
                <a:cs typeface="+mn-cs"/>
              </a:rPr>
              <a:t> </a:t>
            </a:r>
            <a:r>
              <a:rPr lang="en-US" sz="1400" dirty="0" err="1">
                <a:latin typeface="+mn-lt"/>
                <a:ea typeface="+mn-ea"/>
                <a:cs typeface="+mn-cs"/>
              </a:rPr>
              <a:t>formas</a:t>
            </a:r>
            <a:r>
              <a:rPr lang="en-US" sz="1400" dirty="0">
                <a:latin typeface="+mn-lt"/>
                <a:ea typeface="+mn-ea"/>
                <a:cs typeface="+mn-cs"/>
              </a:rPr>
              <a:t> de </a:t>
            </a:r>
            <a:r>
              <a:rPr lang="en-US" sz="1400" dirty="0" err="1">
                <a:latin typeface="+mn-lt"/>
                <a:ea typeface="+mn-ea"/>
                <a:cs typeface="+mn-cs"/>
              </a:rPr>
              <a:t>fazer</a:t>
            </a:r>
            <a:r>
              <a:rPr lang="en-US" sz="1400" dirty="0">
                <a:latin typeface="+mn-lt"/>
                <a:ea typeface="+mn-ea"/>
                <a:cs typeface="+mn-cs"/>
              </a:rPr>
              <a:t> </a:t>
            </a:r>
            <a:r>
              <a:rPr lang="en-US" sz="1400" dirty="0" err="1">
                <a:latin typeface="+mn-lt"/>
                <a:ea typeface="+mn-ea"/>
                <a:cs typeface="+mn-cs"/>
              </a:rPr>
              <a:t>sendo</a:t>
            </a:r>
            <a:r>
              <a:rPr lang="en-US" sz="1400" dirty="0">
                <a:latin typeface="+mn-lt"/>
                <a:ea typeface="+mn-ea"/>
                <a:cs typeface="+mn-cs"/>
              </a:rPr>
              <a:t> </a:t>
            </a:r>
            <a:r>
              <a:rPr lang="en-US" sz="1400" dirty="0" err="1">
                <a:latin typeface="+mn-lt"/>
                <a:ea typeface="+mn-ea"/>
                <a:cs typeface="+mn-cs"/>
              </a:rPr>
              <a:t>uma</a:t>
            </a:r>
            <a:r>
              <a:rPr lang="en-US" sz="1400" dirty="0">
                <a:latin typeface="+mn-lt"/>
                <a:ea typeface="+mn-ea"/>
                <a:cs typeface="+mn-cs"/>
              </a:rPr>
              <a:t> delas CBO </a:t>
            </a:r>
            <a:r>
              <a:rPr lang="en-US" sz="1400" dirty="0" err="1">
                <a:latin typeface="+mn-lt"/>
                <a:ea typeface="+mn-ea"/>
                <a:cs typeface="+mn-cs"/>
              </a:rPr>
              <a:t>como</a:t>
            </a:r>
            <a:r>
              <a:rPr lang="en-US" sz="1400" dirty="0">
                <a:latin typeface="+mn-lt"/>
                <a:ea typeface="+mn-ea"/>
                <a:cs typeface="+mn-cs"/>
              </a:rPr>
              <a:t> </a:t>
            </a:r>
            <a:r>
              <a:rPr lang="en-US" sz="1400" dirty="0" err="1">
                <a:latin typeface="+mn-lt"/>
                <a:ea typeface="+mn-ea"/>
                <a:cs typeface="+mn-cs"/>
              </a:rPr>
              <a:t>ilustrado</a:t>
            </a:r>
            <a:r>
              <a:rPr lang="en-US" sz="1400" dirty="0">
                <a:latin typeface="+mn-lt"/>
                <a:ea typeface="+mn-ea"/>
                <a:cs typeface="+mn-cs"/>
              </a:rPr>
              <a:t> </a:t>
            </a:r>
            <a:r>
              <a:rPr lang="en-US" sz="1400" dirty="0" err="1">
                <a:latin typeface="+mn-lt"/>
                <a:ea typeface="+mn-ea"/>
                <a:cs typeface="+mn-cs"/>
              </a:rPr>
              <a:t>na</a:t>
            </a:r>
            <a:r>
              <a:rPr lang="en-US" sz="1400" dirty="0">
                <a:latin typeface="+mn-lt"/>
                <a:ea typeface="+mn-ea"/>
                <a:cs typeface="+mn-cs"/>
              </a:rPr>
              <a:t> </a:t>
            </a:r>
            <a:r>
              <a:rPr lang="en-US" sz="1400" dirty="0" err="1">
                <a:latin typeface="+mn-lt"/>
                <a:ea typeface="+mn-ea"/>
                <a:cs typeface="+mn-cs"/>
              </a:rPr>
              <a:t>imagem</a:t>
            </a:r>
            <a:r>
              <a:rPr lang="en-US" sz="1400" dirty="0">
                <a:latin typeface="+mn-lt"/>
                <a:ea typeface="+mn-ea"/>
                <a:cs typeface="+mn-cs"/>
              </a:rPr>
              <a:t>)</a:t>
            </a:r>
          </a:p>
          <a:p>
            <a:pPr>
              <a:spcAft>
                <a:spcPts val="600"/>
              </a:spcAft>
            </a:pPr>
            <a:r>
              <a:rPr lang="en-US" sz="1400" dirty="0" err="1">
                <a:latin typeface="+mn-lt"/>
                <a:ea typeface="+mn-ea"/>
                <a:cs typeface="+mn-cs"/>
              </a:rPr>
              <a:t>Obter</a:t>
            </a:r>
            <a:r>
              <a:rPr lang="en-US" sz="1400" dirty="0">
                <a:latin typeface="+mn-lt"/>
                <a:ea typeface="+mn-ea"/>
                <a:cs typeface="+mn-cs"/>
              </a:rPr>
              <a:t> as </a:t>
            </a:r>
            <a:r>
              <a:rPr lang="en-US" sz="1400" dirty="0" err="1">
                <a:latin typeface="+mn-lt"/>
                <a:ea typeface="+mn-ea"/>
                <a:cs typeface="+mn-cs"/>
              </a:rPr>
              <a:t>metricas</a:t>
            </a:r>
            <a:r>
              <a:rPr lang="en-US" sz="1400" dirty="0">
                <a:latin typeface="+mn-lt"/>
                <a:ea typeface="+mn-ea"/>
                <a:cs typeface="+mn-cs"/>
              </a:rPr>
              <a:t> de fairness para </a:t>
            </a:r>
            <a:r>
              <a:rPr lang="en-US" sz="1400" dirty="0" err="1">
                <a:latin typeface="+mn-lt"/>
                <a:ea typeface="+mn-ea"/>
                <a:cs typeface="+mn-cs"/>
              </a:rPr>
              <a:t>cada</a:t>
            </a:r>
            <a:r>
              <a:rPr lang="en-US" sz="1400" dirty="0">
                <a:latin typeface="+mn-lt"/>
                <a:ea typeface="+mn-ea"/>
                <a:cs typeface="+mn-cs"/>
              </a:rPr>
              <a:t> cluster </a:t>
            </a:r>
            <a:r>
              <a:rPr lang="en-US" sz="1400" dirty="0" err="1">
                <a:latin typeface="+mn-lt"/>
                <a:ea typeface="+mn-ea"/>
                <a:cs typeface="+mn-cs"/>
              </a:rPr>
              <a:t>após</a:t>
            </a:r>
            <a:r>
              <a:rPr lang="en-US" sz="1400" dirty="0">
                <a:latin typeface="+mn-lt"/>
                <a:ea typeface="+mn-ea"/>
                <a:cs typeface="+mn-cs"/>
              </a:rPr>
              <a:t> oversampling. E para </a:t>
            </a:r>
            <a:r>
              <a:rPr lang="en-US" sz="1400" dirty="0" err="1">
                <a:latin typeface="+mn-lt"/>
                <a:ea typeface="+mn-ea"/>
                <a:cs typeface="+mn-cs"/>
              </a:rPr>
              <a:t>todo</a:t>
            </a:r>
            <a:r>
              <a:rPr lang="en-US" sz="1400" dirty="0">
                <a:latin typeface="+mn-lt"/>
                <a:ea typeface="+mn-ea"/>
                <a:cs typeface="+mn-cs"/>
              </a:rPr>
              <a:t> o dataset apos a </a:t>
            </a:r>
            <a:r>
              <a:rPr lang="en-US" sz="1400" dirty="0" err="1">
                <a:latin typeface="+mn-lt"/>
                <a:ea typeface="+mn-ea"/>
                <a:cs typeface="+mn-cs"/>
              </a:rPr>
              <a:t>junçao</a:t>
            </a:r>
            <a:r>
              <a:rPr lang="en-US" sz="1400" dirty="0">
                <a:latin typeface="+mn-lt"/>
                <a:ea typeface="+mn-ea"/>
                <a:cs typeface="+mn-cs"/>
              </a:rPr>
              <a:t> dos clusters.</a:t>
            </a:r>
          </a:p>
          <a:p>
            <a:pPr>
              <a:spcAft>
                <a:spcPts val="600"/>
              </a:spcAft>
            </a:pPr>
            <a:r>
              <a:rPr lang="en-US" sz="1400" b="1" dirty="0" err="1">
                <a:latin typeface="+mn-lt"/>
                <a:ea typeface="+mn-ea"/>
                <a:cs typeface="+mn-cs"/>
              </a:rPr>
              <a:t>Notas</a:t>
            </a:r>
            <a:r>
              <a:rPr lang="en-US" sz="1400" b="1" dirty="0">
                <a:latin typeface="+mn-lt"/>
                <a:ea typeface="+mn-ea"/>
                <a:cs typeface="+mn-cs"/>
              </a:rPr>
              <a:t> de </a:t>
            </a:r>
            <a:r>
              <a:rPr lang="en-US" sz="1400" b="1" dirty="0" err="1">
                <a:latin typeface="+mn-lt"/>
                <a:ea typeface="+mn-ea"/>
                <a:cs typeface="+mn-cs"/>
              </a:rPr>
              <a:t>análise</a:t>
            </a:r>
            <a:r>
              <a:rPr lang="en-US" sz="1400" b="1" dirty="0">
                <a:latin typeface="+mn-lt"/>
                <a:ea typeface="+mn-ea"/>
                <a:cs typeface="+mn-cs"/>
              </a:rPr>
              <a:t>:</a:t>
            </a:r>
          </a:p>
          <a:p>
            <a:pPr>
              <a:spcAft>
                <a:spcPts val="600"/>
              </a:spcAft>
            </a:pPr>
            <a:r>
              <a:rPr lang="en-US" sz="1400" dirty="0">
                <a:latin typeface="+mn-lt"/>
                <a:ea typeface="+mn-ea"/>
                <a:cs typeface="+mn-cs"/>
              </a:rPr>
              <a:t>	</a:t>
            </a:r>
            <a:r>
              <a:rPr lang="pt-PT" sz="1400" dirty="0" err="1">
                <a:latin typeface="+mn-lt"/>
                <a:ea typeface="+mn-ea"/>
                <a:cs typeface="+mn-cs"/>
              </a:rPr>
              <a:t>Predictive</a:t>
            </a:r>
            <a:r>
              <a:rPr lang="pt-PT" sz="1400" dirty="0">
                <a:latin typeface="+mn-lt"/>
                <a:ea typeface="+mn-ea"/>
                <a:cs typeface="+mn-cs"/>
              </a:rPr>
              <a:t> rate </a:t>
            </a:r>
            <a:r>
              <a:rPr lang="pt-PT" sz="1400" dirty="0" err="1">
                <a:latin typeface="+mn-lt"/>
                <a:ea typeface="+mn-ea"/>
                <a:cs typeface="+mn-cs"/>
              </a:rPr>
              <a:t>parity</a:t>
            </a:r>
            <a:r>
              <a:rPr lang="pt-PT" sz="1400" dirty="0">
                <a:latin typeface="+mn-lt"/>
                <a:ea typeface="+mn-ea"/>
                <a:cs typeface="+mn-cs"/>
              </a:rPr>
              <a:t> e Negative </a:t>
            </a:r>
            <a:r>
              <a:rPr lang="pt-PT" sz="1400" dirty="0" err="1">
                <a:latin typeface="+mn-lt"/>
                <a:ea typeface="+mn-ea"/>
                <a:cs typeface="+mn-cs"/>
              </a:rPr>
              <a:t>predictive</a:t>
            </a:r>
            <a:r>
              <a:rPr lang="pt-PT" sz="1400" dirty="0">
                <a:latin typeface="+mn-lt"/>
                <a:ea typeface="+mn-ea"/>
                <a:cs typeface="+mn-cs"/>
              </a:rPr>
              <a:t> </a:t>
            </a:r>
            <a:r>
              <a:rPr lang="pt-PT" sz="1400" dirty="0" err="1">
                <a:latin typeface="+mn-lt"/>
                <a:ea typeface="+mn-ea"/>
                <a:cs typeface="+mn-cs"/>
              </a:rPr>
              <a:t>value</a:t>
            </a:r>
            <a:r>
              <a:rPr lang="pt-PT" sz="1400" dirty="0">
                <a:latin typeface="+mn-lt"/>
                <a:ea typeface="+mn-ea"/>
                <a:cs typeface="+mn-cs"/>
              </a:rPr>
              <a:t> </a:t>
            </a:r>
            <a:r>
              <a:rPr lang="pt-PT" sz="1400" dirty="0" err="1">
                <a:latin typeface="+mn-lt"/>
                <a:ea typeface="+mn-ea"/>
                <a:cs typeface="+mn-cs"/>
              </a:rPr>
              <a:t>parity</a:t>
            </a:r>
            <a:r>
              <a:rPr lang="pt-PT" sz="1400" dirty="0">
                <a:latin typeface="+mn-lt"/>
                <a:ea typeface="+mn-ea"/>
                <a:cs typeface="+mn-cs"/>
              </a:rPr>
              <a:t> são as únicas métricas que não parecem ser </a:t>
            </a:r>
            <a:r>
              <a:rPr lang="pt-PT" sz="1400" dirty="0" err="1">
                <a:latin typeface="+mn-lt"/>
                <a:ea typeface="+mn-ea"/>
                <a:cs typeface="+mn-cs"/>
              </a:rPr>
              <a:t>imapctadas</a:t>
            </a:r>
            <a:r>
              <a:rPr lang="pt-PT" sz="1400" dirty="0">
                <a:latin typeface="+mn-lt"/>
                <a:ea typeface="+mn-ea"/>
                <a:cs typeface="+mn-cs"/>
              </a:rPr>
              <a:t> positivamente pelo método de CBO</a:t>
            </a:r>
          </a:p>
          <a:p>
            <a:pPr>
              <a:spcAft>
                <a:spcPts val="600"/>
              </a:spcAft>
            </a:pPr>
            <a:r>
              <a:rPr lang="pt-PT" sz="1400" dirty="0">
                <a:latin typeface="+mn-lt"/>
                <a:ea typeface="+mn-ea"/>
                <a:cs typeface="+mn-cs"/>
              </a:rPr>
              <a:t>Outros métodos de </a:t>
            </a:r>
            <a:r>
              <a:rPr lang="pt-PT" sz="1400" dirty="0" err="1">
                <a:latin typeface="+mn-lt"/>
                <a:ea typeface="+mn-ea"/>
                <a:cs typeface="+mn-cs"/>
              </a:rPr>
              <a:t>oversampling</a:t>
            </a:r>
            <a:r>
              <a:rPr lang="pt-PT" sz="1400" dirty="0">
                <a:latin typeface="+mn-lt"/>
                <a:ea typeface="+mn-ea"/>
                <a:cs typeface="+mn-cs"/>
              </a:rPr>
              <a:t> que mantenham a distribuição dos dados iram manter o problema de </a:t>
            </a:r>
            <a:r>
              <a:rPr lang="pt-PT" sz="1400" dirty="0" err="1">
                <a:latin typeface="+mn-lt"/>
                <a:ea typeface="+mn-ea"/>
                <a:cs typeface="+mn-cs"/>
              </a:rPr>
              <a:t>imbalance</a:t>
            </a:r>
            <a:r>
              <a:rPr lang="pt-PT" sz="1400" dirty="0">
                <a:latin typeface="+mn-lt"/>
                <a:ea typeface="+mn-ea"/>
                <a:cs typeface="+mn-cs"/>
              </a:rPr>
              <a:t> o que não produzirá resultados significativos nas métricas de </a:t>
            </a:r>
            <a:r>
              <a:rPr lang="pt-PT" sz="1400" dirty="0" err="1">
                <a:latin typeface="+mn-lt"/>
                <a:ea typeface="+mn-ea"/>
                <a:cs typeface="+mn-cs"/>
              </a:rPr>
              <a:t>fairness</a:t>
            </a:r>
            <a:endParaRPr lang="en-US" sz="1100" dirty="0">
              <a:latin typeface="+mn-lt"/>
              <a:ea typeface="+mn-ea"/>
              <a:cs typeface="+mn-cs"/>
            </a:endParaRPr>
          </a:p>
          <a:p>
            <a:pPr indent="-228600">
              <a:spcAft>
                <a:spcPts val="600"/>
              </a:spcAft>
              <a:buFont typeface="Arial" panose="020B0604020202020204" pitchFamily="34" charset="0"/>
              <a:buChar char="•"/>
            </a:pPr>
            <a:endParaRPr lang="en-US" sz="1100" dirty="0">
              <a:effectLst/>
              <a:latin typeface="+mn-lt"/>
              <a:ea typeface="+mn-ea"/>
              <a:cs typeface="+mn-cs"/>
            </a:endParaRPr>
          </a:p>
          <a:p>
            <a:pPr indent="-228600">
              <a:spcAft>
                <a:spcPts val="600"/>
              </a:spcAft>
              <a:buFont typeface="Arial" panose="020B0604020202020204" pitchFamily="34" charset="0"/>
              <a:buChar char="•"/>
            </a:pPr>
            <a:endParaRPr lang="en-US" sz="1100" dirty="0">
              <a:latin typeface="+mn-lt"/>
              <a:ea typeface="+mn-ea"/>
              <a:cs typeface="+mn-cs"/>
            </a:endParaRPr>
          </a:p>
        </p:txBody>
      </p:sp>
      <p:pic>
        <p:nvPicPr>
          <p:cNvPr id="4" name="Imagem 3">
            <a:extLst>
              <a:ext uri="{FF2B5EF4-FFF2-40B4-BE49-F238E27FC236}">
                <a16:creationId xmlns:a16="http://schemas.microsoft.com/office/drawing/2014/main" id="{39479479-0B8D-3B22-EBC5-07C5A1330E4E}"/>
              </a:ext>
            </a:extLst>
          </p:cNvPr>
          <p:cNvPicPr>
            <a:picLocks noChangeAspect="1"/>
          </p:cNvPicPr>
          <p:nvPr/>
        </p:nvPicPr>
        <p:blipFill>
          <a:blip r:embed="rId2"/>
          <a:stretch>
            <a:fillRect/>
          </a:stretch>
        </p:blipFill>
        <p:spPr>
          <a:xfrm>
            <a:off x="8552116" y="2447887"/>
            <a:ext cx="3244255" cy="1832212"/>
          </a:xfrm>
          <a:prstGeom prst="rect">
            <a:avLst/>
          </a:prstGeom>
        </p:spPr>
      </p:pic>
    </p:spTree>
    <p:extLst>
      <p:ext uri="{BB962C8B-B14F-4D97-AF65-F5344CB8AC3E}">
        <p14:creationId xmlns:p14="http://schemas.microsoft.com/office/powerpoint/2010/main" val="368353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D1E4DE-C262-DDDF-7DCF-8386CB453562}"/>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C5CEAA9-2EE9-4027-0745-7CA1F95A8D8F}"/>
              </a:ext>
            </a:extLst>
          </p:cNvPr>
          <p:cNvSpPr>
            <a:spLocks noGrp="1"/>
          </p:cNvSpPr>
          <p:nvPr>
            <p:ph type="ctrTitle"/>
          </p:nvPr>
        </p:nvSpPr>
        <p:spPr>
          <a:xfrm>
            <a:off x="2503700" y="1708926"/>
            <a:ext cx="5904840" cy="2377964"/>
          </a:xfrm>
        </p:spPr>
        <p:txBody>
          <a:bodyPr>
            <a:noAutofit/>
          </a:bodyPr>
          <a:lstStyle/>
          <a:p>
            <a:pPr algn="l"/>
            <a:r>
              <a:rPr lang="pt-PT" sz="2000" dirty="0">
                <a:solidFill>
                  <a:srgbClr val="FFFFFF"/>
                </a:solidFill>
              </a:rPr>
              <a:t>Análise de </a:t>
            </a:r>
            <a:r>
              <a:rPr lang="pt-PT" sz="2000" dirty="0" err="1">
                <a:solidFill>
                  <a:srgbClr val="FFFFFF"/>
                </a:solidFill>
              </a:rPr>
              <a:t>papers</a:t>
            </a:r>
            <a:r>
              <a:rPr lang="pt-PT" sz="2000" dirty="0">
                <a:solidFill>
                  <a:srgbClr val="FFFFFF"/>
                </a:solidFill>
              </a:rPr>
              <a:t> e comparação com os resultados obtidos</a:t>
            </a:r>
            <a:br>
              <a:rPr lang="pt-PT" sz="2000" dirty="0">
                <a:solidFill>
                  <a:srgbClr val="FFFFFF"/>
                </a:solidFill>
              </a:rPr>
            </a:br>
            <a:br>
              <a:rPr lang="pt-PT" sz="2000" dirty="0">
                <a:solidFill>
                  <a:srgbClr val="FFFFFF"/>
                </a:solidFill>
              </a:rPr>
            </a:br>
            <a:r>
              <a:rPr lang="pt-PT" sz="2000" dirty="0">
                <a:solidFill>
                  <a:srgbClr val="FFFFFF"/>
                </a:solidFill>
              </a:rPr>
              <a:t>As experiencias anteriores permitiram ganhar sensibilidade nas medições de </a:t>
            </a:r>
            <a:r>
              <a:rPr lang="pt-PT" sz="2000" dirty="0" err="1">
                <a:solidFill>
                  <a:srgbClr val="FFFFFF"/>
                </a:solidFill>
              </a:rPr>
              <a:t>fairness</a:t>
            </a:r>
            <a:r>
              <a:rPr lang="pt-PT" sz="2000" dirty="0">
                <a:solidFill>
                  <a:srgbClr val="FFFFFF"/>
                </a:solidFill>
              </a:rPr>
              <a:t> e de balanceamento de dados</a:t>
            </a:r>
            <a:br>
              <a:rPr lang="pt-PT" sz="2000" dirty="0">
                <a:solidFill>
                  <a:srgbClr val="FFFFFF"/>
                </a:solidFill>
              </a:rPr>
            </a:br>
            <a:br>
              <a:rPr lang="pt-PT" sz="2000" dirty="0">
                <a:solidFill>
                  <a:srgbClr val="FFFFFF"/>
                </a:solidFill>
              </a:rPr>
            </a:br>
            <a:r>
              <a:rPr lang="pt-PT" sz="2000" dirty="0">
                <a:solidFill>
                  <a:srgbClr val="FFFFFF"/>
                </a:solidFill>
              </a:rPr>
              <a:t>Inicio da replicação do caso de estudo do </a:t>
            </a:r>
            <a:r>
              <a:rPr lang="pt-PT" sz="2000" dirty="0" err="1">
                <a:solidFill>
                  <a:srgbClr val="FFFFFF"/>
                </a:solidFill>
              </a:rPr>
              <a:t>paper</a:t>
            </a:r>
            <a:r>
              <a:rPr lang="pt-PT" sz="2000" dirty="0">
                <a:solidFill>
                  <a:srgbClr val="FFFFFF"/>
                </a:solidFill>
              </a:rPr>
              <a:t> “</a:t>
            </a:r>
            <a:r>
              <a:rPr lang="en-US" sz="2000" dirty="0">
                <a:solidFill>
                  <a:srgbClr val="FFFFFF"/>
                </a:solidFill>
              </a:rPr>
              <a:t>Properties of fairness measures in the context of varying class</a:t>
            </a:r>
            <a:br>
              <a:rPr lang="en-US" sz="2000" dirty="0">
                <a:solidFill>
                  <a:srgbClr val="FFFFFF"/>
                </a:solidFill>
              </a:rPr>
            </a:br>
            <a:r>
              <a:rPr lang="en-US" sz="2000" dirty="0">
                <a:solidFill>
                  <a:srgbClr val="FFFFFF"/>
                </a:solidFill>
              </a:rPr>
              <a:t>imbalance and protected group ratios” para outros datasets com o </a:t>
            </a:r>
            <a:r>
              <a:rPr lang="en-US" sz="2000" dirty="0" err="1">
                <a:solidFill>
                  <a:srgbClr val="FFFFFF"/>
                </a:solidFill>
              </a:rPr>
              <a:t>intuito</a:t>
            </a:r>
            <a:r>
              <a:rPr lang="en-US" sz="2000" dirty="0">
                <a:solidFill>
                  <a:srgbClr val="FFFFFF"/>
                </a:solidFill>
              </a:rPr>
              <a:t> de </a:t>
            </a:r>
            <a:r>
              <a:rPr lang="en-US" sz="2000" dirty="0" err="1">
                <a:solidFill>
                  <a:srgbClr val="FFFFFF"/>
                </a:solidFill>
              </a:rPr>
              <a:t>verificar</a:t>
            </a:r>
            <a:r>
              <a:rPr lang="en-US" sz="2000" dirty="0">
                <a:solidFill>
                  <a:srgbClr val="FFFFFF"/>
                </a:solidFill>
              </a:rPr>
              <a:t> se as </a:t>
            </a:r>
            <a:r>
              <a:rPr lang="en-US" sz="2000" dirty="0" err="1">
                <a:solidFill>
                  <a:srgbClr val="FFFFFF"/>
                </a:solidFill>
              </a:rPr>
              <a:t>suas</a:t>
            </a:r>
            <a:r>
              <a:rPr lang="en-US" sz="2000" dirty="0">
                <a:solidFill>
                  <a:srgbClr val="FFFFFF"/>
                </a:solidFill>
              </a:rPr>
              <a:t> </a:t>
            </a:r>
            <a:r>
              <a:rPr lang="en-US" sz="2000" dirty="0" err="1">
                <a:solidFill>
                  <a:srgbClr val="FFFFFF"/>
                </a:solidFill>
              </a:rPr>
              <a:t>observações</a:t>
            </a:r>
            <a:r>
              <a:rPr lang="en-US" sz="2000" dirty="0">
                <a:solidFill>
                  <a:srgbClr val="FFFFFF"/>
                </a:solidFill>
              </a:rPr>
              <a:t> se </a:t>
            </a:r>
            <a:r>
              <a:rPr lang="en-US" sz="2000" dirty="0" err="1">
                <a:solidFill>
                  <a:srgbClr val="FFFFFF"/>
                </a:solidFill>
              </a:rPr>
              <a:t>mantêm</a:t>
            </a:r>
            <a:br>
              <a:rPr lang="pt-PT" sz="2000" dirty="0">
                <a:solidFill>
                  <a:srgbClr val="FFFFFF"/>
                </a:solidFill>
              </a:rPr>
            </a:br>
            <a:endParaRPr lang="pt-PT" sz="2000" dirty="0">
              <a:solidFill>
                <a:srgbClr val="FFFFFF"/>
              </a:solidFill>
            </a:endParaRPr>
          </a:p>
        </p:txBody>
      </p:sp>
      <p:sp>
        <p:nvSpPr>
          <p:cNvPr id="54" name="Rectangle 5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2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3FC702-8486-4A17-C098-C82C5D09A7F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450A52-A161-80BB-9D68-4427B122190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dirty="0" err="1">
                <a:solidFill>
                  <a:srgbClr val="FFFFFF"/>
                </a:solidFill>
                <a:latin typeface="+mj-lt"/>
                <a:ea typeface="+mj-ea"/>
                <a:cs typeface="+mj-cs"/>
              </a:rPr>
              <a:t>Replicação</a:t>
            </a:r>
            <a:r>
              <a:rPr lang="en-US" sz="3400" kern="1200" dirty="0">
                <a:solidFill>
                  <a:srgbClr val="FFFFFF"/>
                </a:solidFill>
                <a:latin typeface="+mj-lt"/>
                <a:ea typeface="+mj-ea"/>
                <a:cs typeface="+mj-cs"/>
              </a:rPr>
              <a:t> do </a:t>
            </a:r>
            <a:r>
              <a:rPr lang="en-US" sz="3400" kern="1200" dirty="0" err="1">
                <a:solidFill>
                  <a:srgbClr val="FFFFFF"/>
                </a:solidFill>
                <a:latin typeface="+mj-lt"/>
                <a:ea typeface="+mj-ea"/>
                <a:cs typeface="+mj-cs"/>
              </a:rPr>
              <a:t>caso</a:t>
            </a:r>
            <a:r>
              <a:rPr lang="en-US" sz="3400" kern="1200" dirty="0">
                <a:solidFill>
                  <a:srgbClr val="FFFFFF"/>
                </a:solidFill>
                <a:latin typeface="+mj-lt"/>
                <a:ea typeface="+mj-ea"/>
                <a:cs typeface="+mj-cs"/>
              </a:rPr>
              <a:t> de </a:t>
            </a:r>
            <a:r>
              <a:rPr lang="en-US" sz="3400" kern="1200" dirty="0" err="1">
                <a:solidFill>
                  <a:srgbClr val="FFFFFF"/>
                </a:solidFill>
                <a:latin typeface="+mj-lt"/>
                <a:ea typeface="+mj-ea"/>
                <a:cs typeface="+mj-cs"/>
              </a:rPr>
              <a:t>estudo</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alterações</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sp>
        <p:nvSpPr>
          <p:cNvPr id="6" name="Título 1">
            <a:extLst>
              <a:ext uri="{FF2B5EF4-FFF2-40B4-BE49-F238E27FC236}">
                <a16:creationId xmlns:a16="http://schemas.microsoft.com/office/drawing/2014/main" id="{5F0A8703-CE06-DDD2-9AD5-CF2F84052FD8}"/>
              </a:ext>
            </a:extLst>
          </p:cNvPr>
          <p:cNvSpPr txBox="1">
            <a:spLocks/>
          </p:cNvSpPr>
          <p:nvPr/>
        </p:nvSpPr>
        <p:spPr>
          <a:xfrm>
            <a:off x="614217" y="2185176"/>
            <a:ext cx="9724031" cy="4245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1100" dirty="0">
              <a:latin typeface="+mn-lt"/>
              <a:ea typeface="+mn-ea"/>
              <a:cs typeface="+mn-cs"/>
            </a:endParaRPr>
          </a:p>
          <a:p>
            <a:pPr indent="-228600">
              <a:spcAft>
                <a:spcPts val="600"/>
              </a:spcAft>
              <a:buFont typeface="Arial" panose="020B0604020202020204" pitchFamily="34" charset="0"/>
              <a:buChar char="•"/>
            </a:pPr>
            <a:r>
              <a:rPr lang="en-US" sz="1100" dirty="0">
                <a:effectLst/>
                <a:latin typeface="+mn-lt"/>
                <a:ea typeface="+mn-ea"/>
                <a:cs typeface="+mn-cs"/>
              </a:rPr>
              <a:t>Fazer para </a:t>
            </a:r>
            <a:r>
              <a:rPr lang="en-US" sz="1100" dirty="0" err="1">
                <a:effectLst/>
                <a:latin typeface="+mn-lt"/>
                <a:ea typeface="+mn-ea"/>
                <a:cs typeface="+mn-cs"/>
              </a:rPr>
              <a:t>todos</a:t>
            </a:r>
            <a:r>
              <a:rPr lang="en-US" sz="1100" dirty="0">
                <a:effectLst/>
                <a:latin typeface="+mn-lt"/>
                <a:ea typeface="+mn-ea"/>
                <a:cs typeface="+mn-cs"/>
              </a:rPr>
              <a:t> </a:t>
            </a:r>
            <a:r>
              <a:rPr lang="en-US" sz="1100" dirty="0" err="1">
                <a:effectLst/>
                <a:latin typeface="+mn-lt"/>
                <a:ea typeface="+mn-ea"/>
                <a:cs typeface="+mn-cs"/>
              </a:rPr>
              <a:t>os</a:t>
            </a:r>
            <a:r>
              <a:rPr lang="en-US" sz="1100" dirty="0">
                <a:effectLst/>
                <a:latin typeface="+mn-lt"/>
                <a:ea typeface="+mn-ea"/>
                <a:cs typeface="+mn-cs"/>
              </a:rPr>
              <a:t> dataset e </a:t>
            </a:r>
            <a:r>
              <a:rPr lang="en-US" sz="1100" dirty="0" err="1">
                <a:effectLst/>
                <a:latin typeface="+mn-lt"/>
                <a:ea typeface="+mn-ea"/>
                <a:cs typeface="+mn-cs"/>
              </a:rPr>
              <a:t>nao</a:t>
            </a:r>
            <a:r>
              <a:rPr lang="en-US" sz="1100" dirty="0">
                <a:effectLst/>
                <a:latin typeface="+mn-lt"/>
                <a:ea typeface="+mn-ea"/>
                <a:cs typeface="+mn-cs"/>
              </a:rPr>
              <a:t> so </a:t>
            </a:r>
            <a:r>
              <a:rPr lang="en-US" sz="1100">
                <a:effectLst/>
                <a:latin typeface="+mn-lt"/>
                <a:ea typeface="+mn-ea"/>
                <a:cs typeface="+mn-cs"/>
              </a:rPr>
              <a:t>para adult</a:t>
            </a:r>
            <a:endParaRPr lang="en-US" sz="1100" dirty="0">
              <a:effectLst/>
              <a:latin typeface="+mn-lt"/>
              <a:ea typeface="+mn-ea"/>
              <a:cs typeface="+mn-cs"/>
            </a:endParaRPr>
          </a:p>
          <a:p>
            <a:pPr indent="-228600">
              <a:spcAft>
                <a:spcPts val="600"/>
              </a:spcAft>
              <a:buFont typeface="Arial" panose="020B0604020202020204" pitchFamily="34" charset="0"/>
              <a:buChar char="•"/>
            </a:pPr>
            <a:r>
              <a:rPr lang="en-US" sz="1100" dirty="0" err="1">
                <a:latin typeface="+mn-lt"/>
                <a:ea typeface="+mn-ea"/>
                <a:cs typeface="+mn-cs"/>
              </a:rPr>
              <a:t>Criação</a:t>
            </a:r>
            <a:r>
              <a:rPr lang="en-US" sz="1100" dirty="0">
                <a:latin typeface="+mn-lt"/>
                <a:ea typeface="+mn-ea"/>
                <a:cs typeface="+mn-cs"/>
              </a:rPr>
              <a:t> de boxplots </a:t>
            </a:r>
            <a:r>
              <a:rPr lang="en-US" sz="1100" dirty="0" err="1">
                <a:latin typeface="+mn-lt"/>
                <a:ea typeface="+mn-ea"/>
                <a:cs typeface="+mn-cs"/>
              </a:rPr>
              <a:t>em</a:t>
            </a:r>
            <a:r>
              <a:rPr lang="en-US" sz="1100" dirty="0">
                <a:latin typeface="+mn-lt"/>
                <a:ea typeface="+mn-ea"/>
                <a:cs typeface="+mn-cs"/>
              </a:rPr>
              <a:t> 5 </a:t>
            </a:r>
            <a:r>
              <a:rPr lang="en-US" sz="1100" dirty="0" err="1">
                <a:latin typeface="+mn-lt"/>
                <a:ea typeface="+mn-ea"/>
                <a:cs typeface="+mn-cs"/>
              </a:rPr>
              <a:t>intervalos</a:t>
            </a:r>
            <a:r>
              <a:rPr lang="en-US" sz="1100" dirty="0">
                <a:latin typeface="+mn-lt"/>
                <a:ea typeface="+mn-ea"/>
                <a:cs typeface="+mn-cs"/>
              </a:rPr>
              <a:t> de 0.2 </a:t>
            </a:r>
            <a:r>
              <a:rPr lang="en-US" sz="1100" dirty="0" err="1">
                <a:latin typeface="+mn-lt"/>
                <a:ea typeface="+mn-ea"/>
                <a:cs typeface="+mn-cs"/>
              </a:rPr>
              <a:t>em</a:t>
            </a:r>
            <a:r>
              <a:rPr lang="en-US" sz="1100" dirty="0">
                <a:latin typeface="+mn-lt"/>
                <a:ea typeface="+mn-ea"/>
                <a:cs typeface="+mn-cs"/>
              </a:rPr>
              <a:t> 0.2 para as </a:t>
            </a:r>
            <a:r>
              <a:rPr lang="en-US" sz="1100" dirty="0" err="1">
                <a:latin typeface="+mn-lt"/>
                <a:ea typeface="+mn-ea"/>
                <a:cs typeface="+mn-cs"/>
              </a:rPr>
              <a:t>variaçoes</a:t>
            </a:r>
            <a:r>
              <a:rPr lang="en-US" sz="1100" dirty="0">
                <a:latin typeface="+mn-lt"/>
                <a:ea typeface="+mn-ea"/>
                <a:cs typeface="+mn-cs"/>
              </a:rPr>
              <a:t> de GR e IR (</a:t>
            </a:r>
            <a:r>
              <a:rPr lang="en-US" sz="1100" dirty="0" err="1">
                <a:latin typeface="+mn-lt"/>
                <a:ea typeface="+mn-ea"/>
                <a:cs typeface="+mn-cs"/>
              </a:rPr>
              <a:t>mantendo</a:t>
            </a:r>
            <a:r>
              <a:rPr lang="en-US" sz="1100" dirty="0">
                <a:latin typeface="+mn-lt"/>
                <a:ea typeface="+mn-ea"/>
                <a:cs typeface="+mn-cs"/>
              </a:rPr>
              <a:t> </a:t>
            </a:r>
            <a:r>
              <a:rPr lang="en-US" sz="1100" dirty="0" err="1">
                <a:latin typeface="+mn-lt"/>
                <a:ea typeface="+mn-ea"/>
                <a:cs typeface="+mn-cs"/>
              </a:rPr>
              <a:t>uma</a:t>
            </a:r>
            <a:r>
              <a:rPr lang="en-US" sz="1100" dirty="0">
                <a:latin typeface="+mn-lt"/>
                <a:ea typeface="+mn-ea"/>
                <a:cs typeface="+mn-cs"/>
              </a:rPr>
              <a:t> das </a:t>
            </a:r>
            <a:r>
              <a:rPr lang="en-US" sz="1100" dirty="0" err="1">
                <a:latin typeface="+mn-lt"/>
                <a:ea typeface="+mn-ea"/>
                <a:cs typeface="+mn-cs"/>
              </a:rPr>
              <a:t>medidas</a:t>
            </a:r>
            <a:r>
              <a:rPr lang="en-US" sz="1100" dirty="0">
                <a:latin typeface="+mn-lt"/>
                <a:ea typeface="+mn-ea"/>
                <a:cs typeface="+mn-cs"/>
              </a:rPr>
              <a:t> </a:t>
            </a:r>
            <a:r>
              <a:rPr lang="en-US" sz="1100" dirty="0" err="1">
                <a:latin typeface="+mn-lt"/>
                <a:ea typeface="+mn-ea"/>
                <a:cs typeface="+mn-cs"/>
              </a:rPr>
              <a:t>fixas</a:t>
            </a:r>
            <a:r>
              <a:rPr lang="en-US" sz="1100" dirty="0">
                <a:latin typeface="+mn-lt"/>
                <a:ea typeface="+mn-ea"/>
                <a:cs typeface="+mn-cs"/>
              </a:rPr>
              <a:t> </a:t>
            </a:r>
            <a:r>
              <a:rPr lang="en-US" sz="1100" dirty="0" err="1">
                <a:latin typeface="+mn-lt"/>
                <a:ea typeface="+mn-ea"/>
                <a:cs typeface="+mn-cs"/>
              </a:rPr>
              <a:t>em</a:t>
            </a:r>
            <a:r>
              <a:rPr lang="en-US" sz="1100" dirty="0">
                <a:latin typeface="+mn-lt"/>
                <a:ea typeface="+mn-ea"/>
                <a:cs typeface="+mn-cs"/>
              </a:rPr>
              <a:t> 0.5 a </a:t>
            </a:r>
            <a:r>
              <a:rPr lang="en-US" sz="1100" dirty="0" err="1">
                <a:latin typeface="+mn-lt"/>
                <a:ea typeface="+mn-ea"/>
                <a:cs typeface="+mn-cs"/>
              </a:rPr>
              <a:t>outra</a:t>
            </a:r>
            <a:r>
              <a:rPr lang="en-US" sz="1100" dirty="0">
                <a:latin typeface="+mn-lt"/>
                <a:ea typeface="+mn-ea"/>
                <a:cs typeface="+mn-cs"/>
              </a:rPr>
              <a:t> </a:t>
            </a:r>
            <a:r>
              <a:rPr lang="en-US" sz="1100" dirty="0" err="1">
                <a:latin typeface="+mn-lt"/>
                <a:ea typeface="+mn-ea"/>
                <a:cs typeface="+mn-cs"/>
              </a:rPr>
              <a:t>vai</a:t>
            </a:r>
            <a:r>
              <a:rPr lang="en-US" sz="1100" dirty="0">
                <a:latin typeface="+mn-lt"/>
                <a:ea typeface="+mn-ea"/>
                <a:cs typeface="+mn-cs"/>
              </a:rPr>
              <a:t> </a:t>
            </a:r>
            <a:r>
              <a:rPr lang="en-US" sz="1100" dirty="0" err="1">
                <a:latin typeface="+mn-lt"/>
                <a:ea typeface="+mn-ea"/>
                <a:cs typeface="+mn-cs"/>
              </a:rPr>
              <a:t>variar</a:t>
            </a:r>
            <a:r>
              <a:rPr lang="en-US" sz="1100" dirty="0">
                <a:latin typeface="+mn-lt"/>
                <a:ea typeface="+mn-ea"/>
                <a:cs typeface="+mn-cs"/>
              </a:rPr>
              <a:t> </a:t>
            </a:r>
            <a:r>
              <a:rPr lang="en-US" sz="1100" dirty="0" err="1">
                <a:latin typeface="+mn-lt"/>
                <a:ea typeface="+mn-ea"/>
                <a:cs typeface="+mn-cs"/>
              </a:rPr>
              <a:t>nos</a:t>
            </a:r>
            <a:r>
              <a:rPr lang="en-US" sz="1100" dirty="0">
                <a:latin typeface="+mn-lt"/>
                <a:ea typeface="+mn-ea"/>
                <a:cs typeface="+mn-cs"/>
              </a:rPr>
              <a:t> </a:t>
            </a:r>
            <a:r>
              <a:rPr lang="en-US" sz="1100" dirty="0" err="1">
                <a:latin typeface="+mn-lt"/>
                <a:ea typeface="+mn-ea"/>
                <a:cs typeface="+mn-cs"/>
              </a:rPr>
              <a:t>valores</a:t>
            </a:r>
            <a:r>
              <a:rPr lang="en-US" sz="1100" dirty="0">
                <a:latin typeface="+mn-lt"/>
                <a:ea typeface="+mn-ea"/>
                <a:cs typeface="+mn-cs"/>
              </a:rPr>
              <a:t> 0.01, 0.02, 0.05, 0.1, … 0.99) </a:t>
            </a:r>
            <a:r>
              <a:rPr lang="en-US" sz="1100" dirty="0" err="1">
                <a:latin typeface="+mn-lt"/>
                <a:ea typeface="+mn-ea"/>
                <a:cs typeface="+mn-cs"/>
              </a:rPr>
              <a:t>exemplo</a:t>
            </a:r>
            <a:r>
              <a:rPr lang="en-US" sz="1100" dirty="0">
                <a:latin typeface="+mn-lt"/>
                <a:ea typeface="+mn-ea"/>
                <a:cs typeface="+mn-cs"/>
              </a:rPr>
              <a:t> GR </a:t>
            </a:r>
            <a:r>
              <a:rPr lang="en-US" sz="1100" dirty="0" err="1">
                <a:latin typeface="+mn-lt"/>
                <a:ea typeface="+mn-ea"/>
                <a:cs typeface="+mn-cs"/>
              </a:rPr>
              <a:t>fixo</a:t>
            </a:r>
            <a:r>
              <a:rPr lang="en-US" sz="1100" dirty="0">
                <a:latin typeface="+mn-lt"/>
                <a:ea typeface="+mn-ea"/>
                <a:cs typeface="+mn-cs"/>
              </a:rPr>
              <a:t> </a:t>
            </a:r>
            <a:r>
              <a:rPr lang="en-US" sz="1100" dirty="0" err="1">
                <a:latin typeface="+mn-lt"/>
                <a:ea typeface="+mn-ea"/>
                <a:cs typeface="+mn-cs"/>
              </a:rPr>
              <a:t>em</a:t>
            </a:r>
            <a:r>
              <a:rPr lang="en-US" sz="1100" dirty="0">
                <a:latin typeface="+mn-lt"/>
                <a:ea typeface="+mn-ea"/>
                <a:cs typeface="+mn-cs"/>
              </a:rPr>
              <a:t> 0.5 e IR varia</a:t>
            </a:r>
          </a:p>
          <a:p>
            <a:pPr indent="-228600">
              <a:spcAft>
                <a:spcPts val="600"/>
              </a:spcAft>
              <a:buFont typeface="Arial" panose="020B0604020202020204" pitchFamily="34" charset="0"/>
              <a:buChar char="•"/>
            </a:pPr>
            <a:r>
              <a:rPr lang="en-US" sz="1100" dirty="0" err="1">
                <a:latin typeface="+mn-lt"/>
                <a:ea typeface="+mn-ea"/>
                <a:cs typeface="+mn-cs"/>
              </a:rPr>
              <a:t>Calcular</a:t>
            </a:r>
            <a:r>
              <a:rPr lang="en-US" sz="1100" dirty="0">
                <a:latin typeface="+mn-lt"/>
                <a:ea typeface="+mn-ea"/>
                <a:cs typeface="+mn-cs"/>
              </a:rPr>
              <a:t> </a:t>
            </a:r>
            <a:r>
              <a:rPr lang="en-US" sz="1100" dirty="0" err="1">
                <a:latin typeface="+mn-lt"/>
                <a:ea typeface="+mn-ea"/>
                <a:cs typeface="+mn-cs"/>
              </a:rPr>
              <a:t>os</a:t>
            </a:r>
            <a:r>
              <a:rPr lang="en-US" sz="1100" dirty="0">
                <a:latin typeface="+mn-lt"/>
                <a:ea typeface="+mn-ea"/>
                <a:cs typeface="+mn-cs"/>
              </a:rPr>
              <a:t> </a:t>
            </a:r>
            <a:r>
              <a:rPr lang="en-US" sz="1100" dirty="0" err="1">
                <a:latin typeface="+mn-lt"/>
                <a:ea typeface="+mn-ea"/>
                <a:cs typeface="+mn-cs"/>
              </a:rPr>
              <a:t>valores</a:t>
            </a:r>
            <a:r>
              <a:rPr lang="en-US" sz="1100" dirty="0">
                <a:latin typeface="+mn-lt"/>
                <a:ea typeface="+mn-ea"/>
                <a:cs typeface="+mn-cs"/>
              </a:rPr>
              <a:t> das </a:t>
            </a:r>
            <a:r>
              <a:rPr lang="en-US" sz="1100" dirty="0" err="1">
                <a:latin typeface="+mn-lt"/>
                <a:ea typeface="+mn-ea"/>
                <a:cs typeface="+mn-cs"/>
              </a:rPr>
              <a:t>metricas</a:t>
            </a:r>
            <a:r>
              <a:rPr lang="en-US" sz="1100" dirty="0">
                <a:latin typeface="+mn-lt"/>
                <a:ea typeface="+mn-ea"/>
                <a:cs typeface="+mn-cs"/>
              </a:rPr>
              <a:t> de </a:t>
            </a:r>
            <a:r>
              <a:rPr lang="en-US" sz="1100" dirty="0" err="1">
                <a:latin typeface="+mn-lt"/>
                <a:ea typeface="+mn-ea"/>
                <a:cs typeface="+mn-cs"/>
              </a:rPr>
              <a:t>complexidade</a:t>
            </a:r>
            <a:endParaRPr lang="en-US" sz="1100" dirty="0">
              <a:latin typeface="+mn-lt"/>
              <a:ea typeface="+mn-ea"/>
              <a:cs typeface="+mn-cs"/>
            </a:endParaRPr>
          </a:p>
          <a:p>
            <a:r>
              <a:rPr lang="pt-PT" sz="1100" dirty="0">
                <a:latin typeface="+mn-lt"/>
                <a:ea typeface="+mn-ea"/>
                <a:cs typeface="+mn-cs"/>
              </a:rPr>
              <a:t>F1(),.F1v(),.F2(),.F3(),.F4(),.</a:t>
            </a:r>
            <a:r>
              <a:rPr lang="pt-PT" sz="1100" dirty="0" err="1">
                <a:latin typeface="+mn-lt"/>
                <a:ea typeface="+mn-ea"/>
                <a:cs typeface="+mn-cs"/>
              </a:rPr>
              <a:t>R_value</a:t>
            </a:r>
            <a:r>
              <a:rPr lang="pt-PT" sz="1100" dirty="0">
                <a:latin typeface="+mn-lt"/>
                <a:ea typeface="+mn-ea"/>
                <a:cs typeface="+mn-cs"/>
              </a:rPr>
              <a:t>(),.D3_value(),.CM(),.</a:t>
            </a:r>
            <a:r>
              <a:rPr lang="pt-PT" sz="1100" dirty="0" err="1">
                <a:latin typeface="+mn-lt"/>
                <a:ea typeface="+mn-ea"/>
                <a:cs typeface="+mn-cs"/>
              </a:rPr>
              <a:t>kDN</a:t>
            </a:r>
            <a:r>
              <a:rPr lang="pt-PT" sz="1100" dirty="0">
                <a:latin typeface="+mn-lt"/>
                <a:ea typeface="+mn-ea"/>
                <a:cs typeface="+mn-cs"/>
              </a:rPr>
              <a:t>(),.T1(),.DBC(),.N1(),.N2(),.N3(),.N4(),.SI(),.LSC(),.</a:t>
            </a:r>
            <a:r>
              <a:rPr lang="pt-PT" sz="1100" dirty="0" err="1">
                <a:latin typeface="+mn-lt"/>
                <a:ea typeface="+mn-ea"/>
                <a:cs typeface="+mn-cs"/>
              </a:rPr>
              <a:t>input_noise</a:t>
            </a:r>
            <a:r>
              <a:rPr lang="pt-PT" sz="1100" dirty="0">
                <a:latin typeface="+mn-lt"/>
                <a:ea typeface="+mn-ea"/>
                <a:cs typeface="+mn-cs"/>
              </a:rPr>
              <a:t>(),.</a:t>
            </a:r>
            <a:r>
              <a:rPr lang="pt-PT" sz="1100" dirty="0" err="1">
                <a:latin typeface="+mn-lt"/>
                <a:ea typeface="+mn-ea"/>
                <a:cs typeface="+mn-cs"/>
              </a:rPr>
              <a:t>borderline</a:t>
            </a:r>
            <a:r>
              <a:rPr lang="pt-PT" sz="1100" dirty="0">
                <a:latin typeface="+mn-lt"/>
                <a:ea typeface="+mn-ea"/>
                <a:cs typeface="+mn-cs"/>
              </a:rPr>
              <a:t>(),.</a:t>
            </a:r>
            <a:r>
              <a:rPr lang="pt-PT" sz="1100" dirty="0" err="1">
                <a:latin typeface="+mn-lt"/>
                <a:ea typeface="+mn-ea"/>
                <a:cs typeface="+mn-cs"/>
              </a:rPr>
              <a:t>deg_overlap</a:t>
            </a:r>
            <a:r>
              <a:rPr lang="pt-PT" sz="1100" dirty="0">
                <a:latin typeface="+mn-lt"/>
                <a:ea typeface="+mn-ea"/>
                <a:cs typeface="+mn-cs"/>
              </a:rPr>
              <a:t>(),.ICSV(),.NSG(),.</a:t>
            </a:r>
            <a:r>
              <a:rPr lang="pt-PT" sz="1100" dirty="0" err="1">
                <a:latin typeface="+mn-lt"/>
                <a:ea typeface="+mn-ea"/>
                <a:cs typeface="+mn-cs"/>
              </a:rPr>
              <a:t>Clust</a:t>
            </a:r>
            <a:r>
              <a:rPr lang="pt-PT" sz="1100" dirty="0">
                <a:latin typeface="+mn-lt"/>
                <a:ea typeface="+mn-ea"/>
                <a:cs typeface="+mn-cs"/>
              </a:rPr>
              <a:t>(),.ONB()</a:t>
            </a:r>
          </a:p>
          <a:p>
            <a:pPr marL="171450" indent="-171450">
              <a:buFont typeface="Arial" panose="020B0604020202020204" pitchFamily="34" charset="0"/>
              <a:buChar char="•"/>
            </a:pPr>
            <a:r>
              <a:rPr lang="pt-PT" sz="1100" dirty="0">
                <a:latin typeface="+mn-lt"/>
                <a:ea typeface="+mn-ea"/>
                <a:cs typeface="+mn-cs"/>
              </a:rPr>
              <a:t>em vez de 50 </a:t>
            </a:r>
            <a:r>
              <a:rPr lang="pt-PT" sz="1100" dirty="0" err="1">
                <a:latin typeface="+mn-lt"/>
                <a:ea typeface="+mn-ea"/>
                <a:cs typeface="+mn-cs"/>
              </a:rPr>
              <a:t>holdouts</a:t>
            </a:r>
            <a:r>
              <a:rPr lang="pt-PT" sz="1100" dirty="0">
                <a:latin typeface="+mn-lt"/>
                <a:ea typeface="+mn-ea"/>
                <a:cs typeface="+mn-cs"/>
              </a:rPr>
              <a:t> diferentes no mesmo subconjunto de dados é feito um </a:t>
            </a:r>
            <a:r>
              <a:rPr lang="pt-PT" sz="1100" dirty="0" err="1">
                <a:latin typeface="+mn-lt"/>
                <a:ea typeface="+mn-ea"/>
                <a:cs typeface="+mn-cs"/>
              </a:rPr>
              <a:t>holdout</a:t>
            </a:r>
            <a:r>
              <a:rPr lang="pt-PT" sz="1100" dirty="0">
                <a:latin typeface="+mn-lt"/>
                <a:ea typeface="+mn-ea"/>
                <a:cs typeface="+mn-cs"/>
              </a:rPr>
              <a:t> em 50 subconjuntos diferentes para cada combinação de IR | GR</a:t>
            </a:r>
          </a:p>
          <a:p>
            <a:pPr indent="-228600">
              <a:spcAft>
                <a:spcPts val="600"/>
              </a:spcAft>
              <a:buFont typeface="Arial" panose="020B0604020202020204" pitchFamily="34" charset="0"/>
              <a:buChar char="•"/>
            </a:pPr>
            <a:endParaRPr lang="en-US" sz="1100" dirty="0">
              <a:latin typeface="+mn-lt"/>
              <a:ea typeface="+mn-ea"/>
              <a:cs typeface="+mn-cs"/>
            </a:endParaRPr>
          </a:p>
        </p:txBody>
      </p:sp>
    </p:spTree>
    <p:extLst>
      <p:ext uri="{BB962C8B-B14F-4D97-AF65-F5344CB8AC3E}">
        <p14:creationId xmlns:p14="http://schemas.microsoft.com/office/powerpoint/2010/main" val="406215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AF147D-D305-6EA9-E953-E47BF69CB26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9679F9CD-B57C-4C97-38FF-75442F5E1731}"/>
              </a:ext>
            </a:extLst>
          </p:cNvPr>
          <p:cNvSpPr>
            <a:spLocks noGrp="1"/>
          </p:cNvSpPr>
          <p:nvPr>
            <p:ph type="ctrTitle"/>
          </p:nvPr>
        </p:nvSpPr>
        <p:spPr>
          <a:xfrm>
            <a:off x="1386865" y="818984"/>
            <a:ext cx="6596245" cy="3268520"/>
          </a:xfrm>
        </p:spPr>
        <p:txBody>
          <a:bodyPr>
            <a:normAutofit/>
          </a:bodyPr>
          <a:lstStyle/>
          <a:p>
            <a:pPr algn="r"/>
            <a:r>
              <a:rPr lang="pt-PT" sz="4800" dirty="0">
                <a:solidFill>
                  <a:srgbClr val="FFFFFF"/>
                </a:solidFill>
              </a:rPr>
              <a:t>Prever o valor de atributos sensíveis com atributos não sensíveis</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F123E5-BCDE-3250-132E-818E9F8529F8}"/>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Experiencia 1</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ítulo 1">
            <a:extLst>
              <a:ext uri="{FF2B5EF4-FFF2-40B4-BE49-F238E27FC236}">
                <a16:creationId xmlns:a16="http://schemas.microsoft.com/office/drawing/2014/main" id="{9C825CA2-1DC5-A0DF-689A-20CE7F6EED65}"/>
              </a:ext>
            </a:extLst>
          </p:cNvPr>
          <p:cNvSpPr txBox="1">
            <a:spLocks/>
          </p:cNvSpPr>
          <p:nvPr/>
        </p:nvSpPr>
        <p:spPr>
          <a:xfrm>
            <a:off x="1376216" y="2299725"/>
            <a:ext cx="9724031" cy="3683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pt-PT" sz="1600" b="1" dirty="0">
                <a:latin typeface="+mn-lt"/>
                <a:ea typeface="+mn-ea"/>
                <a:cs typeface="+mn-cs"/>
              </a:rPr>
              <a:t>Objetivo:</a:t>
            </a:r>
            <a:br>
              <a:rPr lang="pt-PT" sz="1600" dirty="0">
                <a:latin typeface="+mn-lt"/>
                <a:ea typeface="+mn-ea"/>
                <a:cs typeface="+mn-cs"/>
              </a:rPr>
            </a:br>
            <a:r>
              <a:rPr lang="pt-PT" sz="1600" dirty="0">
                <a:latin typeface="+mn-lt"/>
                <a:ea typeface="+mn-ea"/>
                <a:cs typeface="+mn-cs"/>
              </a:rPr>
              <a:t>Verificar quais os atributos não sensíveis que permitem determinar o valor de um determinado atributo sensível</a:t>
            </a:r>
            <a:br>
              <a:rPr lang="pt-PT" sz="1600" dirty="0">
                <a:latin typeface="+mn-lt"/>
                <a:ea typeface="+mn-ea"/>
                <a:cs typeface="+mn-cs"/>
              </a:rPr>
            </a:br>
            <a:br>
              <a:rPr lang="pt-PT" sz="1600" dirty="0">
                <a:latin typeface="+mn-lt"/>
                <a:ea typeface="+mn-ea"/>
                <a:cs typeface="+mn-cs"/>
              </a:rPr>
            </a:br>
            <a:r>
              <a:rPr lang="pt-PT" sz="1600" b="1" dirty="0">
                <a:latin typeface="+mn-lt"/>
                <a:ea typeface="+mn-ea"/>
                <a:cs typeface="+mn-cs"/>
              </a:rPr>
              <a:t>Trabalho Realizado</a:t>
            </a:r>
            <a:r>
              <a:rPr lang="pt-PT" sz="1600" dirty="0">
                <a:latin typeface="+mn-lt"/>
                <a:ea typeface="+mn-ea"/>
                <a:cs typeface="+mn-cs"/>
              </a:rPr>
              <a:t>:</a:t>
            </a:r>
            <a:br>
              <a:rPr lang="pt-PT" sz="1600" dirty="0">
                <a:latin typeface="+mn-lt"/>
                <a:ea typeface="+mn-ea"/>
                <a:cs typeface="+mn-cs"/>
              </a:rPr>
            </a:br>
            <a:r>
              <a:rPr lang="pt-PT" sz="1600" dirty="0">
                <a:latin typeface="+mn-lt"/>
                <a:ea typeface="+mn-ea"/>
                <a:cs typeface="+mn-cs"/>
              </a:rPr>
              <a:t>Construção de árvores C5.0 cujo target é um atributo sensível</a:t>
            </a:r>
            <a:br>
              <a:rPr lang="pt-PT" sz="1600" dirty="0">
                <a:latin typeface="+mn-lt"/>
                <a:ea typeface="+mn-ea"/>
                <a:cs typeface="+mn-cs"/>
              </a:rPr>
            </a:br>
            <a:r>
              <a:rPr lang="pt-PT" sz="1600" dirty="0">
                <a:latin typeface="+mn-lt"/>
                <a:ea typeface="+mn-ea"/>
                <a:cs typeface="+mn-cs"/>
              </a:rPr>
              <a:t>As árvores foram construídas com instâncias aleatórias correspondentes a 2/3 do </a:t>
            </a:r>
            <a:r>
              <a:rPr lang="pt-PT" sz="1600" dirty="0" err="1">
                <a:latin typeface="+mn-lt"/>
                <a:ea typeface="+mn-ea"/>
                <a:cs typeface="+mn-cs"/>
              </a:rPr>
              <a:t>dataset</a:t>
            </a:r>
            <a:r>
              <a:rPr lang="pt-PT" sz="1600" dirty="0">
                <a:latin typeface="+mn-lt"/>
                <a:ea typeface="+mn-ea"/>
                <a:cs typeface="+mn-cs"/>
              </a:rPr>
              <a:t> utilizando uma </a:t>
            </a:r>
            <a:r>
              <a:rPr lang="pt-PT" sz="1600" dirty="0" err="1">
                <a:latin typeface="+mn-lt"/>
                <a:ea typeface="+mn-ea"/>
                <a:cs typeface="+mn-cs"/>
              </a:rPr>
              <a:t>seed</a:t>
            </a:r>
            <a:r>
              <a:rPr lang="pt-PT" sz="1600" dirty="0">
                <a:latin typeface="+mn-lt"/>
                <a:ea typeface="+mn-ea"/>
                <a:cs typeface="+mn-cs"/>
              </a:rPr>
              <a:t> fixa e foi calculada a </a:t>
            </a:r>
            <a:r>
              <a:rPr lang="pt-PT" sz="1600" dirty="0" err="1">
                <a:latin typeface="+mn-lt"/>
                <a:ea typeface="+mn-ea"/>
                <a:cs typeface="+mn-cs"/>
              </a:rPr>
              <a:t>accuracy</a:t>
            </a:r>
            <a:r>
              <a:rPr lang="pt-PT" sz="1600" dirty="0">
                <a:latin typeface="+mn-lt"/>
                <a:ea typeface="+mn-ea"/>
                <a:cs typeface="+mn-cs"/>
              </a:rPr>
              <a:t> de previsão do atributo sensível com as restantes instâncias do </a:t>
            </a:r>
            <a:r>
              <a:rPr lang="pt-PT" sz="1600" dirty="0" err="1">
                <a:latin typeface="+mn-lt"/>
                <a:ea typeface="+mn-ea"/>
                <a:cs typeface="+mn-cs"/>
              </a:rPr>
              <a:t>dataset</a:t>
            </a:r>
            <a:r>
              <a:rPr lang="pt-PT" sz="1600" dirty="0">
                <a:latin typeface="+mn-lt"/>
                <a:ea typeface="+mn-ea"/>
                <a:cs typeface="+mn-cs"/>
              </a:rPr>
              <a:t>.</a:t>
            </a:r>
            <a:br>
              <a:rPr lang="pt-PT" sz="1600" dirty="0">
                <a:latin typeface="+mn-lt"/>
                <a:ea typeface="+mn-ea"/>
                <a:cs typeface="+mn-cs"/>
              </a:rPr>
            </a:br>
            <a:br>
              <a:rPr lang="pt-PT" sz="1600" dirty="0">
                <a:latin typeface="+mn-lt"/>
                <a:ea typeface="+mn-ea"/>
                <a:cs typeface="+mn-cs"/>
              </a:rPr>
            </a:br>
            <a:r>
              <a:rPr lang="pt-PT" sz="1600" b="1" dirty="0">
                <a:latin typeface="+mn-lt"/>
                <a:ea typeface="+mn-ea"/>
                <a:cs typeface="+mn-cs"/>
              </a:rPr>
              <a:t>Notas de análise</a:t>
            </a:r>
            <a:r>
              <a:rPr lang="pt-PT" sz="1600" dirty="0">
                <a:latin typeface="+mn-lt"/>
                <a:ea typeface="+mn-ea"/>
                <a:cs typeface="+mn-cs"/>
              </a:rPr>
              <a:t>:</a:t>
            </a:r>
            <a:br>
              <a:rPr lang="pt-PT" sz="1600" dirty="0">
                <a:latin typeface="+mn-lt"/>
                <a:ea typeface="+mn-ea"/>
                <a:cs typeface="+mn-cs"/>
              </a:rPr>
            </a:br>
            <a:r>
              <a:rPr lang="pt-PT" sz="1600" dirty="0">
                <a:latin typeface="+mn-lt"/>
                <a:ea typeface="+mn-ea"/>
                <a:cs typeface="+mn-cs"/>
              </a:rPr>
              <a:t>	Em certas exceções é possível identificar combinações de atributos não sensíveis que </a:t>
            </a:r>
            <a:r>
              <a:rPr lang="pt-PT" sz="1600" dirty="0" err="1">
                <a:latin typeface="+mn-lt"/>
                <a:ea typeface="+mn-ea"/>
                <a:cs typeface="+mn-cs"/>
              </a:rPr>
              <a:t>prevêem</a:t>
            </a:r>
            <a:r>
              <a:rPr lang="pt-PT" sz="1600" dirty="0">
                <a:latin typeface="+mn-lt"/>
                <a:ea typeface="+mn-ea"/>
                <a:cs typeface="+mn-cs"/>
              </a:rPr>
              <a:t> </a:t>
            </a:r>
            <a:r>
              <a:rPr lang="pt-PT" sz="1600" dirty="0" err="1">
                <a:latin typeface="+mn-lt"/>
                <a:ea typeface="+mn-ea"/>
                <a:cs typeface="+mn-cs"/>
              </a:rPr>
              <a:t>correntamente</a:t>
            </a:r>
            <a:r>
              <a:rPr lang="pt-PT" sz="1600" dirty="0">
                <a:latin typeface="+mn-lt"/>
                <a:ea typeface="+mn-ea"/>
                <a:cs typeface="+mn-cs"/>
              </a:rPr>
              <a:t> a variável sensível (</a:t>
            </a:r>
            <a:r>
              <a:rPr lang="pt-PT" sz="1600" dirty="0" err="1">
                <a:latin typeface="+mn-lt"/>
                <a:ea typeface="+mn-ea"/>
                <a:cs typeface="+mn-cs"/>
              </a:rPr>
              <a:t>ex</a:t>
            </a:r>
            <a:r>
              <a:rPr lang="pt-PT" sz="1600" dirty="0">
                <a:latin typeface="+mn-lt"/>
                <a:ea typeface="+mn-ea"/>
                <a:cs typeface="+mn-cs"/>
              </a:rPr>
              <a:t>: valor de </a:t>
            </a:r>
            <a:r>
              <a:rPr lang="pt-PT" sz="1600" dirty="0" err="1">
                <a:latin typeface="+mn-lt"/>
                <a:ea typeface="+mn-ea"/>
                <a:cs typeface="+mn-cs"/>
              </a:rPr>
              <a:t>relationship</a:t>
            </a:r>
            <a:r>
              <a:rPr lang="pt-PT" sz="1600" dirty="0">
                <a:latin typeface="+mn-lt"/>
                <a:ea typeface="+mn-ea"/>
                <a:cs typeface="+mn-cs"/>
              </a:rPr>
              <a:t> = </a:t>
            </a:r>
            <a:r>
              <a:rPr lang="pt-PT" sz="1600" dirty="0" err="1">
                <a:latin typeface="+mn-lt"/>
                <a:ea typeface="+mn-ea"/>
                <a:cs typeface="+mn-cs"/>
              </a:rPr>
              <a:t>Husband</a:t>
            </a:r>
            <a:r>
              <a:rPr lang="pt-PT" sz="1600" dirty="0">
                <a:latin typeface="+mn-lt"/>
                <a:ea typeface="+mn-ea"/>
                <a:cs typeface="+mn-cs"/>
              </a:rPr>
              <a:t> indica que o género da pessoa é Male)</a:t>
            </a:r>
            <a:br>
              <a:rPr lang="pt-PT" sz="1600" dirty="0">
                <a:latin typeface="+mn-lt"/>
                <a:ea typeface="+mn-ea"/>
                <a:cs typeface="+mn-cs"/>
              </a:rPr>
            </a:br>
            <a:r>
              <a:rPr lang="pt-PT" sz="1600" dirty="0">
                <a:latin typeface="+mn-lt"/>
                <a:ea typeface="+mn-ea"/>
                <a:cs typeface="+mn-cs"/>
              </a:rPr>
              <a:t>	Pressupõe-se que variáveis mais próximas da raiz possuíam maior quantidade de informação para distinguir as diferentes classes</a:t>
            </a:r>
            <a:br>
              <a:rPr lang="pt-PT" sz="1600" dirty="0">
                <a:latin typeface="+mn-lt"/>
                <a:ea typeface="+mn-ea"/>
                <a:cs typeface="+mn-cs"/>
              </a:rPr>
            </a:br>
            <a:r>
              <a:rPr lang="pt-PT" sz="1600" dirty="0">
                <a:latin typeface="+mn-lt"/>
                <a:ea typeface="+mn-ea"/>
                <a:cs typeface="+mn-cs"/>
              </a:rPr>
              <a:t>	Intuitivamente quanto maior a extensão da arvore C5.0 menor a quantidade de informação relevante para a previsão de um atributo sensível presente nos atributos não sensíveis</a:t>
            </a:r>
            <a:endParaRPr lang="en-US" sz="1600" dirty="0">
              <a:latin typeface="+mn-lt"/>
              <a:ea typeface="+mn-ea"/>
              <a:cs typeface="+mn-cs"/>
            </a:endParaRPr>
          </a:p>
          <a:p>
            <a:pPr indent="-228600">
              <a:spcAft>
                <a:spcPts val="600"/>
              </a:spcAft>
              <a:buFont typeface="Arial" panose="020B0604020202020204" pitchFamily="34" charset="0"/>
              <a:buChar char="•"/>
            </a:pPr>
            <a:endParaRPr lang="en-US" sz="1300" b="1" dirty="0">
              <a:latin typeface="+mn-lt"/>
              <a:ea typeface="+mn-ea"/>
              <a:cs typeface="+mn-cs"/>
            </a:endParaRPr>
          </a:p>
        </p:txBody>
      </p:sp>
    </p:spTree>
    <p:extLst>
      <p:ext uri="{BB962C8B-B14F-4D97-AF65-F5344CB8AC3E}">
        <p14:creationId xmlns:p14="http://schemas.microsoft.com/office/powerpoint/2010/main" val="400634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965D86-6779-C30A-414E-EE1D1CEAA34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C9961C-7FB7-FC25-3F01-EBD1966C1D5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Experiencia 2</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ítulo 1">
            <a:extLst>
              <a:ext uri="{FF2B5EF4-FFF2-40B4-BE49-F238E27FC236}">
                <a16:creationId xmlns:a16="http://schemas.microsoft.com/office/drawing/2014/main" id="{A9A11553-4A78-1D65-F263-DF9E5118E55C}"/>
              </a:ext>
            </a:extLst>
          </p:cNvPr>
          <p:cNvSpPr txBox="1">
            <a:spLocks/>
          </p:cNvSpPr>
          <p:nvPr/>
        </p:nvSpPr>
        <p:spPr>
          <a:xfrm>
            <a:off x="854363" y="2262779"/>
            <a:ext cx="9724031" cy="36833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600" b="1" dirty="0" err="1">
                <a:effectLst/>
                <a:latin typeface="+mn-lt"/>
                <a:ea typeface="+mn-ea"/>
                <a:cs typeface="+mn-cs"/>
              </a:rPr>
              <a:t>Objetivo</a:t>
            </a:r>
            <a:r>
              <a:rPr lang="en-US" sz="1600" b="1" dirty="0">
                <a:effectLst/>
                <a:latin typeface="+mn-lt"/>
                <a:ea typeface="+mn-ea"/>
                <a:cs typeface="+mn-cs"/>
              </a:rPr>
              <a:t>: </a:t>
            </a:r>
            <a:r>
              <a:rPr lang="en-US" sz="1600" dirty="0" err="1">
                <a:effectLst/>
                <a:latin typeface="+mn-lt"/>
                <a:ea typeface="+mn-ea"/>
                <a:cs typeface="+mn-cs"/>
              </a:rPr>
              <a:t>Verificar</a:t>
            </a:r>
            <a:r>
              <a:rPr lang="en-US" sz="1600" dirty="0">
                <a:effectLst/>
                <a:latin typeface="+mn-lt"/>
                <a:ea typeface="+mn-ea"/>
                <a:cs typeface="+mn-cs"/>
              </a:rPr>
              <a:t> </a:t>
            </a:r>
            <a:r>
              <a:rPr lang="en-US" sz="1600" dirty="0" err="1">
                <a:effectLst/>
                <a:latin typeface="+mn-lt"/>
                <a:ea typeface="+mn-ea"/>
                <a:cs typeface="+mn-cs"/>
              </a:rPr>
              <a:t>quais</a:t>
            </a:r>
            <a:r>
              <a:rPr lang="en-US" sz="1600" dirty="0">
                <a:effectLst/>
                <a:latin typeface="+mn-lt"/>
                <a:ea typeface="+mn-ea"/>
                <a:cs typeface="+mn-cs"/>
              </a:rPr>
              <a:t> as </a:t>
            </a:r>
            <a:r>
              <a:rPr lang="en-US" sz="1600" dirty="0" err="1">
                <a:effectLst/>
                <a:latin typeface="+mn-lt"/>
                <a:ea typeface="+mn-ea"/>
                <a:cs typeface="+mn-cs"/>
              </a:rPr>
              <a:t>variáveis</a:t>
            </a:r>
            <a:r>
              <a:rPr lang="en-US" sz="1600" dirty="0">
                <a:effectLst/>
                <a:latin typeface="+mn-lt"/>
                <a:ea typeface="+mn-ea"/>
                <a:cs typeface="+mn-cs"/>
              </a:rPr>
              <a:t> </a:t>
            </a:r>
            <a:r>
              <a:rPr lang="en-US" sz="1600" dirty="0" err="1">
                <a:effectLst/>
                <a:latin typeface="+mn-lt"/>
                <a:ea typeface="+mn-ea"/>
                <a:cs typeface="+mn-cs"/>
              </a:rPr>
              <a:t>apresentam</a:t>
            </a:r>
            <a:r>
              <a:rPr lang="en-US" sz="1600" dirty="0">
                <a:effectLst/>
                <a:latin typeface="+mn-lt"/>
                <a:ea typeface="+mn-ea"/>
                <a:cs typeface="+mn-cs"/>
              </a:rPr>
              <a:t> </a:t>
            </a:r>
            <a:r>
              <a:rPr lang="en-US" sz="1600" dirty="0" err="1">
                <a:effectLst/>
                <a:latin typeface="+mn-lt"/>
                <a:ea typeface="+mn-ea"/>
                <a:cs typeface="+mn-cs"/>
              </a:rPr>
              <a:t>maior</a:t>
            </a:r>
            <a:r>
              <a:rPr lang="en-US" sz="1600" dirty="0">
                <a:effectLst/>
                <a:latin typeface="+mn-lt"/>
                <a:ea typeface="+mn-ea"/>
                <a:cs typeface="+mn-cs"/>
              </a:rPr>
              <a:t> </a:t>
            </a:r>
            <a:r>
              <a:rPr lang="en-US" sz="1600" dirty="0" err="1">
                <a:effectLst/>
                <a:latin typeface="+mn-lt"/>
                <a:ea typeface="+mn-ea"/>
                <a:cs typeface="+mn-cs"/>
              </a:rPr>
              <a:t>quantidade</a:t>
            </a:r>
            <a:r>
              <a:rPr lang="en-US" sz="1600" dirty="0">
                <a:effectLst/>
                <a:latin typeface="+mn-lt"/>
                <a:ea typeface="+mn-ea"/>
                <a:cs typeface="+mn-cs"/>
              </a:rPr>
              <a:t> de </a:t>
            </a:r>
            <a:r>
              <a:rPr lang="en-US" sz="1600" dirty="0" err="1">
                <a:effectLst/>
                <a:latin typeface="+mn-lt"/>
                <a:ea typeface="+mn-ea"/>
                <a:cs typeface="+mn-cs"/>
              </a:rPr>
              <a:t>informação</a:t>
            </a:r>
            <a:r>
              <a:rPr lang="en-US" sz="1600" dirty="0">
                <a:effectLst/>
                <a:latin typeface="+mn-lt"/>
                <a:ea typeface="+mn-ea"/>
                <a:cs typeface="+mn-cs"/>
              </a:rPr>
              <a:t> para a </a:t>
            </a:r>
            <a:r>
              <a:rPr lang="en-US" sz="1600" dirty="0" err="1">
                <a:effectLst/>
                <a:latin typeface="+mn-lt"/>
                <a:ea typeface="+mn-ea"/>
                <a:cs typeface="+mn-cs"/>
              </a:rPr>
              <a:t>previsão</a:t>
            </a:r>
            <a:r>
              <a:rPr lang="en-US" sz="1600" dirty="0">
                <a:effectLst/>
                <a:latin typeface="+mn-lt"/>
                <a:ea typeface="+mn-ea"/>
                <a:cs typeface="+mn-cs"/>
              </a:rPr>
              <a:t> do valor de um </a:t>
            </a:r>
            <a:r>
              <a:rPr lang="en-US" sz="1600" dirty="0" err="1">
                <a:effectLst/>
                <a:latin typeface="+mn-lt"/>
                <a:ea typeface="+mn-ea"/>
                <a:cs typeface="+mn-cs"/>
              </a:rPr>
              <a:t>atributo</a:t>
            </a:r>
            <a:r>
              <a:rPr lang="en-US" sz="1600" dirty="0">
                <a:effectLst/>
                <a:latin typeface="+mn-lt"/>
                <a:ea typeface="+mn-ea"/>
                <a:cs typeface="+mn-cs"/>
              </a:rPr>
              <a:t> </a:t>
            </a:r>
            <a:r>
              <a:rPr lang="en-US" sz="1600" dirty="0" err="1">
                <a:effectLst/>
                <a:latin typeface="+mn-lt"/>
                <a:ea typeface="+mn-ea"/>
                <a:cs typeface="+mn-cs"/>
              </a:rPr>
              <a:t>sensível</a:t>
            </a:r>
            <a:r>
              <a:rPr lang="en-US" sz="1600" dirty="0">
                <a:effectLst/>
                <a:latin typeface="+mn-lt"/>
                <a:ea typeface="+mn-ea"/>
                <a:cs typeface="+mn-cs"/>
              </a:rPr>
              <a:t> </a:t>
            </a:r>
          </a:p>
          <a:p>
            <a:pPr>
              <a:spcAft>
                <a:spcPts val="600"/>
              </a:spcAft>
            </a:pPr>
            <a:endParaRPr lang="en-US" sz="1600" dirty="0">
              <a:latin typeface="+mn-lt"/>
              <a:ea typeface="+mn-ea"/>
              <a:cs typeface="+mn-cs"/>
            </a:endParaRPr>
          </a:p>
          <a:p>
            <a:pPr>
              <a:spcAft>
                <a:spcPts val="600"/>
              </a:spcAft>
            </a:pPr>
            <a:r>
              <a:rPr lang="en-US" sz="1600" b="1" dirty="0" err="1">
                <a:latin typeface="+mn-lt"/>
                <a:ea typeface="+mn-ea"/>
                <a:cs typeface="+mn-cs"/>
              </a:rPr>
              <a:t>Trabalho</a:t>
            </a:r>
            <a:r>
              <a:rPr lang="en-US" sz="1600" dirty="0">
                <a:latin typeface="+mn-lt"/>
                <a:ea typeface="+mn-ea"/>
                <a:cs typeface="+mn-cs"/>
              </a:rPr>
              <a:t> </a:t>
            </a:r>
            <a:r>
              <a:rPr lang="en-US" sz="1600" b="1" dirty="0" err="1">
                <a:latin typeface="+mn-lt"/>
                <a:ea typeface="+mn-ea"/>
                <a:cs typeface="+mn-cs"/>
              </a:rPr>
              <a:t>Realizado</a:t>
            </a:r>
            <a:r>
              <a:rPr lang="en-US" sz="1600" b="1" dirty="0">
                <a:latin typeface="+mn-lt"/>
                <a:ea typeface="+mn-ea"/>
                <a:cs typeface="+mn-cs"/>
              </a:rPr>
              <a:t>: </a:t>
            </a:r>
            <a:r>
              <a:rPr lang="en-US" sz="1600" dirty="0">
                <a:latin typeface="+mn-lt"/>
                <a:ea typeface="+mn-ea"/>
                <a:cs typeface="+mn-cs"/>
              </a:rPr>
              <a:t>Com </a:t>
            </a:r>
            <a:r>
              <a:rPr lang="en-US" sz="1600" dirty="0" err="1">
                <a:latin typeface="+mn-lt"/>
                <a:ea typeface="+mn-ea"/>
                <a:cs typeface="+mn-cs"/>
              </a:rPr>
              <a:t>recurso</a:t>
            </a:r>
            <a:r>
              <a:rPr lang="en-US" sz="1600" dirty="0">
                <a:latin typeface="+mn-lt"/>
                <a:ea typeface="+mn-ea"/>
                <a:cs typeface="+mn-cs"/>
              </a:rPr>
              <a:t> </a:t>
            </a:r>
            <a:r>
              <a:rPr lang="en-US" sz="1600" dirty="0" err="1">
                <a:latin typeface="+mn-lt"/>
                <a:ea typeface="+mn-ea"/>
                <a:cs typeface="+mn-cs"/>
              </a:rPr>
              <a:t>ao</a:t>
            </a:r>
            <a:r>
              <a:rPr lang="en-US" sz="1600" dirty="0">
                <a:latin typeface="+mn-lt"/>
                <a:ea typeface="+mn-ea"/>
                <a:cs typeface="+mn-cs"/>
              </a:rPr>
              <a:t> </a:t>
            </a:r>
            <a:r>
              <a:rPr lang="en-US" sz="1600" dirty="0" err="1">
                <a:latin typeface="+mn-lt"/>
                <a:ea typeface="+mn-ea"/>
                <a:cs typeface="+mn-cs"/>
              </a:rPr>
              <a:t>algoritmo</a:t>
            </a:r>
            <a:r>
              <a:rPr lang="en-US" sz="1600" dirty="0">
                <a:latin typeface="+mn-lt"/>
                <a:ea typeface="+mn-ea"/>
                <a:cs typeface="+mn-cs"/>
              </a:rPr>
              <a:t> random </a:t>
            </a:r>
            <a:r>
              <a:rPr lang="en-US" sz="1600" dirty="0" err="1">
                <a:latin typeface="+mn-lt"/>
                <a:ea typeface="+mn-ea"/>
                <a:cs typeface="+mn-cs"/>
              </a:rPr>
              <a:t>foram</a:t>
            </a:r>
            <a:r>
              <a:rPr lang="en-US" sz="1600" dirty="0">
                <a:latin typeface="+mn-lt"/>
                <a:ea typeface="+mn-ea"/>
                <a:cs typeface="+mn-cs"/>
              </a:rPr>
              <a:t> </a:t>
            </a:r>
            <a:r>
              <a:rPr lang="en-US" sz="1600" dirty="0" err="1">
                <a:latin typeface="+mn-lt"/>
                <a:ea typeface="+mn-ea"/>
                <a:cs typeface="+mn-cs"/>
              </a:rPr>
              <a:t>identificadas</a:t>
            </a:r>
            <a:r>
              <a:rPr lang="en-US" sz="1600" dirty="0">
                <a:latin typeface="+mn-lt"/>
                <a:ea typeface="+mn-ea"/>
                <a:cs typeface="+mn-cs"/>
              </a:rPr>
              <a:t> as </a:t>
            </a:r>
            <a:r>
              <a:rPr lang="en-US" sz="1600" dirty="0" err="1">
                <a:latin typeface="+mn-lt"/>
                <a:ea typeface="+mn-ea"/>
                <a:cs typeface="+mn-cs"/>
              </a:rPr>
              <a:t>variáveis</a:t>
            </a:r>
            <a:r>
              <a:rPr lang="en-US" sz="1600" dirty="0">
                <a:latin typeface="+mn-lt"/>
                <a:ea typeface="+mn-ea"/>
                <a:cs typeface="+mn-cs"/>
              </a:rPr>
              <a:t> que </a:t>
            </a:r>
            <a:r>
              <a:rPr lang="en-US" sz="1600" dirty="0" err="1">
                <a:latin typeface="+mn-lt"/>
                <a:ea typeface="+mn-ea"/>
                <a:cs typeface="+mn-cs"/>
              </a:rPr>
              <a:t>mais</a:t>
            </a:r>
            <a:r>
              <a:rPr lang="en-US" sz="1600" dirty="0">
                <a:latin typeface="+mn-lt"/>
                <a:ea typeface="+mn-ea"/>
                <a:cs typeface="+mn-cs"/>
              </a:rPr>
              <a:t> </a:t>
            </a:r>
            <a:r>
              <a:rPr lang="en-US" sz="1600" dirty="0" err="1">
                <a:latin typeface="+mn-lt"/>
                <a:ea typeface="+mn-ea"/>
                <a:cs typeface="+mn-cs"/>
              </a:rPr>
              <a:t>contribuem</a:t>
            </a:r>
            <a:r>
              <a:rPr lang="en-US" sz="1600" dirty="0">
                <a:latin typeface="+mn-lt"/>
                <a:ea typeface="+mn-ea"/>
                <a:cs typeface="+mn-cs"/>
              </a:rPr>
              <a:t> para a </a:t>
            </a:r>
            <a:r>
              <a:rPr lang="en-US" sz="1600" dirty="0" err="1">
                <a:latin typeface="+mn-lt"/>
                <a:ea typeface="+mn-ea"/>
                <a:cs typeface="+mn-cs"/>
              </a:rPr>
              <a:t>previsão</a:t>
            </a:r>
            <a:r>
              <a:rPr lang="en-US" sz="1600" dirty="0">
                <a:latin typeface="+mn-lt"/>
                <a:ea typeface="+mn-ea"/>
                <a:cs typeface="+mn-cs"/>
              </a:rPr>
              <a:t> do valor dos </a:t>
            </a:r>
            <a:r>
              <a:rPr lang="en-US" sz="1600" dirty="0" err="1">
                <a:latin typeface="+mn-lt"/>
                <a:ea typeface="+mn-ea"/>
                <a:cs typeface="+mn-cs"/>
              </a:rPr>
              <a:t>atributos</a:t>
            </a:r>
            <a:r>
              <a:rPr lang="en-US" sz="1600" dirty="0">
                <a:latin typeface="+mn-lt"/>
                <a:ea typeface="+mn-ea"/>
                <a:cs typeface="+mn-cs"/>
              </a:rPr>
              <a:t> </a:t>
            </a:r>
            <a:r>
              <a:rPr lang="en-US" sz="1600" dirty="0" err="1">
                <a:latin typeface="+mn-lt"/>
                <a:ea typeface="+mn-ea"/>
                <a:cs typeface="+mn-cs"/>
              </a:rPr>
              <a:t>sensíveis</a:t>
            </a:r>
            <a:endParaRPr lang="en-US" sz="1600" dirty="0">
              <a:latin typeface="+mn-lt"/>
              <a:ea typeface="+mn-ea"/>
              <a:cs typeface="+mn-cs"/>
            </a:endParaRPr>
          </a:p>
          <a:p>
            <a:pPr>
              <a:spcAft>
                <a:spcPts val="600"/>
              </a:spcAft>
            </a:pPr>
            <a:r>
              <a:rPr lang="en-US" sz="1600" dirty="0">
                <a:latin typeface="+mn-lt"/>
                <a:ea typeface="+mn-ea"/>
                <a:cs typeface="+mn-cs"/>
              </a:rPr>
              <a:t>(</a:t>
            </a:r>
            <a:r>
              <a:rPr lang="en-US" sz="1600" dirty="0">
                <a:latin typeface="+mn-lt"/>
                <a:ea typeface="+mn-ea"/>
                <a:cs typeface="+mn-cs"/>
                <a:hlinkClick r:id="rId2" action="ppaction://hlinkfile"/>
              </a:rPr>
              <a:t>file:///C:/Users/emanuel/Desktop/bolsa%20mestrado/work/semana2/adult/age_adult.html</a:t>
            </a:r>
            <a:r>
              <a:rPr lang="en-US" sz="1600" dirty="0">
                <a:latin typeface="+mn-lt"/>
                <a:ea typeface="+mn-ea"/>
                <a:cs typeface="+mn-cs"/>
              </a:rPr>
              <a:t>)</a:t>
            </a:r>
          </a:p>
          <a:p>
            <a:pPr>
              <a:spcAft>
                <a:spcPts val="600"/>
              </a:spcAft>
            </a:pPr>
            <a:r>
              <a:rPr lang="en-US" sz="1600" dirty="0" err="1">
                <a:latin typeface="+mn-lt"/>
                <a:ea typeface="+mn-ea"/>
                <a:cs typeface="+mn-cs"/>
              </a:rPr>
              <a:t>Informação</a:t>
            </a:r>
            <a:r>
              <a:rPr lang="en-US" sz="1600" dirty="0">
                <a:latin typeface="+mn-lt"/>
                <a:ea typeface="+mn-ea"/>
                <a:cs typeface="+mn-cs"/>
              </a:rPr>
              <a:t> </a:t>
            </a:r>
            <a:r>
              <a:rPr lang="en-US" sz="1600" dirty="0" err="1">
                <a:latin typeface="+mn-lt"/>
                <a:ea typeface="+mn-ea"/>
                <a:cs typeface="+mn-cs"/>
              </a:rPr>
              <a:t>sumarizada</a:t>
            </a:r>
            <a:r>
              <a:rPr lang="en-US" sz="1600" dirty="0">
                <a:latin typeface="+mn-lt"/>
                <a:ea typeface="+mn-ea"/>
                <a:cs typeface="+mn-cs"/>
              </a:rPr>
              <a:t> no excel com </a:t>
            </a:r>
            <a:r>
              <a:rPr lang="en-US" sz="1600" dirty="0" err="1">
                <a:latin typeface="+mn-lt"/>
                <a:ea typeface="+mn-ea"/>
                <a:cs typeface="+mn-cs"/>
              </a:rPr>
              <a:t>os</a:t>
            </a:r>
            <a:r>
              <a:rPr lang="en-US" sz="1600" dirty="0">
                <a:latin typeface="+mn-lt"/>
                <a:ea typeface="+mn-ea"/>
                <a:cs typeface="+mn-cs"/>
              </a:rPr>
              <a:t> rankings</a:t>
            </a:r>
          </a:p>
          <a:p>
            <a:pPr>
              <a:spcAft>
                <a:spcPts val="600"/>
              </a:spcAft>
            </a:pPr>
            <a:r>
              <a:rPr lang="en-US" sz="1600" dirty="0">
                <a:latin typeface="+mn-lt"/>
                <a:ea typeface="+mn-ea"/>
                <a:cs typeface="+mn-cs"/>
              </a:rPr>
              <a:t>Estes </a:t>
            </a:r>
            <a:r>
              <a:rPr lang="en-US" sz="1600" dirty="0" err="1">
                <a:latin typeface="+mn-lt"/>
                <a:ea typeface="+mn-ea"/>
                <a:cs typeface="+mn-cs"/>
              </a:rPr>
              <a:t>modelos</a:t>
            </a:r>
            <a:r>
              <a:rPr lang="en-US" sz="1600" dirty="0">
                <a:latin typeface="+mn-lt"/>
                <a:ea typeface="+mn-ea"/>
                <a:cs typeface="+mn-cs"/>
              </a:rPr>
              <a:t> </a:t>
            </a:r>
            <a:r>
              <a:rPr lang="en-US" sz="1600" dirty="0" err="1">
                <a:latin typeface="+mn-lt"/>
                <a:ea typeface="+mn-ea"/>
                <a:cs typeface="+mn-cs"/>
              </a:rPr>
              <a:t>foram</a:t>
            </a:r>
            <a:r>
              <a:rPr lang="en-US" sz="1600" dirty="0">
                <a:latin typeface="+mn-lt"/>
                <a:ea typeface="+mn-ea"/>
                <a:cs typeface="+mn-cs"/>
              </a:rPr>
              <a:t> </a:t>
            </a:r>
            <a:r>
              <a:rPr lang="en-US" sz="1600" dirty="0" err="1">
                <a:latin typeface="+mn-lt"/>
                <a:ea typeface="+mn-ea"/>
                <a:cs typeface="+mn-cs"/>
              </a:rPr>
              <a:t>avaliados</a:t>
            </a:r>
            <a:r>
              <a:rPr lang="en-US" sz="1600" dirty="0">
                <a:latin typeface="+mn-lt"/>
                <a:ea typeface="+mn-ea"/>
                <a:cs typeface="+mn-cs"/>
              </a:rPr>
              <a:t> com as </a:t>
            </a:r>
            <a:r>
              <a:rPr lang="en-US" sz="1600" dirty="0" err="1">
                <a:latin typeface="+mn-lt"/>
                <a:ea typeface="+mn-ea"/>
                <a:cs typeface="+mn-cs"/>
              </a:rPr>
              <a:t>métricas</a:t>
            </a:r>
            <a:r>
              <a:rPr lang="en-US" sz="1600" dirty="0">
                <a:latin typeface="+mn-lt"/>
                <a:ea typeface="+mn-ea"/>
                <a:cs typeface="+mn-cs"/>
              </a:rPr>
              <a:t> de performance </a:t>
            </a:r>
            <a:r>
              <a:rPr lang="en-US" sz="1600" dirty="0">
                <a:effectLst/>
                <a:latin typeface="+mn-lt"/>
                <a:ea typeface="+mn-ea"/>
                <a:cs typeface="+mn-cs"/>
              </a:rPr>
              <a:t>accuracy; precision; recall; F1-score; Roc </a:t>
            </a:r>
            <a:r>
              <a:rPr lang="en-US" sz="1600" dirty="0" err="1">
                <a:effectLst/>
                <a:latin typeface="+mn-lt"/>
                <a:ea typeface="+mn-ea"/>
                <a:cs typeface="+mn-cs"/>
              </a:rPr>
              <a:t>auc</a:t>
            </a:r>
            <a:endParaRPr lang="en-US" sz="1600" dirty="0">
              <a:latin typeface="+mn-lt"/>
              <a:ea typeface="+mn-ea"/>
              <a:cs typeface="+mn-cs"/>
            </a:endParaRPr>
          </a:p>
          <a:p>
            <a:pPr>
              <a:spcAft>
                <a:spcPts val="600"/>
              </a:spcAft>
            </a:pPr>
            <a:endParaRPr lang="en-US" sz="1600" dirty="0">
              <a:latin typeface="+mn-lt"/>
              <a:ea typeface="+mn-ea"/>
              <a:cs typeface="+mn-cs"/>
            </a:endParaRPr>
          </a:p>
          <a:p>
            <a:pPr>
              <a:spcAft>
                <a:spcPts val="600"/>
              </a:spcAft>
            </a:pPr>
            <a:r>
              <a:rPr lang="en-US" sz="1600" b="1" dirty="0" err="1">
                <a:latin typeface="+mn-lt"/>
                <a:ea typeface="+mn-ea"/>
                <a:cs typeface="+mn-cs"/>
              </a:rPr>
              <a:t>Notas</a:t>
            </a:r>
            <a:r>
              <a:rPr lang="en-US" sz="1600" b="1" dirty="0">
                <a:latin typeface="+mn-lt"/>
                <a:ea typeface="+mn-ea"/>
                <a:cs typeface="+mn-cs"/>
              </a:rPr>
              <a:t> de </a:t>
            </a:r>
            <a:r>
              <a:rPr lang="en-US" sz="1600" b="1" dirty="0" err="1">
                <a:latin typeface="+mn-lt"/>
                <a:ea typeface="+mn-ea"/>
                <a:cs typeface="+mn-cs"/>
              </a:rPr>
              <a:t>análise</a:t>
            </a:r>
            <a:r>
              <a:rPr lang="en-US" sz="1600" b="1" dirty="0">
                <a:latin typeface="+mn-lt"/>
                <a:ea typeface="+mn-ea"/>
                <a:cs typeface="+mn-cs"/>
              </a:rPr>
              <a:t>: </a:t>
            </a:r>
          </a:p>
          <a:p>
            <a:pPr>
              <a:spcAft>
                <a:spcPts val="600"/>
              </a:spcAft>
            </a:pPr>
            <a:r>
              <a:rPr lang="en-US" sz="1600" dirty="0">
                <a:latin typeface="+mn-lt"/>
                <a:ea typeface="+mn-ea"/>
                <a:cs typeface="+mn-cs"/>
              </a:rPr>
              <a:t>	</a:t>
            </a:r>
            <a:r>
              <a:rPr lang="en-US" sz="1600" dirty="0" err="1">
                <a:latin typeface="+mn-lt"/>
                <a:ea typeface="+mn-ea"/>
                <a:cs typeface="+mn-cs"/>
              </a:rPr>
              <a:t>Métricas</a:t>
            </a:r>
            <a:r>
              <a:rPr lang="en-US" sz="1600" dirty="0">
                <a:latin typeface="+mn-lt"/>
                <a:ea typeface="+mn-ea"/>
                <a:cs typeface="+mn-cs"/>
              </a:rPr>
              <a:t> </a:t>
            </a:r>
            <a:r>
              <a:rPr lang="en-US" sz="1600" dirty="0" err="1">
                <a:latin typeface="+mn-lt"/>
                <a:ea typeface="+mn-ea"/>
                <a:cs typeface="+mn-cs"/>
              </a:rPr>
              <a:t>mais</a:t>
            </a:r>
            <a:r>
              <a:rPr lang="en-US" sz="1600" dirty="0">
                <a:latin typeface="+mn-lt"/>
                <a:ea typeface="+mn-ea"/>
                <a:cs typeface="+mn-cs"/>
              </a:rPr>
              <a:t> </a:t>
            </a:r>
            <a:r>
              <a:rPr lang="en-US" sz="1600" dirty="0" err="1">
                <a:latin typeface="+mn-lt"/>
                <a:ea typeface="+mn-ea"/>
                <a:cs typeface="+mn-cs"/>
              </a:rPr>
              <a:t>próximas</a:t>
            </a:r>
            <a:r>
              <a:rPr lang="en-US" sz="1600" dirty="0">
                <a:latin typeface="+mn-lt"/>
                <a:ea typeface="+mn-ea"/>
                <a:cs typeface="+mn-cs"/>
              </a:rPr>
              <a:t> da </a:t>
            </a:r>
            <a:r>
              <a:rPr lang="en-US" sz="1600" dirty="0" err="1">
                <a:latin typeface="+mn-lt"/>
                <a:ea typeface="+mn-ea"/>
                <a:cs typeface="+mn-cs"/>
              </a:rPr>
              <a:t>raiz</a:t>
            </a:r>
            <a:r>
              <a:rPr lang="en-US" sz="1600" dirty="0">
                <a:latin typeface="+mn-lt"/>
                <a:ea typeface="+mn-ea"/>
                <a:cs typeface="+mn-cs"/>
              </a:rPr>
              <a:t> </a:t>
            </a:r>
            <a:r>
              <a:rPr lang="en-US" sz="1600" dirty="0" err="1">
                <a:latin typeface="+mn-lt"/>
                <a:ea typeface="+mn-ea"/>
                <a:cs typeface="+mn-cs"/>
              </a:rPr>
              <a:t>possuem</a:t>
            </a:r>
            <a:r>
              <a:rPr lang="en-US" sz="1600" dirty="0">
                <a:latin typeface="+mn-lt"/>
                <a:ea typeface="+mn-ea"/>
                <a:cs typeface="+mn-cs"/>
              </a:rPr>
              <a:t> </a:t>
            </a:r>
            <a:r>
              <a:rPr lang="en-US" sz="1600" dirty="0" err="1">
                <a:latin typeface="+mn-lt"/>
                <a:ea typeface="+mn-ea"/>
                <a:cs typeface="+mn-cs"/>
              </a:rPr>
              <a:t>maior</a:t>
            </a:r>
            <a:r>
              <a:rPr lang="en-US" sz="1600" dirty="0">
                <a:latin typeface="+mn-lt"/>
                <a:ea typeface="+mn-ea"/>
                <a:cs typeface="+mn-cs"/>
              </a:rPr>
              <a:t> </a:t>
            </a:r>
            <a:r>
              <a:rPr lang="en-US" sz="1600" dirty="0" err="1">
                <a:latin typeface="+mn-lt"/>
                <a:ea typeface="+mn-ea"/>
                <a:cs typeface="+mn-cs"/>
              </a:rPr>
              <a:t>importância</a:t>
            </a:r>
            <a:r>
              <a:rPr lang="en-US" sz="1600" dirty="0">
                <a:latin typeface="+mn-lt"/>
                <a:ea typeface="+mn-ea"/>
                <a:cs typeface="+mn-cs"/>
              </a:rPr>
              <a:t> </a:t>
            </a:r>
            <a:r>
              <a:rPr lang="en-US" sz="1600" dirty="0" err="1">
                <a:latin typeface="+mn-lt"/>
                <a:ea typeface="+mn-ea"/>
                <a:cs typeface="+mn-cs"/>
              </a:rPr>
              <a:t>na</a:t>
            </a:r>
            <a:r>
              <a:rPr lang="en-US" sz="1600" dirty="0">
                <a:latin typeface="+mn-lt"/>
                <a:ea typeface="+mn-ea"/>
                <a:cs typeface="+mn-cs"/>
              </a:rPr>
              <a:t> </a:t>
            </a:r>
            <a:r>
              <a:rPr lang="en-US" sz="1600" dirty="0" err="1">
                <a:latin typeface="+mn-lt"/>
                <a:ea typeface="+mn-ea"/>
                <a:cs typeface="+mn-cs"/>
              </a:rPr>
              <a:t>previsão</a:t>
            </a:r>
            <a:r>
              <a:rPr lang="en-US" sz="1600" dirty="0">
                <a:latin typeface="+mn-lt"/>
                <a:ea typeface="+mn-ea"/>
                <a:cs typeface="+mn-cs"/>
              </a:rPr>
              <a:t> do valor de </a:t>
            </a:r>
            <a:r>
              <a:rPr lang="en-US" sz="1600" dirty="0" err="1">
                <a:latin typeface="+mn-lt"/>
                <a:ea typeface="+mn-ea"/>
                <a:cs typeface="+mn-cs"/>
              </a:rPr>
              <a:t>atributos</a:t>
            </a:r>
            <a:r>
              <a:rPr lang="en-US" sz="1600" dirty="0">
                <a:latin typeface="+mn-lt"/>
                <a:ea typeface="+mn-ea"/>
                <a:cs typeface="+mn-cs"/>
              </a:rPr>
              <a:t> </a:t>
            </a:r>
            <a:r>
              <a:rPr lang="en-US" sz="1600" dirty="0" err="1">
                <a:latin typeface="+mn-lt"/>
                <a:ea typeface="+mn-ea"/>
                <a:cs typeface="+mn-cs"/>
              </a:rPr>
              <a:t>sensíveis</a:t>
            </a:r>
            <a:endParaRPr lang="en-US" sz="1600" dirty="0">
              <a:latin typeface="+mn-lt"/>
              <a:ea typeface="+mn-ea"/>
              <a:cs typeface="+mn-cs"/>
            </a:endParaRPr>
          </a:p>
          <a:p>
            <a:pPr>
              <a:spcAft>
                <a:spcPts val="600"/>
              </a:spcAft>
            </a:pPr>
            <a:r>
              <a:rPr lang="en-US" sz="1600" dirty="0">
                <a:latin typeface="+mn-lt"/>
                <a:ea typeface="+mn-ea"/>
                <a:cs typeface="+mn-cs"/>
              </a:rPr>
              <a:t>	</a:t>
            </a:r>
            <a:r>
              <a:rPr lang="en-US" sz="1600" dirty="0" err="1">
                <a:latin typeface="+mn-lt"/>
                <a:ea typeface="+mn-ea"/>
                <a:cs typeface="+mn-cs"/>
              </a:rPr>
              <a:t>Os</a:t>
            </a:r>
            <a:r>
              <a:rPr lang="en-US" sz="1600" dirty="0">
                <a:latin typeface="+mn-lt"/>
                <a:ea typeface="+mn-ea"/>
                <a:cs typeface="+mn-cs"/>
              </a:rPr>
              <a:t> </a:t>
            </a:r>
            <a:r>
              <a:rPr lang="en-US" sz="1600" dirty="0" err="1">
                <a:latin typeface="+mn-lt"/>
                <a:ea typeface="+mn-ea"/>
                <a:cs typeface="+mn-cs"/>
              </a:rPr>
              <a:t>modelos</a:t>
            </a:r>
            <a:r>
              <a:rPr lang="en-US" sz="1600" dirty="0">
                <a:latin typeface="+mn-lt"/>
                <a:ea typeface="+mn-ea"/>
                <a:cs typeface="+mn-cs"/>
              </a:rPr>
              <a:t> </a:t>
            </a:r>
            <a:r>
              <a:rPr lang="en-US" sz="1600" dirty="0" err="1">
                <a:latin typeface="+mn-lt"/>
                <a:ea typeface="+mn-ea"/>
                <a:cs typeface="+mn-cs"/>
              </a:rPr>
              <a:t>tendem</a:t>
            </a:r>
            <a:r>
              <a:rPr lang="en-US" sz="1600" dirty="0">
                <a:latin typeface="+mn-lt"/>
                <a:ea typeface="+mn-ea"/>
                <a:cs typeface="+mn-cs"/>
              </a:rPr>
              <a:t> a </a:t>
            </a:r>
            <a:r>
              <a:rPr lang="en-US" sz="1600" dirty="0" err="1">
                <a:latin typeface="+mn-lt"/>
                <a:ea typeface="+mn-ea"/>
                <a:cs typeface="+mn-cs"/>
              </a:rPr>
              <a:t>apresentar</a:t>
            </a:r>
            <a:r>
              <a:rPr lang="en-US" sz="1600" dirty="0">
                <a:latin typeface="+mn-lt"/>
                <a:ea typeface="+mn-ea"/>
                <a:cs typeface="+mn-cs"/>
              </a:rPr>
              <a:t> </a:t>
            </a:r>
            <a:r>
              <a:rPr lang="en-US" sz="1600" dirty="0" err="1">
                <a:latin typeface="+mn-lt"/>
                <a:ea typeface="+mn-ea"/>
                <a:cs typeface="+mn-cs"/>
              </a:rPr>
              <a:t>medidas</a:t>
            </a:r>
            <a:r>
              <a:rPr lang="en-US" sz="1600" dirty="0">
                <a:latin typeface="+mn-lt"/>
                <a:ea typeface="+mn-ea"/>
                <a:cs typeface="+mn-cs"/>
              </a:rPr>
              <a:t> de performance </a:t>
            </a:r>
            <a:r>
              <a:rPr lang="en-US" sz="1600" dirty="0" err="1">
                <a:latin typeface="+mn-lt"/>
                <a:ea typeface="+mn-ea"/>
                <a:cs typeface="+mn-cs"/>
              </a:rPr>
              <a:t>elevadas</a:t>
            </a:r>
            <a:r>
              <a:rPr lang="en-US" sz="1600" dirty="0">
                <a:latin typeface="+mn-lt"/>
                <a:ea typeface="+mn-ea"/>
                <a:cs typeface="+mn-cs"/>
              </a:rPr>
              <a:t> o que </a:t>
            </a:r>
            <a:r>
              <a:rPr lang="en-US" sz="1600" dirty="0" err="1">
                <a:latin typeface="+mn-lt"/>
                <a:ea typeface="+mn-ea"/>
                <a:cs typeface="+mn-cs"/>
              </a:rPr>
              <a:t>significa</a:t>
            </a:r>
            <a:r>
              <a:rPr lang="en-US" sz="1600" dirty="0">
                <a:latin typeface="+mn-lt"/>
                <a:ea typeface="+mn-ea"/>
                <a:cs typeface="+mn-cs"/>
              </a:rPr>
              <a:t> que é </a:t>
            </a:r>
            <a:r>
              <a:rPr lang="en-US" sz="1600" dirty="0" err="1">
                <a:latin typeface="+mn-lt"/>
                <a:ea typeface="+mn-ea"/>
                <a:cs typeface="+mn-cs"/>
              </a:rPr>
              <a:t>possível</a:t>
            </a:r>
            <a:r>
              <a:rPr lang="en-US" sz="1600" dirty="0">
                <a:latin typeface="+mn-lt"/>
                <a:ea typeface="+mn-ea"/>
                <a:cs typeface="+mn-cs"/>
              </a:rPr>
              <a:t> </a:t>
            </a:r>
            <a:r>
              <a:rPr lang="en-US" sz="1600" dirty="0" err="1">
                <a:latin typeface="+mn-lt"/>
                <a:ea typeface="+mn-ea"/>
                <a:cs typeface="+mn-cs"/>
              </a:rPr>
              <a:t>prever</a:t>
            </a:r>
            <a:r>
              <a:rPr lang="en-US" sz="1600" dirty="0">
                <a:latin typeface="+mn-lt"/>
                <a:ea typeface="+mn-ea"/>
                <a:cs typeface="+mn-cs"/>
              </a:rPr>
              <a:t> o valor dos </a:t>
            </a:r>
            <a:r>
              <a:rPr lang="en-US" sz="1600" dirty="0" err="1">
                <a:latin typeface="+mn-lt"/>
                <a:ea typeface="+mn-ea"/>
                <a:cs typeface="+mn-cs"/>
              </a:rPr>
              <a:t>atributos</a:t>
            </a:r>
            <a:r>
              <a:rPr lang="en-US" sz="1600" dirty="0">
                <a:latin typeface="+mn-lt"/>
                <a:ea typeface="+mn-ea"/>
                <a:cs typeface="+mn-cs"/>
              </a:rPr>
              <a:t> </a:t>
            </a:r>
            <a:r>
              <a:rPr lang="en-US" sz="1600" dirty="0" err="1">
                <a:latin typeface="+mn-lt"/>
                <a:ea typeface="+mn-ea"/>
                <a:cs typeface="+mn-cs"/>
              </a:rPr>
              <a:t>sensíveis</a:t>
            </a:r>
            <a:r>
              <a:rPr lang="en-US" sz="1600" dirty="0">
                <a:latin typeface="+mn-lt"/>
                <a:ea typeface="+mn-ea"/>
                <a:cs typeface="+mn-cs"/>
              </a:rPr>
              <a:t> com </a:t>
            </a:r>
            <a:r>
              <a:rPr lang="en-US" sz="1600" dirty="0" err="1">
                <a:latin typeface="+mn-lt"/>
                <a:ea typeface="+mn-ea"/>
                <a:cs typeface="+mn-cs"/>
              </a:rPr>
              <a:t>os</a:t>
            </a:r>
            <a:r>
              <a:rPr lang="en-US" sz="1600" dirty="0">
                <a:latin typeface="+mn-lt"/>
                <a:ea typeface="+mn-ea"/>
                <a:cs typeface="+mn-cs"/>
              </a:rPr>
              <a:t> </a:t>
            </a:r>
            <a:r>
              <a:rPr lang="en-US" sz="1600" dirty="0" err="1">
                <a:latin typeface="+mn-lt"/>
                <a:ea typeface="+mn-ea"/>
                <a:cs typeface="+mn-cs"/>
              </a:rPr>
              <a:t>atributos</a:t>
            </a:r>
            <a:r>
              <a:rPr lang="en-US" sz="1600" dirty="0">
                <a:latin typeface="+mn-lt"/>
                <a:ea typeface="+mn-ea"/>
                <a:cs typeface="+mn-cs"/>
              </a:rPr>
              <a:t> </a:t>
            </a:r>
            <a:r>
              <a:rPr lang="en-US" sz="1600" dirty="0" err="1">
                <a:latin typeface="+mn-lt"/>
                <a:ea typeface="+mn-ea"/>
                <a:cs typeface="+mn-cs"/>
              </a:rPr>
              <a:t>não</a:t>
            </a:r>
            <a:r>
              <a:rPr lang="en-US" sz="1600" dirty="0">
                <a:latin typeface="+mn-lt"/>
                <a:ea typeface="+mn-ea"/>
                <a:cs typeface="+mn-cs"/>
              </a:rPr>
              <a:t> </a:t>
            </a:r>
            <a:r>
              <a:rPr lang="en-US" sz="1600" dirty="0" err="1">
                <a:latin typeface="+mn-lt"/>
                <a:ea typeface="+mn-ea"/>
                <a:cs typeface="+mn-cs"/>
              </a:rPr>
              <a:t>sensíveis</a:t>
            </a:r>
            <a:endParaRPr lang="en-US" sz="1600" dirty="0">
              <a:latin typeface="+mn-lt"/>
              <a:ea typeface="+mn-ea"/>
              <a:cs typeface="+mn-cs"/>
            </a:endParaRPr>
          </a:p>
          <a:p>
            <a:pPr indent="-228600">
              <a:spcAft>
                <a:spcPts val="600"/>
              </a:spcAft>
              <a:buFont typeface="Arial" panose="020B0604020202020204" pitchFamily="34" charset="0"/>
              <a:buChar char="•"/>
            </a:pPr>
            <a:endParaRPr lang="en-US" sz="1600" b="1" dirty="0">
              <a:latin typeface="+mn-lt"/>
              <a:ea typeface="+mn-ea"/>
              <a:cs typeface="+mn-cs"/>
            </a:endParaRPr>
          </a:p>
        </p:txBody>
      </p:sp>
    </p:spTree>
    <p:extLst>
      <p:ext uri="{BB962C8B-B14F-4D97-AF65-F5344CB8AC3E}">
        <p14:creationId xmlns:p14="http://schemas.microsoft.com/office/powerpoint/2010/main" val="355996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E937BE-93AC-0438-2481-70052350965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FC7C7E-9546-E7BD-92A5-1F14165953B2}"/>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Experiencia 3</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ítulo 1">
            <a:extLst>
              <a:ext uri="{FF2B5EF4-FFF2-40B4-BE49-F238E27FC236}">
                <a16:creationId xmlns:a16="http://schemas.microsoft.com/office/drawing/2014/main" id="{DFE16073-1FEF-4A41-D9A2-6C4248BF7798}"/>
              </a:ext>
            </a:extLst>
          </p:cNvPr>
          <p:cNvSpPr txBox="1">
            <a:spLocks/>
          </p:cNvSpPr>
          <p:nvPr/>
        </p:nvSpPr>
        <p:spPr>
          <a:xfrm>
            <a:off x="1371599" y="2318197"/>
            <a:ext cx="9724031" cy="3683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700" b="1" dirty="0" err="1">
                <a:effectLst/>
                <a:latin typeface="+mn-lt"/>
                <a:ea typeface="+mn-ea"/>
                <a:cs typeface="+mn-cs"/>
              </a:rPr>
              <a:t>Objetivo</a:t>
            </a:r>
            <a:r>
              <a:rPr lang="en-US" sz="1700" b="1" dirty="0">
                <a:effectLst/>
                <a:latin typeface="+mn-lt"/>
                <a:ea typeface="+mn-ea"/>
                <a:cs typeface="+mn-cs"/>
              </a:rPr>
              <a:t>: </a:t>
            </a:r>
            <a:r>
              <a:rPr lang="en-US" sz="1700" dirty="0" err="1">
                <a:effectLst/>
                <a:latin typeface="+mn-lt"/>
                <a:ea typeface="+mn-ea"/>
                <a:cs typeface="+mn-cs"/>
              </a:rPr>
              <a:t>Verificar</a:t>
            </a:r>
            <a:r>
              <a:rPr lang="en-US" sz="1700" dirty="0">
                <a:effectLst/>
                <a:latin typeface="+mn-lt"/>
                <a:ea typeface="+mn-ea"/>
                <a:cs typeface="+mn-cs"/>
              </a:rPr>
              <a:t> </a:t>
            </a:r>
            <a:r>
              <a:rPr lang="en-US" sz="1700" dirty="0" err="1">
                <a:effectLst/>
                <a:latin typeface="+mn-lt"/>
                <a:ea typeface="+mn-ea"/>
                <a:cs typeface="+mn-cs"/>
              </a:rPr>
              <a:t>quais</a:t>
            </a:r>
            <a:r>
              <a:rPr lang="en-US" sz="1700" dirty="0">
                <a:effectLst/>
                <a:latin typeface="+mn-lt"/>
                <a:ea typeface="+mn-ea"/>
                <a:cs typeface="+mn-cs"/>
              </a:rPr>
              <a:t> as </a:t>
            </a:r>
            <a:r>
              <a:rPr lang="en-US" sz="1700" dirty="0" err="1">
                <a:effectLst/>
                <a:latin typeface="+mn-lt"/>
                <a:ea typeface="+mn-ea"/>
                <a:cs typeface="+mn-cs"/>
              </a:rPr>
              <a:t>variáveis</a:t>
            </a:r>
            <a:r>
              <a:rPr lang="en-US" sz="1700" dirty="0">
                <a:effectLst/>
                <a:latin typeface="+mn-lt"/>
                <a:ea typeface="+mn-ea"/>
                <a:cs typeface="+mn-cs"/>
              </a:rPr>
              <a:t> </a:t>
            </a:r>
            <a:r>
              <a:rPr lang="en-US" sz="1700" dirty="0" err="1">
                <a:effectLst/>
                <a:latin typeface="+mn-lt"/>
                <a:ea typeface="+mn-ea"/>
                <a:cs typeface="+mn-cs"/>
              </a:rPr>
              <a:t>não</a:t>
            </a:r>
            <a:r>
              <a:rPr lang="en-US" sz="1700" dirty="0">
                <a:effectLst/>
                <a:latin typeface="+mn-lt"/>
                <a:ea typeface="+mn-ea"/>
                <a:cs typeface="+mn-cs"/>
              </a:rPr>
              <a:t> </a:t>
            </a:r>
            <a:r>
              <a:rPr lang="en-US" sz="1700" dirty="0" err="1">
                <a:effectLst/>
                <a:latin typeface="+mn-lt"/>
                <a:ea typeface="+mn-ea"/>
                <a:cs typeface="+mn-cs"/>
              </a:rPr>
              <a:t>sensíveis</a:t>
            </a:r>
            <a:r>
              <a:rPr lang="en-US" sz="1700" dirty="0">
                <a:effectLst/>
                <a:latin typeface="+mn-lt"/>
                <a:ea typeface="+mn-ea"/>
                <a:cs typeface="+mn-cs"/>
              </a:rPr>
              <a:t> que </a:t>
            </a:r>
            <a:r>
              <a:rPr lang="en-US" sz="1700" dirty="0" err="1">
                <a:effectLst/>
                <a:latin typeface="+mn-lt"/>
                <a:ea typeface="+mn-ea"/>
                <a:cs typeface="+mn-cs"/>
              </a:rPr>
              <a:t>permitem</a:t>
            </a:r>
            <a:r>
              <a:rPr lang="en-US" sz="1700" dirty="0">
                <a:effectLst/>
                <a:latin typeface="+mn-lt"/>
                <a:ea typeface="+mn-ea"/>
                <a:cs typeface="+mn-cs"/>
              </a:rPr>
              <a:t> </a:t>
            </a:r>
            <a:r>
              <a:rPr lang="en-US" sz="1700" dirty="0" err="1">
                <a:effectLst/>
                <a:latin typeface="+mn-lt"/>
                <a:ea typeface="+mn-ea"/>
                <a:cs typeface="+mn-cs"/>
              </a:rPr>
              <a:t>prever</a:t>
            </a:r>
            <a:r>
              <a:rPr lang="en-US" sz="1700" dirty="0">
                <a:effectLst/>
                <a:latin typeface="+mn-lt"/>
                <a:ea typeface="+mn-ea"/>
                <a:cs typeface="+mn-cs"/>
              </a:rPr>
              <a:t> o valor das </a:t>
            </a:r>
            <a:r>
              <a:rPr lang="en-US" sz="1700" dirty="0" err="1">
                <a:effectLst/>
                <a:latin typeface="+mn-lt"/>
                <a:ea typeface="+mn-ea"/>
                <a:cs typeface="+mn-cs"/>
              </a:rPr>
              <a:t>variáveis</a:t>
            </a:r>
            <a:r>
              <a:rPr lang="en-US" sz="1700" dirty="0">
                <a:effectLst/>
                <a:latin typeface="+mn-lt"/>
                <a:ea typeface="+mn-ea"/>
                <a:cs typeface="+mn-cs"/>
              </a:rPr>
              <a:t> </a:t>
            </a:r>
            <a:r>
              <a:rPr lang="en-US" sz="1700" dirty="0" err="1">
                <a:effectLst/>
                <a:latin typeface="+mn-lt"/>
                <a:ea typeface="+mn-ea"/>
                <a:cs typeface="+mn-cs"/>
              </a:rPr>
              <a:t>sensíveis</a:t>
            </a:r>
            <a:r>
              <a:rPr lang="en-US" sz="1700" dirty="0">
                <a:effectLst/>
                <a:latin typeface="+mn-lt"/>
                <a:ea typeface="+mn-ea"/>
                <a:cs typeface="+mn-cs"/>
              </a:rPr>
              <a:t> </a:t>
            </a:r>
            <a:r>
              <a:rPr lang="en-US" sz="1700" dirty="0" err="1">
                <a:effectLst/>
                <a:latin typeface="+mn-lt"/>
                <a:ea typeface="+mn-ea"/>
                <a:cs typeface="+mn-cs"/>
              </a:rPr>
              <a:t>individualmente</a:t>
            </a:r>
            <a:endParaRPr lang="en-US" sz="1700" dirty="0">
              <a:effectLst/>
              <a:latin typeface="+mn-lt"/>
              <a:ea typeface="+mn-ea"/>
              <a:cs typeface="+mn-cs"/>
            </a:endParaRPr>
          </a:p>
          <a:p>
            <a:pPr>
              <a:spcAft>
                <a:spcPts val="600"/>
              </a:spcAft>
            </a:pPr>
            <a:endParaRPr lang="en-US" sz="1700" dirty="0">
              <a:latin typeface="+mn-lt"/>
              <a:ea typeface="+mn-ea"/>
              <a:cs typeface="+mn-cs"/>
            </a:endParaRPr>
          </a:p>
          <a:p>
            <a:pPr>
              <a:spcAft>
                <a:spcPts val="600"/>
              </a:spcAft>
            </a:pPr>
            <a:r>
              <a:rPr lang="en-US" sz="1700" b="1" dirty="0" err="1">
                <a:latin typeface="+mn-lt"/>
                <a:ea typeface="+mn-ea"/>
                <a:cs typeface="+mn-cs"/>
              </a:rPr>
              <a:t>Trabalho</a:t>
            </a:r>
            <a:r>
              <a:rPr lang="en-US" sz="1700" dirty="0">
                <a:latin typeface="+mn-lt"/>
                <a:ea typeface="+mn-ea"/>
                <a:cs typeface="+mn-cs"/>
              </a:rPr>
              <a:t> </a:t>
            </a:r>
            <a:r>
              <a:rPr lang="en-US" sz="1700" b="1" dirty="0" err="1">
                <a:latin typeface="+mn-lt"/>
                <a:ea typeface="+mn-ea"/>
                <a:cs typeface="+mn-cs"/>
              </a:rPr>
              <a:t>Realizado</a:t>
            </a:r>
            <a:r>
              <a:rPr lang="en-US" sz="1700" b="1" dirty="0">
                <a:latin typeface="+mn-lt"/>
                <a:ea typeface="+mn-ea"/>
                <a:cs typeface="+mn-cs"/>
              </a:rPr>
              <a:t>: </a:t>
            </a:r>
            <a:r>
              <a:rPr lang="en-US" sz="1700" dirty="0">
                <a:effectLst/>
                <a:latin typeface="+mn-lt"/>
                <a:ea typeface="+mn-ea"/>
                <a:cs typeface="+mn-cs"/>
                <a:hlinkClick r:id="rId2"/>
              </a:rPr>
              <a:t>https://drive.google.com/file/d/1IYTJGz70mXFBXCcKUJirSup3T5lgx879/view?usp=sharing</a:t>
            </a:r>
            <a:endParaRPr lang="en-US" sz="1700" dirty="0">
              <a:effectLst/>
              <a:latin typeface="+mn-lt"/>
              <a:ea typeface="+mn-ea"/>
              <a:cs typeface="+mn-cs"/>
            </a:endParaRPr>
          </a:p>
          <a:p>
            <a:pPr>
              <a:spcAft>
                <a:spcPts val="600"/>
              </a:spcAft>
            </a:pPr>
            <a:r>
              <a:rPr lang="en-US" sz="1700" dirty="0" err="1">
                <a:latin typeface="+mn-lt"/>
                <a:ea typeface="+mn-ea"/>
                <a:cs typeface="+mn-cs"/>
              </a:rPr>
              <a:t>Cálculo</a:t>
            </a:r>
            <a:r>
              <a:rPr lang="en-US" sz="1700" dirty="0">
                <a:latin typeface="+mn-lt"/>
                <a:ea typeface="+mn-ea"/>
                <a:cs typeface="+mn-cs"/>
              </a:rPr>
              <a:t> da accuracy de </a:t>
            </a:r>
            <a:r>
              <a:rPr lang="en-US" sz="1700" dirty="0" err="1">
                <a:latin typeface="+mn-lt"/>
                <a:ea typeface="+mn-ea"/>
                <a:cs typeface="+mn-cs"/>
              </a:rPr>
              <a:t>prever</a:t>
            </a:r>
            <a:r>
              <a:rPr lang="en-US" sz="1700" dirty="0">
                <a:latin typeface="+mn-lt"/>
                <a:ea typeface="+mn-ea"/>
                <a:cs typeface="+mn-cs"/>
              </a:rPr>
              <a:t> o valor de um </a:t>
            </a:r>
            <a:r>
              <a:rPr lang="en-US" sz="1700" dirty="0" err="1">
                <a:latin typeface="+mn-lt"/>
                <a:ea typeface="+mn-ea"/>
                <a:cs typeface="+mn-cs"/>
              </a:rPr>
              <a:t>atributo</a:t>
            </a:r>
            <a:r>
              <a:rPr lang="en-US" sz="1700" dirty="0">
                <a:latin typeface="+mn-lt"/>
                <a:ea typeface="+mn-ea"/>
                <a:cs typeface="+mn-cs"/>
              </a:rPr>
              <a:t> </a:t>
            </a:r>
            <a:r>
              <a:rPr lang="en-US" sz="1700" dirty="0" err="1">
                <a:latin typeface="+mn-lt"/>
                <a:ea typeface="+mn-ea"/>
                <a:cs typeface="+mn-cs"/>
              </a:rPr>
              <a:t>sensível</a:t>
            </a:r>
            <a:r>
              <a:rPr lang="en-US" sz="1700" dirty="0">
                <a:latin typeface="+mn-lt"/>
                <a:ea typeface="+mn-ea"/>
                <a:cs typeface="+mn-cs"/>
              </a:rPr>
              <a:t> com </a:t>
            </a:r>
            <a:r>
              <a:rPr lang="en-US" sz="1700" dirty="0" err="1">
                <a:latin typeface="+mn-lt"/>
                <a:ea typeface="+mn-ea"/>
                <a:cs typeface="+mn-cs"/>
              </a:rPr>
              <a:t>modelos</a:t>
            </a:r>
            <a:r>
              <a:rPr lang="en-US" sz="1700" dirty="0">
                <a:latin typeface="+mn-lt"/>
                <a:ea typeface="+mn-ea"/>
                <a:cs typeface="+mn-cs"/>
              </a:rPr>
              <a:t> random forest. Ao dataset de </a:t>
            </a:r>
            <a:r>
              <a:rPr lang="en-US" sz="1700" dirty="0" err="1">
                <a:latin typeface="+mn-lt"/>
                <a:ea typeface="+mn-ea"/>
                <a:cs typeface="+mn-cs"/>
              </a:rPr>
              <a:t>treino</a:t>
            </a:r>
            <a:r>
              <a:rPr lang="en-US" sz="1700" dirty="0">
                <a:latin typeface="+mn-lt"/>
                <a:ea typeface="+mn-ea"/>
                <a:cs typeface="+mn-cs"/>
              </a:rPr>
              <a:t> de </a:t>
            </a:r>
            <a:r>
              <a:rPr lang="en-US" sz="1700" dirty="0" err="1">
                <a:latin typeface="+mn-lt"/>
                <a:ea typeface="+mn-ea"/>
                <a:cs typeface="+mn-cs"/>
              </a:rPr>
              <a:t>cada</a:t>
            </a:r>
            <a:r>
              <a:rPr lang="en-US" sz="1700" dirty="0">
                <a:latin typeface="+mn-lt"/>
                <a:ea typeface="+mn-ea"/>
                <a:cs typeface="+mn-cs"/>
              </a:rPr>
              <a:t> </a:t>
            </a:r>
            <a:r>
              <a:rPr lang="en-US" sz="1700" dirty="0" err="1">
                <a:latin typeface="+mn-lt"/>
                <a:ea typeface="+mn-ea"/>
                <a:cs typeface="+mn-cs"/>
              </a:rPr>
              <a:t>modelo</a:t>
            </a:r>
            <a:r>
              <a:rPr lang="en-US" sz="1700" dirty="0">
                <a:latin typeface="+mn-lt"/>
                <a:ea typeface="+mn-ea"/>
                <a:cs typeface="+mn-cs"/>
              </a:rPr>
              <a:t> </a:t>
            </a:r>
            <a:r>
              <a:rPr lang="en-US" sz="1700" dirty="0" err="1">
                <a:latin typeface="+mn-lt"/>
                <a:ea typeface="+mn-ea"/>
                <a:cs typeface="+mn-cs"/>
              </a:rPr>
              <a:t>foram</a:t>
            </a:r>
            <a:r>
              <a:rPr lang="en-US" sz="1700" dirty="0">
                <a:latin typeface="+mn-lt"/>
                <a:ea typeface="+mn-ea"/>
                <a:cs typeface="+mn-cs"/>
              </a:rPr>
              <a:t> </a:t>
            </a:r>
            <a:r>
              <a:rPr lang="en-US" sz="1700" dirty="0" err="1">
                <a:latin typeface="+mn-lt"/>
                <a:ea typeface="+mn-ea"/>
                <a:cs typeface="+mn-cs"/>
              </a:rPr>
              <a:t>removidas</a:t>
            </a:r>
            <a:r>
              <a:rPr lang="en-US" sz="1700" dirty="0">
                <a:latin typeface="+mn-lt"/>
                <a:ea typeface="+mn-ea"/>
                <a:cs typeface="+mn-cs"/>
              </a:rPr>
              <a:t> </a:t>
            </a:r>
            <a:r>
              <a:rPr lang="en-US" sz="1700" dirty="0" err="1">
                <a:latin typeface="+mn-lt"/>
                <a:ea typeface="+mn-ea"/>
                <a:cs typeface="+mn-cs"/>
              </a:rPr>
              <a:t>variáveis</a:t>
            </a:r>
            <a:r>
              <a:rPr lang="en-US" sz="1700" dirty="0">
                <a:latin typeface="+mn-lt"/>
                <a:ea typeface="+mn-ea"/>
                <a:cs typeface="+mn-cs"/>
              </a:rPr>
              <a:t> </a:t>
            </a:r>
            <a:r>
              <a:rPr lang="en-US" sz="1700" dirty="0" err="1">
                <a:latin typeface="+mn-lt"/>
                <a:ea typeface="+mn-ea"/>
                <a:cs typeface="+mn-cs"/>
              </a:rPr>
              <a:t>não</a:t>
            </a:r>
            <a:r>
              <a:rPr lang="en-US" sz="1700" dirty="0">
                <a:latin typeface="+mn-lt"/>
                <a:ea typeface="+mn-ea"/>
                <a:cs typeface="+mn-cs"/>
              </a:rPr>
              <a:t> </a:t>
            </a:r>
            <a:r>
              <a:rPr lang="en-US" sz="1700" dirty="0" err="1">
                <a:latin typeface="+mn-lt"/>
                <a:ea typeface="+mn-ea"/>
                <a:cs typeface="+mn-cs"/>
              </a:rPr>
              <a:t>sensíveis</a:t>
            </a:r>
            <a:r>
              <a:rPr lang="en-US" sz="1700" dirty="0">
                <a:latin typeface="+mn-lt"/>
                <a:ea typeface="+mn-ea"/>
                <a:cs typeface="+mn-cs"/>
              </a:rPr>
              <a:t> de forma a </a:t>
            </a:r>
            <a:r>
              <a:rPr lang="en-US" sz="1700" dirty="0" err="1">
                <a:latin typeface="+mn-lt"/>
                <a:ea typeface="+mn-ea"/>
                <a:cs typeface="+mn-cs"/>
              </a:rPr>
              <a:t>avaliar</a:t>
            </a:r>
            <a:r>
              <a:rPr lang="en-US" sz="1700" dirty="0">
                <a:latin typeface="+mn-lt"/>
                <a:ea typeface="+mn-ea"/>
                <a:cs typeface="+mn-cs"/>
              </a:rPr>
              <a:t> </a:t>
            </a:r>
            <a:r>
              <a:rPr lang="en-US" sz="1700" dirty="0" err="1">
                <a:latin typeface="+mn-lt"/>
                <a:ea typeface="+mn-ea"/>
                <a:cs typeface="+mn-cs"/>
              </a:rPr>
              <a:t>alterações</a:t>
            </a:r>
            <a:r>
              <a:rPr lang="en-US" sz="1700" dirty="0">
                <a:latin typeface="+mn-lt"/>
                <a:ea typeface="+mn-ea"/>
                <a:cs typeface="+mn-cs"/>
              </a:rPr>
              <a:t> </a:t>
            </a:r>
            <a:r>
              <a:rPr lang="en-US" sz="1700" dirty="0" err="1">
                <a:latin typeface="+mn-lt"/>
                <a:ea typeface="+mn-ea"/>
                <a:cs typeface="+mn-cs"/>
              </a:rPr>
              <a:t>na</a:t>
            </a:r>
            <a:r>
              <a:rPr lang="en-US" sz="1700" dirty="0">
                <a:latin typeface="+mn-lt"/>
                <a:ea typeface="+mn-ea"/>
                <a:cs typeface="+mn-cs"/>
              </a:rPr>
              <a:t> accuracy </a:t>
            </a:r>
          </a:p>
          <a:p>
            <a:pPr>
              <a:spcAft>
                <a:spcPts val="600"/>
              </a:spcAft>
            </a:pPr>
            <a:endParaRPr lang="en-US" sz="1700" dirty="0">
              <a:latin typeface="+mn-lt"/>
              <a:ea typeface="+mn-ea"/>
              <a:cs typeface="+mn-cs"/>
            </a:endParaRPr>
          </a:p>
          <a:p>
            <a:pPr>
              <a:spcAft>
                <a:spcPts val="600"/>
              </a:spcAft>
            </a:pPr>
            <a:r>
              <a:rPr lang="en-US" sz="1700" b="1" dirty="0" err="1">
                <a:latin typeface="+mn-lt"/>
                <a:ea typeface="+mn-ea"/>
                <a:cs typeface="+mn-cs"/>
              </a:rPr>
              <a:t>Notas</a:t>
            </a:r>
            <a:r>
              <a:rPr lang="en-US" sz="1700" b="1" dirty="0">
                <a:latin typeface="+mn-lt"/>
                <a:ea typeface="+mn-ea"/>
                <a:cs typeface="+mn-cs"/>
              </a:rPr>
              <a:t> de </a:t>
            </a:r>
            <a:r>
              <a:rPr lang="en-US" sz="1700" b="1" dirty="0" err="1">
                <a:latin typeface="+mn-lt"/>
                <a:ea typeface="+mn-ea"/>
                <a:cs typeface="+mn-cs"/>
              </a:rPr>
              <a:t>análise</a:t>
            </a:r>
            <a:r>
              <a:rPr lang="en-US" sz="1700" b="1" dirty="0">
                <a:latin typeface="+mn-lt"/>
                <a:ea typeface="+mn-ea"/>
                <a:cs typeface="+mn-cs"/>
              </a:rPr>
              <a:t>: </a:t>
            </a:r>
          </a:p>
          <a:p>
            <a:pPr>
              <a:spcAft>
                <a:spcPts val="600"/>
              </a:spcAft>
            </a:pPr>
            <a:r>
              <a:rPr lang="en-US" sz="1700" b="1" dirty="0">
                <a:latin typeface="+mn-lt"/>
                <a:ea typeface="+mn-ea"/>
                <a:cs typeface="+mn-cs"/>
              </a:rPr>
              <a:t>	</a:t>
            </a:r>
            <a:r>
              <a:rPr lang="en-US" sz="1700" dirty="0" err="1">
                <a:latin typeface="+mn-lt"/>
                <a:ea typeface="+mn-ea"/>
                <a:cs typeface="+mn-cs"/>
              </a:rPr>
              <a:t>Apenas</a:t>
            </a:r>
            <a:r>
              <a:rPr lang="en-US" sz="1700" dirty="0">
                <a:latin typeface="+mn-lt"/>
                <a:ea typeface="+mn-ea"/>
                <a:cs typeface="+mn-cs"/>
              </a:rPr>
              <a:t> a </a:t>
            </a:r>
            <a:r>
              <a:rPr lang="en-US" sz="1700" dirty="0" err="1">
                <a:latin typeface="+mn-lt"/>
                <a:ea typeface="+mn-ea"/>
                <a:cs typeface="+mn-cs"/>
              </a:rPr>
              <a:t>remoção</a:t>
            </a:r>
            <a:r>
              <a:rPr lang="en-US" sz="1700" dirty="0">
                <a:latin typeface="+mn-lt"/>
                <a:ea typeface="+mn-ea"/>
                <a:cs typeface="+mn-cs"/>
              </a:rPr>
              <a:t> das </a:t>
            </a:r>
            <a:r>
              <a:rPr lang="en-US" sz="1700" dirty="0" err="1">
                <a:latin typeface="+mn-lt"/>
                <a:ea typeface="+mn-ea"/>
                <a:cs typeface="+mn-cs"/>
              </a:rPr>
              <a:t>variáveis</a:t>
            </a:r>
            <a:r>
              <a:rPr lang="en-US" sz="1700" dirty="0">
                <a:latin typeface="+mn-lt"/>
                <a:ea typeface="+mn-ea"/>
                <a:cs typeface="+mn-cs"/>
              </a:rPr>
              <a:t> </a:t>
            </a:r>
            <a:r>
              <a:rPr lang="en-US" sz="1700" dirty="0" err="1">
                <a:latin typeface="+mn-lt"/>
                <a:ea typeface="+mn-ea"/>
                <a:cs typeface="+mn-cs"/>
              </a:rPr>
              <a:t>mais</a:t>
            </a:r>
            <a:r>
              <a:rPr lang="en-US" sz="1700" dirty="0">
                <a:latin typeface="+mn-lt"/>
                <a:ea typeface="+mn-ea"/>
                <a:cs typeface="+mn-cs"/>
              </a:rPr>
              <a:t> </a:t>
            </a:r>
            <a:r>
              <a:rPr lang="en-US" sz="1700" dirty="0" err="1">
                <a:latin typeface="+mn-lt"/>
                <a:ea typeface="+mn-ea"/>
                <a:cs typeface="+mn-cs"/>
              </a:rPr>
              <a:t>importantes</a:t>
            </a:r>
            <a:r>
              <a:rPr lang="en-US" sz="1700" dirty="0">
                <a:latin typeface="+mn-lt"/>
                <a:ea typeface="+mn-ea"/>
                <a:cs typeface="+mn-cs"/>
              </a:rPr>
              <a:t> </a:t>
            </a:r>
            <a:r>
              <a:rPr lang="en-US" sz="1700" dirty="0" err="1">
                <a:latin typeface="+mn-lt"/>
                <a:ea typeface="+mn-ea"/>
                <a:cs typeface="+mn-cs"/>
              </a:rPr>
              <a:t>destacadas</a:t>
            </a:r>
            <a:r>
              <a:rPr lang="en-US" sz="1700" dirty="0">
                <a:latin typeface="+mn-lt"/>
                <a:ea typeface="+mn-ea"/>
                <a:cs typeface="+mn-cs"/>
              </a:rPr>
              <a:t> no ranking da </a:t>
            </a:r>
            <a:r>
              <a:rPr lang="en-US" sz="1700" dirty="0" err="1">
                <a:latin typeface="+mn-lt"/>
                <a:ea typeface="+mn-ea"/>
                <a:cs typeface="+mn-cs"/>
              </a:rPr>
              <a:t>experiencia</a:t>
            </a:r>
            <a:r>
              <a:rPr lang="en-US" sz="1700" dirty="0">
                <a:latin typeface="+mn-lt"/>
                <a:ea typeface="+mn-ea"/>
                <a:cs typeface="+mn-cs"/>
              </a:rPr>
              <a:t> 2 </a:t>
            </a:r>
            <a:r>
              <a:rPr lang="en-US" sz="1700" dirty="0" err="1">
                <a:latin typeface="+mn-lt"/>
                <a:ea typeface="+mn-ea"/>
                <a:cs typeface="+mn-cs"/>
              </a:rPr>
              <a:t>apresentam</a:t>
            </a:r>
            <a:r>
              <a:rPr lang="en-US" sz="1700" dirty="0">
                <a:latin typeface="+mn-lt"/>
                <a:ea typeface="+mn-ea"/>
                <a:cs typeface="+mn-cs"/>
              </a:rPr>
              <a:t> </a:t>
            </a:r>
            <a:r>
              <a:rPr lang="en-US" sz="1700" dirty="0" err="1">
                <a:latin typeface="+mn-lt"/>
                <a:ea typeface="+mn-ea"/>
                <a:cs typeface="+mn-cs"/>
              </a:rPr>
              <a:t>impactos</a:t>
            </a:r>
            <a:r>
              <a:rPr lang="en-US" sz="1700" dirty="0">
                <a:latin typeface="+mn-lt"/>
                <a:ea typeface="+mn-ea"/>
                <a:cs typeface="+mn-cs"/>
              </a:rPr>
              <a:t> </a:t>
            </a:r>
            <a:r>
              <a:rPr lang="en-US" sz="1700" dirty="0" err="1">
                <a:latin typeface="+mn-lt"/>
                <a:ea typeface="+mn-ea"/>
                <a:cs typeface="+mn-cs"/>
              </a:rPr>
              <a:t>significativos</a:t>
            </a:r>
            <a:r>
              <a:rPr lang="en-US" sz="1700" dirty="0">
                <a:latin typeface="+mn-lt"/>
                <a:ea typeface="+mn-ea"/>
                <a:cs typeface="+mn-cs"/>
              </a:rPr>
              <a:t> no valor de accuracy </a:t>
            </a:r>
            <a:r>
              <a:rPr lang="en-US" sz="1700" dirty="0" err="1">
                <a:latin typeface="+mn-lt"/>
                <a:ea typeface="+mn-ea"/>
                <a:cs typeface="+mn-cs"/>
              </a:rPr>
              <a:t>pelo</a:t>
            </a:r>
            <a:r>
              <a:rPr lang="en-US" sz="1700" dirty="0">
                <a:latin typeface="+mn-lt"/>
                <a:ea typeface="+mn-ea"/>
                <a:cs typeface="+mn-cs"/>
              </a:rPr>
              <a:t> que é </a:t>
            </a:r>
            <a:r>
              <a:rPr lang="en-US" sz="1700" dirty="0" err="1">
                <a:latin typeface="+mn-lt"/>
                <a:ea typeface="+mn-ea"/>
                <a:cs typeface="+mn-cs"/>
              </a:rPr>
              <a:t>presumível</a:t>
            </a:r>
            <a:r>
              <a:rPr lang="en-US" sz="1700" dirty="0">
                <a:latin typeface="+mn-lt"/>
                <a:ea typeface="+mn-ea"/>
                <a:cs typeface="+mn-cs"/>
              </a:rPr>
              <a:t> que </a:t>
            </a:r>
            <a:r>
              <a:rPr lang="en-US" sz="1700" dirty="0" err="1">
                <a:latin typeface="+mn-lt"/>
                <a:ea typeface="+mn-ea"/>
                <a:cs typeface="+mn-cs"/>
              </a:rPr>
              <a:t>estas</a:t>
            </a:r>
            <a:r>
              <a:rPr lang="en-US" sz="1700" dirty="0">
                <a:latin typeface="+mn-lt"/>
                <a:ea typeface="+mn-ea"/>
                <a:cs typeface="+mn-cs"/>
              </a:rPr>
              <a:t> </a:t>
            </a:r>
            <a:r>
              <a:rPr lang="en-US" sz="1700" dirty="0" err="1">
                <a:latin typeface="+mn-lt"/>
                <a:ea typeface="+mn-ea"/>
                <a:cs typeface="+mn-cs"/>
              </a:rPr>
              <a:t>possuem</a:t>
            </a:r>
            <a:r>
              <a:rPr lang="en-US" sz="1700" dirty="0">
                <a:latin typeface="+mn-lt"/>
                <a:ea typeface="+mn-ea"/>
                <a:cs typeface="+mn-cs"/>
              </a:rPr>
              <a:t> a </a:t>
            </a:r>
            <a:r>
              <a:rPr lang="en-US" sz="1700" dirty="0" err="1">
                <a:latin typeface="+mn-lt"/>
                <a:ea typeface="+mn-ea"/>
                <a:cs typeface="+mn-cs"/>
              </a:rPr>
              <a:t>maior</a:t>
            </a:r>
            <a:r>
              <a:rPr lang="en-US" sz="1700" dirty="0">
                <a:latin typeface="+mn-lt"/>
                <a:ea typeface="+mn-ea"/>
                <a:cs typeface="+mn-cs"/>
              </a:rPr>
              <a:t> </a:t>
            </a:r>
            <a:r>
              <a:rPr lang="en-US" sz="1700" dirty="0" err="1">
                <a:latin typeface="+mn-lt"/>
                <a:ea typeface="+mn-ea"/>
                <a:cs typeface="+mn-cs"/>
              </a:rPr>
              <a:t>quantidade</a:t>
            </a:r>
            <a:r>
              <a:rPr lang="en-US" sz="1700" dirty="0">
                <a:latin typeface="+mn-lt"/>
                <a:ea typeface="+mn-ea"/>
                <a:cs typeface="+mn-cs"/>
              </a:rPr>
              <a:t> de </a:t>
            </a:r>
            <a:r>
              <a:rPr lang="en-US" sz="1700" dirty="0" err="1">
                <a:latin typeface="+mn-lt"/>
                <a:ea typeface="+mn-ea"/>
                <a:cs typeface="+mn-cs"/>
              </a:rPr>
              <a:t>informação</a:t>
            </a:r>
            <a:r>
              <a:rPr lang="en-US" sz="1700" dirty="0">
                <a:latin typeface="+mn-lt"/>
                <a:ea typeface="+mn-ea"/>
                <a:cs typeface="+mn-cs"/>
              </a:rPr>
              <a:t> para </a:t>
            </a:r>
            <a:r>
              <a:rPr lang="en-US" sz="1700" dirty="0" err="1">
                <a:latin typeface="+mn-lt"/>
                <a:ea typeface="+mn-ea"/>
                <a:cs typeface="+mn-cs"/>
              </a:rPr>
              <a:t>prever</a:t>
            </a:r>
            <a:r>
              <a:rPr lang="en-US" sz="1700" dirty="0">
                <a:latin typeface="+mn-lt"/>
                <a:ea typeface="+mn-ea"/>
                <a:cs typeface="+mn-cs"/>
              </a:rPr>
              <a:t> o valor da </a:t>
            </a:r>
            <a:r>
              <a:rPr lang="en-US" sz="1700" dirty="0" err="1">
                <a:latin typeface="+mn-lt"/>
                <a:ea typeface="+mn-ea"/>
                <a:cs typeface="+mn-cs"/>
              </a:rPr>
              <a:t>variável</a:t>
            </a:r>
            <a:r>
              <a:rPr lang="en-US" sz="1700" dirty="0">
                <a:latin typeface="+mn-lt"/>
                <a:ea typeface="+mn-ea"/>
                <a:cs typeface="+mn-cs"/>
              </a:rPr>
              <a:t> </a:t>
            </a:r>
            <a:r>
              <a:rPr lang="en-US" sz="1700" dirty="0" err="1">
                <a:latin typeface="+mn-lt"/>
                <a:ea typeface="+mn-ea"/>
                <a:cs typeface="+mn-cs"/>
              </a:rPr>
              <a:t>sensível</a:t>
            </a:r>
            <a:r>
              <a:rPr lang="en-US" sz="1700" dirty="0">
                <a:latin typeface="+mn-lt"/>
                <a:ea typeface="+mn-ea"/>
                <a:cs typeface="+mn-cs"/>
              </a:rPr>
              <a:t> </a:t>
            </a:r>
            <a:r>
              <a:rPr lang="en-US" sz="1700" dirty="0" err="1">
                <a:latin typeface="+mn-lt"/>
                <a:ea typeface="+mn-ea"/>
                <a:cs typeface="+mn-cs"/>
              </a:rPr>
              <a:t>em</a:t>
            </a:r>
            <a:r>
              <a:rPr lang="en-US" sz="1700" dirty="0">
                <a:latin typeface="+mn-lt"/>
                <a:ea typeface="+mn-ea"/>
                <a:cs typeface="+mn-cs"/>
              </a:rPr>
              <a:t> causa</a:t>
            </a:r>
          </a:p>
          <a:p>
            <a:pPr indent="-228600">
              <a:spcAft>
                <a:spcPts val="600"/>
              </a:spcAft>
              <a:buFont typeface="Arial" panose="020B0604020202020204" pitchFamily="34" charset="0"/>
              <a:buChar char="•"/>
            </a:pPr>
            <a:endParaRPr lang="en-US" sz="1700" b="1" dirty="0">
              <a:latin typeface="+mn-lt"/>
              <a:ea typeface="+mn-ea"/>
              <a:cs typeface="+mn-cs"/>
            </a:endParaRPr>
          </a:p>
        </p:txBody>
      </p:sp>
    </p:spTree>
    <p:extLst>
      <p:ext uri="{BB962C8B-B14F-4D97-AF65-F5344CB8AC3E}">
        <p14:creationId xmlns:p14="http://schemas.microsoft.com/office/powerpoint/2010/main" val="31008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7C2616-6D86-6ECD-D243-7F4D1A5A75E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C8DD3A-92AD-FFF6-5C04-F72F8DC6DD02}"/>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Experiencia 5</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ítulo 1">
            <a:extLst>
              <a:ext uri="{FF2B5EF4-FFF2-40B4-BE49-F238E27FC236}">
                <a16:creationId xmlns:a16="http://schemas.microsoft.com/office/drawing/2014/main" id="{3554C5B5-5FF6-2869-F84A-AD86D499E110}"/>
              </a:ext>
            </a:extLst>
          </p:cNvPr>
          <p:cNvSpPr txBox="1">
            <a:spLocks/>
          </p:cNvSpPr>
          <p:nvPr/>
        </p:nvSpPr>
        <p:spPr>
          <a:xfrm>
            <a:off x="1371599" y="2318197"/>
            <a:ext cx="9724031" cy="36833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700" b="1" dirty="0" err="1">
                <a:effectLst/>
                <a:latin typeface="+mn-lt"/>
                <a:ea typeface="+mn-ea"/>
                <a:cs typeface="+mn-cs"/>
              </a:rPr>
              <a:t>Objetivo</a:t>
            </a:r>
            <a:r>
              <a:rPr lang="en-US" sz="1700" b="1" dirty="0">
                <a:effectLst/>
                <a:latin typeface="+mn-lt"/>
                <a:ea typeface="+mn-ea"/>
                <a:cs typeface="+mn-cs"/>
              </a:rPr>
              <a:t>: </a:t>
            </a:r>
            <a:r>
              <a:rPr lang="en-US" sz="1700" dirty="0" err="1">
                <a:effectLst/>
                <a:latin typeface="+mn-lt"/>
                <a:ea typeface="+mn-ea"/>
                <a:cs typeface="+mn-cs"/>
              </a:rPr>
              <a:t>Verificar</a:t>
            </a:r>
            <a:r>
              <a:rPr lang="en-US" sz="1700" dirty="0">
                <a:effectLst/>
                <a:latin typeface="+mn-lt"/>
                <a:ea typeface="+mn-ea"/>
                <a:cs typeface="+mn-cs"/>
              </a:rPr>
              <a:t> </a:t>
            </a:r>
            <a:r>
              <a:rPr lang="en-US" sz="1700" dirty="0" err="1">
                <a:effectLst/>
                <a:latin typeface="+mn-lt"/>
                <a:ea typeface="+mn-ea"/>
                <a:cs typeface="+mn-cs"/>
              </a:rPr>
              <a:t>quais</a:t>
            </a:r>
            <a:r>
              <a:rPr lang="en-US" sz="1700" dirty="0">
                <a:effectLst/>
                <a:latin typeface="+mn-lt"/>
                <a:ea typeface="+mn-ea"/>
                <a:cs typeface="+mn-cs"/>
              </a:rPr>
              <a:t> as </a:t>
            </a:r>
            <a:r>
              <a:rPr lang="en-US" sz="1700" dirty="0" err="1">
                <a:effectLst/>
                <a:latin typeface="+mn-lt"/>
                <a:ea typeface="+mn-ea"/>
                <a:cs typeface="+mn-cs"/>
              </a:rPr>
              <a:t>variáveis</a:t>
            </a:r>
            <a:r>
              <a:rPr lang="en-US" sz="1700" dirty="0">
                <a:effectLst/>
                <a:latin typeface="+mn-lt"/>
                <a:ea typeface="+mn-ea"/>
                <a:cs typeface="+mn-cs"/>
              </a:rPr>
              <a:t> </a:t>
            </a:r>
            <a:r>
              <a:rPr lang="en-US" sz="1700" dirty="0" err="1">
                <a:effectLst/>
                <a:latin typeface="+mn-lt"/>
                <a:ea typeface="+mn-ea"/>
                <a:cs typeface="+mn-cs"/>
              </a:rPr>
              <a:t>não</a:t>
            </a:r>
            <a:r>
              <a:rPr lang="en-US" sz="1700" dirty="0">
                <a:effectLst/>
                <a:latin typeface="+mn-lt"/>
                <a:ea typeface="+mn-ea"/>
                <a:cs typeface="+mn-cs"/>
              </a:rPr>
              <a:t> </a:t>
            </a:r>
            <a:r>
              <a:rPr lang="en-US" sz="1700" dirty="0" err="1">
                <a:effectLst/>
                <a:latin typeface="+mn-lt"/>
                <a:ea typeface="+mn-ea"/>
                <a:cs typeface="+mn-cs"/>
              </a:rPr>
              <a:t>sensíveis</a:t>
            </a:r>
            <a:r>
              <a:rPr lang="en-US" sz="1700" dirty="0">
                <a:effectLst/>
                <a:latin typeface="+mn-lt"/>
                <a:ea typeface="+mn-ea"/>
                <a:cs typeface="+mn-cs"/>
              </a:rPr>
              <a:t> que </a:t>
            </a:r>
            <a:r>
              <a:rPr lang="en-US" sz="1700" dirty="0" err="1">
                <a:effectLst/>
                <a:latin typeface="+mn-lt"/>
                <a:ea typeface="+mn-ea"/>
                <a:cs typeface="+mn-cs"/>
              </a:rPr>
              <a:t>permitem</a:t>
            </a:r>
            <a:r>
              <a:rPr lang="en-US" sz="1700" dirty="0">
                <a:effectLst/>
                <a:latin typeface="+mn-lt"/>
                <a:ea typeface="+mn-ea"/>
                <a:cs typeface="+mn-cs"/>
              </a:rPr>
              <a:t> </a:t>
            </a:r>
            <a:r>
              <a:rPr lang="en-US" sz="1700" dirty="0" err="1">
                <a:effectLst/>
                <a:latin typeface="+mn-lt"/>
                <a:ea typeface="+mn-ea"/>
                <a:cs typeface="+mn-cs"/>
              </a:rPr>
              <a:t>prever</a:t>
            </a:r>
            <a:r>
              <a:rPr lang="en-US" sz="1700" dirty="0">
                <a:effectLst/>
                <a:latin typeface="+mn-lt"/>
                <a:ea typeface="+mn-ea"/>
                <a:cs typeface="+mn-cs"/>
              </a:rPr>
              <a:t> o valor das </a:t>
            </a:r>
            <a:r>
              <a:rPr lang="en-US" sz="1700" dirty="0" err="1">
                <a:effectLst/>
                <a:latin typeface="+mn-lt"/>
                <a:ea typeface="+mn-ea"/>
                <a:cs typeface="+mn-cs"/>
              </a:rPr>
              <a:t>variáveis</a:t>
            </a:r>
            <a:r>
              <a:rPr lang="en-US" sz="1700" dirty="0">
                <a:effectLst/>
                <a:latin typeface="+mn-lt"/>
                <a:ea typeface="+mn-ea"/>
                <a:cs typeface="+mn-cs"/>
              </a:rPr>
              <a:t> </a:t>
            </a:r>
            <a:r>
              <a:rPr lang="en-US" sz="1700" dirty="0" err="1">
                <a:effectLst/>
                <a:latin typeface="+mn-lt"/>
                <a:ea typeface="+mn-ea"/>
                <a:cs typeface="+mn-cs"/>
              </a:rPr>
              <a:t>sensíveis</a:t>
            </a:r>
            <a:r>
              <a:rPr lang="en-US" sz="1700" dirty="0">
                <a:effectLst/>
                <a:latin typeface="+mn-lt"/>
                <a:ea typeface="+mn-ea"/>
                <a:cs typeface="+mn-cs"/>
              </a:rPr>
              <a:t> </a:t>
            </a:r>
            <a:r>
              <a:rPr lang="en-US" sz="1700" dirty="0" err="1">
                <a:effectLst/>
                <a:latin typeface="+mn-lt"/>
                <a:ea typeface="+mn-ea"/>
                <a:cs typeface="+mn-cs"/>
              </a:rPr>
              <a:t>agrupadas</a:t>
            </a:r>
            <a:endParaRPr lang="en-US" sz="1700" dirty="0">
              <a:effectLst/>
              <a:latin typeface="+mn-lt"/>
              <a:ea typeface="+mn-ea"/>
              <a:cs typeface="+mn-cs"/>
            </a:endParaRPr>
          </a:p>
          <a:p>
            <a:pPr>
              <a:spcAft>
                <a:spcPts val="600"/>
              </a:spcAft>
            </a:pPr>
            <a:endParaRPr lang="en-US" sz="1700" dirty="0">
              <a:latin typeface="+mn-lt"/>
              <a:ea typeface="+mn-ea"/>
              <a:cs typeface="+mn-cs"/>
            </a:endParaRPr>
          </a:p>
          <a:p>
            <a:pPr>
              <a:spcAft>
                <a:spcPts val="600"/>
              </a:spcAft>
            </a:pPr>
            <a:r>
              <a:rPr lang="en-US" sz="1700" b="1" dirty="0" err="1">
                <a:latin typeface="+mn-lt"/>
                <a:ea typeface="+mn-ea"/>
                <a:cs typeface="+mn-cs"/>
              </a:rPr>
              <a:t>Trabalho</a:t>
            </a:r>
            <a:r>
              <a:rPr lang="en-US" sz="1700" dirty="0">
                <a:latin typeface="+mn-lt"/>
                <a:ea typeface="+mn-ea"/>
                <a:cs typeface="+mn-cs"/>
              </a:rPr>
              <a:t> </a:t>
            </a:r>
            <a:r>
              <a:rPr lang="en-US" sz="1700" b="1" dirty="0" err="1">
                <a:latin typeface="+mn-lt"/>
                <a:ea typeface="+mn-ea"/>
                <a:cs typeface="+mn-cs"/>
              </a:rPr>
              <a:t>Realizado</a:t>
            </a:r>
            <a:r>
              <a:rPr lang="en-US" sz="1700" b="1" dirty="0">
                <a:latin typeface="+mn-lt"/>
                <a:ea typeface="+mn-ea"/>
                <a:cs typeface="+mn-cs"/>
              </a:rPr>
              <a:t>: </a:t>
            </a:r>
            <a:r>
              <a:rPr lang="en-US" sz="1700" dirty="0">
                <a:effectLst/>
                <a:latin typeface="+mn-lt"/>
                <a:ea typeface="+mn-ea"/>
                <a:cs typeface="+mn-cs"/>
                <a:hlinkClick r:id="rId2"/>
              </a:rPr>
              <a:t>https://drive.google.com/file/d/1IYTJGz70mXFBXCcKUJirSup3T5lgx879/view?usp=sharing</a:t>
            </a:r>
            <a:endParaRPr lang="en-US" sz="1700" dirty="0">
              <a:effectLst/>
              <a:latin typeface="+mn-lt"/>
              <a:ea typeface="+mn-ea"/>
              <a:cs typeface="+mn-cs"/>
            </a:endParaRPr>
          </a:p>
          <a:p>
            <a:pPr>
              <a:spcAft>
                <a:spcPts val="600"/>
              </a:spcAft>
            </a:pPr>
            <a:r>
              <a:rPr lang="en-US" sz="1700" dirty="0" err="1">
                <a:latin typeface="+mn-lt"/>
                <a:ea typeface="+mn-ea"/>
                <a:cs typeface="+mn-cs"/>
              </a:rPr>
              <a:t>Semelhante</a:t>
            </a:r>
            <a:r>
              <a:rPr lang="en-US" sz="1700" dirty="0">
                <a:latin typeface="+mn-lt"/>
                <a:ea typeface="+mn-ea"/>
                <a:cs typeface="+mn-cs"/>
              </a:rPr>
              <a:t> à </a:t>
            </a:r>
            <a:r>
              <a:rPr lang="en-US" sz="1700" dirty="0" err="1">
                <a:latin typeface="+mn-lt"/>
                <a:ea typeface="+mn-ea"/>
                <a:cs typeface="+mn-cs"/>
              </a:rPr>
              <a:t>experiencia</a:t>
            </a:r>
            <a:r>
              <a:rPr lang="en-US" sz="1700" dirty="0">
                <a:latin typeface="+mn-lt"/>
                <a:ea typeface="+mn-ea"/>
                <a:cs typeface="+mn-cs"/>
              </a:rPr>
              <a:t> 3, a </a:t>
            </a:r>
            <a:r>
              <a:rPr lang="en-US" sz="1700" dirty="0" err="1">
                <a:latin typeface="+mn-lt"/>
                <a:ea typeface="+mn-ea"/>
                <a:cs typeface="+mn-cs"/>
              </a:rPr>
              <a:t>alteração</a:t>
            </a:r>
            <a:r>
              <a:rPr lang="en-US" sz="1700" dirty="0">
                <a:latin typeface="+mn-lt"/>
                <a:ea typeface="+mn-ea"/>
                <a:cs typeface="+mn-cs"/>
              </a:rPr>
              <a:t> </a:t>
            </a:r>
            <a:r>
              <a:rPr lang="en-US" sz="1700" dirty="0" err="1">
                <a:latin typeface="+mn-lt"/>
                <a:ea typeface="+mn-ea"/>
                <a:cs typeface="+mn-cs"/>
              </a:rPr>
              <a:t>na</a:t>
            </a:r>
            <a:r>
              <a:rPr lang="en-US" sz="1700" dirty="0">
                <a:latin typeface="+mn-lt"/>
                <a:ea typeface="+mn-ea"/>
                <a:cs typeface="+mn-cs"/>
              </a:rPr>
              <a:t> </a:t>
            </a:r>
            <a:r>
              <a:rPr lang="en-US" sz="1700" dirty="0" err="1">
                <a:latin typeface="+mn-lt"/>
                <a:ea typeface="+mn-ea"/>
                <a:cs typeface="+mn-cs"/>
              </a:rPr>
              <a:t>experiencia</a:t>
            </a:r>
            <a:r>
              <a:rPr lang="en-US" sz="1700" dirty="0">
                <a:latin typeface="+mn-lt"/>
                <a:ea typeface="+mn-ea"/>
                <a:cs typeface="+mn-cs"/>
              </a:rPr>
              <a:t> 5 é que o target </a:t>
            </a:r>
            <a:r>
              <a:rPr lang="en-US" sz="1700" dirty="0" err="1">
                <a:latin typeface="+mn-lt"/>
                <a:ea typeface="+mn-ea"/>
                <a:cs typeface="+mn-cs"/>
              </a:rPr>
              <a:t>em</a:t>
            </a:r>
            <a:r>
              <a:rPr lang="en-US" sz="1700" dirty="0">
                <a:latin typeface="+mn-lt"/>
                <a:ea typeface="+mn-ea"/>
                <a:cs typeface="+mn-cs"/>
              </a:rPr>
              <a:t> </a:t>
            </a:r>
            <a:r>
              <a:rPr lang="en-US" sz="1700" dirty="0" err="1">
                <a:latin typeface="+mn-lt"/>
                <a:ea typeface="+mn-ea"/>
                <a:cs typeface="+mn-cs"/>
              </a:rPr>
              <a:t>vez</a:t>
            </a:r>
            <a:r>
              <a:rPr lang="en-US" sz="1700" dirty="0">
                <a:latin typeface="+mn-lt"/>
                <a:ea typeface="+mn-ea"/>
                <a:cs typeface="+mn-cs"/>
              </a:rPr>
              <a:t> de ser o valor de </a:t>
            </a:r>
            <a:r>
              <a:rPr lang="en-US" sz="1700" dirty="0" err="1">
                <a:latin typeface="+mn-lt"/>
                <a:ea typeface="+mn-ea"/>
                <a:cs typeface="+mn-cs"/>
              </a:rPr>
              <a:t>uma</a:t>
            </a:r>
            <a:r>
              <a:rPr lang="en-US" sz="1700" dirty="0">
                <a:latin typeface="+mn-lt"/>
                <a:ea typeface="+mn-ea"/>
                <a:cs typeface="+mn-cs"/>
              </a:rPr>
              <a:t> </a:t>
            </a:r>
            <a:r>
              <a:rPr lang="en-US" sz="1700" dirty="0" err="1">
                <a:latin typeface="+mn-lt"/>
                <a:ea typeface="+mn-ea"/>
                <a:cs typeface="+mn-cs"/>
              </a:rPr>
              <a:t>única</a:t>
            </a:r>
            <a:r>
              <a:rPr lang="en-US" sz="1700" dirty="0">
                <a:latin typeface="+mn-lt"/>
                <a:ea typeface="+mn-ea"/>
                <a:cs typeface="+mn-cs"/>
              </a:rPr>
              <a:t> </a:t>
            </a:r>
            <a:r>
              <a:rPr lang="en-US" sz="1700" dirty="0" err="1">
                <a:latin typeface="+mn-lt"/>
                <a:ea typeface="+mn-ea"/>
                <a:cs typeface="+mn-cs"/>
              </a:rPr>
              <a:t>variável</a:t>
            </a:r>
            <a:r>
              <a:rPr lang="en-US" sz="1700" dirty="0">
                <a:latin typeface="+mn-lt"/>
                <a:ea typeface="+mn-ea"/>
                <a:cs typeface="+mn-cs"/>
              </a:rPr>
              <a:t> </a:t>
            </a:r>
            <a:r>
              <a:rPr lang="en-US" sz="1700" dirty="0" err="1">
                <a:latin typeface="+mn-lt"/>
                <a:ea typeface="+mn-ea"/>
                <a:cs typeface="+mn-cs"/>
              </a:rPr>
              <a:t>sensível</a:t>
            </a:r>
            <a:r>
              <a:rPr lang="en-US" sz="1700" dirty="0">
                <a:latin typeface="+mn-lt"/>
                <a:ea typeface="+mn-ea"/>
                <a:cs typeface="+mn-cs"/>
              </a:rPr>
              <a:t> é a </a:t>
            </a:r>
            <a:r>
              <a:rPr lang="en-US" sz="1700" dirty="0" err="1">
                <a:latin typeface="+mn-lt"/>
                <a:ea typeface="+mn-ea"/>
                <a:cs typeface="+mn-cs"/>
              </a:rPr>
              <a:t>conjunção</a:t>
            </a:r>
            <a:r>
              <a:rPr lang="en-US" sz="1700" dirty="0">
                <a:latin typeface="+mn-lt"/>
                <a:ea typeface="+mn-ea"/>
                <a:cs typeface="+mn-cs"/>
              </a:rPr>
              <a:t> de </a:t>
            </a:r>
            <a:r>
              <a:rPr lang="en-US" sz="1700" dirty="0" err="1">
                <a:latin typeface="+mn-lt"/>
                <a:ea typeface="+mn-ea"/>
                <a:cs typeface="+mn-cs"/>
              </a:rPr>
              <a:t>valores</a:t>
            </a:r>
            <a:r>
              <a:rPr lang="en-US" sz="1700" dirty="0">
                <a:latin typeface="+mn-lt"/>
                <a:ea typeface="+mn-ea"/>
                <a:cs typeface="+mn-cs"/>
              </a:rPr>
              <a:t> de </a:t>
            </a:r>
            <a:r>
              <a:rPr lang="en-US" sz="1700" dirty="0" err="1">
                <a:latin typeface="+mn-lt"/>
                <a:ea typeface="+mn-ea"/>
                <a:cs typeface="+mn-cs"/>
              </a:rPr>
              <a:t>variáveis</a:t>
            </a:r>
            <a:r>
              <a:rPr lang="en-US" sz="1700" dirty="0">
                <a:latin typeface="+mn-lt"/>
                <a:ea typeface="+mn-ea"/>
                <a:cs typeface="+mn-cs"/>
              </a:rPr>
              <a:t> </a:t>
            </a:r>
            <a:r>
              <a:rPr lang="en-US" sz="1700" dirty="0" err="1">
                <a:latin typeface="+mn-lt"/>
                <a:ea typeface="+mn-ea"/>
                <a:cs typeface="+mn-cs"/>
              </a:rPr>
              <a:t>sensíveis</a:t>
            </a:r>
            <a:r>
              <a:rPr lang="en-US" sz="1700" dirty="0">
                <a:latin typeface="+mn-lt"/>
                <a:ea typeface="+mn-ea"/>
                <a:cs typeface="+mn-cs"/>
              </a:rPr>
              <a:t>.</a:t>
            </a:r>
          </a:p>
          <a:p>
            <a:pPr>
              <a:spcAft>
                <a:spcPts val="600"/>
              </a:spcAft>
            </a:pPr>
            <a:endParaRPr lang="en-US" sz="1700" dirty="0">
              <a:latin typeface="+mn-lt"/>
              <a:ea typeface="+mn-ea"/>
              <a:cs typeface="+mn-cs"/>
            </a:endParaRPr>
          </a:p>
          <a:p>
            <a:pPr>
              <a:spcAft>
                <a:spcPts val="600"/>
              </a:spcAft>
            </a:pPr>
            <a:r>
              <a:rPr lang="en-US" sz="1700" b="1" dirty="0" err="1">
                <a:latin typeface="+mn-lt"/>
                <a:ea typeface="+mn-ea"/>
                <a:cs typeface="+mn-cs"/>
              </a:rPr>
              <a:t>Notas</a:t>
            </a:r>
            <a:r>
              <a:rPr lang="en-US" sz="1700" b="1" dirty="0">
                <a:latin typeface="+mn-lt"/>
                <a:ea typeface="+mn-ea"/>
                <a:cs typeface="+mn-cs"/>
              </a:rPr>
              <a:t> de </a:t>
            </a:r>
            <a:r>
              <a:rPr lang="en-US" sz="1700" b="1" dirty="0" err="1">
                <a:latin typeface="+mn-lt"/>
                <a:ea typeface="+mn-ea"/>
                <a:cs typeface="+mn-cs"/>
              </a:rPr>
              <a:t>análise</a:t>
            </a:r>
            <a:r>
              <a:rPr lang="en-US" sz="1700" b="1" dirty="0">
                <a:latin typeface="+mn-lt"/>
                <a:ea typeface="+mn-ea"/>
                <a:cs typeface="+mn-cs"/>
              </a:rPr>
              <a:t>: </a:t>
            </a:r>
          </a:p>
          <a:p>
            <a:pPr>
              <a:spcAft>
                <a:spcPts val="600"/>
              </a:spcAft>
            </a:pPr>
            <a:r>
              <a:rPr lang="en-US" sz="1700" dirty="0">
                <a:effectLst/>
                <a:latin typeface="+mn-lt"/>
                <a:ea typeface="+mn-ea"/>
                <a:cs typeface="+mn-cs"/>
              </a:rPr>
              <a:t>	A accuracy  dos </a:t>
            </a:r>
            <a:r>
              <a:rPr lang="en-US" sz="1700" dirty="0" err="1">
                <a:effectLst/>
                <a:latin typeface="+mn-lt"/>
                <a:ea typeface="+mn-ea"/>
                <a:cs typeface="+mn-cs"/>
              </a:rPr>
              <a:t>modelos</a:t>
            </a:r>
            <a:r>
              <a:rPr lang="en-US" sz="1700" dirty="0">
                <a:effectLst/>
                <a:latin typeface="+mn-lt"/>
                <a:ea typeface="+mn-ea"/>
                <a:cs typeface="+mn-cs"/>
              </a:rPr>
              <a:t> é </a:t>
            </a:r>
            <a:r>
              <a:rPr lang="en-US" sz="1700" dirty="0" err="1">
                <a:effectLst/>
                <a:latin typeface="+mn-lt"/>
                <a:ea typeface="+mn-ea"/>
                <a:cs typeface="+mn-cs"/>
              </a:rPr>
              <a:t>substancialmente</a:t>
            </a:r>
            <a:r>
              <a:rPr lang="en-US" sz="1700" dirty="0">
                <a:effectLst/>
                <a:latin typeface="+mn-lt"/>
                <a:ea typeface="+mn-ea"/>
                <a:cs typeface="+mn-cs"/>
              </a:rPr>
              <a:t> inferior </a:t>
            </a:r>
            <a:r>
              <a:rPr lang="en-US" sz="1700" dirty="0" err="1">
                <a:effectLst/>
                <a:latin typeface="+mn-lt"/>
                <a:ea typeface="+mn-ea"/>
                <a:cs typeface="+mn-cs"/>
              </a:rPr>
              <a:t>quando</a:t>
            </a:r>
            <a:r>
              <a:rPr lang="en-US" sz="1700" dirty="0">
                <a:effectLst/>
                <a:latin typeface="+mn-lt"/>
                <a:ea typeface="+mn-ea"/>
                <a:cs typeface="+mn-cs"/>
              </a:rPr>
              <a:t> </a:t>
            </a:r>
            <a:r>
              <a:rPr lang="en-US" sz="1700" dirty="0" err="1">
                <a:effectLst/>
                <a:latin typeface="+mn-lt"/>
                <a:ea typeface="+mn-ea"/>
                <a:cs typeface="+mn-cs"/>
              </a:rPr>
              <a:t>comparado</a:t>
            </a:r>
            <a:r>
              <a:rPr lang="en-US" sz="1700" dirty="0">
                <a:effectLst/>
                <a:latin typeface="+mn-lt"/>
                <a:ea typeface="+mn-ea"/>
                <a:cs typeface="+mn-cs"/>
              </a:rPr>
              <a:t> com </a:t>
            </a:r>
            <a:r>
              <a:rPr lang="en-US" sz="1700" dirty="0" err="1">
                <a:effectLst/>
                <a:latin typeface="+mn-lt"/>
                <a:ea typeface="+mn-ea"/>
                <a:cs typeface="+mn-cs"/>
              </a:rPr>
              <a:t>os</a:t>
            </a:r>
            <a:r>
              <a:rPr lang="en-US" sz="1700" dirty="0">
                <a:effectLst/>
                <a:latin typeface="+mn-lt"/>
                <a:ea typeface="+mn-ea"/>
                <a:cs typeface="+mn-cs"/>
              </a:rPr>
              <a:t> </a:t>
            </a:r>
            <a:r>
              <a:rPr lang="en-US" sz="1700" dirty="0" err="1">
                <a:effectLst/>
                <a:latin typeface="+mn-lt"/>
                <a:ea typeface="+mn-ea"/>
                <a:cs typeface="+mn-cs"/>
              </a:rPr>
              <a:t>modelos</a:t>
            </a:r>
            <a:r>
              <a:rPr lang="en-US" sz="1700" dirty="0">
                <a:effectLst/>
                <a:latin typeface="+mn-lt"/>
                <a:ea typeface="+mn-ea"/>
                <a:cs typeface="+mn-cs"/>
              </a:rPr>
              <a:t> que </a:t>
            </a:r>
            <a:r>
              <a:rPr lang="en-US" sz="1700" dirty="0" err="1">
                <a:effectLst/>
                <a:latin typeface="+mn-lt"/>
                <a:ea typeface="+mn-ea"/>
                <a:cs typeface="+mn-cs"/>
              </a:rPr>
              <a:t>previam</a:t>
            </a:r>
            <a:r>
              <a:rPr lang="en-US" sz="1700" dirty="0">
                <a:effectLst/>
                <a:latin typeface="+mn-lt"/>
                <a:ea typeface="+mn-ea"/>
                <a:cs typeface="+mn-cs"/>
              </a:rPr>
              <a:t> </a:t>
            </a:r>
            <a:r>
              <a:rPr lang="en-US" sz="1700" dirty="0" err="1">
                <a:effectLst/>
                <a:latin typeface="+mn-lt"/>
                <a:ea typeface="+mn-ea"/>
                <a:cs typeface="+mn-cs"/>
              </a:rPr>
              <a:t>apenas</a:t>
            </a:r>
            <a:r>
              <a:rPr lang="en-US" sz="1700" dirty="0">
                <a:effectLst/>
                <a:latin typeface="+mn-lt"/>
                <a:ea typeface="+mn-ea"/>
                <a:cs typeface="+mn-cs"/>
              </a:rPr>
              <a:t> o valor de um </a:t>
            </a:r>
            <a:r>
              <a:rPr lang="en-US" sz="1700" dirty="0" err="1">
                <a:effectLst/>
                <a:latin typeface="+mn-lt"/>
                <a:ea typeface="+mn-ea"/>
                <a:cs typeface="+mn-cs"/>
              </a:rPr>
              <a:t>atributo</a:t>
            </a:r>
            <a:r>
              <a:rPr lang="en-US" sz="1700" dirty="0">
                <a:effectLst/>
                <a:latin typeface="+mn-lt"/>
                <a:ea typeface="+mn-ea"/>
                <a:cs typeface="+mn-cs"/>
              </a:rPr>
              <a:t> </a:t>
            </a:r>
            <a:r>
              <a:rPr lang="en-US" sz="1700" dirty="0" err="1">
                <a:effectLst/>
                <a:latin typeface="+mn-lt"/>
                <a:ea typeface="+mn-ea"/>
                <a:cs typeface="+mn-cs"/>
              </a:rPr>
              <a:t>sensível</a:t>
            </a:r>
            <a:r>
              <a:rPr lang="en-US" sz="1700" dirty="0">
                <a:effectLst/>
                <a:latin typeface="+mn-lt"/>
                <a:ea typeface="+mn-ea"/>
                <a:cs typeface="+mn-cs"/>
              </a:rPr>
              <a:t>. (</a:t>
            </a:r>
            <a:r>
              <a:rPr lang="en-US" sz="1700" dirty="0" err="1">
                <a:effectLst/>
                <a:latin typeface="+mn-lt"/>
                <a:ea typeface="+mn-ea"/>
                <a:cs typeface="+mn-cs"/>
              </a:rPr>
              <a:t>maior</a:t>
            </a:r>
            <a:r>
              <a:rPr lang="en-US" sz="1700" dirty="0">
                <a:effectLst/>
                <a:latin typeface="+mn-lt"/>
                <a:ea typeface="+mn-ea"/>
                <a:cs typeface="+mn-cs"/>
              </a:rPr>
              <a:t> </a:t>
            </a:r>
            <a:r>
              <a:rPr lang="en-US" sz="1700" dirty="0" err="1">
                <a:effectLst/>
                <a:latin typeface="+mn-lt"/>
                <a:ea typeface="+mn-ea"/>
                <a:cs typeface="+mn-cs"/>
              </a:rPr>
              <a:t>dificuldade</a:t>
            </a:r>
            <a:r>
              <a:rPr lang="en-US" sz="1700" dirty="0">
                <a:effectLst/>
                <a:latin typeface="+mn-lt"/>
                <a:ea typeface="+mn-ea"/>
                <a:cs typeface="+mn-cs"/>
              </a:rPr>
              <a:t> </a:t>
            </a:r>
            <a:r>
              <a:rPr lang="en-US" sz="1700" dirty="0" err="1">
                <a:effectLst/>
                <a:latin typeface="+mn-lt"/>
                <a:ea typeface="+mn-ea"/>
                <a:cs typeface="+mn-cs"/>
              </a:rPr>
              <a:t>em</a:t>
            </a:r>
            <a:r>
              <a:rPr lang="en-US" sz="1700" dirty="0">
                <a:effectLst/>
                <a:latin typeface="+mn-lt"/>
                <a:ea typeface="+mn-ea"/>
                <a:cs typeface="+mn-cs"/>
              </a:rPr>
              <a:t> </a:t>
            </a:r>
            <a:r>
              <a:rPr lang="en-US" sz="1700" dirty="0" err="1">
                <a:effectLst/>
                <a:latin typeface="+mn-lt"/>
                <a:ea typeface="+mn-ea"/>
                <a:cs typeface="+mn-cs"/>
              </a:rPr>
              <a:t>prever</a:t>
            </a:r>
            <a:r>
              <a:rPr lang="en-US" sz="1700" dirty="0">
                <a:effectLst/>
                <a:latin typeface="+mn-lt"/>
                <a:ea typeface="+mn-ea"/>
                <a:cs typeface="+mn-cs"/>
              </a:rPr>
              <a:t> </a:t>
            </a:r>
            <a:r>
              <a:rPr lang="en-US" sz="1700" dirty="0" err="1">
                <a:effectLst/>
                <a:latin typeface="+mn-lt"/>
                <a:ea typeface="+mn-ea"/>
                <a:cs typeface="+mn-cs"/>
              </a:rPr>
              <a:t>combinações</a:t>
            </a:r>
            <a:r>
              <a:rPr lang="en-US" sz="1700" dirty="0">
                <a:effectLst/>
                <a:latin typeface="+mn-lt"/>
                <a:ea typeface="+mn-ea"/>
                <a:cs typeface="+mn-cs"/>
              </a:rPr>
              <a:t> de </a:t>
            </a:r>
            <a:r>
              <a:rPr lang="en-US" sz="1700" dirty="0" err="1">
                <a:effectLst/>
                <a:latin typeface="+mn-lt"/>
                <a:ea typeface="+mn-ea"/>
                <a:cs typeface="+mn-cs"/>
              </a:rPr>
              <a:t>atributos</a:t>
            </a:r>
            <a:r>
              <a:rPr lang="en-US" sz="1700" dirty="0">
                <a:effectLst/>
                <a:latin typeface="+mn-lt"/>
                <a:ea typeface="+mn-ea"/>
                <a:cs typeface="+mn-cs"/>
              </a:rPr>
              <a:t> </a:t>
            </a:r>
            <a:r>
              <a:rPr lang="en-US" sz="1700" dirty="0" err="1">
                <a:effectLst/>
                <a:latin typeface="+mn-lt"/>
                <a:ea typeface="+mn-ea"/>
                <a:cs typeface="+mn-cs"/>
              </a:rPr>
              <a:t>sensíveis</a:t>
            </a:r>
            <a:r>
              <a:rPr lang="en-US" sz="1700" dirty="0">
                <a:effectLst/>
                <a:latin typeface="+mn-lt"/>
                <a:ea typeface="+mn-ea"/>
                <a:cs typeface="+mn-cs"/>
              </a:rPr>
              <a:t>)</a:t>
            </a:r>
          </a:p>
          <a:p>
            <a:pPr>
              <a:spcAft>
                <a:spcPts val="600"/>
              </a:spcAft>
            </a:pPr>
            <a:r>
              <a:rPr lang="en-US" sz="1700" dirty="0">
                <a:latin typeface="+mn-lt"/>
                <a:ea typeface="+mn-ea"/>
                <a:cs typeface="+mn-cs"/>
              </a:rPr>
              <a:t>	Para </a:t>
            </a:r>
            <a:r>
              <a:rPr lang="en-US" sz="1700" dirty="0" err="1">
                <a:latin typeface="+mn-lt"/>
                <a:ea typeface="+mn-ea"/>
                <a:cs typeface="+mn-cs"/>
              </a:rPr>
              <a:t>este</a:t>
            </a:r>
            <a:r>
              <a:rPr lang="en-US" sz="1700" dirty="0">
                <a:latin typeface="+mn-lt"/>
                <a:ea typeface="+mn-ea"/>
                <a:cs typeface="+mn-cs"/>
              </a:rPr>
              <a:t> dataset as </a:t>
            </a:r>
            <a:r>
              <a:rPr lang="en-US" sz="1700" dirty="0" err="1">
                <a:latin typeface="+mn-lt"/>
                <a:ea typeface="+mn-ea"/>
                <a:cs typeface="+mn-cs"/>
              </a:rPr>
              <a:t>variáveis</a:t>
            </a:r>
            <a:r>
              <a:rPr lang="en-US" sz="1700" dirty="0">
                <a:latin typeface="+mn-lt"/>
                <a:ea typeface="+mn-ea"/>
                <a:cs typeface="+mn-cs"/>
              </a:rPr>
              <a:t> </a:t>
            </a:r>
            <a:r>
              <a:rPr lang="en-US" sz="1700" dirty="0" err="1">
                <a:latin typeface="+mn-lt"/>
                <a:ea typeface="+mn-ea"/>
                <a:cs typeface="+mn-cs"/>
              </a:rPr>
              <a:t>mais</a:t>
            </a:r>
            <a:r>
              <a:rPr lang="en-US" sz="1700" dirty="0">
                <a:latin typeface="+mn-lt"/>
                <a:ea typeface="+mn-ea"/>
                <a:cs typeface="+mn-cs"/>
              </a:rPr>
              <a:t> </a:t>
            </a:r>
            <a:r>
              <a:rPr lang="en-US" sz="1700" dirty="0" err="1">
                <a:latin typeface="+mn-lt"/>
                <a:ea typeface="+mn-ea"/>
                <a:cs typeface="+mn-cs"/>
              </a:rPr>
              <a:t>importantes</a:t>
            </a:r>
            <a:r>
              <a:rPr lang="en-US" sz="1700" dirty="0">
                <a:latin typeface="+mn-lt"/>
                <a:ea typeface="+mn-ea"/>
                <a:cs typeface="+mn-cs"/>
              </a:rPr>
              <a:t> </a:t>
            </a:r>
            <a:r>
              <a:rPr lang="en-US" sz="1700" dirty="0" err="1">
                <a:latin typeface="+mn-lt"/>
                <a:ea typeface="+mn-ea"/>
                <a:cs typeface="+mn-cs"/>
              </a:rPr>
              <a:t>na</a:t>
            </a:r>
            <a:r>
              <a:rPr lang="en-US" sz="1700" dirty="0">
                <a:latin typeface="+mn-lt"/>
                <a:ea typeface="+mn-ea"/>
                <a:cs typeface="+mn-cs"/>
              </a:rPr>
              <a:t> </a:t>
            </a:r>
            <a:r>
              <a:rPr lang="en-US" sz="1700" dirty="0" err="1">
                <a:latin typeface="+mn-lt"/>
                <a:ea typeface="+mn-ea"/>
                <a:cs typeface="+mn-cs"/>
              </a:rPr>
              <a:t>previsão</a:t>
            </a:r>
            <a:r>
              <a:rPr lang="en-US" sz="1700" dirty="0">
                <a:latin typeface="+mn-lt"/>
                <a:ea typeface="+mn-ea"/>
                <a:cs typeface="+mn-cs"/>
              </a:rPr>
              <a:t> do valor </a:t>
            </a:r>
            <a:r>
              <a:rPr lang="en-US" sz="1700" dirty="0" err="1">
                <a:latin typeface="+mn-lt"/>
                <a:ea typeface="+mn-ea"/>
                <a:cs typeface="+mn-cs"/>
              </a:rPr>
              <a:t>tendem</a:t>
            </a:r>
            <a:r>
              <a:rPr lang="en-US" sz="1700" dirty="0">
                <a:latin typeface="+mn-lt"/>
                <a:ea typeface="+mn-ea"/>
                <a:cs typeface="+mn-cs"/>
              </a:rPr>
              <a:t> a ser sempre as </a:t>
            </a:r>
            <a:r>
              <a:rPr lang="en-US" sz="1700" dirty="0" err="1">
                <a:latin typeface="+mn-lt"/>
                <a:ea typeface="+mn-ea"/>
                <a:cs typeface="+mn-cs"/>
              </a:rPr>
              <a:t>mesmas</a:t>
            </a:r>
            <a:r>
              <a:rPr lang="en-US" sz="1700" dirty="0">
                <a:latin typeface="+mn-lt"/>
                <a:ea typeface="+mn-ea"/>
                <a:cs typeface="+mn-cs"/>
              </a:rPr>
              <a:t> (</a:t>
            </a:r>
            <a:r>
              <a:rPr lang="en-US" sz="1700" dirty="0" err="1">
                <a:latin typeface="+mn-lt"/>
                <a:ea typeface="+mn-ea"/>
                <a:cs typeface="+mn-cs"/>
              </a:rPr>
              <a:t>marital.status</a:t>
            </a:r>
            <a:r>
              <a:rPr lang="en-US" sz="1700" dirty="0">
                <a:latin typeface="+mn-lt"/>
                <a:ea typeface="+mn-ea"/>
                <a:cs typeface="+mn-cs"/>
              </a:rPr>
              <a:t>/relationship/</a:t>
            </a:r>
            <a:r>
              <a:rPr lang="en-US" sz="1700" dirty="0" err="1">
                <a:latin typeface="+mn-lt"/>
                <a:ea typeface="+mn-ea"/>
                <a:cs typeface="+mn-cs"/>
              </a:rPr>
              <a:t>hours.per.week</a:t>
            </a:r>
            <a:r>
              <a:rPr lang="en-US" sz="1700" dirty="0">
                <a:latin typeface="+mn-lt"/>
                <a:ea typeface="+mn-ea"/>
                <a:cs typeface="+mn-cs"/>
              </a:rPr>
              <a:t>). </a:t>
            </a:r>
            <a:r>
              <a:rPr lang="en-US" sz="1700" dirty="0" err="1">
                <a:latin typeface="+mn-lt"/>
                <a:ea typeface="+mn-ea"/>
                <a:cs typeface="+mn-cs"/>
              </a:rPr>
              <a:t>Estas</a:t>
            </a:r>
            <a:r>
              <a:rPr lang="en-US" sz="1700" dirty="0">
                <a:latin typeface="+mn-lt"/>
                <a:ea typeface="+mn-ea"/>
                <a:cs typeface="+mn-cs"/>
              </a:rPr>
              <a:t> </a:t>
            </a:r>
            <a:r>
              <a:rPr lang="en-US" sz="1700" dirty="0" err="1">
                <a:latin typeface="+mn-lt"/>
                <a:ea typeface="+mn-ea"/>
                <a:cs typeface="+mn-cs"/>
              </a:rPr>
              <a:t>variáveis</a:t>
            </a:r>
            <a:r>
              <a:rPr lang="en-US" sz="1700" dirty="0">
                <a:latin typeface="+mn-lt"/>
                <a:ea typeface="+mn-ea"/>
                <a:cs typeface="+mn-cs"/>
              </a:rPr>
              <a:t> </a:t>
            </a:r>
            <a:r>
              <a:rPr lang="en-US" sz="1700" dirty="0" err="1">
                <a:latin typeface="+mn-lt"/>
                <a:ea typeface="+mn-ea"/>
                <a:cs typeface="+mn-cs"/>
              </a:rPr>
              <a:t>ocupavam</a:t>
            </a:r>
            <a:r>
              <a:rPr lang="en-US" sz="1700" dirty="0">
                <a:latin typeface="+mn-lt"/>
                <a:ea typeface="+mn-ea"/>
                <a:cs typeface="+mn-cs"/>
              </a:rPr>
              <a:t> rankings </a:t>
            </a:r>
            <a:r>
              <a:rPr lang="en-US" sz="1700" dirty="0" err="1">
                <a:latin typeface="+mn-lt"/>
                <a:ea typeface="+mn-ea"/>
                <a:cs typeface="+mn-cs"/>
              </a:rPr>
              <a:t>elevados</a:t>
            </a:r>
            <a:r>
              <a:rPr lang="en-US" sz="1700" dirty="0">
                <a:latin typeface="+mn-lt"/>
                <a:ea typeface="+mn-ea"/>
                <a:cs typeface="+mn-cs"/>
              </a:rPr>
              <a:t> </a:t>
            </a:r>
            <a:r>
              <a:rPr lang="en-US" sz="1700" dirty="0" err="1">
                <a:latin typeface="+mn-lt"/>
                <a:ea typeface="+mn-ea"/>
                <a:cs typeface="+mn-cs"/>
              </a:rPr>
              <a:t>na</a:t>
            </a:r>
            <a:r>
              <a:rPr lang="en-US" sz="1700" dirty="0">
                <a:latin typeface="+mn-lt"/>
                <a:ea typeface="+mn-ea"/>
                <a:cs typeface="+mn-cs"/>
              </a:rPr>
              <a:t> </a:t>
            </a:r>
            <a:r>
              <a:rPr lang="en-US" sz="1700" dirty="0" err="1">
                <a:latin typeface="+mn-lt"/>
                <a:ea typeface="+mn-ea"/>
                <a:cs typeface="+mn-cs"/>
              </a:rPr>
              <a:t>experiencia</a:t>
            </a:r>
            <a:r>
              <a:rPr lang="en-US" sz="1700" dirty="0">
                <a:latin typeface="+mn-lt"/>
                <a:ea typeface="+mn-ea"/>
                <a:cs typeface="+mn-cs"/>
              </a:rPr>
              <a:t> 2</a:t>
            </a:r>
          </a:p>
          <a:p>
            <a:pPr indent="-228600">
              <a:spcAft>
                <a:spcPts val="600"/>
              </a:spcAft>
              <a:buFont typeface="Arial" panose="020B0604020202020204" pitchFamily="34" charset="0"/>
              <a:buChar char="•"/>
            </a:pPr>
            <a:endParaRPr lang="en-US" sz="1700" dirty="0">
              <a:latin typeface="+mn-lt"/>
              <a:ea typeface="+mn-ea"/>
              <a:cs typeface="+mn-cs"/>
            </a:endParaRPr>
          </a:p>
        </p:txBody>
      </p:sp>
    </p:spTree>
    <p:extLst>
      <p:ext uri="{BB962C8B-B14F-4D97-AF65-F5344CB8AC3E}">
        <p14:creationId xmlns:p14="http://schemas.microsoft.com/office/powerpoint/2010/main" val="43932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D1E4DE-C262-DDDF-7DCF-8386CB453562}"/>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8C5CEAA9-2EE9-4027-0745-7CA1F95A8D8F}"/>
              </a:ext>
            </a:extLst>
          </p:cNvPr>
          <p:cNvSpPr>
            <a:spLocks noGrp="1"/>
          </p:cNvSpPr>
          <p:nvPr>
            <p:ph type="ctrTitle"/>
          </p:nvPr>
        </p:nvSpPr>
        <p:spPr>
          <a:xfrm>
            <a:off x="1386865" y="818984"/>
            <a:ext cx="6596245" cy="3268520"/>
          </a:xfrm>
        </p:spPr>
        <p:txBody>
          <a:bodyPr>
            <a:normAutofit/>
          </a:bodyPr>
          <a:lstStyle/>
          <a:p>
            <a:pPr algn="r"/>
            <a:r>
              <a:rPr lang="pt-PT" sz="4800">
                <a:solidFill>
                  <a:srgbClr val="FFFFFF"/>
                </a:solidFill>
              </a:rPr>
              <a:t>Fairness dos Modelos</a:t>
            </a:r>
          </a:p>
        </p:txBody>
      </p:sp>
      <p:sp>
        <p:nvSpPr>
          <p:cNvPr id="54" name="Rectangle 5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20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50AC70-DBC5-E000-9807-B9C9B5A744A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879BDD-630D-185A-DA15-752ABCFFF63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dirty="0" err="1">
                <a:solidFill>
                  <a:srgbClr val="FFFFFF"/>
                </a:solidFill>
                <a:latin typeface="+mj-lt"/>
                <a:ea typeface="+mj-ea"/>
                <a:cs typeface="+mj-cs"/>
              </a:rPr>
              <a:t>Experiencia</a:t>
            </a:r>
            <a:r>
              <a:rPr lang="en-US" sz="3400" kern="1200" dirty="0">
                <a:solidFill>
                  <a:srgbClr val="FFFFFF"/>
                </a:solidFill>
                <a:latin typeface="+mj-lt"/>
                <a:ea typeface="+mj-ea"/>
                <a:cs typeface="+mj-cs"/>
              </a:rPr>
              <a:t> 4</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sp>
        <p:nvSpPr>
          <p:cNvPr id="6" name="Título 1">
            <a:extLst>
              <a:ext uri="{FF2B5EF4-FFF2-40B4-BE49-F238E27FC236}">
                <a16:creationId xmlns:a16="http://schemas.microsoft.com/office/drawing/2014/main" id="{9D054DD1-F1D0-1F99-7C58-701E0A51A703}"/>
              </a:ext>
            </a:extLst>
          </p:cNvPr>
          <p:cNvSpPr txBox="1">
            <a:spLocks/>
          </p:cNvSpPr>
          <p:nvPr/>
        </p:nvSpPr>
        <p:spPr>
          <a:xfrm>
            <a:off x="663739" y="2177519"/>
            <a:ext cx="10864518" cy="4245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err="1">
                <a:effectLst/>
                <a:latin typeface="+mn-lt"/>
                <a:ea typeface="+mn-ea"/>
                <a:cs typeface="+mn-cs"/>
              </a:rPr>
              <a:t>Objetivo</a:t>
            </a:r>
            <a:r>
              <a:rPr lang="en-US" sz="1200" b="1" dirty="0">
                <a:effectLst/>
                <a:latin typeface="+mn-lt"/>
                <a:ea typeface="+mn-ea"/>
                <a:cs typeface="+mn-cs"/>
              </a:rPr>
              <a:t>: </a:t>
            </a:r>
            <a:r>
              <a:rPr lang="en-US" sz="1200" dirty="0" err="1">
                <a:effectLst/>
                <a:latin typeface="+mn-lt"/>
                <a:ea typeface="+mn-ea"/>
                <a:cs typeface="+mn-cs"/>
              </a:rPr>
              <a:t>Avaliar</a:t>
            </a:r>
            <a:r>
              <a:rPr lang="en-US" sz="1200" dirty="0">
                <a:effectLst/>
                <a:latin typeface="+mn-lt"/>
                <a:ea typeface="+mn-ea"/>
                <a:cs typeface="+mn-cs"/>
              </a:rPr>
              <a:t> a fairness dos </a:t>
            </a:r>
            <a:r>
              <a:rPr lang="en-US" sz="1200" dirty="0" err="1">
                <a:effectLst/>
                <a:latin typeface="+mn-lt"/>
                <a:ea typeface="+mn-ea"/>
                <a:cs typeface="+mn-cs"/>
              </a:rPr>
              <a:t>modelos</a:t>
            </a:r>
            <a:r>
              <a:rPr lang="en-US" sz="1200" dirty="0">
                <a:effectLst/>
                <a:latin typeface="+mn-lt"/>
                <a:ea typeface="+mn-ea"/>
                <a:cs typeface="+mn-cs"/>
              </a:rPr>
              <a:t> de </a:t>
            </a:r>
            <a:r>
              <a:rPr lang="en-US" sz="1200" dirty="0" err="1">
                <a:effectLst/>
                <a:latin typeface="+mn-lt"/>
                <a:ea typeface="+mn-ea"/>
                <a:cs typeface="+mn-cs"/>
              </a:rPr>
              <a:t>previsão</a:t>
            </a:r>
            <a:r>
              <a:rPr lang="en-US" sz="1200" dirty="0">
                <a:effectLst/>
                <a:latin typeface="+mn-lt"/>
                <a:ea typeface="+mn-ea"/>
                <a:cs typeface="+mn-cs"/>
              </a:rPr>
              <a:t> do target do dataset (no </a:t>
            </a:r>
            <a:r>
              <a:rPr lang="en-US" sz="1200" dirty="0" err="1">
                <a:effectLst/>
                <a:latin typeface="+mn-lt"/>
                <a:ea typeface="+mn-ea"/>
                <a:cs typeface="+mn-cs"/>
              </a:rPr>
              <a:t>caso</a:t>
            </a:r>
            <a:r>
              <a:rPr lang="en-US" sz="1200" dirty="0">
                <a:effectLst/>
                <a:latin typeface="+mn-lt"/>
                <a:ea typeface="+mn-ea"/>
                <a:cs typeface="+mn-cs"/>
              </a:rPr>
              <a:t> de adult target é income) e </a:t>
            </a:r>
            <a:r>
              <a:rPr lang="en-US" sz="1200" dirty="0" err="1">
                <a:effectLst/>
                <a:latin typeface="+mn-lt"/>
                <a:ea typeface="+mn-ea"/>
                <a:cs typeface="+mn-cs"/>
              </a:rPr>
              <a:t>como</a:t>
            </a:r>
            <a:r>
              <a:rPr lang="en-US" sz="1200" dirty="0">
                <a:effectLst/>
                <a:latin typeface="+mn-lt"/>
                <a:ea typeface="+mn-ea"/>
                <a:cs typeface="+mn-cs"/>
              </a:rPr>
              <a:t> </a:t>
            </a:r>
            <a:r>
              <a:rPr lang="en-US" sz="1200" dirty="0" err="1">
                <a:effectLst/>
                <a:latin typeface="+mn-lt"/>
                <a:ea typeface="+mn-ea"/>
                <a:cs typeface="+mn-cs"/>
              </a:rPr>
              <a:t>esta</a:t>
            </a:r>
            <a:r>
              <a:rPr lang="en-US" sz="1200" dirty="0">
                <a:effectLst/>
                <a:latin typeface="+mn-lt"/>
                <a:ea typeface="+mn-ea"/>
                <a:cs typeface="+mn-cs"/>
              </a:rPr>
              <a:t> </a:t>
            </a:r>
            <a:r>
              <a:rPr lang="en-US" sz="1200" dirty="0" err="1">
                <a:effectLst/>
                <a:latin typeface="+mn-lt"/>
                <a:ea typeface="+mn-ea"/>
                <a:cs typeface="+mn-cs"/>
              </a:rPr>
              <a:t>oscila</a:t>
            </a:r>
            <a:r>
              <a:rPr lang="en-US" sz="1200" dirty="0">
                <a:effectLst/>
                <a:latin typeface="+mn-lt"/>
                <a:ea typeface="+mn-ea"/>
                <a:cs typeface="+mn-cs"/>
              </a:rPr>
              <a:t> com a </a:t>
            </a:r>
            <a:r>
              <a:rPr lang="en-US" sz="1200" dirty="0" err="1">
                <a:effectLst/>
                <a:latin typeface="+mn-lt"/>
                <a:ea typeface="+mn-ea"/>
                <a:cs typeface="+mn-cs"/>
              </a:rPr>
              <a:t>remoção</a:t>
            </a:r>
            <a:r>
              <a:rPr lang="en-US" sz="1200" dirty="0">
                <a:effectLst/>
                <a:latin typeface="+mn-lt"/>
                <a:ea typeface="+mn-ea"/>
                <a:cs typeface="+mn-cs"/>
              </a:rPr>
              <a:t> de </a:t>
            </a:r>
            <a:r>
              <a:rPr lang="en-US" sz="1200" dirty="0" err="1">
                <a:effectLst/>
                <a:latin typeface="+mn-lt"/>
                <a:ea typeface="+mn-ea"/>
                <a:cs typeface="+mn-cs"/>
              </a:rPr>
              <a:t>atributos</a:t>
            </a:r>
            <a:r>
              <a:rPr lang="en-US" sz="1200" dirty="0">
                <a:effectLst/>
                <a:latin typeface="+mn-lt"/>
                <a:ea typeface="+mn-ea"/>
                <a:cs typeface="+mn-cs"/>
              </a:rPr>
              <a:t> </a:t>
            </a:r>
            <a:r>
              <a:rPr lang="en-US" sz="1200" dirty="0" err="1">
                <a:effectLst/>
                <a:latin typeface="+mn-lt"/>
                <a:ea typeface="+mn-ea"/>
                <a:cs typeface="+mn-cs"/>
              </a:rPr>
              <a:t>não</a:t>
            </a:r>
            <a:r>
              <a:rPr lang="en-US" sz="1200" dirty="0">
                <a:effectLst/>
                <a:latin typeface="+mn-lt"/>
                <a:ea typeface="+mn-ea"/>
                <a:cs typeface="+mn-cs"/>
              </a:rPr>
              <a:t> </a:t>
            </a:r>
            <a:r>
              <a:rPr lang="en-US" sz="1200" dirty="0" err="1">
                <a:effectLst/>
                <a:latin typeface="+mn-lt"/>
                <a:ea typeface="+mn-ea"/>
                <a:cs typeface="+mn-cs"/>
              </a:rPr>
              <a:t>sensíveis</a:t>
            </a:r>
            <a:endParaRPr lang="en-US" sz="1200" dirty="0">
              <a:effectLst/>
              <a:latin typeface="+mn-lt"/>
              <a:ea typeface="+mn-ea"/>
              <a:cs typeface="+mn-cs"/>
            </a:endParaRPr>
          </a:p>
          <a:p>
            <a:pPr>
              <a:spcAft>
                <a:spcPts val="600"/>
              </a:spcAft>
            </a:pPr>
            <a:endParaRPr lang="en-US" sz="1200" dirty="0">
              <a:latin typeface="+mn-lt"/>
              <a:ea typeface="+mn-ea"/>
              <a:cs typeface="+mn-cs"/>
            </a:endParaRPr>
          </a:p>
          <a:p>
            <a:pPr>
              <a:spcAft>
                <a:spcPts val="600"/>
              </a:spcAft>
            </a:pPr>
            <a:r>
              <a:rPr lang="en-US" sz="1200" b="1" dirty="0" err="1">
                <a:latin typeface="+mn-lt"/>
                <a:ea typeface="+mn-ea"/>
                <a:cs typeface="+mn-cs"/>
              </a:rPr>
              <a:t>Trabalho</a:t>
            </a:r>
            <a:r>
              <a:rPr lang="en-US" sz="1200" dirty="0">
                <a:latin typeface="+mn-lt"/>
                <a:ea typeface="+mn-ea"/>
                <a:cs typeface="+mn-cs"/>
              </a:rPr>
              <a:t> </a:t>
            </a:r>
            <a:r>
              <a:rPr lang="en-US" sz="1200" b="1" dirty="0" err="1">
                <a:latin typeface="+mn-lt"/>
                <a:ea typeface="+mn-ea"/>
                <a:cs typeface="+mn-cs"/>
              </a:rPr>
              <a:t>Realizado</a:t>
            </a:r>
            <a:r>
              <a:rPr lang="en-US" sz="1200" b="1" dirty="0">
                <a:latin typeface="+mn-lt"/>
                <a:ea typeface="+mn-ea"/>
                <a:cs typeface="+mn-cs"/>
              </a:rPr>
              <a:t>:</a:t>
            </a:r>
            <a:r>
              <a:rPr lang="en-US" sz="1200" dirty="0">
                <a:latin typeface="+mn-lt"/>
                <a:ea typeface="+mn-ea"/>
                <a:cs typeface="+mn-cs"/>
              </a:rPr>
              <a:t> excel fairness V2</a:t>
            </a:r>
          </a:p>
          <a:p>
            <a:pPr>
              <a:spcAft>
                <a:spcPts val="600"/>
              </a:spcAft>
            </a:pPr>
            <a:r>
              <a:rPr lang="en-US" sz="1200" dirty="0">
                <a:latin typeface="+mn-lt"/>
                <a:ea typeface="+mn-ea"/>
                <a:cs typeface="+mn-cs"/>
              </a:rPr>
              <a:t>Para </a:t>
            </a:r>
            <a:r>
              <a:rPr lang="en-US" sz="1200" dirty="0" err="1">
                <a:latin typeface="+mn-lt"/>
                <a:ea typeface="+mn-ea"/>
                <a:cs typeface="+mn-cs"/>
              </a:rPr>
              <a:t>cada</a:t>
            </a:r>
            <a:r>
              <a:rPr lang="en-US" sz="1200" dirty="0">
                <a:latin typeface="+mn-lt"/>
                <a:ea typeface="+mn-ea"/>
                <a:cs typeface="+mn-cs"/>
              </a:rPr>
              <a:t> </a:t>
            </a:r>
            <a:r>
              <a:rPr lang="en-US" sz="1200" dirty="0" err="1">
                <a:latin typeface="+mn-lt"/>
                <a:ea typeface="+mn-ea"/>
                <a:cs typeface="+mn-cs"/>
              </a:rPr>
              <a:t>variável</a:t>
            </a:r>
            <a:r>
              <a:rPr lang="en-US" sz="1200" dirty="0">
                <a:latin typeface="+mn-lt"/>
                <a:ea typeface="+mn-ea"/>
                <a:cs typeface="+mn-cs"/>
              </a:rPr>
              <a:t> </a:t>
            </a:r>
            <a:r>
              <a:rPr lang="en-US" sz="1200" dirty="0" err="1">
                <a:latin typeface="+mn-lt"/>
                <a:ea typeface="+mn-ea"/>
                <a:cs typeface="+mn-cs"/>
              </a:rPr>
              <a:t>sensível</a:t>
            </a:r>
            <a:r>
              <a:rPr lang="en-US" sz="1200" dirty="0">
                <a:latin typeface="+mn-lt"/>
                <a:ea typeface="+mn-ea"/>
                <a:cs typeface="+mn-cs"/>
              </a:rPr>
              <a:t> </a:t>
            </a:r>
            <a:r>
              <a:rPr lang="en-US" sz="1200" dirty="0" err="1">
                <a:latin typeface="+mn-lt"/>
                <a:ea typeface="+mn-ea"/>
                <a:cs typeface="+mn-cs"/>
              </a:rPr>
              <a:t>foram</a:t>
            </a:r>
            <a:r>
              <a:rPr lang="en-US" sz="1200" dirty="0">
                <a:latin typeface="+mn-lt"/>
                <a:ea typeface="+mn-ea"/>
                <a:cs typeface="+mn-cs"/>
              </a:rPr>
              <a:t> </a:t>
            </a:r>
            <a:r>
              <a:rPr lang="en-US" sz="1200" dirty="0" err="1">
                <a:latin typeface="+mn-lt"/>
                <a:ea typeface="+mn-ea"/>
                <a:cs typeface="+mn-cs"/>
              </a:rPr>
              <a:t>calculadas</a:t>
            </a:r>
            <a:r>
              <a:rPr lang="en-US" sz="1200" dirty="0">
                <a:latin typeface="+mn-lt"/>
                <a:ea typeface="+mn-ea"/>
                <a:cs typeface="+mn-cs"/>
              </a:rPr>
              <a:t> </a:t>
            </a:r>
            <a:r>
              <a:rPr lang="en-US" sz="1200" dirty="0" err="1">
                <a:latin typeface="+mn-lt"/>
                <a:ea typeface="+mn-ea"/>
                <a:cs typeface="+mn-cs"/>
              </a:rPr>
              <a:t>diferentes</a:t>
            </a:r>
            <a:r>
              <a:rPr lang="en-US" sz="1200" dirty="0">
                <a:latin typeface="+mn-lt"/>
                <a:ea typeface="+mn-ea"/>
                <a:cs typeface="+mn-cs"/>
              </a:rPr>
              <a:t> </a:t>
            </a:r>
            <a:r>
              <a:rPr lang="en-US" sz="1200" dirty="0" err="1">
                <a:latin typeface="+mn-lt"/>
                <a:ea typeface="+mn-ea"/>
                <a:cs typeface="+mn-cs"/>
              </a:rPr>
              <a:t>métricas</a:t>
            </a:r>
            <a:r>
              <a:rPr lang="en-US" sz="1200" dirty="0">
                <a:latin typeface="+mn-lt"/>
                <a:ea typeface="+mn-ea"/>
                <a:cs typeface="+mn-cs"/>
              </a:rPr>
              <a:t> de fairness </a:t>
            </a:r>
            <a:r>
              <a:rPr lang="en-US" sz="1200" dirty="0" err="1">
                <a:latin typeface="+mn-lt"/>
                <a:ea typeface="+mn-ea"/>
                <a:cs typeface="+mn-cs"/>
              </a:rPr>
              <a:t>inicialmente</a:t>
            </a:r>
            <a:r>
              <a:rPr lang="en-US" sz="1200" dirty="0">
                <a:latin typeface="+mn-lt"/>
                <a:ea typeface="+mn-ea"/>
                <a:cs typeface="+mn-cs"/>
              </a:rPr>
              <a:t> com </a:t>
            </a:r>
            <a:r>
              <a:rPr lang="en-US" sz="1200" dirty="0" err="1">
                <a:latin typeface="+mn-lt"/>
                <a:ea typeface="+mn-ea"/>
                <a:cs typeface="+mn-cs"/>
              </a:rPr>
              <a:t>todos</a:t>
            </a:r>
            <a:r>
              <a:rPr lang="en-US" sz="1200" dirty="0">
                <a:latin typeface="+mn-lt"/>
                <a:ea typeface="+mn-ea"/>
                <a:cs typeface="+mn-cs"/>
              </a:rPr>
              <a:t> </a:t>
            </a:r>
            <a:r>
              <a:rPr lang="en-US" sz="1200" dirty="0" err="1">
                <a:latin typeface="+mn-lt"/>
                <a:ea typeface="+mn-ea"/>
                <a:cs typeface="+mn-cs"/>
              </a:rPr>
              <a:t>os</a:t>
            </a:r>
            <a:r>
              <a:rPr lang="en-US" sz="1200" dirty="0">
                <a:latin typeface="+mn-lt"/>
                <a:ea typeface="+mn-ea"/>
                <a:cs typeface="+mn-cs"/>
              </a:rPr>
              <a:t> </a:t>
            </a:r>
            <a:r>
              <a:rPr lang="en-US" sz="1200" dirty="0" err="1">
                <a:latin typeface="+mn-lt"/>
                <a:ea typeface="+mn-ea"/>
                <a:cs typeface="+mn-cs"/>
              </a:rPr>
              <a:t>atributos</a:t>
            </a:r>
            <a:r>
              <a:rPr lang="en-US" sz="1200" dirty="0">
                <a:latin typeface="+mn-lt"/>
                <a:ea typeface="+mn-ea"/>
                <a:cs typeface="+mn-cs"/>
              </a:rPr>
              <a:t> </a:t>
            </a:r>
            <a:r>
              <a:rPr lang="en-US" sz="1200" dirty="0" err="1">
                <a:latin typeface="+mn-lt"/>
                <a:ea typeface="+mn-ea"/>
                <a:cs typeface="+mn-cs"/>
              </a:rPr>
              <a:t>não</a:t>
            </a:r>
            <a:r>
              <a:rPr lang="en-US" sz="1200" dirty="0">
                <a:latin typeface="+mn-lt"/>
                <a:ea typeface="+mn-ea"/>
                <a:cs typeface="+mn-cs"/>
              </a:rPr>
              <a:t> </a:t>
            </a:r>
            <a:r>
              <a:rPr lang="en-US" sz="1200" dirty="0" err="1">
                <a:latin typeface="+mn-lt"/>
                <a:ea typeface="+mn-ea"/>
                <a:cs typeface="+mn-cs"/>
              </a:rPr>
              <a:t>sensíveis</a:t>
            </a:r>
            <a:r>
              <a:rPr lang="en-US" sz="1200" dirty="0">
                <a:latin typeface="+mn-lt"/>
                <a:ea typeface="+mn-ea"/>
                <a:cs typeface="+mn-cs"/>
              </a:rPr>
              <a:t> e </a:t>
            </a:r>
            <a:r>
              <a:rPr lang="en-US" sz="1200" dirty="0" err="1">
                <a:latin typeface="+mn-lt"/>
                <a:ea typeface="+mn-ea"/>
                <a:cs typeface="+mn-cs"/>
              </a:rPr>
              <a:t>posteriormente</a:t>
            </a:r>
            <a:r>
              <a:rPr lang="en-US" sz="1200" dirty="0">
                <a:latin typeface="+mn-lt"/>
                <a:ea typeface="+mn-ea"/>
                <a:cs typeface="+mn-cs"/>
              </a:rPr>
              <a:t> </a:t>
            </a:r>
            <a:r>
              <a:rPr lang="en-US" sz="1200" dirty="0" err="1">
                <a:latin typeface="+mn-lt"/>
                <a:ea typeface="+mn-ea"/>
                <a:cs typeface="+mn-cs"/>
              </a:rPr>
              <a:t>removendo</a:t>
            </a:r>
            <a:r>
              <a:rPr lang="en-US" sz="1200" dirty="0">
                <a:latin typeface="+mn-lt"/>
                <a:ea typeface="+mn-ea"/>
                <a:cs typeface="+mn-cs"/>
              </a:rPr>
              <a:t> 1 </a:t>
            </a:r>
            <a:r>
              <a:rPr lang="en-US" sz="1200" dirty="0" err="1">
                <a:latin typeface="+mn-lt"/>
                <a:ea typeface="+mn-ea"/>
                <a:cs typeface="+mn-cs"/>
              </a:rPr>
              <a:t>atributo</a:t>
            </a:r>
            <a:r>
              <a:rPr lang="en-US" sz="1200" dirty="0">
                <a:latin typeface="+mn-lt"/>
                <a:ea typeface="+mn-ea"/>
                <a:cs typeface="+mn-cs"/>
              </a:rPr>
              <a:t> </a:t>
            </a:r>
            <a:r>
              <a:rPr lang="en-US" sz="1200" dirty="0" err="1">
                <a:latin typeface="+mn-lt"/>
                <a:ea typeface="+mn-ea"/>
                <a:cs typeface="+mn-cs"/>
              </a:rPr>
              <a:t>não</a:t>
            </a:r>
            <a:r>
              <a:rPr lang="en-US" sz="1200" dirty="0">
                <a:latin typeface="+mn-lt"/>
                <a:ea typeface="+mn-ea"/>
                <a:cs typeface="+mn-cs"/>
              </a:rPr>
              <a:t> </a:t>
            </a:r>
            <a:r>
              <a:rPr lang="en-US" sz="1200" dirty="0" err="1">
                <a:latin typeface="+mn-lt"/>
                <a:ea typeface="+mn-ea"/>
                <a:cs typeface="+mn-cs"/>
              </a:rPr>
              <a:t>sensível</a:t>
            </a:r>
            <a:r>
              <a:rPr lang="en-US" sz="1200" dirty="0">
                <a:latin typeface="+mn-lt"/>
                <a:ea typeface="+mn-ea"/>
                <a:cs typeface="+mn-cs"/>
              </a:rPr>
              <a:t> de </a:t>
            </a:r>
            <a:r>
              <a:rPr lang="en-US" sz="1200" dirty="0" err="1">
                <a:latin typeface="+mn-lt"/>
                <a:ea typeface="+mn-ea"/>
                <a:cs typeface="+mn-cs"/>
              </a:rPr>
              <a:t>cada</a:t>
            </a:r>
            <a:r>
              <a:rPr lang="en-US" sz="1200" dirty="0">
                <a:latin typeface="+mn-lt"/>
                <a:ea typeface="+mn-ea"/>
                <a:cs typeface="+mn-cs"/>
              </a:rPr>
              <a:t> </a:t>
            </a:r>
            <a:r>
              <a:rPr lang="en-US" sz="1200" dirty="0" err="1">
                <a:latin typeface="+mn-lt"/>
                <a:ea typeface="+mn-ea"/>
                <a:cs typeface="+mn-cs"/>
              </a:rPr>
              <a:t>vez</a:t>
            </a:r>
            <a:endParaRPr lang="en-US" sz="1200" dirty="0">
              <a:latin typeface="+mn-lt"/>
              <a:ea typeface="+mn-ea"/>
              <a:cs typeface="+mn-cs"/>
            </a:endParaRPr>
          </a:p>
          <a:p>
            <a:pPr>
              <a:spcAft>
                <a:spcPts val="600"/>
              </a:spcAft>
            </a:pPr>
            <a:r>
              <a:rPr lang="en-US" sz="1200" dirty="0">
                <a:latin typeface="+mn-lt"/>
                <a:ea typeface="+mn-ea"/>
                <a:cs typeface="+mn-cs"/>
              </a:rPr>
              <a:t>Ex: </a:t>
            </a:r>
            <a:r>
              <a:rPr lang="en-US" sz="1200" dirty="0" err="1">
                <a:latin typeface="+mn-lt"/>
                <a:ea typeface="+mn-ea"/>
                <a:cs typeface="+mn-cs"/>
              </a:rPr>
              <a:t>quão</a:t>
            </a:r>
            <a:r>
              <a:rPr lang="en-US" sz="1200" dirty="0">
                <a:latin typeface="+mn-lt"/>
                <a:ea typeface="+mn-ea"/>
                <a:cs typeface="+mn-cs"/>
              </a:rPr>
              <a:t> </a:t>
            </a:r>
            <a:r>
              <a:rPr lang="en-US" sz="1200" dirty="0" err="1">
                <a:latin typeface="+mn-lt"/>
                <a:ea typeface="+mn-ea"/>
                <a:cs typeface="+mn-cs"/>
              </a:rPr>
              <a:t>justas</a:t>
            </a:r>
            <a:r>
              <a:rPr lang="en-US" sz="1200" dirty="0">
                <a:latin typeface="+mn-lt"/>
                <a:ea typeface="+mn-ea"/>
                <a:cs typeface="+mn-cs"/>
              </a:rPr>
              <a:t> </a:t>
            </a:r>
            <a:r>
              <a:rPr lang="en-US" sz="1200" dirty="0" err="1">
                <a:latin typeface="+mn-lt"/>
                <a:ea typeface="+mn-ea"/>
                <a:cs typeface="+mn-cs"/>
              </a:rPr>
              <a:t>são</a:t>
            </a:r>
            <a:r>
              <a:rPr lang="en-US" sz="1200" dirty="0">
                <a:latin typeface="+mn-lt"/>
                <a:ea typeface="+mn-ea"/>
                <a:cs typeface="+mn-cs"/>
              </a:rPr>
              <a:t> as </a:t>
            </a:r>
            <a:r>
              <a:rPr lang="en-US" sz="1200" dirty="0" err="1">
                <a:latin typeface="+mn-lt"/>
                <a:ea typeface="+mn-ea"/>
                <a:cs typeface="+mn-cs"/>
              </a:rPr>
              <a:t>previsões</a:t>
            </a:r>
            <a:r>
              <a:rPr lang="en-US" sz="1200" dirty="0">
                <a:latin typeface="+mn-lt"/>
                <a:ea typeface="+mn-ea"/>
                <a:cs typeface="+mn-cs"/>
              </a:rPr>
              <a:t> do income com base no </a:t>
            </a:r>
            <a:r>
              <a:rPr lang="en-US" sz="1200" dirty="0" err="1">
                <a:latin typeface="+mn-lt"/>
                <a:ea typeface="+mn-ea"/>
                <a:cs typeface="+mn-cs"/>
              </a:rPr>
              <a:t>género</a:t>
            </a:r>
            <a:r>
              <a:rPr lang="en-US" sz="1200" dirty="0">
                <a:latin typeface="+mn-lt"/>
                <a:ea typeface="+mn-ea"/>
                <a:cs typeface="+mn-cs"/>
              </a:rPr>
              <a:t> da </a:t>
            </a:r>
            <a:r>
              <a:rPr lang="en-US" sz="1200" dirty="0" err="1">
                <a:latin typeface="+mn-lt"/>
                <a:ea typeface="+mn-ea"/>
                <a:cs typeface="+mn-cs"/>
              </a:rPr>
              <a:t>pessoa</a:t>
            </a:r>
            <a:r>
              <a:rPr lang="en-US" sz="1200" dirty="0">
                <a:latin typeface="+mn-lt"/>
                <a:ea typeface="+mn-ea"/>
                <a:cs typeface="+mn-cs"/>
              </a:rPr>
              <a:t> </a:t>
            </a:r>
          </a:p>
          <a:p>
            <a:pPr>
              <a:spcAft>
                <a:spcPts val="600"/>
              </a:spcAft>
            </a:pPr>
            <a:r>
              <a:rPr lang="en-US" sz="1200" dirty="0">
                <a:latin typeface="+mn-lt"/>
                <a:ea typeface="+mn-ea"/>
                <a:cs typeface="+mn-cs"/>
              </a:rPr>
              <a:t>Um </a:t>
            </a:r>
            <a:r>
              <a:rPr lang="en-US" sz="1200" dirty="0" err="1">
                <a:latin typeface="+mn-lt"/>
                <a:ea typeface="+mn-ea"/>
                <a:cs typeface="+mn-cs"/>
              </a:rPr>
              <a:t>género</a:t>
            </a:r>
            <a:r>
              <a:rPr lang="en-US" sz="1200" dirty="0">
                <a:latin typeface="+mn-lt"/>
                <a:ea typeface="+mn-ea"/>
                <a:cs typeface="+mn-cs"/>
              </a:rPr>
              <a:t> é </a:t>
            </a:r>
            <a:r>
              <a:rPr lang="en-US" sz="1200" dirty="0" err="1">
                <a:latin typeface="+mn-lt"/>
                <a:ea typeface="+mn-ea"/>
                <a:cs typeface="+mn-cs"/>
              </a:rPr>
              <a:t>considerado</a:t>
            </a:r>
            <a:r>
              <a:rPr lang="en-US" sz="1200" dirty="0">
                <a:latin typeface="+mn-lt"/>
                <a:ea typeface="+mn-ea"/>
                <a:cs typeface="+mn-cs"/>
              </a:rPr>
              <a:t> </a:t>
            </a:r>
            <a:r>
              <a:rPr lang="en-US" sz="1200" dirty="0" err="1">
                <a:latin typeface="+mn-lt"/>
                <a:ea typeface="+mn-ea"/>
                <a:cs typeface="+mn-cs"/>
              </a:rPr>
              <a:t>como</a:t>
            </a:r>
            <a:r>
              <a:rPr lang="en-US" sz="1200" dirty="0">
                <a:latin typeface="+mn-lt"/>
                <a:ea typeface="+mn-ea"/>
                <a:cs typeface="+mn-cs"/>
              </a:rPr>
              <a:t> base (</a:t>
            </a:r>
            <a:r>
              <a:rPr lang="en-US" sz="1200" dirty="0" err="1">
                <a:latin typeface="+mn-lt"/>
                <a:ea typeface="+mn-ea"/>
                <a:cs typeface="+mn-cs"/>
              </a:rPr>
              <a:t>aquela</a:t>
            </a:r>
            <a:r>
              <a:rPr lang="en-US" sz="1200" dirty="0">
                <a:latin typeface="+mn-lt"/>
                <a:ea typeface="+mn-ea"/>
                <a:cs typeface="+mn-cs"/>
              </a:rPr>
              <a:t> </a:t>
            </a:r>
            <a:r>
              <a:rPr lang="en-US" sz="1200" dirty="0" err="1">
                <a:latin typeface="+mn-lt"/>
                <a:ea typeface="+mn-ea"/>
                <a:cs typeface="+mn-cs"/>
              </a:rPr>
              <a:t>classe</a:t>
            </a:r>
            <a:r>
              <a:rPr lang="en-US" sz="1200" dirty="0">
                <a:latin typeface="+mn-lt"/>
                <a:ea typeface="+mn-ea"/>
                <a:cs typeface="+mn-cs"/>
              </a:rPr>
              <a:t> é </a:t>
            </a:r>
            <a:r>
              <a:rPr lang="en-US" sz="1200" dirty="0" err="1">
                <a:latin typeface="+mn-lt"/>
                <a:ea typeface="+mn-ea"/>
                <a:cs typeface="+mn-cs"/>
              </a:rPr>
              <a:t>tratada</a:t>
            </a:r>
            <a:r>
              <a:rPr lang="en-US" sz="1200" dirty="0">
                <a:latin typeface="+mn-lt"/>
                <a:ea typeface="+mn-ea"/>
                <a:cs typeface="+mn-cs"/>
              </a:rPr>
              <a:t> de forma </a:t>
            </a:r>
            <a:r>
              <a:rPr lang="en-US" sz="1200" dirty="0" err="1">
                <a:latin typeface="+mn-lt"/>
                <a:ea typeface="+mn-ea"/>
                <a:cs typeface="+mn-cs"/>
              </a:rPr>
              <a:t>justa</a:t>
            </a:r>
            <a:r>
              <a:rPr lang="en-US" sz="1200" dirty="0">
                <a:latin typeface="+mn-lt"/>
                <a:ea typeface="+mn-ea"/>
                <a:cs typeface="+mn-cs"/>
              </a:rPr>
              <a:t>) e </a:t>
            </a:r>
            <a:r>
              <a:rPr lang="en-US" sz="1200" dirty="0" err="1">
                <a:latin typeface="+mn-lt"/>
                <a:ea typeface="+mn-ea"/>
                <a:cs typeface="+mn-cs"/>
              </a:rPr>
              <a:t>são</a:t>
            </a:r>
            <a:r>
              <a:rPr lang="en-US" sz="1200" dirty="0">
                <a:latin typeface="+mn-lt"/>
                <a:ea typeface="+mn-ea"/>
                <a:cs typeface="+mn-cs"/>
              </a:rPr>
              <a:t> </a:t>
            </a:r>
            <a:r>
              <a:rPr lang="en-US" sz="1200" dirty="0" err="1">
                <a:latin typeface="+mn-lt"/>
                <a:ea typeface="+mn-ea"/>
                <a:cs typeface="+mn-cs"/>
              </a:rPr>
              <a:t>comparados</a:t>
            </a:r>
            <a:r>
              <a:rPr lang="en-US" sz="1200" dirty="0">
                <a:latin typeface="+mn-lt"/>
                <a:ea typeface="+mn-ea"/>
                <a:cs typeface="+mn-cs"/>
              </a:rPr>
              <a:t> as </a:t>
            </a:r>
            <a:r>
              <a:rPr lang="en-US" sz="1200" dirty="0" err="1">
                <a:latin typeface="+mn-lt"/>
                <a:ea typeface="+mn-ea"/>
                <a:cs typeface="+mn-cs"/>
              </a:rPr>
              <a:t>restantes</a:t>
            </a:r>
            <a:r>
              <a:rPr lang="en-US" sz="1200" dirty="0">
                <a:latin typeface="+mn-lt"/>
                <a:ea typeface="+mn-ea"/>
                <a:cs typeface="+mn-cs"/>
              </a:rPr>
              <a:t> classes</a:t>
            </a:r>
          </a:p>
          <a:p>
            <a:pPr>
              <a:spcAft>
                <a:spcPts val="600"/>
              </a:spcAft>
            </a:pPr>
            <a:endParaRPr lang="en-US" sz="1200" dirty="0">
              <a:latin typeface="+mn-lt"/>
              <a:ea typeface="+mn-ea"/>
              <a:cs typeface="+mn-cs"/>
            </a:endParaRPr>
          </a:p>
          <a:p>
            <a:pPr>
              <a:spcAft>
                <a:spcPts val="600"/>
              </a:spcAft>
            </a:pPr>
            <a:endParaRPr lang="en-US" sz="1200" dirty="0">
              <a:latin typeface="+mn-lt"/>
              <a:ea typeface="+mn-ea"/>
              <a:cs typeface="+mn-cs"/>
            </a:endParaRPr>
          </a:p>
          <a:p>
            <a:pPr>
              <a:spcAft>
                <a:spcPts val="600"/>
              </a:spcAft>
            </a:pPr>
            <a:r>
              <a:rPr lang="en-US" sz="1200" b="1" dirty="0" err="1">
                <a:latin typeface="+mn-lt"/>
                <a:ea typeface="+mn-ea"/>
                <a:cs typeface="+mn-cs"/>
              </a:rPr>
              <a:t>Notas</a:t>
            </a:r>
            <a:r>
              <a:rPr lang="en-US" sz="1200" b="1" dirty="0">
                <a:latin typeface="+mn-lt"/>
                <a:ea typeface="+mn-ea"/>
                <a:cs typeface="+mn-cs"/>
              </a:rPr>
              <a:t> de </a:t>
            </a:r>
            <a:r>
              <a:rPr lang="en-US" sz="1200" b="1" dirty="0" err="1">
                <a:latin typeface="+mn-lt"/>
                <a:ea typeface="+mn-ea"/>
                <a:cs typeface="+mn-cs"/>
              </a:rPr>
              <a:t>análise</a:t>
            </a:r>
            <a:r>
              <a:rPr lang="en-US" sz="1200" b="1" dirty="0">
                <a:latin typeface="+mn-lt"/>
                <a:ea typeface="+mn-ea"/>
                <a:cs typeface="+mn-cs"/>
              </a:rPr>
              <a:t>: </a:t>
            </a:r>
            <a:r>
              <a:rPr lang="en-US" sz="1200" b="1" dirty="0" err="1">
                <a:latin typeface="+mn-lt"/>
                <a:ea typeface="+mn-ea"/>
                <a:cs typeface="+mn-cs"/>
              </a:rPr>
              <a:t>Tabela</a:t>
            </a:r>
            <a:r>
              <a:rPr lang="en-US" sz="1200" b="1" dirty="0">
                <a:latin typeface="+mn-lt"/>
                <a:ea typeface="+mn-ea"/>
                <a:cs typeface="+mn-cs"/>
              </a:rPr>
              <a:t> base: </a:t>
            </a:r>
            <a:r>
              <a:rPr lang="en-US" sz="1200" dirty="0">
                <a:effectLst/>
                <a:latin typeface="+mn-lt"/>
                <a:ea typeface="+mn-ea"/>
                <a:cs typeface="+mn-cs"/>
              </a:rPr>
              <a:t>valor é a </a:t>
            </a:r>
            <a:r>
              <a:rPr lang="en-US" sz="1200" dirty="0" err="1">
                <a:effectLst/>
                <a:latin typeface="+mn-lt"/>
                <a:ea typeface="+mn-ea"/>
                <a:cs typeface="+mn-cs"/>
              </a:rPr>
              <a:t>maior</a:t>
            </a:r>
            <a:r>
              <a:rPr lang="en-US" sz="1200" dirty="0">
                <a:effectLst/>
                <a:latin typeface="+mn-lt"/>
                <a:ea typeface="+mn-ea"/>
                <a:cs typeface="+mn-cs"/>
              </a:rPr>
              <a:t> </a:t>
            </a:r>
            <a:r>
              <a:rPr lang="en-US" sz="1200" dirty="0" err="1">
                <a:effectLst/>
                <a:latin typeface="+mn-lt"/>
                <a:ea typeface="+mn-ea"/>
                <a:cs typeface="+mn-cs"/>
              </a:rPr>
              <a:t>distância</a:t>
            </a:r>
            <a:r>
              <a:rPr lang="en-US" sz="1200" dirty="0">
                <a:effectLst/>
                <a:latin typeface="+mn-lt"/>
                <a:ea typeface="+mn-ea"/>
                <a:cs typeface="+mn-cs"/>
              </a:rPr>
              <a:t> </a:t>
            </a:r>
            <a:r>
              <a:rPr lang="en-US" sz="1200" dirty="0" err="1">
                <a:effectLst/>
                <a:latin typeface="+mn-lt"/>
                <a:ea typeface="+mn-ea"/>
                <a:cs typeface="+mn-cs"/>
              </a:rPr>
              <a:t>ao</a:t>
            </a:r>
            <a:r>
              <a:rPr lang="en-US" sz="1200" dirty="0">
                <a:effectLst/>
                <a:latin typeface="+mn-lt"/>
                <a:ea typeface="+mn-ea"/>
                <a:cs typeface="+mn-cs"/>
              </a:rPr>
              <a:t> </a:t>
            </a:r>
            <a:r>
              <a:rPr lang="en-US" sz="1200" dirty="0" err="1">
                <a:effectLst/>
                <a:latin typeface="+mn-lt"/>
                <a:ea typeface="+mn-ea"/>
                <a:cs typeface="+mn-cs"/>
              </a:rPr>
              <a:t>objetivo</a:t>
            </a:r>
            <a:r>
              <a:rPr lang="en-US" sz="1200" dirty="0">
                <a:effectLst/>
                <a:latin typeface="+mn-lt"/>
                <a:ea typeface="+mn-ea"/>
                <a:cs typeface="+mn-cs"/>
              </a:rPr>
              <a:t> (</a:t>
            </a:r>
            <a:r>
              <a:rPr lang="en-US" sz="1200" dirty="0" err="1">
                <a:effectLst/>
                <a:latin typeface="+mn-lt"/>
                <a:ea typeface="+mn-ea"/>
                <a:cs typeface="+mn-cs"/>
              </a:rPr>
              <a:t>perfeitamente</a:t>
            </a:r>
            <a:r>
              <a:rPr lang="en-US" sz="1200" dirty="0">
                <a:effectLst/>
                <a:latin typeface="+mn-lt"/>
                <a:ea typeface="+mn-ea"/>
                <a:cs typeface="+mn-cs"/>
              </a:rPr>
              <a:t> fair) </a:t>
            </a:r>
          </a:p>
          <a:p>
            <a:pPr>
              <a:spcAft>
                <a:spcPts val="600"/>
              </a:spcAft>
            </a:pPr>
            <a:r>
              <a:rPr lang="en-US" sz="1200" b="1" dirty="0" err="1">
                <a:latin typeface="+mn-lt"/>
                <a:ea typeface="+mn-ea"/>
                <a:cs typeface="+mn-cs"/>
              </a:rPr>
              <a:t>Tabela</a:t>
            </a:r>
            <a:r>
              <a:rPr lang="en-US" sz="1200" b="1" dirty="0">
                <a:latin typeface="+mn-lt"/>
                <a:ea typeface="+mn-ea"/>
                <a:cs typeface="+mn-cs"/>
              </a:rPr>
              <a:t> de </a:t>
            </a:r>
            <a:r>
              <a:rPr lang="en-US" sz="1200" b="1" dirty="0" err="1">
                <a:latin typeface="+mn-lt"/>
                <a:ea typeface="+mn-ea"/>
                <a:cs typeface="+mn-cs"/>
              </a:rPr>
              <a:t>remoção</a:t>
            </a:r>
            <a:r>
              <a:rPr lang="en-US" sz="1200" b="1" dirty="0">
                <a:latin typeface="+mn-lt"/>
                <a:ea typeface="+mn-ea"/>
                <a:cs typeface="+mn-cs"/>
              </a:rPr>
              <a:t> das </a:t>
            </a:r>
            <a:r>
              <a:rPr lang="en-US" sz="1200" b="1" dirty="0" err="1">
                <a:latin typeface="+mn-lt"/>
                <a:ea typeface="+mn-ea"/>
                <a:cs typeface="+mn-cs"/>
              </a:rPr>
              <a:t>variáveis</a:t>
            </a:r>
            <a:r>
              <a:rPr lang="en-US" sz="1200" b="1" dirty="0">
                <a:latin typeface="+mn-lt"/>
                <a:ea typeface="+mn-ea"/>
                <a:cs typeface="+mn-cs"/>
              </a:rPr>
              <a:t>: </a:t>
            </a:r>
          </a:p>
          <a:p>
            <a:pPr>
              <a:spcAft>
                <a:spcPts val="600"/>
              </a:spcAft>
            </a:pPr>
            <a:r>
              <a:rPr lang="en-US" sz="1200" b="1" dirty="0">
                <a:latin typeface="+mn-lt"/>
                <a:ea typeface="+mn-ea"/>
                <a:cs typeface="+mn-cs"/>
              </a:rPr>
              <a:t>	</a:t>
            </a:r>
            <a:r>
              <a:rPr lang="en-US" sz="1200" dirty="0" err="1">
                <a:latin typeface="+mn-lt"/>
                <a:ea typeface="+mn-ea"/>
                <a:cs typeface="+mn-cs"/>
              </a:rPr>
              <a:t>Diferença</a:t>
            </a:r>
            <a:r>
              <a:rPr lang="en-US" sz="1200" dirty="0">
                <a:latin typeface="+mn-lt"/>
                <a:ea typeface="+mn-ea"/>
                <a:cs typeface="+mn-cs"/>
              </a:rPr>
              <a:t> entre as </a:t>
            </a:r>
            <a:r>
              <a:rPr lang="en-US" sz="1200" dirty="0" err="1">
                <a:latin typeface="+mn-lt"/>
                <a:ea typeface="+mn-ea"/>
                <a:cs typeface="+mn-cs"/>
              </a:rPr>
              <a:t>distâncias</a:t>
            </a:r>
            <a:r>
              <a:rPr lang="en-US" sz="1200" dirty="0">
                <a:latin typeface="+mn-lt"/>
                <a:ea typeface="+mn-ea"/>
                <a:cs typeface="+mn-cs"/>
              </a:rPr>
              <a:t> antes e </a:t>
            </a:r>
            <a:r>
              <a:rPr lang="en-US" sz="1200" dirty="0" err="1">
                <a:latin typeface="+mn-lt"/>
                <a:ea typeface="+mn-ea"/>
                <a:cs typeface="+mn-cs"/>
              </a:rPr>
              <a:t>depois</a:t>
            </a:r>
            <a:r>
              <a:rPr lang="en-US" sz="1200" dirty="0">
                <a:latin typeface="+mn-lt"/>
                <a:ea typeface="+mn-ea"/>
                <a:cs typeface="+mn-cs"/>
              </a:rPr>
              <a:t> da </a:t>
            </a:r>
            <a:r>
              <a:rPr lang="en-US" sz="1200" dirty="0" err="1">
                <a:latin typeface="+mn-lt"/>
                <a:ea typeface="+mn-ea"/>
                <a:cs typeface="+mn-cs"/>
              </a:rPr>
              <a:t>remoção</a:t>
            </a:r>
            <a:r>
              <a:rPr lang="en-US" sz="1200" dirty="0">
                <a:latin typeface="+mn-lt"/>
                <a:ea typeface="+mn-ea"/>
                <a:cs typeface="+mn-cs"/>
              </a:rPr>
              <a:t> do </a:t>
            </a:r>
            <a:r>
              <a:rPr lang="en-US" sz="1200" dirty="0" err="1">
                <a:latin typeface="+mn-lt"/>
                <a:ea typeface="+mn-ea"/>
                <a:cs typeface="+mn-cs"/>
              </a:rPr>
              <a:t>atributo</a:t>
            </a:r>
            <a:r>
              <a:rPr lang="en-US" sz="1200" dirty="0">
                <a:latin typeface="+mn-lt"/>
                <a:ea typeface="+mn-ea"/>
                <a:cs typeface="+mn-cs"/>
              </a:rPr>
              <a:t> (</a:t>
            </a:r>
            <a:r>
              <a:rPr lang="en-US" sz="1200" dirty="0" err="1">
                <a:latin typeface="+mn-lt"/>
                <a:ea typeface="+mn-ea"/>
                <a:cs typeface="+mn-cs"/>
              </a:rPr>
              <a:t>depois</a:t>
            </a:r>
            <a:r>
              <a:rPr lang="en-US" sz="1200" dirty="0">
                <a:latin typeface="+mn-lt"/>
                <a:ea typeface="+mn-ea"/>
                <a:cs typeface="+mn-cs"/>
              </a:rPr>
              <a:t>-antes). Como o </a:t>
            </a:r>
            <a:r>
              <a:rPr lang="en-US" sz="1200" dirty="0" err="1">
                <a:latin typeface="+mn-lt"/>
                <a:ea typeface="+mn-ea"/>
                <a:cs typeface="+mn-cs"/>
              </a:rPr>
              <a:t>objetivo</a:t>
            </a:r>
            <a:r>
              <a:rPr lang="en-US" sz="1200" dirty="0">
                <a:latin typeface="+mn-lt"/>
                <a:ea typeface="+mn-ea"/>
                <a:cs typeface="+mn-cs"/>
              </a:rPr>
              <a:t> é que a </a:t>
            </a:r>
            <a:r>
              <a:rPr lang="en-US" sz="1200" dirty="0" err="1">
                <a:latin typeface="+mn-lt"/>
                <a:ea typeface="+mn-ea"/>
                <a:cs typeface="+mn-cs"/>
              </a:rPr>
              <a:t>remoção</a:t>
            </a:r>
            <a:r>
              <a:rPr lang="en-US" sz="1200" dirty="0">
                <a:latin typeface="+mn-lt"/>
                <a:ea typeface="+mn-ea"/>
                <a:cs typeface="+mn-cs"/>
              </a:rPr>
              <a:t> </a:t>
            </a:r>
            <a:r>
              <a:rPr lang="en-US" sz="1200" dirty="0" err="1">
                <a:latin typeface="+mn-lt"/>
                <a:ea typeface="+mn-ea"/>
                <a:cs typeface="+mn-cs"/>
              </a:rPr>
              <a:t>torne</a:t>
            </a:r>
            <a:r>
              <a:rPr lang="en-US" sz="1200" dirty="0">
                <a:latin typeface="+mn-lt"/>
                <a:ea typeface="+mn-ea"/>
                <a:cs typeface="+mn-cs"/>
              </a:rPr>
              <a:t> o </a:t>
            </a:r>
            <a:r>
              <a:rPr lang="en-US" sz="1200" dirty="0" err="1">
                <a:latin typeface="+mn-lt"/>
                <a:ea typeface="+mn-ea"/>
                <a:cs typeface="+mn-cs"/>
              </a:rPr>
              <a:t>modelo</a:t>
            </a:r>
            <a:r>
              <a:rPr lang="en-US" sz="1200" dirty="0">
                <a:latin typeface="+mn-lt"/>
                <a:ea typeface="+mn-ea"/>
                <a:cs typeface="+mn-cs"/>
              </a:rPr>
              <a:t> </a:t>
            </a:r>
            <a:r>
              <a:rPr lang="en-US" sz="1200" dirty="0" err="1">
                <a:latin typeface="+mn-lt"/>
                <a:ea typeface="+mn-ea"/>
                <a:cs typeface="+mn-cs"/>
              </a:rPr>
              <a:t>mais</a:t>
            </a:r>
            <a:r>
              <a:rPr lang="en-US" sz="1200" dirty="0">
                <a:latin typeface="+mn-lt"/>
                <a:ea typeface="+mn-ea"/>
                <a:cs typeface="+mn-cs"/>
              </a:rPr>
              <a:t> </a:t>
            </a:r>
            <a:r>
              <a:rPr lang="en-US" sz="1200" dirty="0" err="1">
                <a:latin typeface="+mn-lt"/>
                <a:ea typeface="+mn-ea"/>
                <a:cs typeface="+mn-cs"/>
              </a:rPr>
              <a:t>justo</a:t>
            </a:r>
            <a:r>
              <a:rPr lang="en-US" sz="1200" dirty="0">
                <a:latin typeface="+mn-lt"/>
                <a:ea typeface="+mn-ea"/>
                <a:cs typeface="+mn-cs"/>
              </a:rPr>
              <a:t> a </a:t>
            </a:r>
            <a:r>
              <a:rPr lang="en-US" sz="1200" dirty="0" err="1">
                <a:latin typeface="+mn-lt"/>
                <a:ea typeface="+mn-ea"/>
                <a:cs typeface="+mn-cs"/>
              </a:rPr>
              <a:t>verde</a:t>
            </a:r>
            <a:r>
              <a:rPr lang="en-US" sz="1200" dirty="0">
                <a:latin typeface="+mn-lt"/>
                <a:ea typeface="+mn-ea"/>
                <a:cs typeface="+mn-cs"/>
              </a:rPr>
              <a:t> </a:t>
            </a:r>
            <a:r>
              <a:rPr lang="en-US" sz="1200" dirty="0" err="1">
                <a:latin typeface="+mn-lt"/>
                <a:ea typeface="+mn-ea"/>
                <a:cs typeface="+mn-cs"/>
              </a:rPr>
              <a:t>estão</a:t>
            </a:r>
            <a:r>
              <a:rPr lang="en-US" sz="1200" dirty="0">
                <a:latin typeface="+mn-lt"/>
                <a:ea typeface="+mn-ea"/>
                <a:cs typeface="+mn-cs"/>
              </a:rPr>
              <a:t> </a:t>
            </a:r>
            <a:r>
              <a:rPr lang="en-US" sz="1200" dirty="0" err="1">
                <a:latin typeface="+mn-lt"/>
                <a:ea typeface="+mn-ea"/>
                <a:cs typeface="+mn-cs"/>
              </a:rPr>
              <a:t>assinalados</a:t>
            </a:r>
            <a:r>
              <a:rPr lang="en-US" sz="1200" dirty="0">
                <a:latin typeface="+mn-lt"/>
                <a:ea typeface="+mn-ea"/>
                <a:cs typeface="+mn-cs"/>
              </a:rPr>
              <a:t> </a:t>
            </a:r>
            <a:r>
              <a:rPr lang="en-US" sz="1200" dirty="0" err="1">
                <a:latin typeface="+mn-lt"/>
                <a:ea typeface="+mn-ea"/>
                <a:cs typeface="+mn-cs"/>
              </a:rPr>
              <a:t>os</a:t>
            </a:r>
            <a:r>
              <a:rPr lang="en-US" sz="1200" dirty="0">
                <a:latin typeface="+mn-lt"/>
                <a:ea typeface="+mn-ea"/>
                <a:cs typeface="+mn-cs"/>
              </a:rPr>
              <a:t> campos </a:t>
            </a:r>
            <a:r>
              <a:rPr lang="en-US" sz="1200" dirty="0" err="1">
                <a:latin typeface="+mn-lt"/>
                <a:ea typeface="+mn-ea"/>
                <a:cs typeface="+mn-cs"/>
              </a:rPr>
              <a:t>os</a:t>
            </a:r>
            <a:r>
              <a:rPr lang="en-US" sz="1200" dirty="0">
                <a:latin typeface="+mn-lt"/>
                <a:ea typeface="+mn-ea"/>
                <a:cs typeface="+mn-cs"/>
              </a:rPr>
              <a:t> </a:t>
            </a:r>
            <a:r>
              <a:rPr lang="en-US" sz="1200" dirty="0" err="1">
                <a:latin typeface="+mn-lt"/>
                <a:ea typeface="+mn-ea"/>
                <a:cs typeface="+mn-cs"/>
              </a:rPr>
              <a:t>mínimos</a:t>
            </a:r>
            <a:r>
              <a:rPr lang="en-US" sz="1200" dirty="0">
                <a:latin typeface="+mn-lt"/>
                <a:ea typeface="+mn-ea"/>
                <a:cs typeface="+mn-cs"/>
              </a:rPr>
              <a:t> de </a:t>
            </a:r>
            <a:r>
              <a:rPr lang="en-US" sz="1200" dirty="0" err="1">
                <a:latin typeface="+mn-lt"/>
                <a:ea typeface="+mn-ea"/>
                <a:cs typeface="+mn-cs"/>
              </a:rPr>
              <a:t>cada</a:t>
            </a:r>
            <a:r>
              <a:rPr lang="en-US" sz="1200" dirty="0">
                <a:latin typeface="+mn-lt"/>
                <a:ea typeface="+mn-ea"/>
                <a:cs typeface="+mn-cs"/>
              </a:rPr>
              <a:t> </a:t>
            </a:r>
            <a:r>
              <a:rPr lang="en-US" sz="1200" dirty="0" err="1">
                <a:latin typeface="+mn-lt"/>
                <a:ea typeface="+mn-ea"/>
                <a:cs typeface="+mn-cs"/>
              </a:rPr>
              <a:t>coluna</a:t>
            </a:r>
            <a:r>
              <a:rPr lang="en-US" sz="1200" dirty="0">
                <a:latin typeface="+mn-lt"/>
                <a:ea typeface="+mn-ea"/>
                <a:cs typeface="+mn-cs"/>
              </a:rPr>
              <a:t>(</a:t>
            </a:r>
            <a:r>
              <a:rPr lang="en-US" sz="1200" dirty="0" err="1">
                <a:latin typeface="+mn-lt"/>
                <a:ea typeface="+mn-ea"/>
                <a:cs typeface="+mn-cs"/>
              </a:rPr>
              <a:t>variável</a:t>
            </a:r>
            <a:r>
              <a:rPr lang="en-US" sz="1200" dirty="0">
                <a:latin typeface="+mn-lt"/>
                <a:ea typeface="+mn-ea"/>
                <a:cs typeface="+mn-cs"/>
              </a:rPr>
              <a:t> </a:t>
            </a:r>
            <a:r>
              <a:rPr lang="en-US" sz="1200" dirty="0" err="1">
                <a:latin typeface="+mn-lt"/>
                <a:ea typeface="+mn-ea"/>
                <a:cs typeface="+mn-cs"/>
              </a:rPr>
              <a:t>cuja</a:t>
            </a:r>
            <a:r>
              <a:rPr lang="en-US" sz="1200" dirty="0">
                <a:latin typeface="+mn-lt"/>
                <a:ea typeface="+mn-ea"/>
                <a:cs typeface="+mn-cs"/>
              </a:rPr>
              <a:t> </a:t>
            </a:r>
            <a:r>
              <a:rPr lang="en-US" sz="1200" dirty="0" err="1">
                <a:latin typeface="+mn-lt"/>
                <a:ea typeface="+mn-ea"/>
                <a:cs typeface="+mn-cs"/>
              </a:rPr>
              <a:t>remoção</a:t>
            </a:r>
            <a:r>
              <a:rPr lang="en-US" sz="1200" dirty="0">
                <a:latin typeface="+mn-lt"/>
                <a:ea typeface="+mn-ea"/>
                <a:cs typeface="+mn-cs"/>
              </a:rPr>
              <a:t> </a:t>
            </a:r>
            <a:r>
              <a:rPr lang="en-US" sz="1200" dirty="0" err="1">
                <a:latin typeface="+mn-lt"/>
                <a:ea typeface="+mn-ea"/>
                <a:cs typeface="+mn-cs"/>
              </a:rPr>
              <a:t>melhor</a:t>
            </a:r>
            <a:r>
              <a:rPr lang="en-US" sz="1200" dirty="0">
                <a:latin typeface="+mn-lt"/>
                <a:ea typeface="+mn-ea"/>
                <a:cs typeface="+mn-cs"/>
              </a:rPr>
              <a:t> </a:t>
            </a:r>
            <a:r>
              <a:rPr lang="en-US" sz="1200" dirty="0" err="1">
                <a:latin typeface="+mn-lt"/>
                <a:ea typeface="+mn-ea"/>
                <a:cs typeface="+mn-cs"/>
              </a:rPr>
              <a:t>impactou</a:t>
            </a:r>
            <a:r>
              <a:rPr lang="en-US" sz="1200" dirty="0">
                <a:latin typeface="+mn-lt"/>
                <a:ea typeface="+mn-ea"/>
                <a:cs typeface="+mn-cs"/>
              </a:rPr>
              <a:t> a fairness do </a:t>
            </a:r>
            <a:r>
              <a:rPr lang="en-US" sz="1200" dirty="0" err="1">
                <a:latin typeface="+mn-lt"/>
                <a:ea typeface="+mn-ea"/>
                <a:cs typeface="+mn-cs"/>
              </a:rPr>
              <a:t>modelo</a:t>
            </a:r>
            <a:r>
              <a:rPr lang="en-US" sz="1200" dirty="0">
                <a:latin typeface="+mn-lt"/>
                <a:ea typeface="+mn-ea"/>
                <a:cs typeface="+mn-cs"/>
              </a:rPr>
              <a:t> para </a:t>
            </a:r>
            <a:r>
              <a:rPr lang="en-US" sz="1200" dirty="0" err="1">
                <a:latin typeface="+mn-lt"/>
                <a:ea typeface="+mn-ea"/>
                <a:cs typeface="+mn-cs"/>
              </a:rPr>
              <a:t>aquela</a:t>
            </a:r>
            <a:r>
              <a:rPr lang="en-US" sz="1200" dirty="0">
                <a:latin typeface="+mn-lt"/>
                <a:ea typeface="+mn-ea"/>
                <a:cs typeface="+mn-cs"/>
              </a:rPr>
              <a:t> </a:t>
            </a:r>
            <a:r>
              <a:rPr lang="en-US" sz="1200" dirty="0" err="1">
                <a:latin typeface="+mn-lt"/>
                <a:ea typeface="+mn-ea"/>
                <a:cs typeface="+mn-cs"/>
              </a:rPr>
              <a:t>métrica</a:t>
            </a:r>
            <a:r>
              <a:rPr lang="en-US" sz="1200" dirty="0">
                <a:latin typeface="+mn-lt"/>
                <a:ea typeface="+mn-ea"/>
                <a:cs typeface="+mn-cs"/>
              </a:rPr>
              <a:t>) e a </a:t>
            </a:r>
            <a:r>
              <a:rPr lang="en-US" sz="1200" dirty="0" err="1">
                <a:latin typeface="+mn-lt"/>
                <a:ea typeface="+mn-ea"/>
                <a:cs typeface="+mn-cs"/>
              </a:rPr>
              <a:t>vermelho</a:t>
            </a:r>
            <a:r>
              <a:rPr lang="en-US" sz="1200" dirty="0">
                <a:latin typeface="+mn-lt"/>
                <a:ea typeface="+mn-ea"/>
                <a:cs typeface="+mn-cs"/>
              </a:rPr>
              <a:t> </a:t>
            </a:r>
            <a:r>
              <a:rPr lang="en-US" sz="1200" dirty="0" err="1">
                <a:latin typeface="+mn-lt"/>
                <a:ea typeface="+mn-ea"/>
                <a:cs typeface="+mn-cs"/>
              </a:rPr>
              <a:t>os</a:t>
            </a:r>
            <a:r>
              <a:rPr lang="en-US" sz="1200" dirty="0">
                <a:latin typeface="+mn-lt"/>
                <a:ea typeface="+mn-ea"/>
                <a:cs typeface="+mn-cs"/>
              </a:rPr>
              <a:t> </a:t>
            </a:r>
            <a:r>
              <a:rPr lang="en-US" sz="1200" dirty="0" err="1">
                <a:latin typeface="+mn-lt"/>
                <a:ea typeface="+mn-ea"/>
                <a:cs typeface="+mn-cs"/>
              </a:rPr>
              <a:t>máximos</a:t>
            </a:r>
            <a:endParaRPr lang="en-US" sz="1200" dirty="0">
              <a:latin typeface="+mn-lt"/>
              <a:ea typeface="+mn-ea"/>
              <a:cs typeface="+mn-cs"/>
            </a:endParaRPr>
          </a:p>
          <a:p>
            <a:pPr>
              <a:spcAft>
                <a:spcPts val="600"/>
              </a:spcAft>
            </a:pPr>
            <a:r>
              <a:rPr lang="en-US" sz="1200" dirty="0">
                <a:latin typeface="+mn-lt"/>
                <a:ea typeface="+mn-ea"/>
                <a:cs typeface="+mn-cs"/>
              </a:rPr>
              <a:t>	Neste dataset (adult):</a:t>
            </a:r>
            <a:r>
              <a:rPr lang="en-US" sz="1200" dirty="0" err="1">
                <a:effectLst/>
                <a:latin typeface="+mn-lt"/>
                <a:ea typeface="+mn-ea"/>
                <a:cs typeface="+mn-cs"/>
              </a:rPr>
              <a:t>education.num</a:t>
            </a:r>
            <a:r>
              <a:rPr lang="en-US" sz="1200" dirty="0">
                <a:effectLst/>
                <a:latin typeface="+mn-lt"/>
                <a:ea typeface="+mn-ea"/>
                <a:cs typeface="+mn-cs"/>
              </a:rPr>
              <a:t> </a:t>
            </a:r>
            <a:r>
              <a:rPr lang="en-US" sz="1200" dirty="0" err="1">
                <a:effectLst/>
                <a:latin typeface="+mn-lt"/>
                <a:ea typeface="+mn-ea"/>
                <a:cs typeface="+mn-cs"/>
              </a:rPr>
              <a:t>tem</a:t>
            </a:r>
            <a:r>
              <a:rPr lang="en-US" sz="1200" dirty="0">
                <a:effectLst/>
                <a:latin typeface="+mn-lt"/>
                <a:ea typeface="+mn-ea"/>
                <a:cs typeface="+mn-cs"/>
              </a:rPr>
              <a:t> </a:t>
            </a:r>
            <a:r>
              <a:rPr lang="en-US" sz="1200" dirty="0" err="1">
                <a:effectLst/>
                <a:latin typeface="+mn-lt"/>
                <a:ea typeface="+mn-ea"/>
                <a:cs typeface="+mn-cs"/>
              </a:rPr>
              <a:t>os</a:t>
            </a:r>
            <a:r>
              <a:rPr lang="en-US" sz="1200" dirty="0">
                <a:effectLst/>
                <a:latin typeface="+mn-lt"/>
                <a:ea typeface="+mn-ea"/>
                <a:cs typeface="+mn-cs"/>
              </a:rPr>
              <a:t> </a:t>
            </a:r>
            <a:r>
              <a:rPr lang="en-US" sz="1200" dirty="0" err="1">
                <a:effectLst/>
                <a:latin typeface="+mn-lt"/>
                <a:ea typeface="+mn-ea"/>
                <a:cs typeface="+mn-cs"/>
              </a:rPr>
              <a:t>valores</a:t>
            </a:r>
            <a:r>
              <a:rPr lang="en-US" sz="1200" dirty="0">
                <a:effectLst/>
                <a:latin typeface="+mn-lt"/>
                <a:ea typeface="+mn-ea"/>
                <a:cs typeface="+mn-cs"/>
              </a:rPr>
              <a:t> </a:t>
            </a:r>
            <a:r>
              <a:rPr lang="en-US" sz="1200" dirty="0" err="1">
                <a:effectLst/>
                <a:latin typeface="+mn-lt"/>
                <a:ea typeface="+mn-ea"/>
                <a:cs typeface="+mn-cs"/>
              </a:rPr>
              <a:t>muito</a:t>
            </a:r>
            <a:r>
              <a:rPr lang="en-US" sz="1200" dirty="0">
                <a:effectLst/>
                <a:latin typeface="+mn-lt"/>
                <a:ea typeface="+mn-ea"/>
                <a:cs typeface="+mn-cs"/>
              </a:rPr>
              <a:t> </a:t>
            </a:r>
            <a:r>
              <a:rPr lang="en-US" sz="1200" dirty="0" err="1">
                <a:effectLst/>
                <a:latin typeface="+mn-lt"/>
                <a:ea typeface="+mn-ea"/>
                <a:cs typeface="+mn-cs"/>
              </a:rPr>
              <a:t>baixos</a:t>
            </a:r>
            <a:r>
              <a:rPr lang="en-US" sz="1200" dirty="0">
                <a:effectLst/>
                <a:latin typeface="+mn-lt"/>
                <a:ea typeface="+mn-ea"/>
                <a:cs typeface="+mn-cs"/>
              </a:rPr>
              <a:t> </a:t>
            </a:r>
            <a:r>
              <a:rPr lang="en-US" sz="1200" dirty="0" err="1">
                <a:effectLst/>
                <a:latin typeface="+mn-lt"/>
                <a:ea typeface="+mn-ea"/>
                <a:cs typeface="+mn-cs"/>
              </a:rPr>
              <a:t>possivelmente</a:t>
            </a:r>
            <a:r>
              <a:rPr lang="en-US" sz="1200" dirty="0">
                <a:effectLst/>
                <a:latin typeface="+mn-lt"/>
                <a:ea typeface="+mn-ea"/>
                <a:cs typeface="+mn-cs"/>
              </a:rPr>
              <a:t> </a:t>
            </a:r>
            <a:r>
              <a:rPr lang="en-US" sz="1200" dirty="0" err="1">
                <a:effectLst/>
                <a:latin typeface="+mn-lt"/>
                <a:ea typeface="+mn-ea"/>
                <a:cs typeface="+mn-cs"/>
              </a:rPr>
              <a:t>por</a:t>
            </a:r>
            <a:r>
              <a:rPr lang="en-US" sz="1200" dirty="0">
                <a:effectLst/>
                <a:latin typeface="+mn-lt"/>
                <a:ea typeface="+mn-ea"/>
                <a:cs typeface="+mn-cs"/>
              </a:rPr>
              <a:t> </a:t>
            </a:r>
            <a:r>
              <a:rPr lang="en-US" sz="1200" dirty="0" err="1">
                <a:effectLst/>
                <a:latin typeface="+mn-lt"/>
                <a:ea typeface="+mn-ea"/>
                <a:cs typeface="+mn-cs"/>
              </a:rPr>
              <a:t>possuir</a:t>
            </a:r>
            <a:r>
              <a:rPr lang="en-US" sz="1200" dirty="0">
                <a:effectLst/>
                <a:latin typeface="+mn-lt"/>
                <a:ea typeface="+mn-ea"/>
                <a:cs typeface="+mn-cs"/>
              </a:rPr>
              <a:t> </a:t>
            </a:r>
            <a:r>
              <a:rPr lang="en-US" sz="1200" dirty="0" err="1">
                <a:effectLst/>
                <a:latin typeface="+mn-lt"/>
                <a:ea typeface="+mn-ea"/>
                <a:cs typeface="+mn-cs"/>
              </a:rPr>
              <a:t>informação</a:t>
            </a:r>
            <a:r>
              <a:rPr lang="en-US" sz="1200" dirty="0">
                <a:effectLst/>
                <a:latin typeface="+mn-lt"/>
                <a:ea typeface="+mn-ea"/>
                <a:cs typeface="+mn-cs"/>
              </a:rPr>
              <a:t> </a:t>
            </a:r>
            <a:r>
              <a:rPr lang="en-US" sz="1200" dirty="0" err="1">
                <a:effectLst/>
                <a:latin typeface="+mn-lt"/>
                <a:ea typeface="+mn-ea"/>
                <a:cs typeface="+mn-cs"/>
              </a:rPr>
              <a:t>repetida</a:t>
            </a:r>
            <a:r>
              <a:rPr lang="en-US" sz="1200" dirty="0">
                <a:effectLst/>
                <a:latin typeface="+mn-lt"/>
                <a:ea typeface="+mn-ea"/>
                <a:cs typeface="+mn-cs"/>
              </a:rPr>
              <a:t> com education (</a:t>
            </a:r>
            <a:r>
              <a:rPr lang="en-US" sz="1200" dirty="0" err="1">
                <a:effectLst/>
                <a:latin typeface="+mn-lt"/>
                <a:ea typeface="+mn-ea"/>
                <a:cs typeface="+mn-cs"/>
              </a:rPr>
              <a:t>contudo</a:t>
            </a:r>
            <a:r>
              <a:rPr lang="en-US" sz="1200" dirty="0">
                <a:effectLst/>
                <a:latin typeface="+mn-lt"/>
                <a:ea typeface="+mn-ea"/>
                <a:cs typeface="+mn-cs"/>
              </a:rPr>
              <a:t> é </a:t>
            </a:r>
            <a:r>
              <a:rPr lang="en-US" sz="1200" dirty="0" err="1">
                <a:effectLst/>
                <a:latin typeface="+mn-lt"/>
                <a:ea typeface="+mn-ea"/>
                <a:cs typeface="+mn-cs"/>
              </a:rPr>
              <a:t>estranho</a:t>
            </a:r>
            <a:r>
              <a:rPr lang="en-US" sz="1200" dirty="0">
                <a:effectLst/>
                <a:latin typeface="+mn-lt"/>
                <a:ea typeface="+mn-ea"/>
                <a:cs typeface="+mn-cs"/>
              </a:rPr>
              <a:t> que </a:t>
            </a:r>
            <a:r>
              <a:rPr lang="en-US" sz="1200" dirty="0" err="1">
                <a:effectLst/>
                <a:latin typeface="+mn-lt"/>
                <a:ea typeface="+mn-ea"/>
                <a:cs typeface="+mn-cs"/>
              </a:rPr>
              <a:t>ao</a:t>
            </a:r>
            <a:r>
              <a:rPr lang="en-US" sz="1200" dirty="0">
                <a:effectLst/>
                <a:latin typeface="+mn-lt"/>
                <a:ea typeface="+mn-ea"/>
                <a:cs typeface="+mn-cs"/>
              </a:rPr>
              <a:t> remover education </a:t>
            </a:r>
            <a:r>
              <a:rPr lang="en-US" sz="1200" dirty="0" err="1">
                <a:effectLst/>
                <a:latin typeface="+mn-lt"/>
                <a:ea typeface="+mn-ea"/>
                <a:cs typeface="+mn-cs"/>
              </a:rPr>
              <a:t>os</a:t>
            </a:r>
            <a:r>
              <a:rPr lang="en-US" sz="1200" dirty="0">
                <a:effectLst/>
                <a:latin typeface="+mn-lt"/>
                <a:ea typeface="+mn-ea"/>
                <a:cs typeface="+mn-cs"/>
              </a:rPr>
              <a:t> </a:t>
            </a:r>
            <a:r>
              <a:rPr lang="en-US" sz="1200" dirty="0" err="1">
                <a:effectLst/>
                <a:latin typeface="+mn-lt"/>
                <a:ea typeface="+mn-ea"/>
                <a:cs typeface="+mn-cs"/>
              </a:rPr>
              <a:t>valores</a:t>
            </a:r>
            <a:r>
              <a:rPr lang="en-US" sz="1200" dirty="0">
                <a:effectLst/>
                <a:latin typeface="+mn-lt"/>
                <a:ea typeface="+mn-ea"/>
                <a:cs typeface="+mn-cs"/>
              </a:rPr>
              <a:t> </a:t>
            </a:r>
            <a:r>
              <a:rPr lang="en-US" sz="1200" dirty="0" err="1">
                <a:effectLst/>
                <a:latin typeface="+mn-lt"/>
                <a:ea typeface="+mn-ea"/>
                <a:cs typeface="+mn-cs"/>
              </a:rPr>
              <a:t>não</a:t>
            </a:r>
            <a:r>
              <a:rPr lang="en-US" sz="1200" dirty="0">
                <a:effectLst/>
                <a:latin typeface="+mn-lt"/>
                <a:ea typeface="+mn-ea"/>
                <a:cs typeface="+mn-cs"/>
              </a:rPr>
              <a:t> </a:t>
            </a:r>
            <a:r>
              <a:rPr lang="en-US" sz="1200" dirty="0" err="1">
                <a:effectLst/>
                <a:latin typeface="+mn-lt"/>
                <a:ea typeface="+mn-ea"/>
                <a:cs typeface="+mn-cs"/>
              </a:rPr>
              <a:t>sejam</a:t>
            </a:r>
            <a:r>
              <a:rPr lang="en-US" sz="1200" dirty="0">
                <a:effectLst/>
                <a:latin typeface="+mn-lt"/>
                <a:ea typeface="+mn-ea"/>
                <a:cs typeface="+mn-cs"/>
              </a:rPr>
              <a:t> </a:t>
            </a:r>
            <a:r>
              <a:rPr lang="en-US" sz="1200" dirty="0" err="1">
                <a:effectLst/>
                <a:latin typeface="+mn-lt"/>
                <a:ea typeface="+mn-ea"/>
                <a:cs typeface="+mn-cs"/>
              </a:rPr>
              <a:t>tão</a:t>
            </a:r>
            <a:r>
              <a:rPr lang="en-US" sz="1200" dirty="0">
                <a:effectLst/>
                <a:latin typeface="+mn-lt"/>
                <a:ea typeface="+mn-ea"/>
                <a:cs typeface="+mn-cs"/>
              </a:rPr>
              <a:t> </a:t>
            </a:r>
            <a:r>
              <a:rPr lang="en-US" sz="1200" dirty="0" err="1">
                <a:effectLst/>
                <a:latin typeface="+mn-lt"/>
                <a:ea typeface="+mn-ea"/>
                <a:cs typeface="+mn-cs"/>
              </a:rPr>
              <a:t>baixos</a:t>
            </a:r>
            <a:r>
              <a:rPr lang="en-US" sz="1200" dirty="0">
                <a:effectLst/>
                <a:latin typeface="+mn-lt"/>
                <a:ea typeface="+mn-ea"/>
                <a:cs typeface="+mn-cs"/>
              </a:rPr>
              <a:t>)	</a:t>
            </a:r>
          </a:p>
          <a:p>
            <a:pPr>
              <a:spcAft>
                <a:spcPts val="600"/>
              </a:spcAft>
            </a:pPr>
            <a:r>
              <a:rPr lang="en-US" sz="1200" dirty="0">
                <a:effectLst/>
                <a:latin typeface="+mn-lt"/>
                <a:ea typeface="+mn-ea"/>
                <a:cs typeface="+mn-cs"/>
              </a:rPr>
              <a:t>	Em </a:t>
            </a:r>
            <a:r>
              <a:rPr lang="en-US" sz="1200" dirty="0" err="1">
                <a:effectLst/>
                <a:latin typeface="+mn-lt"/>
                <a:ea typeface="+mn-ea"/>
                <a:cs typeface="+mn-cs"/>
              </a:rPr>
              <a:t>geral</a:t>
            </a:r>
            <a:r>
              <a:rPr lang="en-US" sz="1200" dirty="0">
                <a:effectLst/>
                <a:latin typeface="+mn-lt"/>
                <a:ea typeface="+mn-ea"/>
                <a:cs typeface="+mn-cs"/>
              </a:rPr>
              <a:t>, para </a:t>
            </a:r>
            <a:r>
              <a:rPr lang="en-US" sz="1200" dirty="0" err="1">
                <a:effectLst/>
                <a:latin typeface="+mn-lt"/>
                <a:ea typeface="+mn-ea"/>
                <a:cs typeface="+mn-cs"/>
              </a:rPr>
              <a:t>cada</a:t>
            </a:r>
            <a:r>
              <a:rPr lang="en-US" sz="1200" dirty="0">
                <a:effectLst/>
                <a:latin typeface="+mn-lt"/>
                <a:ea typeface="+mn-ea"/>
                <a:cs typeface="+mn-cs"/>
              </a:rPr>
              <a:t> </a:t>
            </a:r>
            <a:r>
              <a:rPr lang="en-US" sz="1200" dirty="0" err="1">
                <a:effectLst/>
                <a:latin typeface="+mn-lt"/>
                <a:ea typeface="+mn-ea"/>
                <a:cs typeface="+mn-cs"/>
              </a:rPr>
              <a:t>uma</a:t>
            </a:r>
            <a:r>
              <a:rPr lang="en-US" sz="1200" dirty="0">
                <a:effectLst/>
                <a:latin typeface="+mn-lt"/>
                <a:ea typeface="+mn-ea"/>
                <a:cs typeface="+mn-cs"/>
              </a:rPr>
              <a:t> das </a:t>
            </a:r>
            <a:r>
              <a:rPr lang="en-US" sz="1200" dirty="0" err="1">
                <a:effectLst/>
                <a:latin typeface="+mn-lt"/>
                <a:ea typeface="+mn-ea"/>
                <a:cs typeface="+mn-cs"/>
              </a:rPr>
              <a:t>variáveis</a:t>
            </a:r>
            <a:r>
              <a:rPr lang="en-US" sz="1200" dirty="0">
                <a:effectLst/>
                <a:latin typeface="+mn-lt"/>
                <a:ea typeface="+mn-ea"/>
                <a:cs typeface="+mn-cs"/>
              </a:rPr>
              <a:t> </a:t>
            </a:r>
            <a:r>
              <a:rPr lang="en-US" sz="1200" dirty="0" err="1">
                <a:effectLst/>
                <a:latin typeface="+mn-lt"/>
                <a:ea typeface="+mn-ea"/>
                <a:cs typeface="+mn-cs"/>
              </a:rPr>
              <a:t>sensíveis</a:t>
            </a:r>
            <a:r>
              <a:rPr lang="en-US" sz="1200" dirty="0">
                <a:effectLst/>
                <a:latin typeface="+mn-lt"/>
                <a:ea typeface="+mn-ea"/>
                <a:cs typeface="+mn-cs"/>
              </a:rPr>
              <a:t> </a:t>
            </a:r>
            <a:r>
              <a:rPr lang="en-US" sz="1200" dirty="0" err="1">
                <a:effectLst/>
                <a:latin typeface="+mn-lt"/>
                <a:ea typeface="+mn-ea"/>
                <a:cs typeface="+mn-cs"/>
              </a:rPr>
              <a:t>em</a:t>
            </a:r>
            <a:r>
              <a:rPr lang="en-US" sz="1200" dirty="0">
                <a:effectLst/>
                <a:latin typeface="+mn-lt"/>
                <a:ea typeface="+mn-ea"/>
                <a:cs typeface="+mn-cs"/>
              </a:rPr>
              <a:t> causa, é </a:t>
            </a:r>
            <a:r>
              <a:rPr lang="en-US" sz="1200" dirty="0" err="1">
                <a:effectLst/>
                <a:latin typeface="+mn-lt"/>
                <a:ea typeface="+mn-ea"/>
                <a:cs typeface="+mn-cs"/>
              </a:rPr>
              <a:t>possível</a:t>
            </a:r>
            <a:r>
              <a:rPr lang="en-US" sz="1200" dirty="0">
                <a:effectLst/>
                <a:latin typeface="+mn-lt"/>
                <a:ea typeface="+mn-ea"/>
                <a:cs typeface="+mn-cs"/>
              </a:rPr>
              <a:t> </a:t>
            </a:r>
            <a:r>
              <a:rPr lang="en-US" sz="1200" dirty="0" err="1">
                <a:effectLst/>
                <a:latin typeface="+mn-lt"/>
                <a:ea typeface="+mn-ea"/>
                <a:cs typeface="+mn-cs"/>
              </a:rPr>
              <a:t>identificar</a:t>
            </a:r>
            <a:r>
              <a:rPr lang="en-US" sz="1200" dirty="0">
                <a:effectLst/>
                <a:latin typeface="+mn-lt"/>
                <a:ea typeface="+mn-ea"/>
                <a:cs typeface="+mn-cs"/>
              </a:rPr>
              <a:t> </a:t>
            </a:r>
            <a:r>
              <a:rPr lang="en-US" sz="1200" dirty="0" err="1">
                <a:effectLst/>
                <a:latin typeface="+mn-lt"/>
                <a:ea typeface="+mn-ea"/>
                <a:cs typeface="+mn-cs"/>
              </a:rPr>
              <a:t>apenas</a:t>
            </a:r>
            <a:r>
              <a:rPr lang="en-US" sz="1200" dirty="0">
                <a:effectLst/>
                <a:latin typeface="+mn-lt"/>
                <a:ea typeface="+mn-ea"/>
                <a:cs typeface="+mn-cs"/>
              </a:rPr>
              <a:t> </a:t>
            </a:r>
            <a:r>
              <a:rPr lang="en-US" sz="1200" dirty="0" err="1">
                <a:effectLst/>
                <a:latin typeface="+mn-lt"/>
                <a:ea typeface="+mn-ea"/>
                <a:cs typeface="+mn-cs"/>
              </a:rPr>
              <a:t>alguns</a:t>
            </a:r>
            <a:r>
              <a:rPr lang="en-US" sz="1200" dirty="0">
                <a:effectLst/>
                <a:latin typeface="+mn-lt"/>
                <a:ea typeface="+mn-ea"/>
                <a:cs typeface="+mn-cs"/>
              </a:rPr>
              <a:t> </a:t>
            </a:r>
            <a:r>
              <a:rPr lang="en-US" sz="1200" dirty="0" err="1">
                <a:effectLst/>
                <a:latin typeface="+mn-lt"/>
                <a:ea typeface="+mn-ea"/>
                <a:cs typeface="+mn-cs"/>
              </a:rPr>
              <a:t>atributos</a:t>
            </a:r>
            <a:r>
              <a:rPr lang="en-US" sz="1200" dirty="0">
                <a:effectLst/>
                <a:latin typeface="+mn-lt"/>
                <a:ea typeface="+mn-ea"/>
                <a:cs typeface="+mn-cs"/>
              </a:rPr>
              <a:t> </a:t>
            </a:r>
            <a:r>
              <a:rPr lang="en-US" sz="1200" dirty="0" err="1">
                <a:effectLst/>
                <a:latin typeface="+mn-lt"/>
                <a:ea typeface="+mn-ea"/>
                <a:cs typeface="+mn-cs"/>
              </a:rPr>
              <a:t>não</a:t>
            </a:r>
            <a:r>
              <a:rPr lang="en-US" sz="1200" dirty="0">
                <a:effectLst/>
                <a:latin typeface="+mn-lt"/>
                <a:ea typeface="+mn-ea"/>
                <a:cs typeface="+mn-cs"/>
              </a:rPr>
              <a:t> </a:t>
            </a:r>
            <a:r>
              <a:rPr lang="en-US" sz="1200" dirty="0" err="1">
                <a:effectLst/>
                <a:latin typeface="+mn-lt"/>
                <a:ea typeface="+mn-ea"/>
                <a:cs typeface="+mn-cs"/>
              </a:rPr>
              <a:t>sensíveis</a:t>
            </a:r>
            <a:r>
              <a:rPr lang="en-US" sz="1200" dirty="0">
                <a:effectLst/>
                <a:latin typeface="+mn-lt"/>
                <a:ea typeface="+mn-ea"/>
                <a:cs typeface="+mn-cs"/>
              </a:rPr>
              <a:t> que </a:t>
            </a:r>
            <a:r>
              <a:rPr lang="en-US" sz="1200" dirty="0" err="1">
                <a:effectLst/>
                <a:latin typeface="+mn-lt"/>
                <a:ea typeface="+mn-ea"/>
                <a:cs typeface="+mn-cs"/>
              </a:rPr>
              <a:t>tenham</a:t>
            </a:r>
            <a:r>
              <a:rPr lang="en-US" sz="1200" dirty="0">
                <a:effectLst/>
                <a:latin typeface="+mn-lt"/>
                <a:ea typeface="+mn-ea"/>
                <a:cs typeface="+mn-cs"/>
              </a:rPr>
              <a:t> o </a:t>
            </a:r>
            <a:r>
              <a:rPr lang="en-US" sz="1200" dirty="0" err="1">
                <a:effectLst/>
                <a:latin typeface="+mn-lt"/>
                <a:ea typeface="+mn-ea"/>
                <a:cs typeface="+mn-cs"/>
              </a:rPr>
              <a:t>maior</a:t>
            </a:r>
            <a:r>
              <a:rPr lang="en-US" sz="1200" dirty="0">
                <a:effectLst/>
                <a:latin typeface="+mn-lt"/>
                <a:ea typeface="+mn-ea"/>
                <a:cs typeface="+mn-cs"/>
              </a:rPr>
              <a:t> </a:t>
            </a:r>
            <a:r>
              <a:rPr lang="en-US" sz="1200" dirty="0" err="1">
                <a:effectLst/>
                <a:latin typeface="+mn-lt"/>
                <a:ea typeface="+mn-ea"/>
                <a:cs typeface="+mn-cs"/>
              </a:rPr>
              <a:t>impacto</a:t>
            </a:r>
            <a:r>
              <a:rPr lang="en-US" sz="1200" dirty="0">
                <a:effectLst/>
                <a:latin typeface="+mn-lt"/>
                <a:ea typeface="+mn-ea"/>
                <a:cs typeface="+mn-cs"/>
              </a:rPr>
              <a:t>. </a:t>
            </a:r>
            <a:r>
              <a:rPr lang="en-US" sz="1200" dirty="0">
                <a:latin typeface="+mn-lt"/>
                <a:ea typeface="+mn-ea"/>
                <a:cs typeface="+mn-cs"/>
              </a:rPr>
              <a:t>(</a:t>
            </a:r>
            <a:r>
              <a:rPr lang="en-US" sz="1200" dirty="0" err="1">
                <a:latin typeface="+mn-lt"/>
                <a:ea typeface="+mn-ea"/>
                <a:cs typeface="+mn-cs"/>
              </a:rPr>
              <a:t>nem</a:t>
            </a:r>
            <a:r>
              <a:rPr lang="en-US" sz="1200" dirty="0">
                <a:latin typeface="+mn-lt"/>
                <a:ea typeface="+mn-ea"/>
                <a:cs typeface="+mn-cs"/>
              </a:rPr>
              <a:t> sempre se </a:t>
            </a:r>
            <a:r>
              <a:rPr lang="en-US" sz="1200" dirty="0" err="1">
                <a:latin typeface="+mn-lt"/>
                <a:ea typeface="+mn-ea"/>
                <a:cs typeface="+mn-cs"/>
              </a:rPr>
              <a:t>verifica</a:t>
            </a:r>
            <a:r>
              <a:rPr lang="en-US" sz="1200" dirty="0">
                <a:latin typeface="+mn-lt"/>
                <a:ea typeface="+mn-ea"/>
                <a:cs typeface="+mn-cs"/>
              </a:rPr>
              <a:t> que </a:t>
            </a:r>
            <a:r>
              <a:rPr lang="en-US" sz="1200" dirty="0" err="1">
                <a:latin typeface="+mn-lt"/>
                <a:ea typeface="+mn-ea"/>
                <a:cs typeface="+mn-cs"/>
              </a:rPr>
              <a:t>estes</a:t>
            </a:r>
            <a:r>
              <a:rPr lang="en-US" sz="1200" dirty="0">
                <a:latin typeface="+mn-lt"/>
                <a:ea typeface="+mn-ea"/>
                <a:cs typeface="+mn-cs"/>
              </a:rPr>
              <a:t> </a:t>
            </a:r>
            <a:r>
              <a:rPr lang="en-US" sz="1200" dirty="0" err="1">
                <a:latin typeface="+mn-lt"/>
                <a:ea typeface="+mn-ea"/>
                <a:cs typeface="+mn-cs"/>
              </a:rPr>
              <a:t>correspondam</a:t>
            </a:r>
            <a:r>
              <a:rPr lang="en-US" sz="1200" dirty="0">
                <a:latin typeface="+mn-lt"/>
                <a:ea typeface="+mn-ea"/>
                <a:cs typeface="+mn-cs"/>
              </a:rPr>
              <a:t> </a:t>
            </a:r>
            <a:r>
              <a:rPr lang="en-US" sz="1200" dirty="0" err="1">
                <a:latin typeface="+mn-lt"/>
                <a:ea typeface="+mn-ea"/>
                <a:cs typeface="+mn-cs"/>
              </a:rPr>
              <a:t>aos</a:t>
            </a:r>
            <a:r>
              <a:rPr lang="en-US" sz="1200" dirty="0">
                <a:latin typeface="+mn-lt"/>
                <a:ea typeface="+mn-ea"/>
                <a:cs typeface="+mn-cs"/>
              </a:rPr>
              <a:t> </a:t>
            </a:r>
            <a:r>
              <a:rPr lang="en-US" sz="1200" dirty="0" err="1">
                <a:latin typeface="+mn-lt"/>
                <a:ea typeface="+mn-ea"/>
                <a:cs typeface="+mn-cs"/>
              </a:rPr>
              <a:t>mais</a:t>
            </a:r>
            <a:r>
              <a:rPr lang="en-US" sz="1200" dirty="0">
                <a:latin typeface="+mn-lt"/>
                <a:ea typeface="+mn-ea"/>
                <a:cs typeface="+mn-cs"/>
              </a:rPr>
              <a:t> </a:t>
            </a:r>
            <a:r>
              <a:rPr lang="en-US" sz="1200" dirty="0" err="1">
                <a:latin typeface="+mn-lt"/>
                <a:ea typeface="+mn-ea"/>
                <a:cs typeface="+mn-cs"/>
              </a:rPr>
              <a:t>importantes</a:t>
            </a:r>
            <a:r>
              <a:rPr lang="en-US" sz="1200" dirty="0">
                <a:latin typeface="+mn-lt"/>
                <a:ea typeface="+mn-ea"/>
                <a:cs typeface="+mn-cs"/>
              </a:rPr>
              <a:t> </a:t>
            </a:r>
            <a:r>
              <a:rPr lang="en-US" sz="1200" dirty="0" err="1">
                <a:latin typeface="+mn-lt"/>
                <a:ea typeface="+mn-ea"/>
                <a:cs typeface="+mn-cs"/>
              </a:rPr>
              <a:t>destacados</a:t>
            </a:r>
            <a:r>
              <a:rPr lang="en-US" sz="1200" dirty="0">
                <a:latin typeface="+mn-lt"/>
                <a:ea typeface="+mn-ea"/>
                <a:cs typeface="+mn-cs"/>
              </a:rPr>
              <a:t> </a:t>
            </a:r>
            <a:r>
              <a:rPr lang="en-US" sz="1200" dirty="0" err="1">
                <a:latin typeface="+mn-lt"/>
                <a:ea typeface="+mn-ea"/>
                <a:cs typeface="+mn-cs"/>
              </a:rPr>
              <a:t>na</a:t>
            </a:r>
            <a:r>
              <a:rPr lang="en-US" sz="1200" dirty="0">
                <a:latin typeface="+mn-lt"/>
                <a:ea typeface="+mn-ea"/>
                <a:cs typeface="+mn-cs"/>
              </a:rPr>
              <a:t> </a:t>
            </a:r>
            <a:r>
              <a:rPr lang="en-US" sz="1200" dirty="0" err="1">
                <a:latin typeface="+mn-lt"/>
                <a:ea typeface="+mn-ea"/>
                <a:cs typeface="+mn-cs"/>
              </a:rPr>
              <a:t>experiencia</a:t>
            </a:r>
            <a:r>
              <a:rPr lang="en-US" sz="1200" dirty="0">
                <a:latin typeface="+mn-lt"/>
                <a:ea typeface="+mn-ea"/>
                <a:cs typeface="+mn-cs"/>
              </a:rPr>
              <a:t> 2)</a:t>
            </a:r>
          </a:p>
          <a:p>
            <a:pPr>
              <a:spcAft>
                <a:spcPts val="600"/>
              </a:spcAft>
            </a:pPr>
            <a:r>
              <a:rPr lang="en-US" sz="1200" dirty="0">
                <a:effectLst/>
                <a:latin typeface="+mn-lt"/>
                <a:ea typeface="+mn-ea"/>
                <a:cs typeface="+mn-cs"/>
              </a:rPr>
              <a:t>	As </a:t>
            </a:r>
            <a:r>
              <a:rPr lang="en-US" sz="1200" dirty="0" err="1">
                <a:effectLst/>
                <a:latin typeface="+mn-lt"/>
                <a:ea typeface="+mn-ea"/>
                <a:cs typeface="+mn-cs"/>
              </a:rPr>
              <a:t>oscilações</a:t>
            </a:r>
            <a:r>
              <a:rPr lang="en-US" sz="1200" dirty="0">
                <a:effectLst/>
                <a:latin typeface="+mn-lt"/>
                <a:ea typeface="+mn-ea"/>
                <a:cs typeface="+mn-cs"/>
              </a:rPr>
              <a:t> </a:t>
            </a:r>
            <a:r>
              <a:rPr lang="en-US" sz="1200" dirty="0" err="1">
                <a:effectLst/>
                <a:latin typeface="+mn-lt"/>
                <a:ea typeface="+mn-ea"/>
                <a:cs typeface="+mn-cs"/>
              </a:rPr>
              <a:t>não</a:t>
            </a:r>
            <a:r>
              <a:rPr lang="en-US" sz="1200" dirty="0">
                <a:effectLst/>
                <a:latin typeface="+mn-lt"/>
                <a:ea typeface="+mn-ea"/>
                <a:cs typeface="+mn-cs"/>
              </a:rPr>
              <a:t> </a:t>
            </a:r>
            <a:r>
              <a:rPr lang="en-US" sz="1200" dirty="0" err="1">
                <a:effectLst/>
                <a:latin typeface="+mn-lt"/>
                <a:ea typeface="+mn-ea"/>
                <a:cs typeface="+mn-cs"/>
              </a:rPr>
              <a:t>apresenta</a:t>
            </a:r>
            <a:r>
              <a:rPr lang="en-US" sz="1200" dirty="0" err="1">
                <a:latin typeface="+mn-lt"/>
                <a:ea typeface="+mn-ea"/>
                <a:cs typeface="+mn-cs"/>
              </a:rPr>
              <a:t>m</a:t>
            </a:r>
            <a:r>
              <a:rPr lang="en-US" sz="1200" dirty="0">
                <a:effectLst/>
                <a:latin typeface="+mn-lt"/>
                <a:ea typeface="+mn-ea"/>
                <a:cs typeface="+mn-cs"/>
              </a:rPr>
              <a:t> </a:t>
            </a:r>
            <a:r>
              <a:rPr lang="en-US" sz="1200" dirty="0" err="1">
                <a:effectLst/>
                <a:latin typeface="+mn-lt"/>
                <a:ea typeface="+mn-ea"/>
                <a:cs typeface="+mn-cs"/>
              </a:rPr>
              <a:t>valores</a:t>
            </a:r>
            <a:r>
              <a:rPr lang="en-US" sz="1200" dirty="0">
                <a:effectLst/>
                <a:latin typeface="+mn-lt"/>
                <a:ea typeface="+mn-ea"/>
                <a:cs typeface="+mn-cs"/>
              </a:rPr>
              <a:t> </a:t>
            </a:r>
            <a:r>
              <a:rPr lang="en-US" sz="1200" dirty="0" err="1">
                <a:effectLst/>
                <a:latin typeface="+mn-lt"/>
                <a:ea typeface="+mn-ea"/>
                <a:cs typeface="+mn-cs"/>
              </a:rPr>
              <a:t>significativos</a:t>
            </a:r>
            <a:endParaRPr lang="en-US" sz="1200" dirty="0">
              <a:effectLst/>
              <a:latin typeface="+mn-lt"/>
              <a:ea typeface="+mn-ea"/>
              <a:cs typeface="+mn-cs"/>
            </a:endParaRPr>
          </a:p>
          <a:p>
            <a:pPr indent="-228600">
              <a:spcAft>
                <a:spcPts val="600"/>
              </a:spcAft>
              <a:buFont typeface="Arial" panose="020B0604020202020204" pitchFamily="34" charset="0"/>
              <a:buChar char="•"/>
            </a:pPr>
            <a:endParaRPr lang="en-US" sz="1100" dirty="0">
              <a:latin typeface="+mn-lt"/>
              <a:ea typeface="+mn-ea"/>
              <a:cs typeface="+mn-cs"/>
            </a:endParaRPr>
          </a:p>
        </p:txBody>
      </p:sp>
    </p:spTree>
    <p:extLst>
      <p:ext uri="{BB962C8B-B14F-4D97-AF65-F5344CB8AC3E}">
        <p14:creationId xmlns:p14="http://schemas.microsoft.com/office/powerpoint/2010/main" val="369654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1F89C3-762C-678A-4711-D69FAA163BB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6CEA95-01ED-6560-0C25-D269F80D2F0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Experiencia 6</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6" name="Título 1">
            <a:extLst>
              <a:ext uri="{FF2B5EF4-FFF2-40B4-BE49-F238E27FC236}">
                <a16:creationId xmlns:a16="http://schemas.microsoft.com/office/drawing/2014/main" id="{117D1CA5-DFAF-4A6F-79CB-1454B2B537A1}"/>
              </a:ext>
            </a:extLst>
          </p:cNvPr>
          <p:cNvSpPr txBox="1">
            <a:spLocks/>
          </p:cNvSpPr>
          <p:nvPr/>
        </p:nvSpPr>
        <p:spPr>
          <a:xfrm>
            <a:off x="1371599" y="2318197"/>
            <a:ext cx="9724031" cy="3683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b="1" dirty="0" err="1">
                <a:effectLst/>
                <a:latin typeface="+mn-lt"/>
                <a:ea typeface="+mn-ea"/>
                <a:cs typeface="+mn-cs"/>
              </a:rPr>
              <a:t>Objetivo:</a:t>
            </a:r>
            <a:r>
              <a:rPr lang="en-US" sz="2000" dirty="0" err="1">
                <a:latin typeface="+mn-lt"/>
                <a:ea typeface="+mn-ea"/>
                <a:cs typeface="+mn-cs"/>
              </a:rPr>
              <a:t>Verificar</a:t>
            </a:r>
            <a:r>
              <a:rPr lang="en-US" sz="2000" dirty="0">
                <a:latin typeface="+mn-lt"/>
                <a:ea typeface="+mn-ea"/>
                <a:cs typeface="+mn-cs"/>
              </a:rPr>
              <a:t> a fairness </a:t>
            </a:r>
            <a:r>
              <a:rPr lang="en-US" sz="2000" dirty="0" err="1">
                <a:latin typeface="+mn-lt"/>
                <a:ea typeface="+mn-ea"/>
                <a:cs typeface="+mn-cs"/>
              </a:rPr>
              <a:t>nos</a:t>
            </a:r>
            <a:r>
              <a:rPr lang="en-US" sz="2000" dirty="0">
                <a:latin typeface="+mn-lt"/>
                <a:ea typeface="+mn-ea"/>
                <a:cs typeface="+mn-cs"/>
              </a:rPr>
              <a:t> </a:t>
            </a:r>
            <a:r>
              <a:rPr lang="en-US" sz="2000" dirty="0" err="1">
                <a:latin typeface="+mn-lt"/>
                <a:ea typeface="+mn-ea"/>
                <a:cs typeface="+mn-cs"/>
              </a:rPr>
              <a:t>atributos</a:t>
            </a:r>
            <a:r>
              <a:rPr lang="en-US" sz="2000" dirty="0">
                <a:latin typeface="+mn-lt"/>
                <a:ea typeface="+mn-ea"/>
                <a:cs typeface="+mn-cs"/>
              </a:rPr>
              <a:t> </a:t>
            </a:r>
            <a:r>
              <a:rPr lang="en-US" sz="2000" dirty="0" err="1">
                <a:latin typeface="+mn-lt"/>
                <a:ea typeface="+mn-ea"/>
                <a:cs typeface="+mn-cs"/>
              </a:rPr>
              <a:t>não</a:t>
            </a:r>
            <a:r>
              <a:rPr lang="en-US" sz="2000" dirty="0">
                <a:latin typeface="+mn-lt"/>
                <a:ea typeface="+mn-ea"/>
                <a:cs typeface="+mn-cs"/>
              </a:rPr>
              <a:t> </a:t>
            </a:r>
            <a:r>
              <a:rPr lang="en-US" sz="2000" dirty="0" err="1">
                <a:latin typeface="+mn-lt"/>
                <a:ea typeface="+mn-ea"/>
                <a:cs typeface="+mn-cs"/>
              </a:rPr>
              <a:t>sensíveis</a:t>
            </a:r>
            <a:endParaRPr lang="en-US" sz="2000" dirty="0">
              <a:latin typeface="+mn-lt"/>
              <a:ea typeface="+mn-ea"/>
              <a:cs typeface="+mn-cs"/>
            </a:endParaRPr>
          </a:p>
          <a:p>
            <a:pPr>
              <a:spcAft>
                <a:spcPts val="600"/>
              </a:spcAft>
            </a:pPr>
            <a:endParaRPr lang="en-US" sz="2000" dirty="0">
              <a:latin typeface="+mn-lt"/>
              <a:ea typeface="+mn-ea"/>
              <a:cs typeface="+mn-cs"/>
            </a:endParaRPr>
          </a:p>
          <a:p>
            <a:pPr>
              <a:spcAft>
                <a:spcPts val="600"/>
              </a:spcAft>
            </a:pPr>
            <a:r>
              <a:rPr lang="en-US" sz="2000" b="1" dirty="0" err="1">
                <a:latin typeface="+mn-lt"/>
                <a:ea typeface="+mn-ea"/>
                <a:cs typeface="+mn-cs"/>
              </a:rPr>
              <a:t>Trabalho</a:t>
            </a:r>
            <a:r>
              <a:rPr lang="en-US" sz="2000" dirty="0">
                <a:latin typeface="+mn-lt"/>
                <a:ea typeface="+mn-ea"/>
                <a:cs typeface="+mn-cs"/>
              </a:rPr>
              <a:t> </a:t>
            </a:r>
            <a:r>
              <a:rPr lang="en-US" sz="2000" b="1" dirty="0" err="1">
                <a:latin typeface="+mn-lt"/>
                <a:ea typeface="+mn-ea"/>
                <a:cs typeface="+mn-cs"/>
              </a:rPr>
              <a:t>Realizado</a:t>
            </a:r>
            <a:r>
              <a:rPr lang="en-US" sz="2000" b="1" dirty="0">
                <a:latin typeface="+mn-lt"/>
                <a:ea typeface="+mn-ea"/>
                <a:cs typeface="+mn-cs"/>
              </a:rPr>
              <a:t>: </a:t>
            </a:r>
            <a:r>
              <a:rPr lang="en-US" sz="2000" dirty="0" err="1">
                <a:latin typeface="+mn-lt"/>
                <a:ea typeface="+mn-ea"/>
                <a:cs typeface="+mn-cs"/>
              </a:rPr>
              <a:t>Repetição</a:t>
            </a:r>
            <a:r>
              <a:rPr lang="en-US" sz="2000" dirty="0">
                <a:latin typeface="+mn-lt"/>
                <a:ea typeface="+mn-ea"/>
                <a:cs typeface="+mn-cs"/>
              </a:rPr>
              <a:t> da </a:t>
            </a:r>
            <a:r>
              <a:rPr lang="en-US" sz="2000" dirty="0" err="1">
                <a:latin typeface="+mn-lt"/>
                <a:ea typeface="+mn-ea"/>
                <a:cs typeface="+mn-cs"/>
              </a:rPr>
              <a:t>experiencia</a:t>
            </a:r>
            <a:r>
              <a:rPr lang="en-US" sz="2000" dirty="0">
                <a:latin typeface="+mn-lt"/>
                <a:ea typeface="+mn-ea"/>
                <a:cs typeface="+mn-cs"/>
              </a:rPr>
              <a:t> 4 mas </a:t>
            </a:r>
            <a:r>
              <a:rPr lang="en-US" sz="2000" dirty="0" err="1">
                <a:latin typeface="+mn-lt"/>
                <a:ea typeface="+mn-ea"/>
                <a:cs typeface="+mn-cs"/>
              </a:rPr>
              <a:t>em</a:t>
            </a:r>
            <a:r>
              <a:rPr lang="en-US" sz="2000" dirty="0">
                <a:latin typeface="+mn-lt"/>
                <a:ea typeface="+mn-ea"/>
                <a:cs typeface="+mn-cs"/>
              </a:rPr>
              <a:t> </a:t>
            </a:r>
            <a:r>
              <a:rPr lang="en-US" sz="2000" dirty="0" err="1">
                <a:latin typeface="+mn-lt"/>
                <a:ea typeface="+mn-ea"/>
                <a:cs typeface="+mn-cs"/>
              </a:rPr>
              <a:t>vez</a:t>
            </a:r>
            <a:r>
              <a:rPr lang="en-US" sz="2000" dirty="0">
                <a:latin typeface="+mn-lt"/>
                <a:ea typeface="+mn-ea"/>
                <a:cs typeface="+mn-cs"/>
              </a:rPr>
              <a:t> de </a:t>
            </a:r>
            <a:r>
              <a:rPr lang="en-US" sz="2000" dirty="0" err="1">
                <a:latin typeface="+mn-lt"/>
                <a:ea typeface="+mn-ea"/>
                <a:cs typeface="+mn-cs"/>
              </a:rPr>
              <a:t>calcular</a:t>
            </a:r>
            <a:r>
              <a:rPr lang="en-US" sz="2000" dirty="0">
                <a:latin typeface="+mn-lt"/>
                <a:ea typeface="+mn-ea"/>
                <a:cs typeface="+mn-cs"/>
              </a:rPr>
              <a:t> a fairness de um </a:t>
            </a:r>
            <a:r>
              <a:rPr lang="en-US" sz="2000" dirty="0" err="1">
                <a:latin typeface="+mn-lt"/>
                <a:ea typeface="+mn-ea"/>
                <a:cs typeface="+mn-cs"/>
              </a:rPr>
              <a:t>atributo</a:t>
            </a:r>
            <a:r>
              <a:rPr lang="en-US" sz="2000" dirty="0">
                <a:latin typeface="+mn-lt"/>
                <a:ea typeface="+mn-ea"/>
                <a:cs typeface="+mn-cs"/>
              </a:rPr>
              <a:t> </a:t>
            </a:r>
            <a:r>
              <a:rPr lang="en-US" sz="2000" dirty="0" err="1">
                <a:latin typeface="+mn-lt"/>
                <a:ea typeface="+mn-ea"/>
                <a:cs typeface="+mn-cs"/>
              </a:rPr>
              <a:t>sensível</a:t>
            </a:r>
            <a:r>
              <a:rPr lang="en-US" sz="2000" dirty="0">
                <a:latin typeface="+mn-lt"/>
                <a:ea typeface="+mn-ea"/>
                <a:cs typeface="+mn-cs"/>
              </a:rPr>
              <a:t>, </a:t>
            </a:r>
            <a:r>
              <a:rPr lang="en-US" sz="2000" dirty="0" err="1">
                <a:latin typeface="+mn-lt"/>
                <a:ea typeface="+mn-ea"/>
                <a:cs typeface="+mn-cs"/>
              </a:rPr>
              <a:t>calcular</a:t>
            </a:r>
            <a:r>
              <a:rPr lang="en-US" sz="2000" dirty="0">
                <a:latin typeface="+mn-lt"/>
                <a:ea typeface="+mn-ea"/>
                <a:cs typeface="+mn-cs"/>
              </a:rPr>
              <a:t> a fairness do </a:t>
            </a:r>
            <a:r>
              <a:rPr lang="en-US" sz="2000" dirty="0" err="1">
                <a:latin typeface="+mn-lt"/>
                <a:ea typeface="+mn-ea"/>
                <a:cs typeface="+mn-cs"/>
              </a:rPr>
              <a:t>atributo</a:t>
            </a:r>
            <a:r>
              <a:rPr lang="en-US" sz="2000" dirty="0">
                <a:latin typeface="+mn-lt"/>
                <a:ea typeface="+mn-ea"/>
                <a:cs typeface="+mn-cs"/>
              </a:rPr>
              <a:t> </a:t>
            </a:r>
            <a:r>
              <a:rPr lang="en-US" sz="2000" dirty="0" err="1">
                <a:latin typeface="+mn-lt"/>
                <a:ea typeface="+mn-ea"/>
                <a:cs typeface="+mn-cs"/>
              </a:rPr>
              <a:t>mais</a:t>
            </a:r>
            <a:r>
              <a:rPr lang="en-US" sz="2000" dirty="0">
                <a:latin typeface="+mn-lt"/>
                <a:ea typeface="+mn-ea"/>
                <a:cs typeface="+mn-cs"/>
              </a:rPr>
              <a:t> </a:t>
            </a:r>
            <a:r>
              <a:rPr lang="en-US" sz="2000" dirty="0" err="1">
                <a:latin typeface="+mn-lt"/>
                <a:ea typeface="+mn-ea"/>
                <a:cs typeface="+mn-cs"/>
              </a:rPr>
              <a:t>relevante</a:t>
            </a:r>
            <a:r>
              <a:rPr lang="en-US" sz="2000" dirty="0">
                <a:latin typeface="+mn-lt"/>
                <a:ea typeface="+mn-ea"/>
                <a:cs typeface="+mn-cs"/>
              </a:rPr>
              <a:t> </a:t>
            </a:r>
            <a:r>
              <a:rPr lang="en-US" sz="2000" dirty="0" err="1">
                <a:latin typeface="+mn-lt"/>
                <a:ea typeface="+mn-ea"/>
                <a:cs typeface="+mn-cs"/>
              </a:rPr>
              <a:t>na</a:t>
            </a:r>
            <a:r>
              <a:rPr lang="en-US" sz="2000" dirty="0">
                <a:latin typeface="+mn-lt"/>
                <a:ea typeface="+mn-ea"/>
                <a:cs typeface="+mn-cs"/>
              </a:rPr>
              <a:t> </a:t>
            </a:r>
            <a:r>
              <a:rPr lang="en-US" sz="2000" dirty="0" err="1">
                <a:latin typeface="+mn-lt"/>
                <a:ea typeface="+mn-ea"/>
                <a:cs typeface="+mn-cs"/>
              </a:rPr>
              <a:t>previsão</a:t>
            </a:r>
            <a:r>
              <a:rPr lang="en-US" sz="2000" dirty="0">
                <a:latin typeface="+mn-lt"/>
                <a:ea typeface="+mn-ea"/>
                <a:cs typeface="+mn-cs"/>
              </a:rPr>
              <a:t> do valor do </a:t>
            </a:r>
            <a:r>
              <a:rPr lang="en-US" sz="2000" dirty="0" err="1">
                <a:latin typeface="+mn-lt"/>
                <a:ea typeface="+mn-ea"/>
                <a:cs typeface="+mn-cs"/>
              </a:rPr>
              <a:t>atributo</a:t>
            </a:r>
            <a:r>
              <a:rPr lang="en-US" sz="2000" dirty="0">
                <a:latin typeface="+mn-lt"/>
                <a:ea typeface="+mn-ea"/>
                <a:cs typeface="+mn-cs"/>
              </a:rPr>
              <a:t> </a:t>
            </a:r>
            <a:r>
              <a:rPr lang="en-US" sz="2000" dirty="0" err="1">
                <a:latin typeface="+mn-lt"/>
                <a:ea typeface="+mn-ea"/>
                <a:cs typeface="+mn-cs"/>
              </a:rPr>
              <a:t>sensível</a:t>
            </a:r>
            <a:endParaRPr lang="en-US" sz="2000" dirty="0">
              <a:latin typeface="+mn-lt"/>
              <a:ea typeface="+mn-ea"/>
              <a:cs typeface="+mn-cs"/>
            </a:endParaRPr>
          </a:p>
          <a:p>
            <a:pPr>
              <a:spcAft>
                <a:spcPts val="600"/>
              </a:spcAft>
            </a:pPr>
            <a:endParaRPr lang="en-US" sz="2000" dirty="0">
              <a:latin typeface="+mn-lt"/>
              <a:ea typeface="+mn-ea"/>
              <a:cs typeface="+mn-cs"/>
            </a:endParaRPr>
          </a:p>
          <a:p>
            <a:pPr>
              <a:spcAft>
                <a:spcPts val="600"/>
              </a:spcAft>
            </a:pPr>
            <a:r>
              <a:rPr lang="en-US" sz="2000" b="1" dirty="0" err="1">
                <a:latin typeface="+mn-lt"/>
                <a:ea typeface="+mn-ea"/>
                <a:cs typeface="+mn-cs"/>
              </a:rPr>
              <a:t>Notas</a:t>
            </a:r>
            <a:r>
              <a:rPr lang="en-US" sz="2000" b="1" dirty="0">
                <a:latin typeface="+mn-lt"/>
                <a:ea typeface="+mn-ea"/>
                <a:cs typeface="+mn-cs"/>
              </a:rPr>
              <a:t> de </a:t>
            </a:r>
            <a:r>
              <a:rPr lang="en-US" sz="2000" b="1" dirty="0" err="1">
                <a:latin typeface="+mn-lt"/>
                <a:ea typeface="+mn-ea"/>
                <a:cs typeface="+mn-cs"/>
              </a:rPr>
              <a:t>análise</a:t>
            </a:r>
            <a:r>
              <a:rPr lang="en-US" sz="2000" b="1" dirty="0">
                <a:latin typeface="+mn-lt"/>
                <a:ea typeface="+mn-ea"/>
                <a:cs typeface="+mn-cs"/>
              </a:rPr>
              <a:t>: </a:t>
            </a:r>
          </a:p>
          <a:p>
            <a:pPr>
              <a:spcAft>
                <a:spcPts val="600"/>
              </a:spcAft>
            </a:pPr>
            <a:r>
              <a:rPr lang="en-US" sz="2000" b="1" dirty="0">
                <a:effectLst/>
                <a:latin typeface="+mn-lt"/>
                <a:ea typeface="+mn-ea"/>
                <a:cs typeface="+mn-cs"/>
              </a:rPr>
              <a:t>	</a:t>
            </a:r>
            <a:r>
              <a:rPr lang="en-US" sz="2000" dirty="0" err="1">
                <a:effectLst/>
                <a:latin typeface="+mn-lt"/>
                <a:ea typeface="+mn-ea"/>
                <a:cs typeface="+mn-cs"/>
              </a:rPr>
              <a:t>education.num</a:t>
            </a:r>
            <a:r>
              <a:rPr lang="en-US" sz="2000" dirty="0">
                <a:effectLst/>
                <a:latin typeface="+mn-lt"/>
                <a:ea typeface="+mn-ea"/>
                <a:cs typeface="+mn-cs"/>
              </a:rPr>
              <a:t> continua a </a:t>
            </a:r>
            <a:r>
              <a:rPr lang="en-US" sz="2000" dirty="0" err="1">
                <a:effectLst/>
                <a:latin typeface="+mn-lt"/>
                <a:ea typeface="+mn-ea"/>
                <a:cs typeface="+mn-cs"/>
              </a:rPr>
              <a:t>não</a:t>
            </a:r>
            <a:r>
              <a:rPr lang="en-US" sz="2000" dirty="0">
                <a:effectLst/>
                <a:latin typeface="+mn-lt"/>
                <a:ea typeface="+mn-ea"/>
                <a:cs typeface="+mn-cs"/>
              </a:rPr>
              <a:t> </a:t>
            </a:r>
            <a:r>
              <a:rPr lang="en-US" sz="2000" dirty="0" err="1">
                <a:effectLst/>
                <a:latin typeface="+mn-lt"/>
                <a:ea typeface="+mn-ea"/>
                <a:cs typeface="+mn-cs"/>
              </a:rPr>
              <a:t>apresentar</a:t>
            </a:r>
            <a:r>
              <a:rPr lang="en-US" sz="2000" dirty="0">
                <a:effectLst/>
                <a:latin typeface="+mn-lt"/>
                <a:ea typeface="+mn-ea"/>
                <a:cs typeface="+mn-cs"/>
              </a:rPr>
              <a:t> </a:t>
            </a:r>
            <a:r>
              <a:rPr lang="en-US" sz="2000" dirty="0" err="1">
                <a:effectLst/>
                <a:latin typeface="+mn-lt"/>
                <a:ea typeface="+mn-ea"/>
                <a:cs typeface="+mn-cs"/>
              </a:rPr>
              <a:t>impacto</a:t>
            </a:r>
            <a:r>
              <a:rPr lang="en-US" sz="2000" dirty="0">
                <a:effectLst/>
                <a:latin typeface="+mn-lt"/>
                <a:ea typeface="+mn-ea"/>
                <a:cs typeface="+mn-cs"/>
              </a:rPr>
              <a:t> </a:t>
            </a:r>
            <a:r>
              <a:rPr lang="en-US" sz="2000" dirty="0" err="1">
                <a:effectLst/>
                <a:latin typeface="+mn-lt"/>
                <a:ea typeface="+mn-ea"/>
                <a:cs typeface="+mn-cs"/>
              </a:rPr>
              <a:t>quando</a:t>
            </a:r>
            <a:r>
              <a:rPr lang="en-US" sz="2000" dirty="0">
                <a:effectLst/>
                <a:latin typeface="+mn-lt"/>
                <a:ea typeface="+mn-ea"/>
                <a:cs typeface="+mn-cs"/>
              </a:rPr>
              <a:t> é </a:t>
            </a:r>
            <a:r>
              <a:rPr lang="en-US" sz="2000" dirty="0" err="1">
                <a:effectLst/>
                <a:latin typeface="+mn-lt"/>
                <a:ea typeface="+mn-ea"/>
                <a:cs typeface="+mn-cs"/>
              </a:rPr>
              <a:t>removido</a:t>
            </a:r>
            <a:r>
              <a:rPr lang="en-US" sz="2000" dirty="0">
                <a:effectLst/>
                <a:latin typeface="+mn-lt"/>
                <a:ea typeface="+mn-ea"/>
                <a:cs typeface="+mn-cs"/>
              </a:rPr>
              <a:t>.</a:t>
            </a:r>
          </a:p>
          <a:p>
            <a:pPr>
              <a:spcAft>
                <a:spcPts val="600"/>
              </a:spcAft>
            </a:pPr>
            <a:r>
              <a:rPr lang="en-US" sz="2000" dirty="0">
                <a:effectLst/>
                <a:latin typeface="+mn-lt"/>
                <a:ea typeface="+mn-ea"/>
                <a:cs typeface="+mn-cs"/>
              </a:rPr>
              <a:t>	As </a:t>
            </a:r>
            <a:r>
              <a:rPr lang="en-US" sz="2000" dirty="0" err="1">
                <a:effectLst/>
                <a:latin typeface="+mn-lt"/>
                <a:ea typeface="+mn-ea"/>
                <a:cs typeface="+mn-cs"/>
              </a:rPr>
              <a:t>oscilações</a:t>
            </a:r>
            <a:r>
              <a:rPr lang="en-US" sz="2000" dirty="0">
                <a:effectLst/>
                <a:latin typeface="+mn-lt"/>
                <a:ea typeface="+mn-ea"/>
                <a:cs typeface="+mn-cs"/>
              </a:rPr>
              <a:t> </a:t>
            </a:r>
            <a:r>
              <a:rPr lang="en-US" sz="2000" dirty="0" err="1">
                <a:effectLst/>
                <a:latin typeface="+mn-lt"/>
                <a:ea typeface="+mn-ea"/>
                <a:cs typeface="+mn-cs"/>
              </a:rPr>
              <a:t>não</a:t>
            </a:r>
            <a:r>
              <a:rPr lang="en-US" sz="2000" dirty="0">
                <a:effectLst/>
                <a:latin typeface="+mn-lt"/>
                <a:ea typeface="+mn-ea"/>
                <a:cs typeface="+mn-cs"/>
              </a:rPr>
              <a:t> </a:t>
            </a:r>
            <a:r>
              <a:rPr lang="en-US" sz="2000" dirty="0" err="1">
                <a:effectLst/>
                <a:latin typeface="+mn-lt"/>
                <a:ea typeface="+mn-ea"/>
                <a:cs typeface="+mn-cs"/>
              </a:rPr>
              <a:t>apresentam</a:t>
            </a:r>
            <a:r>
              <a:rPr lang="en-US" sz="2000" dirty="0">
                <a:effectLst/>
                <a:latin typeface="+mn-lt"/>
                <a:ea typeface="+mn-ea"/>
                <a:cs typeface="+mn-cs"/>
              </a:rPr>
              <a:t> </a:t>
            </a:r>
            <a:r>
              <a:rPr lang="en-US" sz="2000" dirty="0" err="1">
                <a:effectLst/>
                <a:latin typeface="+mn-lt"/>
                <a:ea typeface="+mn-ea"/>
                <a:cs typeface="+mn-cs"/>
              </a:rPr>
              <a:t>valores</a:t>
            </a:r>
            <a:r>
              <a:rPr lang="en-US" sz="2000" dirty="0">
                <a:effectLst/>
                <a:latin typeface="+mn-lt"/>
                <a:ea typeface="+mn-ea"/>
                <a:cs typeface="+mn-cs"/>
              </a:rPr>
              <a:t> </a:t>
            </a:r>
            <a:r>
              <a:rPr lang="en-US" sz="2000" dirty="0" err="1">
                <a:effectLst/>
                <a:latin typeface="+mn-lt"/>
                <a:ea typeface="+mn-ea"/>
                <a:cs typeface="+mn-cs"/>
              </a:rPr>
              <a:t>significativos</a:t>
            </a:r>
            <a:endParaRPr lang="en-US" sz="2000" dirty="0">
              <a:effectLst/>
              <a:latin typeface="+mn-lt"/>
              <a:ea typeface="+mn-ea"/>
              <a:cs typeface="+mn-cs"/>
            </a:endParaRPr>
          </a:p>
          <a:p>
            <a:pPr indent="-228600">
              <a:spcAft>
                <a:spcPts val="600"/>
              </a:spcAft>
              <a:buFont typeface="Arial" panose="020B0604020202020204" pitchFamily="34" charset="0"/>
              <a:buChar char="•"/>
            </a:pPr>
            <a:endParaRPr lang="en-US" sz="2000" dirty="0">
              <a:effectLst/>
              <a:latin typeface="+mn-lt"/>
              <a:ea typeface="+mn-ea"/>
              <a:cs typeface="+mn-cs"/>
            </a:endParaRPr>
          </a:p>
          <a:p>
            <a:pPr indent="-228600">
              <a:spcAft>
                <a:spcPts val="600"/>
              </a:spcAft>
              <a:buFont typeface="Arial" panose="020B0604020202020204" pitchFamily="34" charset="0"/>
              <a:buChar char="•"/>
            </a:pPr>
            <a:endParaRPr lang="en-US" sz="2000" dirty="0">
              <a:latin typeface="+mn-lt"/>
              <a:ea typeface="+mn-ea"/>
              <a:cs typeface="+mn-cs"/>
            </a:endParaRPr>
          </a:p>
        </p:txBody>
      </p:sp>
    </p:spTree>
    <p:extLst>
      <p:ext uri="{BB962C8B-B14F-4D97-AF65-F5344CB8AC3E}">
        <p14:creationId xmlns:p14="http://schemas.microsoft.com/office/powerpoint/2010/main" val="209365429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229</TotalTime>
  <Words>1622</Words>
  <Application>Microsoft Office PowerPoint</Application>
  <PresentationFormat>Ecrã Panorâmico</PresentationFormat>
  <Paragraphs>87</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Calibri</vt:lpstr>
      <vt:lpstr>Calibri Light</vt:lpstr>
      <vt:lpstr>Tema do Office</vt:lpstr>
      <vt:lpstr>Ser sensível não chega</vt:lpstr>
      <vt:lpstr>Prever o valor de atributos sensíveis com atributos não sensíveis</vt:lpstr>
      <vt:lpstr>Experiencia 1 </vt:lpstr>
      <vt:lpstr>Experiencia 2 </vt:lpstr>
      <vt:lpstr>Experiencia 3 </vt:lpstr>
      <vt:lpstr>Experiencia 5 </vt:lpstr>
      <vt:lpstr>Fairness dos Modelos</vt:lpstr>
      <vt:lpstr>Experiencia 4 </vt:lpstr>
      <vt:lpstr>Experiencia 6 </vt:lpstr>
      <vt:lpstr>Experiencia 7 </vt:lpstr>
      <vt:lpstr>Experiencia 8 </vt:lpstr>
      <vt:lpstr>Análise de papers e comparação com os resultados obtidos  As experiencias anteriores permitiram ganhar sensibilidade nas medições de fairness e de balanceamento de dados  Inicio da replicação do caso de estudo do paper “Properties of fairness measures in the context of varying class imbalance and protected group ratios” para outros datasets com o intuito de verificar se as suas observações se mantêm </vt:lpstr>
      <vt:lpstr>Replicação do caso de estudo alterações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 sensivel nao chega</dc:title>
  <dc:creator>Emanuel Roque</dc:creator>
  <cp:lastModifiedBy>Emanuel Roque</cp:lastModifiedBy>
  <cp:revision>6</cp:revision>
  <dcterms:created xsi:type="dcterms:W3CDTF">2024-02-08T14:09:50Z</dcterms:created>
  <dcterms:modified xsi:type="dcterms:W3CDTF">2024-07-11T17:28:20Z</dcterms:modified>
</cp:coreProperties>
</file>