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62" r:id="rId16"/>
    <p:sldId id="316" r:id="rId17"/>
    <p:sldId id="331" r:id="rId18"/>
    <p:sldId id="332" r:id="rId19"/>
    <p:sldId id="333" r:id="rId20"/>
    <p:sldId id="334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62" r:id="rId40"/>
    <p:sldId id="364" r:id="rId41"/>
    <p:sldId id="363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93" r:id="rId55"/>
    <p:sldId id="402" r:id="rId56"/>
    <p:sldId id="403" r:id="rId57"/>
    <p:sldId id="404" r:id="rId58"/>
    <p:sldId id="401" r:id="rId59"/>
    <p:sldId id="394" r:id="rId60"/>
    <p:sldId id="395" r:id="rId61"/>
    <p:sldId id="396" r:id="rId62"/>
    <p:sldId id="405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53" r:id="rId72"/>
    <p:sldId id="406" r:id="rId73"/>
    <p:sldId id="407" r:id="rId74"/>
    <p:sldId id="408" r:id="rId75"/>
    <p:sldId id="409" r:id="rId76"/>
    <p:sldId id="410" r:id="rId77"/>
    <p:sldId id="411" r:id="rId78"/>
    <p:sldId id="413" r:id="rId79"/>
    <p:sldId id="412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377" r:id="rId98"/>
    <p:sldId id="378" r:id="rId99"/>
    <p:sldId id="379" r:id="rId100"/>
    <p:sldId id="380" r:id="rId101"/>
    <p:sldId id="381" r:id="rId102"/>
    <p:sldId id="382" r:id="rId103"/>
    <p:sldId id="383" r:id="rId104"/>
    <p:sldId id="384" r:id="rId105"/>
    <p:sldId id="385" r:id="rId106"/>
    <p:sldId id="386" r:id="rId107"/>
    <p:sldId id="387" r:id="rId108"/>
    <p:sldId id="388" r:id="rId109"/>
    <p:sldId id="389" r:id="rId110"/>
    <p:sldId id="390" r:id="rId111"/>
    <p:sldId id="391" r:id="rId112"/>
    <p:sldId id="392" r:id="rId113"/>
    <p:sldId id="398" r:id="rId114"/>
    <p:sldId id="397" r:id="rId115"/>
    <p:sldId id="399" r:id="rId116"/>
    <p:sldId id="400" r:id="rId117"/>
    <p:sldId id="431" r:id="rId118"/>
    <p:sldId id="451" r:id="rId119"/>
    <p:sldId id="452" r:id="rId120"/>
    <p:sldId id="453" r:id="rId121"/>
    <p:sldId id="454" r:id="rId122"/>
    <p:sldId id="455" r:id="rId123"/>
    <p:sldId id="458" r:id="rId124"/>
    <p:sldId id="457" r:id="rId125"/>
    <p:sldId id="460" r:id="rId126"/>
    <p:sldId id="459" r:id="rId127"/>
    <p:sldId id="461" r:id="rId128"/>
    <p:sldId id="432" r:id="rId129"/>
    <p:sldId id="433" r:id="rId130"/>
    <p:sldId id="434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39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06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44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6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3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5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6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7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FAEF2-3F4D-4A85-9EC1-B50F544F9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pt-BR" sz="6600" b="1" dirty="0"/>
              <a:t>BANCO DE DADOS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4A1EE-9DC3-47C0-AF67-41281AC1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José Antonio Gallo JR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7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RDBMS ou SGBDr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319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Uma tabela é uma coleção de entradas de dados relacionadas e consiste em colunas e linhas.</a:t>
            </a:r>
          </a:p>
          <a:p>
            <a:pPr algn="just">
              <a:lnSpc>
                <a:spcPts val="3500"/>
              </a:lnSpc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Cada tabela é dividida em entidades menores chamadas campos.</a:t>
            </a:r>
          </a:p>
          <a:p>
            <a:pPr algn="just">
              <a:lnSpc>
                <a:spcPts val="3500"/>
              </a:lnSpc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Um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campo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é uma coluna em uma tabela projetada para manter informações específicas sobre cada registro na tabela.</a:t>
            </a:r>
          </a:p>
          <a:p>
            <a:pPr algn="just">
              <a:lnSpc>
                <a:spcPts val="3500"/>
              </a:lnSpc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Um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registro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também chamado de linha, é cada entrada individual que existe em uma tabela. </a:t>
            </a:r>
          </a:p>
        </p:txBody>
      </p:sp>
    </p:spTree>
    <p:extLst>
      <p:ext uri="{BB962C8B-B14F-4D97-AF65-F5344CB8AC3E}">
        <p14:creationId xmlns:p14="http://schemas.microsoft.com/office/powerpoint/2010/main" val="42892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Simples - EXEMPLOS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Apresentar Nome e Estoque dos Produtos cadastradas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 caractere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‘*’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quando utilizado informa que queremos em nossa consulta todos os campos da tabela.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2609056"/>
            <a:ext cx="10394707" cy="69209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Nome,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EstoqueAtual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Produto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06892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ordenação – ORDER BY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 palavra-chave 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ORDER BY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 é usada para ordenar o conjunto-resultado de registros em um consulta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tanto de forma ascendente quanto descendente.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8" y="3611571"/>
            <a:ext cx="10394707" cy="127722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colunas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tabela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 BY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coluna_a_ordenar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17852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- ordenação – ORDER BY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Podemos configurar a ordenação como ascendente (crescente) ou descendente (decrescente) com o uso das palavras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ASC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ou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DESC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ASC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– Ordem ascendente.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DESC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– Ordem descendente (inversa).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8" y="3965896"/>
            <a:ext cx="10394707" cy="127722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colunas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tabela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 BY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coluna_a_ordenar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ASC/DESC;</a:t>
            </a:r>
          </a:p>
        </p:txBody>
      </p:sp>
    </p:spTree>
    <p:extLst>
      <p:ext uri="{BB962C8B-B14F-4D97-AF65-F5344CB8AC3E}">
        <p14:creationId xmlns:p14="http://schemas.microsoft.com/office/powerpoint/2010/main" val="17282419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- ordenação – ORDER BY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51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 ordem padrão de classificação do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ORDER BY (ASC)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para os diversos tipos de dados é a seguinte: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Valores numéricos são exibidos com os menores valores primeiro (do menor para o maior).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Valores de data são mostrados com os valores menores primeiro, o que significa as datas mais antigas (do mais antigo para o mais recente).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Valores de caracteres são exibidos em ordem alfabética.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Quando houver valores nulos (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NULL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), eles serão mostrados por último (em sequências descendentes, com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DESC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são mostrados primeiro.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408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- ordenação – ORDER BY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51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É possível classificar os dados da consulta usando uma coluna que não esteja presente na lista de colunas da declaração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SELECT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  <a:p>
            <a:pPr marL="0" marR="0" lvl="0" indent="0" algn="just" defTabSz="4572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Também é possível ordenar os resultados da consulta usando mais de uma coluna. Para isso, basta listar as colunas na cláusula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ORDER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BY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separadas por vírgulas. Os resultados serão ordenados pela primeira coluna na lista, e então pela segunda coluna, e assim por diante. Pode-se ordenar qualquer das colunas listadas em qualquer ordem, por exemplo colunas em ordem ascendente e colunas em ordem descendente, bastando para isso suceder o nome da coluna que será classificada em ordem inversa com a palavra-chave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DESC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013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WHERE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 cláusula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WHERE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permite filtrar registros nos resultados de uma consulta, de modo a trazer apenas as informações desejadas (e não o conteúdo completo das colunas).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8" y="3611571"/>
            <a:ext cx="10394707" cy="15812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colunas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FROM tabela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WHERE coluna = valor;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153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WHERE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xemplo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Exibir o nome e preço dos produtos de categoria 1;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2814617"/>
            <a:ext cx="10394707" cy="15812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Nome,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ValorVenda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FROM Produto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WHERE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= 1;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512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WHERE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xemplo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Exibir o nome e estoque dos produtos com estoque maior que 5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3151501"/>
            <a:ext cx="10394707" cy="15812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Nome,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EstoqueAtual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FROM Produto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WHERE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EstoqueAtual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&gt; 5;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825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WHERE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xemplo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Exibir o nome e estoque dos produtos com estoque atual igual ou inferior ao estoque mínimo, ou seja, aqueles que a empresa precisa comprar novamente.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8" y="3611571"/>
            <a:ext cx="10394707" cy="15812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Nome,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EstoqueAtual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FROM Produto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WHERE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EstoqueAtual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&lt;=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EstoqueMinimo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354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</a:t>
            </a:r>
            <a:r>
              <a:rPr lang="pt-BR" dirty="0" err="1"/>
              <a:t>and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, </a:t>
            </a:r>
            <a:r>
              <a:rPr lang="pt-BR" dirty="0" err="1"/>
              <a:t>not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73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Os operadores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OR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e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NOT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são usados para filtrar registros baseados em mais de uma condição.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 operador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mostra um registro se ambas as condições forem verdadeiras.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 operador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OR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mostra um registro se pelo menos uma das condições for verdadeira.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 operador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NOT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é a negação de uma expressão (inverte seu estado lógico).</a:t>
            </a:r>
          </a:p>
        </p:txBody>
      </p:sp>
    </p:spTree>
    <p:extLst>
      <p:ext uri="{BB962C8B-B14F-4D97-AF65-F5344CB8AC3E}">
        <p14:creationId xmlns:p14="http://schemas.microsoft.com/office/powerpoint/2010/main" val="329733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Divisões do 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DDL - Data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pt-BR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DML - Data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Manipulation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pt-BR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DQL - Data Query </a:t>
            </a:r>
            <a:r>
              <a:rPr lang="pt-BR" sz="24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pt-BR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</a:t>
            </a:r>
            <a:r>
              <a:rPr lang="pt-BR" dirty="0" err="1"/>
              <a:t>and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, </a:t>
            </a:r>
            <a:r>
              <a:rPr lang="pt-BR" dirty="0" err="1"/>
              <a:t>not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xemplo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Retornar todos os dados dos produtos com estoque igual ou maior que 10 da marca 5.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8" y="3162730"/>
            <a:ext cx="10394707" cy="15812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*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FROM Produto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WHERE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EstoqueAtual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&gt;= 10 AND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MarcaId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= 5;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71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</a:t>
            </a:r>
            <a:r>
              <a:rPr lang="pt-BR" dirty="0" err="1"/>
              <a:t>and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, </a:t>
            </a:r>
            <a:r>
              <a:rPr lang="pt-BR" dirty="0" err="1"/>
              <a:t>not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xemplo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Retornar todos os dados dos produtos da categoria 1 ou categoria 2.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8" y="3162730"/>
            <a:ext cx="10394707" cy="15812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*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FROM Produto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WHERE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= 1 OR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= 2;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707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– FILTRAR – </a:t>
            </a:r>
            <a:r>
              <a:rPr lang="pt-BR" dirty="0" err="1"/>
              <a:t>and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, </a:t>
            </a:r>
            <a:r>
              <a:rPr lang="pt-BR" dirty="0" err="1"/>
              <a:t>not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xemplo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Retornar todos os dados dos produtos da categoria 1 que não sejam da marca 5.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8" y="3162730"/>
            <a:ext cx="10394707" cy="158121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*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FROM Produto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WHERE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= 1 AND NOT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MarcaId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= 5;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390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Alias</a:t>
            </a:r>
            <a:br>
              <a:rPr lang="en-US" sz="8800" dirty="0"/>
            </a:br>
            <a:r>
              <a:rPr lang="en-US" sz="8800" dirty="0" err="1"/>
              <a:t>nome</a:t>
            </a:r>
            <a:r>
              <a:rPr lang="en-US" sz="8800" dirty="0"/>
              <a:t> alternativo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Alias,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apelido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alternativo, Segundo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sobrenome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2460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ALIAS COM AS – COLUNAS E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Pode-se dar um nome diferente (e mais amigável) a uma coluna ou tabela ao realizar uma junção (</a:t>
            </a:r>
            <a:r>
              <a:rPr lang="pt-BR" sz="2400" b="1" dirty="0" err="1">
                <a:solidFill>
                  <a:srgbClr val="000000"/>
                </a:solidFill>
                <a:latin typeface="Open Sans"/>
              </a:rPr>
              <a:t>join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) ou retornar o resultado de uma consulta, de modo que seja mais fácil ou intuitivo entender os dados retornados. Para isso, usamos a cláusula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AS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FE66677F-EDE8-4A9A-B1C8-AF9F9AF6A257}"/>
              </a:ext>
            </a:extLst>
          </p:cNvPr>
          <p:cNvSpPr txBox="1">
            <a:spLocks/>
          </p:cNvSpPr>
          <p:nvPr/>
        </p:nvSpPr>
        <p:spPr>
          <a:xfrm>
            <a:off x="685799" y="3970141"/>
            <a:ext cx="10394707" cy="144075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coluna AS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alias_coluna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tabela AS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alias_tabela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0478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ALIAS COM AS – COLUNAS E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5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"/>
              </a:rPr>
              <a:t>E</a:t>
            </a:r>
            <a:r>
              <a:rPr lang="pt-BR" sz="2000" b="1" dirty="0" err="1">
                <a:solidFill>
                  <a:srgbClr val="000000"/>
                </a:solidFill>
                <a:latin typeface="Open Sans"/>
              </a:rPr>
              <a:t>xemplo</a:t>
            </a:r>
            <a:r>
              <a:rPr lang="pt-BR" sz="2000" dirty="0">
                <a:solidFill>
                  <a:srgbClr val="000000"/>
                </a:solidFill>
                <a:latin typeface="Open Sans"/>
              </a:rPr>
              <a:t>: Apresentar o campo Nome com o nome Produto: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FE66677F-EDE8-4A9A-B1C8-AF9F9AF6A257}"/>
              </a:ext>
            </a:extLst>
          </p:cNvPr>
          <p:cNvSpPr txBox="1">
            <a:spLocks/>
          </p:cNvSpPr>
          <p:nvPr/>
        </p:nvSpPr>
        <p:spPr>
          <a:xfrm>
            <a:off x="685798" y="2591175"/>
            <a:ext cx="10394707" cy="72037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Nome AS Produto FROM Produto;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D56D68-1D63-4084-BF08-FF12A3A28BDB}"/>
              </a:ext>
            </a:extLst>
          </p:cNvPr>
          <p:cNvSpPr txBox="1"/>
          <p:nvPr/>
        </p:nvSpPr>
        <p:spPr>
          <a:xfrm>
            <a:off x="685799" y="3473826"/>
            <a:ext cx="10394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000" dirty="0">
                <a:solidFill>
                  <a:srgbClr val="000000"/>
                </a:solidFill>
                <a:latin typeface="Open Sans"/>
              </a:rPr>
              <a:t>Podemos também aplicar um alias a uma coluna sem a necessidade de usar a palavra </a:t>
            </a:r>
            <a:r>
              <a:rPr lang="pt-BR" sz="2000" b="1" dirty="0">
                <a:solidFill>
                  <a:srgbClr val="000000"/>
                </a:solidFill>
                <a:latin typeface="Open Sans"/>
              </a:rPr>
              <a:t>AS</a:t>
            </a:r>
            <a:r>
              <a:rPr lang="pt-BR" sz="2000" dirty="0">
                <a:solidFill>
                  <a:srgbClr val="000000"/>
                </a:solidFill>
                <a:latin typeface="Open Sans"/>
              </a:rPr>
              <a:t>, bastando para isso inserir o alias desejado logo após o nome da coluna, sem separação por vírgulas. Veja o </a:t>
            </a:r>
            <a:r>
              <a:rPr lang="pt-BR" sz="2000" b="1" dirty="0">
                <a:solidFill>
                  <a:srgbClr val="000000"/>
                </a:solidFill>
                <a:latin typeface="Open Sans"/>
              </a:rPr>
              <a:t>exemplo</a:t>
            </a:r>
            <a:r>
              <a:rPr lang="pt-BR" sz="2000" dirty="0">
                <a:solidFill>
                  <a:srgbClr val="000000"/>
                </a:solidFill>
                <a:latin typeface="Open Sans"/>
              </a:rPr>
              <a:t> a seguir: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A671262F-2EC7-4871-A033-3F69C1D95239}"/>
              </a:ext>
            </a:extLst>
          </p:cNvPr>
          <p:cNvSpPr txBox="1">
            <a:spLocks/>
          </p:cNvSpPr>
          <p:nvPr/>
        </p:nvSpPr>
        <p:spPr>
          <a:xfrm>
            <a:off x="685798" y="4709931"/>
            <a:ext cx="10394707" cy="72037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Nome Produto FROM Produto;</a:t>
            </a:r>
          </a:p>
        </p:txBody>
      </p:sp>
    </p:spTree>
    <p:extLst>
      <p:ext uri="{BB962C8B-B14F-4D97-AF65-F5344CB8AC3E}">
        <p14:creationId xmlns:p14="http://schemas.microsoft.com/office/powerpoint/2010/main" val="20036218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ALIAS COM AS – COLUNAS E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dirty="0">
                <a:solidFill>
                  <a:srgbClr val="000000"/>
                </a:solidFill>
                <a:latin typeface="Open Sans"/>
              </a:rPr>
              <a:t>Para aplicar alias em mais de uma coluna, basta acrescentá-las normalmente, separando-as por vírgulas, e incluindo os alias logo após o nome de cada coluna.</a:t>
            </a:r>
          </a:p>
          <a:p>
            <a:pPr algn="just" fontAlgn="base"/>
            <a:r>
              <a:rPr lang="pt-BR" sz="2400" dirty="0">
                <a:solidFill>
                  <a:srgbClr val="000000"/>
                </a:solidFill>
                <a:latin typeface="Open Sans"/>
              </a:rPr>
              <a:t>Além disso, podemos criar alias usando palavras compostas, incluindo espaços, bastando para isso envolver o alias entre aspas. O exemplo a seguir mostra as duas possibilidades juntas: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FE66677F-EDE8-4A9A-B1C8-AF9F9AF6A257}"/>
              </a:ext>
            </a:extLst>
          </p:cNvPr>
          <p:cNvSpPr txBox="1">
            <a:spLocks/>
          </p:cNvSpPr>
          <p:nvPr/>
        </p:nvSpPr>
        <p:spPr>
          <a:xfrm>
            <a:off x="685799" y="4523551"/>
            <a:ext cx="10394707" cy="7717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Nome,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AS ‘Preço’ FROM Produto</a:t>
            </a:r>
          </a:p>
        </p:txBody>
      </p:sp>
    </p:spTree>
    <p:extLst>
      <p:ext uri="{BB962C8B-B14F-4D97-AF65-F5344CB8AC3E}">
        <p14:creationId xmlns:p14="http://schemas.microsoft.com/office/powerpoint/2010/main" val="36160993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ALIAS COM AS – COLUNAS E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dirty="0">
                <a:solidFill>
                  <a:srgbClr val="000000"/>
                </a:solidFill>
                <a:latin typeface="Open Sans"/>
              </a:rPr>
              <a:t>Recomenda-se também usar aspas em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aliases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que contém caracteres especiais ou que precisem respeitar diferenciação entre maiúsculas e minúsculas (case-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sensitive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).</a:t>
            </a:r>
          </a:p>
          <a:p>
            <a:pPr algn="just" fontAlgn="base"/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/>
            <a:r>
              <a:rPr lang="pt-BR" sz="2400" dirty="0">
                <a:solidFill>
                  <a:srgbClr val="000000"/>
                </a:solidFill>
                <a:latin typeface="Open Sans"/>
              </a:rPr>
              <a:t>É possível também usar os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aliases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em tabelas inteiras. Veremos como fazer isso na aula sobre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INNER JOIN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7048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Funções</a:t>
            </a:r>
            <a:r>
              <a:rPr lang="en-US" sz="8800" dirty="0"/>
              <a:t> de </a:t>
            </a:r>
            <a:r>
              <a:rPr lang="en-US" sz="8800" dirty="0" err="1"/>
              <a:t>agregação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 lnSpcReduction="10000"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funções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agregadas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maxímo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minímo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somatório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contagem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media….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0271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Funções de agregação são funções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que permitem executar uma operação aritmética nos valores de uma coluna em todos os registros de uma tabela.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Retornam um valor simples baseado em um conjunto de valores de entrada.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Sintaxe básica: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8" y="4658106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(ALL | DISTINCT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Expressão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9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ddl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3234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Linguagem de definição de dados (DDL, do Inglês Data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é uma linguagem de computador usada para a definição de estruturas de dados. O termo foi inicialmente introduzido em relação ao modelo de banco de dados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Codasyl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onde o esquema de banco de dados era escrito em uma Linguagem de Definição de Dados descrevendo os registros, campos e "conjuntos" que constituíam o Modelo de dados do usuário</a:t>
            </a:r>
            <a:r>
              <a:rPr lang="pt-BR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ALL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– avalia todos os registros ao agregar o valor da função; é o comportamento padrão.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DISTINCT 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– Usa apenas valores distintos (sem repetição) ao avaliar a função.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As funções de agregação desconsideram valores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 NULL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 (com exceção da função COUNT(*)).</a:t>
            </a:r>
          </a:p>
        </p:txBody>
      </p:sp>
    </p:spTree>
    <p:extLst>
      <p:ext uri="{BB962C8B-B14F-4D97-AF65-F5344CB8AC3E}">
        <p14:creationId xmlns:p14="http://schemas.microsoft.com/office/powerpoint/2010/main" val="317332608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10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As principais funções de agregação (mais comuns) em MySQL são as seguintes: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marL="342900" indent="-342900" algn="just" fontAlgn="base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MIN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= Valor Mínimo de um conjunto de valores.</a:t>
            </a:r>
          </a:p>
          <a:p>
            <a:pPr marL="342900" indent="-342900" algn="just" fontAlgn="base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MAX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= Valor Máximo de um conjunto de valores.</a:t>
            </a:r>
          </a:p>
          <a:p>
            <a:pPr marL="342900" indent="-342900" algn="just" fontAlgn="base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AVG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= Média Aritmética de um conjunto de valores.</a:t>
            </a:r>
          </a:p>
          <a:p>
            <a:pPr marL="342900" indent="-342900" algn="just" fontAlgn="base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SUM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= Total (Soma) de um conjunto de valores.</a:t>
            </a:r>
          </a:p>
          <a:p>
            <a:pPr marL="342900" indent="-342900" algn="just" fontAlgn="base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COUNT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= Contar quantidade total de itens.</a:t>
            </a:r>
          </a:p>
        </p:txBody>
      </p:sp>
    </p:spTree>
    <p:extLst>
      <p:ext uri="{BB962C8B-B14F-4D97-AF65-F5344CB8AC3E}">
        <p14:creationId xmlns:p14="http://schemas.microsoft.com/office/powerpoint/2010/main" val="31639847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 funções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SUM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e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AVG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somente aceitam como entrada um conjunto de números; já as demais funções podem operar também com outros tipos de dados não-numéricos, como por exemplo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strings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(caracteres) ou datas.</a:t>
            </a:r>
          </a:p>
          <a:p>
            <a:pPr algn="just" fontAlgn="base">
              <a:lnSpc>
                <a:spcPts val="34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Vamos a alguns exemplos.</a:t>
            </a:r>
          </a:p>
        </p:txBody>
      </p:sp>
    </p:spTree>
    <p:extLst>
      <p:ext uri="{BB962C8B-B14F-4D97-AF65-F5344CB8AC3E}">
        <p14:creationId xmlns:p14="http://schemas.microsoft.com/office/powerpoint/2010/main" val="23058464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 - COUNT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23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 função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COUNT()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retorna o número de linhas que corresponde a um determinado critério.</a:t>
            </a:r>
          </a:p>
          <a:p>
            <a:pPr algn="just" fontAlgn="base">
              <a:lnSpc>
                <a:spcPts val="3400"/>
              </a:lnSpc>
            </a:pP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just" fontAlgn="base">
              <a:lnSpc>
                <a:spcPts val="34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 função COUNT 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nome_coluna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) retorna o número de valores (valores nulos não serão contados) da coluna especificada: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512C9B6-359A-469A-9135-8C8A91BCCC70}"/>
              </a:ext>
            </a:extLst>
          </p:cNvPr>
          <p:cNvSpPr txBox="1">
            <a:spLocks/>
          </p:cNvSpPr>
          <p:nvPr/>
        </p:nvSpPr>
        <p:spPr>
          <a:xfrm>
            <a:off x="685798" y="4448339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ts val="3400"/>
              </a:lnSpc>
              <a:buNone/>
            </a:pP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SELECT COUNT(</a:t>
            </a:r>
            <a:r>
              <a:rPr lang="pt-BR" sz="2400" b="0" i="0" cap="none" dirty="0" err="1">
                <a:solidFill>
                  <a:srgbClr val="000000"/>
                </a:solidFill>
                <a:effectLst/>
                <a:latin typeface="Open Sans"/>
              </a:rPr>
              <a:t>nome_coluna</a:t>
            </a: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) FROM </a:t>
            </a:r>
            <a:r>
              <a:rPr lang="pt-BR" sz="2400" b="0" i="0" cap="none" dirty="0" err="1">
                <a:solidFill>
                  <a:srgbClr val="000000"/>
                </a:solidFill>
                <a:effectLst/>
                <a:latin typeface="Open Sans"/>
              </a:rPr>
              <a:t>nome_tabela</a:t>
            </a:r>
            <a:endParaRPr lang="pt-BR" sz="2400" b="0" i="0" cap="none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219649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 - COUNT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8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Exemplo: Exibir o total de Categorias cadastradas:</a:t>
            </a: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8C601A0A-936A-48A5-B826-44648C05B3C0}"/>
              </a:ext>
            </a:extLst>
          </p:cNvPr>
          <p:cNvSpPr txBox="1">
            <a:spLocks/>
          </p:cNvSpPr>
          <p:nvPr/>
        </p:nvSpPr>
        <p:spPr>
          <a:xfrm>
            <a:off x="685799" y="2704272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ts val="3400"/>
              </a:lnSpc>
              <a:buNone/>
            </a:pP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SELECT COUNT(*) FROM Categoria;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ADCAF6-7BD3-42BE-8FB1-AFE5ECEF3773}"/>
              </a:ext>
            </a:extLst>
          </p:cNvPr>
          <p:cNvSpPr txBox="1"/>
          <p:nvPr/>
        </p:nvSpPr>
        <p:spPr>
          <a:xfrm>
            <a:off x="685798" y="3605924"/>
            <a:ext cx="10394707" cy="92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Neste caso o uso o * faz com que a função retorno o número de registro da tabela.</a:t>
            </a: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881602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 - COUNT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8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Exemplo: Exibir a quantidade de produtos da categoria 1:</a:t>
            </a: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8C601A0A-936A-48A5-B826-44648C05B3C0}"/>
              </a:ext>
            </a:extLst>
          </p:cNvPr>
          <p:cNvSpPr txBox="1">
            <a:spLocks/>
          </p:cNvSpPr>
          <p:nvPr/>
        </p:nvSpPr>
        <p:spPr>
          <a:xfrm>
            <a:off x="685799" y="2704272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ts val="3400"/>
              </a:lnSpc>
              <a:buNone/>
            </a:pP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SELECT COUNT(*) FROM Produto WHERE </a:t>
            </a:r>
            <a:r>
              <a:rPr lang="pt-BR" sz="2400" b="0" i="0" cap="none" dirty="0" err="1">
                <a:solidFill>
                  <a:srgbClr val="000000"/>
                </a:solidFill>
                <a:effectLst/>
                <a:latin typeface="Open Sans"/>
              </a:rPr>
              <a:t>CategoriaId</a:t>
            </a: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 = 1;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ADCAF6-7BD3-42BE-8FB1-AFE5ECEF3773}"/>
              </a:ext>
            </a:extLst>
          </p:cNvPr>
          <p:cNvSpPr txBox="1"/>
          <p:nvPr/>
        </p:nvSpPr>
        <p:spPr>
          <a:xfrm>
            <a:off x="685798" y="3605924"/>
            <a:ext cx="10394707" cy="92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Neste caso o uso o * faz com que a função retorno o número de registro da tabela, porém aplica primeiramente o filtro da clausula WHERE.</a:t>
            </a: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7625910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 - </a:t>
            </a:r>
            <a:r>
              <a:rPr lang="pt-BR" dirty="0" err="1"/>
              <a:t>max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7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 função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MAX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analisa um conjunto de valores e retorna o maior entre eles.</a:t>
            </a:r>
          </a:p>
          <a:p>
            <a:pPr algn="just" fontAlgn="base">
              <a:lnSpc>
                <a:spcPts val="34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4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4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Exemplo: Exibir o maior valor de um produto.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512C9B6-359A-469A-9135-8C8A91BCCC70}"/>
              </a:ext>
            </a:extLst>
          </p:cNvPr>
          <p:cNvSpPr txBox="1">
            <a:spLocks/>
          </p:cNvSpPr>
          <p:nvPr/>
        </p:nvSpPr>
        <p:spPr>
          <a:xfrm>
            <a:off x="685797" y="2568582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ts val="3400"/>
              </a:lnSpc>
              <a:buNone/>
            </a:pP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SELECT MAX(</a:t>
            </a:r>
            <a:r>
              <a:rPr lang="pt-BR" sz="2400" b="0" i="0" cap="none" dirty="0" err="1">
                <a:solidFill>
                  <a:srgbClr val="000000"/>
                </a:solidFill>
                <a:effectLst/>
                <a:latin typeface="Open Sans"/>
              </a:rPr>
              <a:t>nome_coluna</a:t>
            </a: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) FROM </a:t>
            </a:r>
            <a:r>
              <a:rPr lang="pt-BR" sz="2400" b="0" i="0" cap="none" dirty="0" err="1">
                <a:solidFill>
                  <a:srgbClr val="000000"/>
                </a:solidFill>
                <a:effectLst/>
                <a:latin typeface="Open Sans"/>
              </a:rPr>
              <a:t>nome_tabela</a:t>
            </a:r>
            <a:endParaRPr lang="pt-BR" sz="2400" b="0" i="0" cap="none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EB4E07B3-0CD9-46ED-A515-2501C0DB5AD5}"/>
              </a:ext>
            </a:extLst>
          </p:cNvPr>
          <p:cNvSpPr txBox="1">
            <a:spLocks/>
          </p:cNvSpPr>
          <p:nvPr/>
        </p:nvSpPr>
        <p:spPr>
          <a:xfrm>
            <a:off x="685797" y="3949690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ts val="3400"/>
              </a:lnSpc>
              <a:buNone/>
            </a:pP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SELECT MAX(</a:t>
            </a:r>
            <a:r>
              <a:rPr lang="pt-BR" sz="2400" b="0" i="0" cap="none" dirty="0" err="1">
                <a:solidFill>
                  <a:srgbClr val="000000"/>
                </a:solidFill>
                <a:effectLst/>
                <a:latin typeface="Open Sans"/>
              </a:rPr>
              <a:t>ValorVenda</a:t>
            </a: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) FROM </a:t>
            </a:r>
            <a:r>
              <a:rPr lang="pt-BR" sz="2400" cap="none" dirty="0">
                <a:solidFill>
                  <a:srgbClr val="000000"/>
                </a:solidFill>
                <a:latin typeface="Open Sans"/>
              </a:rPr>
              <a:t>Produto</a:t>
            </a:r>
            <a:endParaRPr lang="pt-BR" sz="2400" b="0" i="0" cap="none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84717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de agregação - </a:t>
            </a:r>
            <a:r>
              <a:rPr lang="pt-BR" dirty="0" err="1"/>
              <a:t>max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8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4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Exemplo: Exibir a data de cadastro de produto mais recente: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512C9B6-359A-469A-9135-8C8A91BCCC70}"/>
              </a:ext>
            </a:extLst>
          </p:cNvPr>
          <p:cNvSpPr txBox="1">
            <a:spLocks/>
          </p:cNvSpPr>
          <p:nvPr/>
        </p:nvSpPr>
        <p:spPr>
          <a:xfrm>
            <a:off x="685798" y="2704272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ts val="3400"/>
              </a:lnSpc>
              <a:buNone/>
            </a:pP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SELECT MAX(</a:t>
            </a:r>
            <a:r>
              <a:rPr lang="pt-BR" sz="2400" b="0" i="0" cap="none" dirty="0" err="1">
                <a:solidFill>
                  <a:srgbClr val="000000"/>
                </a:solidFill>
                <a:effectLst/>
                <a:latin typeface="Open Sans"/>
              </a:rPr>
              <a:t>DataCadastro</a:t>
            </a:r>
            <a:r>
              <a:rPr lang="pt-BR" sz="2400" b="0" i="0" cap="none" dirty="0">
                <a:solidFill>
                  <a:srgbClr val="000000"/>
                </a:solidFill>
                <a:effectLst/>
                <a:latin typeface="Open Sans"/>
              </a:rPr>
              <a:t>) FROM </a:t>
            </a:r>
            <a:r>
              <a:rPr lang="pt-BR" sz="2400" cap="none" dirty="0">
                <a:solidFill>
                  <a:srgbClr val="000000"/>
                </a:solidFill>
                <a:latin typeface="Open Sans"/>
              </a:rPr>
              <a:t>Produto;</a:t>
            </a:r>
            <a:endParaRPr lang="pt-BR" sz="2400" b="0" i="0" cap="none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8281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Índices</a:t>
            </a: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/>
              <a:t>no </a:t>
            </a:r>
            <a:r>
              <a:rPr lang="en-US" sz="8800" dirty="0" err="1"/>
              <a:t>mysql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Índice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index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8404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Os índices são empregados em uma consulta para ajudar a encontrar registros com um valor específico em uma coluna de forma rápida – ou seja, para aumentar o desempenho na execução de consultas. Sem índices, 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MySQL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faz uma busca iniciando no primeiro registro e varrendo toda a tabela até encontrar os registros que importam.</a:t>
            </a:r>
          </a:p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Idealmente, devemos criar índices nos campos que são usados em cláusulas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WHERE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e também envolvidos em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JOINS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nas consultas.</a:t>
            </a:r>
          </a:p>
        </p:txBody>
      </p:sp>
    </p:spTree>
    <p:extLst>
      <p:ext uri="{BB962C8B-B14F-4D97-AF65-F5344CB8AC3E}">
        <p14:creationId xmlns:p14="http://schemas.microsoft.com/office/powerpoint/2010/main" val="290893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dMl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3234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Linguagem de Manipulação de Dados </a:t>
            </a:r>
            <a:r>
              <a:rPr lang="pt-BR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(DML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 Data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Manipulation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é uma família de linguagens de computador utilizada para a recuperação, inclusão, remoção e modificação de informações em bancos de dados. Pode ser procedural, que especifica como os dados devem ser obtidos do banco; pode também ser declarativa (não procedural), em que os usuários não necessitam especificar o caminho de acesso, isto é, como os dados serão obtidos. O padrão SQL é não procedural.</a:t>
            </a:r>
            <a:endParaRPr lang="pt-BR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- Tipos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Tree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(árvore balanceada): Tipo mais comum (padrão), suportado pela maioria dos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engines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Hash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Suportado pela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engine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MEMORY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e pelo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InnoDB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via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adaptative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hash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indexes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Tree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Adequado para tipos de dados espaciais. Mais usado em sistemas como 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PostgreSQL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 Suportado pela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engine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InnoDB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Full-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Text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Index: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Usado em operações do tipo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MATCH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AGAINST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 Suportado pelas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engines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MyISAM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e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InnoDB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1931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criar índices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Para criar um índice usamos a declaração CREATE INDEX, conforme a sintaxe abaixo: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3095404"/>
            <a:ext cx="10394707" cy="247138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[UNIQUE] INDEX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nome_índice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nome_tabela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coluna1 [ASC | DESC],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[coluna2 [ASC | DESC]]...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68340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criar índices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nde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UNIQUE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significa que o índice não permitirá valores duplicados na coluna.</a:t>
            </a:r>
          </a:p>
          <a:p>
            <a:pPr marL="342900" marR="0" lvl="0" indent="-34290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ASC e DESC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 referem à ordem de indexação, se ascendente (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ASC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 ou descendente (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DESC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). O padrão é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ASC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se nada for informado.</a:t>
            </a:r>
          </a:p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Também é possível criar um índice no momento em que criamos uma tabela, para isso usamos a declaração INDEX (coluna).</a:t>
            </a:r>
          </a:p>
        </p:txBody>
      </p:sp>
    </p:spTree>
    <p:extLst>
      <p:ext uri="{BB962C8B-B14F-4D97-AF65-F5344CB8AC3E}">
        <p14:creationId xmlns:p14="http://schemas.microsoft.com/office/powerpoint/2010/main" val="33985297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criar índices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Exemplo de criação de Índice ao criar tabela: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2685036"/>
            <a:ext cx="10394707" cy="247138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TABLE CATEGORIA (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Id		SMALLINT AUTO_INCREMENT PRIMARY KEY,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Nome		VARCHAR(30) NOT NULL,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DataCadastro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DATETIME NOT NULL,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UNIQUE INDEX (Nome)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970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criar índices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Quando criamos uma tabela com uma chave primária ou com um campo de chave única (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UNIQUE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), o MySQL automaticamente cria nesse campo um índice especial de nome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PRIMARY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 Este índice é do tipo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CLUSTERED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clusterizado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), também chamado de índice primário.</a:t>
            </a:r>
          </a:p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Esse índice é armazenado juntamente com os dados na própria tabela, e impõe a ordem das linhas na tabela.</a:t>
            </a:r>
          </a:p>
        </p:txBody>
      </p:sp>
    </p:spTree>
    <p:extLst>
      <p:ext uri="{BB962C8B-B14F-4D97-AF65-F5344CB8AC3E}">
        <p14:creationId xmlns:p14="http://schemas.microsoft.com/office/powerpoint/2010/main" val="375429769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criar índices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688783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Podemos criar mais índices em uma tabela, do tipo não-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clusterizados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NON-CLUSTERED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), que são índices secundários. Em nosso caso, o índice criado na coluna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Nome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é um índice secundário, e a chave primária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Id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possui um índice primário, criado automaticamente.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Também incluímos a restrição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UNIQUE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Nome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dessa forma cada um deve ser único, não permitindo a repetição dessa informação e melhorando a integridade do banco de dados (Lembre-se que essa restrição só pode ser usada se tiver absoluta certeza de que no campo não existirá repetição de valores).</a:t>
            </a:r>
          </a:p>
        </p:txBody>
      </p:sp>
    </p:spTree>
    <p:extLst>
      <p:ext uri="{BB962C8B-B14F-4D97-AF65-F5344CB8AC3E}">
        <p14:creationId xmlns:p14="http://schemas.microsoft.com/office/powerpoint/2010/main" val="22811112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criar índices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Exemplo de inclusão de índice em tabela já existente.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2844504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INDEX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Idx_Nome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Marca(Nome);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D3C4B9-8BE4-4542-83B0-CAC1167F5622}"/>
              </a:ext>
            </a:extLst>
          </p:cNvPr>
          <p:cNvSpPr txBox="1"/>
          <p:nvPr/>
        </p:nvSpPr>
        <p:spPr>
          <a:xfrm>
            <a:off x="685798" y="3936668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Neste exemplo adicionamos um índice ao campo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Nome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 tabela de Marca.</a:t>
            </a:r>
          </a:p>
        </p:txBody>
      </p:sp>
    </p:spTree>
    <p:extLst>
      <p:ext uri="{BB962C8B-B14F-4D97-AF65-F5344CB8AC3E}">
        <p14:creationId xmlns:p14="http://schemas.microsoft.com/office/powerpoint/2010/main" val="42338976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visualizar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Podemos visualizar os índice associados com uma tabela por meio do comando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SHOW INDEX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como segue: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7" y="4411704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SHOW INDEX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923A83-5C98-4944-896A-927798D137D9}"/>
              </a:ext>
            </a:extLst>
          </p:cNvPr>
          <p:cNvSpPr txBox="1"/>
          <p:nvPr/>
        </p:nvSpPr>
        <p:spPr>
          <a:xfrm>
            <a:off x="685798" y="3844809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Por exemplo: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9" y="3003759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SHOW INDEX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tabela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041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visualizar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Resultado: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4C3F13-6E18-44C8-99E8-71737108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685036"/>
            <a:ext cx="10527986" cy="2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81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TESTANDO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Vamos testar a busca com os índices. Para isso vamos primeiramente recriar a tabela de editoras sem especificar um índice secundário, apenas com a chave primária: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9" y="3429001"/>
            <a:ext cx="10394707" cy="181607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TABLE CATEGORIA (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Id		SMALLINT AUTO_INCREMENT PRIMARY KEY,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Nome		VARCHAR(30) NOT NULL,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DataCadastro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DATETIME NOT NULL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3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229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Embora </a:t>
            </a:r>
            <a:r>
              <a:rPr lang="pt-BR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tenha apenas um comando, a DQL é a parte da SQL mais utilizada. O comando SELECT permite ao usuário especificar uma consulta ("query") como uma descrição do resultado desejado. Esse comando é composto de várias cláusulas e opções, possibilitando elaborar consultas das mais simples às mais elaboradas.</a:t>
            </a:r>
            <a:endParaRPr lang="pt-BR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TESTANDO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Vamos inserir alguns registros e então realizar uma consulta na tabela: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923A83-5C98-4944-896A-927798D137D9}"/>
              </a:ext>
            </a:extLst>
          </p:cNvPr>
          <p:cNvSpPr txBox="1"/>
          <p:nvPr/>
        </p:nvSpPr>
        <p:spPr>
          <a:xfrm>
            <a:off x="685798" y="3915148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Realizamos uma consulta simples agora para ver todos os registros.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8" y="2685036"/>
            <a:ext cx="10394707" cy="96534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INSERT INTO </a:t>
            </a:r>
            <a:r>
              <a:rPr kumimoji="0" lang="en-US" sz="24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(Nome) VALUES (‘</a:t>
            </a:r>
            <a:r>
              <a:rPr kumimoji="0" lang="en-US" sz="24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Homens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’), (‘</a:t>
            </a:r>
            <a:r>
              <a:rPr kumimoji="0" lang="en-US" sz="24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Mulheres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’), (‘</a:t>
            </a:r>
            <a:r>
              <a:rPr kumimoji="0" lang="en-US" sz="24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Acessórios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’), (‘</a:t>
            </a:r>
            <a:r>
              <a:rPr kumimoji="0" lang="en-US" sz="24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Calçados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’), (‘</a:t>
            </a:r>
            <a:r>
              <a:rPr kumimoji="0" lang="en-US" sz="24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Eletrônicos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’);</a:t>
            </a:r>
            <a:endParaRPr kumimoji="0" lang="pt-BR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EA3F595-B3D0-441E-B0B9-AA5191C40843}"/>
              </a:ext>
            </a:extLst>
          </p:cNvPr>
          <p:cNvSpPr txBox="1">
            <a:spLocks/>
          </p:cNvSpPr>
          <p:nvPr/>
        </p:nvSpPr>
        <p:spPr>
          <a:xfrm>
            <a:off x="685798" y="4649729"/>
            <a:ext cx="10394707" cy="75144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* FROM CATEGORIA;</a:t>
            </a:r>
            <a:endParaRPr kumimoji="0" lang="pt-BR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6843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TESTANDO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9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Vamos agora realizar uma consulta mais específica, filtrando o resultado pelo nome de uma categoria, como por exemplo “Calçados”: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923A83-5C98-4944-896A-927798D137D9}"/>
              </a:ext>
            </a:extLst>
          </p:cNvPr>
          <p:cNvSpPr txBox="1"/>
          <p:nvPr/>
        </p:nvSpPr>
        <p:spPr>
          <a:xfrm>
            <a:off x="685798" y="399705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Podemos ver como 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MySQL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realiza esta consulta internamente acrescentando a cláusula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EXPLAIN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à consulta: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8" y="3095404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*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WHERE Nome LIKE ‘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Calçados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698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TESTANDO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923A83-5C98-4944-896A-927798D137D9}"/>
              </a:ext>
            </a:extLst>
          </p:cNvPr>
          <p:cNvSpPr txBox="1"/>
          <p:nvPr/>
        </p:nvSpPr>
        <p:spPr>
          <a:xfrm>
            <a:off x="685798" y="2835230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Resultado: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8" y="1980037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EXPLAIN SELECT *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WHERE Nome LIKE ‘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Calçados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5DF94B-1660-4557-94D6-69BE1EE3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93" y="3305039"/>
            <a:ext cx="7875715" cy="18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531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TESTANDO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Como podemos ver, o MySQL teve de varrer as 5 linhas da tabela para encontrar o registro requisitado (valor 5 na coluna “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rows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”). A coluna Extra nos informa que a consulta realizou um filtro usando a cláusula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WHERE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(“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Using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where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”).</a:t>
            </a:r>
          </a:p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Vamos agora criar um índice na coluna Nome e repetir a consulta anterior.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9" y="4326511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INDEX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Idx_Nome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(Nome);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143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TESTANDO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923A83-5C98-4944-896A-927798D137D9}"/>
              </a:ext>
            </a:extLst>
          </p:cNvPr>
          <p:cNvSpPr txBox="1"/>
          <p:nvPr/>
        </p:nvSpPr>
        <p:spPr>
          <a:xfrm>
            <a:off x="685798" y="2835230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Resultado: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8" y="1980037"/>
            <a:ext cx="10394707" cy="71292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EXPLAIN SELECT *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WHERE Nome LIKE ‘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Calçados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8F4AD4-F1EB-432F-8290-41CC40BA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96" y="3305039"/>
            <a:ext cx="9141207" cy="18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066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TESTANDO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Como podemos ver, 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MySQL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teve de ler apenas uma linha para encontrar o registro solicitado. Muito mais rápido e efetivo.</a:t>
            </a:r>
          </a:p>
          <a:p>
            <a:pPr marL="0" marR="0" lvl="0" indent="0" algn="just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Veja que na coluna “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Extra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” temos a informação de que a consulta usou o índice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(“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Using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index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condition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15709507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Índices em </a:t>
            </a:r>
            <a:r>
              <a:rPr lang="pt-BR" dirty="0" err="1"/>
              <a:t>mysql</a:t>
            </a:r>
            <a:r>
              <a:rPr lang="pt-BR" dirty="0"/>
              <a:t> – excluir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Para excluir um índice (sem excluir a coluna associada), usamos o comando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DROP INDEX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conforme a sintaxe a seguir;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7" y="4411704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DROP INDEX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Idx_Nome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923A83-5C98-4944-896A-927798D137D9}"/>
              </a:ext>
            </a:extLst>
          </p:cNvPr>
          <p:cNvSpPr txBox="1"/>
          <p:nvPr/>
        </p:nvSpPr>
        <p:spPr>
          <a:xfrm>
            <a:off x="685798" y="3844809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Por exemplo:</a:t>
            </a:r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70549FA5-9B94-4D68-B938-06C38EB4782A}"/>
              </a:ext>
            </a:extLst>
          </p:cNvPr>
          <p:cNvSpPr txBox="1">
            <a:spLocks/>
          </p:cNvSpPr>
          <p:nvPr/>
        </p:nvSpPr>
        <p:spPr>
          <a:xfrm>
            <a:off x="685799" y="3003759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DROP INDEX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nome_indice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tabela;C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1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CRIANDO BANCOS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BANCO, BANDO, BANDA, BANCA… DADOS, MUITOS DADOS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1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CRIAR UM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7720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DATABASE [IF NOT EXISTS]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nome_BD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800" y="3238151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Onde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nome_BD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é o nome que queremos dar ao banco de dados. O elemento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IF NOT EXISTS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é opcional. Ele previne o erro de tentar criar um banco de dados que já existe no servidor. Não é possível ter dois bancos de dados com o mesmo nome.</a:t>
            </a:r>
          </a:p>
        </p:txBody>
      </p:sp>
    </p:spTree>
    <p:extLst>
      <p:ext uri="{BB962C8B-B14F-4D97-AF65-F5344CB8AC3E}">
        <p14:creationId xmlns:p14="http://schemas.microsoft.com/office/powerpoint/2010/main" val="41446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CRIAR UM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642237"/>
            <a:ext cx="10394707" cy="7720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DATABASE IF NOT EXISTS EtecShop;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800" y="3506599"/>
            <a:ext cx="1039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Lembrando que o elemento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IF NOT EXISTS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é opcional, ou seja, o comando também poderia ser apenas: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– Criando um banco de dados com o nome EtecShop: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22CE1CE4-26A9-45C4-86DF-ACB2F096B5EA}"/>
              </a:ext>
            </a:extLst>
          </p:cNvPr>
          <p:cNvSpPr txBox="1">
            <a:spLocks/>
          </p:cNvSpPr>
          <p:nvPr/>
        </p:nvSpPr>
        <p:spPr>
          <a:xfrm>
            <a:off x="685798" y="4455042"/>
            <a:ext cx="10394707" cy="77208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DATABASE EtecShop;</a:t>
            </a:r>
          </a:p>
        </p:txBody>
      </p:sp>
    </p:spTree>
    <p:extLst>
      <p:ext uri="{BB962C8B-B14F-4D97-AF65-F5344CB8AC3E}">
        <p14:creationId xmlns:p14="http://schemas.microsoft.com/office/powerpoint/2010/main" val="29894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CRIAR UM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3429000"/>
            <a:ext cx="6397616" cy="7720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SHOW DATABASES;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6397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Podemos verificar os bancos de dados existentes com o comando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SHOW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25DFE2-3811-49FD-925F-46DD2F46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87" y="1837765"/>
            <a:ext cx="33623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CRIAR UM BANCO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8" y="2205434"/>
            <a:ext cx="1039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E por fim, para informar 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SGBD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que vamos utilizar o banco de dados, usamos o comando,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471CDAD1-1A1D-416E-A2B8-1AC274FD489A}"/>
              </a:ext>
            </a:extLst>
          </p:cNvPr>
          <p:cNvSpPr txBox="1">
            <a:spLocks/>
          </p:cNvSpPr>
          <p:nvPr/>
        </p:nvSpPr>
        <p:spPr>
          <a:xfrm>
            <a:off x="685797" y="3244989"/>
            <a:ext cx="10394707" cy="77208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nome_banco_de_dados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2CF30236-FD8E-478A-9558-ADCE062A9A23}"/>
              </a:ext>
            </a:extLst>
          </p:cNvPr>
          <p:cNvSpPr txBox="1">
            <a:spLocks/>
          </p:cNvSpPr>
          <p:nvPr/>
        </p:nvSpPr>
        <p:spPr>
          <a:xfrm>
            <a:off x="685797" y="4225630"/>
            <a:ext cx="10394707" cy="77208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USE EtecShop;</a:t>
            </a:r>
          </a:p>
        </p:txBody>
      </p:sp>
    </p:spTree>
    <p:extLst>
      <p:ext uri="{BB962C8B-B14F-4D97-AF65-F5344CB8AC3E}">
        <p14:creationId xmlns:p14="http://schemas.microsoft.com/office/powerpoint/2010/main" val="41189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Introdução</a:t>
            </a:r>
            <a:r>
              <a:rPr lang="en-US" sz="8800" dirty="0"/>
              <a:t> </a:t>
            </a:r>
            <a:r>
              <a:rPr lang="en-US" sz="8800" dirty="0" err="1"/>
              <a:t>ao</a:t>
            </a:r>
            <a:r>
              <a:rPr lang="en-US" sz="8800" dirty="0"/>
              <a:t> SQL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Criação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físicos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3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CRIAR UM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3429000"/>
            <a:ext cx="6397616" cy="7720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DATABASE;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6397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Para visualizar o banco de dados selecionado no momento podemos usar o comando: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44E768-E101-44B4-9ADF-6B446831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24" y="2080480"/>
            <a:ext cx="2572623" cy="30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excluir UM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642237"/>
            <a:ext cx="10394707" cy="7720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DATABASE [IF EXISTS]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nome_BD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800" y="3506599"/>
            <a:ext cx="1039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 elemento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IF EXISTS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é opcional, ou seja, o comando também poderia ser apenas: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Podemos excluir um banco de dados com o comando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DROP DATABASE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22CE1CE4-26A9-45C4-86DF-ACB2F096B5EA}"/>
              </a:ext>
            </a:extLst>
          </p:cNvPr>
          <p:cNvSpPr txBox="1">
            <a:spLocks/>
          </p:cNvSpPr>
          <p:nvPr/>
        </p:nvSpPr>
        <p:spPr>
          <a:xfrm>
            <a:off x="685798" y="4455042"/>
            <a:ext cx="10394707" cy="77208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DATABASE EtecShop;</a:t>
            </a:r>
          </a:p>
        </p:txBody>
      </p:sp>
    </p:spTree>
    <p:extLst>
      <p:ext uri="{BB962C8B-B14F-4D97-AF65-F5344CB8AC3E}">
        <p14:creationId xmlns:p14="http://schemas.microsoft.com/office/powerpoint/2010/main" val="26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constraints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Restrições, primary, foreign, default, unique, hein,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4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As Restrições são regras aplicadas nas colunas de uma tabela.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São usadas para limitar os tipos de dados que são inseridos.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Podem ser especificadas no momento de criação da tabela (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 ou após a tabela ter sido criada (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ALTER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020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As principais constraints são as seguintes: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NOT NULL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UNIQUE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PRIMARY KEY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FOREIGN KEY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606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 constraint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NOT NULL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impõe a uma coluna 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aceitar valores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Ou seja, a constraint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NOT NULL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obriga um campo a sempre possuir um valor.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Deste modo, não é possível inserir um registro (ou atualizar) sem entrar com um valor neste campo.</a:t>
            </a:r>
          </a:p>
        </p:txBody>
      </p:sp>
    </p:spTree>
    <p:extLst>
      <p:ext uri="{BB962C8B-B14F-4D97-AF65-F5344CB8AC3E}">
        <p14:creationId xmlns:p14="http://schemas.microsoft.com/office/powerpoint/2010/main" val="173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 – UNIQUE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 restrição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identifica de forma única cada registro em uma tabela de um banco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As constraints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garantem a unicidade em uma coluna ou conjunto de colunas.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Uma constraint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automaticamente possui uma restrição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definida, portanto não é necessário especificar essa constraint neste caso.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É possível termos várias constraints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em uma mesma tabela, mas apenas uma Chave Primária por tabela (lembrando que uma PK pode ser composta, ou seja, constituída por mais de uma coluna – mas ainda assim, será uma única chave primária).</a:t>
            </a:r>
          </a:p>
        </p:txBody>
      </p:sp>
    </p:spTree>
    <p:extLst>
      <p:ext uri="{BB962C8B-B14F-4D97-AF65-F5344CB8AC3E}">
        <p14:creationId xmlns:p14="http://schemas.microsoft.com/office/powerpoint/2010/main" val="34667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 –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229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 restrição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PRIMARY KEY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(Chave Primária) identifica de forma única cada registro em uma tabela de banco de dados.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As Chaves Primárias devem sempre conter valores únicos.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Uma coluna de chave primária não pode conter valores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Cada tabela deve ter uma chave primária e apenas uma chave primária.</a:t>
            </a:r>
          </a:p>
        </p:txBody>
      </p:sp>
    </p:spTree>
    <p:extLst>
      <p:ext uri="{BB962C8B-B14F-4D97-AF65-F5344CB8AC3E}">
        <p14:creationId xmlns:p14="http://schemas.microsoft.com/office/powerpoint/2010/main" val="1919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 – FOREIGN </a:t>
            </a:r>
            <a:r>
              <a:rPr lang="pt-BR" dirty="0" err="1"/>
              <a:t>key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229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FOREIGN KEY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(Chave Estrangeira) em uma tabela é um campo que aponta para uma chave primária em outra tabela. Desta forma, é usada para criar os relacionamentos entre as tabelas no banco de dados.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Lembre-se chaves estrangeiras jamais devem receber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AUTOINCREMENTO (AUTO_INCREMENT)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6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 – default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 restrição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é usada para inserir um valor padrão especificado em uma coluna.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 valor padrão será adicionado a todos os novos registros caso nenhum outro valor seja especificado na hora de inserir dados.</a:t>
            </a:r>
          </a:p>
        </p:txBody>
      </p:sp>
    </p:spTree>
    <p:extLst>
      <p:ext uri="{BB962C8B-B14F-4D97-AF65-F5344CB8AC3E}">
        <p14:creationId xmlns:p14="http://schemas.microsoft.com/office/powerpoint/2010/main" val="7475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sql?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significa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Structured Query Language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 em português Linguagem de Consulta Estruturada.</a:t>
            </a:r>
          </a:p>
          <a:p>
            <a:pPr marL="457200" marR="0" lvl="0" indent="-4572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É uma linguagem padrão para acessar e manipular bancos de dados.</a:t>
            </a:r>
          </a:p>
          <a:p>
            <a:pPr marL="457200" marR="0" lvl="0" indent="-4572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Tornou-se um padrão pelo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American National Standards Institute (ANSI)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em 1986, e pela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International Organization for Standardization (ISO)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em 1987.</a:t>
            </a:r>
          </a:p>
        </p:txBody>
      </p:sp>
    </p:spTree>
    <p:extLst>
      <p:ext uri="{BB962C8B-B14F-4D97-AF65-F5344CB8AC3E}">
        <p14:creationId xmlns:p14="http://schemas.microsoft.com/office/powerpoint/2010/main" val="22433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Constraints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44910D-6025-4E36-A780-FA415C149325}"/>
              </a:ext>
            </a:extLst>
          </p:cNvPr>
          <p:cNvSpPr txBox="1"/>
          <p:nvPr/>
        </p:nvSpPr>
        <p:spPr>
          <a:xfrm>
            <a:off x="685799" y="2080480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Logo, logo,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slides mais a frente, faremos usos de todos os constraints apresentados até aqui.</a:t>
            </a:r>
          </a:p>
        </p:txBody>
      </p:sp>
      <p:pic>
        <p:nvPicPr>
          <p:cNvPr id="8" name="Imagem 7" descr="Uma imagem contendo no interior, mesa, brinquedo, itens&#10;&#10;Descrição gerada automaticamente">
            <a:extLst>
              <a:ext uri="{FF2B5EF4-FFF2-40B4-BE49-F238E27FC236}">
                <a16:creationId xmlns:a16="http://schemas.microsoft.com/office/drawing/2014/main" id="{917D3B4C-6802-4031-8778-958BE6C15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54" y="2742192"/>
            <a:ext cx="5454679" cy="23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CRIANDO TABELAS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TABELAS, TABLES, MESAS, THE CAT IS ON THE TABLE, ????….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0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TABELAS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7952" y="2197918"/>
            <a:ext cx="5862555" cy="3145870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[IF NOT EXISTS]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nome_tabela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coluna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tipo_dados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constraints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coluna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tipo_dados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constraints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coluna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tipo_dados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constraints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   ...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800" y="2197917"/>
            <a:ext cx="4381150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Para criar tabelas em um banco de dados, utilizamos o comando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CREATE TABLE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ts val="3500"/>
              </a:lnSpc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ts val="3500"/>
              </a:lnSpc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Veja ao lado a sintaxe do comando:</a:t>
            </a:r>
          </a:p>
        </p:txBody>
      </p:sp>
    </p:spTree>
    <p:extLst>
      <p:ext uri="{BB962C8B-B14F-4D97-AF65-F5344CB8AC3E}">
        <p14:creationId xmlns:p14="http://schemas.microsoft.com/office/powerpoint/2010/main" val="38047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dados no mysql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94A87-F977-46E1-81D3-1C49A42A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08170"/>
              </p:ext>
            </p:extLst>
          </p:nvPr>
        </p:nvGraphicFramePr>
        <p:xfrm>
          <a:off x="685801" y="1986404"/>
          <a:ext cx="1039688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87">
                  <a:extLst>
                    <a:ext uri="{9D8B030D-6E8A-4147-A177-3AD203B41FA5}">
                      <a16:colId xmlns:a16="http://schemas.microsoft.com/office/drawing/2014/main" val="2067293667"/>
                    </a:ext>
                  </a:extLst>
                </a:gridCol>
                <a:gridCol w="8406595">
                  <a:extLst>
                    <a:ext uri="{9D8B030D-6E8A-4147-A177-3AD203B41FA5}">
                      <a16:colId xmlns:a16="http://schemas.microsoft.com/office/drawing/2014/main" val="2297987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TIPO</a:t>
                      </a:r>
                      <a:endParaRPr lang="pt-B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DESCRIÇÃO</a:t>
                      </a:r>
                      <a:endParaRPr lang="pt-B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1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pt-BR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Inteiros entre -2,147,483,648 e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1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TINYINT</a:t>
                      </a:r>
                      <a:endParaRPr lang="pt-BR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Números inteiros de -128 a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SMALLINT</a:t>
                      </a:r>
                      <a:endParaRPr lang="pt-BR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Números inteiros de -32768 a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MEDIUMINT</a:t>
                      </a:r>
                      <a:endParaRPr lang="pt-BR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Números inteiros de -8388608 a 8388607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Números entre -9,223,372,036,854,775,808 e 9,223,372,036,854,775,807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4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DECIMAL(M,D)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Ponto decimal com M dígitos no total (precisão) e D casas decimais (escala); o padrão é 10,0; M vai até 65 e D até 30.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5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FLOAT(M,D)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Ponto flutuante com precisão M e escala D; o padrão é 10,2; D vai até 24.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2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dados no mysql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94A87-F977-46E1-81D3-1C49A42A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00282"/>
              </p:ext>
            </p:extLst>
          </p:nvPr>
        </p:nvGraphicFramePr>
        <p:xfrm>
          <a:off x="685801" y="1986404"/>
          <a:ext cx="1039688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87">
                  <a:extLst>
                    <a:ext uri="{9D8B030D-6E8A-4147-A177-3AD203B41FA5}">
                      <a16:colId xmlns:a16="http://schemas.microsoft.com/office/drawing/2014/main" val="2067293667"/>
                    </a:ext>
                  </a:extLst>
                </a:gridCol>
                <a:gridCol w="8406595">
                  <a:extLst>
                    <a:ext uri="{9D8B030D-6E8A-4147-A177-3AD203B41FA5}">
                      <a16:colId xmlns:a16="http://schemas.microsoft.com/office/drawing/2014/main" val="2297987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TIPO</a:t>
                      </a:r>
                      <a:endParaRPr lang="pt-B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DESCRIÇÃO</a:t>
                      </a:r>
                      <a:endParaRPr lang="pt-B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1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</a:t>
                      </a:r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que ocupa tamanho fixo entre 0 e 255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Valores binários 0 / 1; Na verdade, é um alias para o tipo TINYINT(1)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VARCHAR(M)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</a:t>
                      </a:r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tamanho variável, com até 65535 M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BLOB / MEDIUMBLOB/ TINYBLOB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Campo com tamanho máximo de 65535 caracteres binários; ‘</a:t>
                      </a:r>
                      <a:r>
                        <a:rPr lang="pt-BR" sz="20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20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Large</a:t>
                      </a:r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20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Objects</a:t>
                      </a:r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’, são usados para armazenar grandes quantidades de dados, como imagens.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4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Permite armazenar até 16.777.215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7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40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dados no mysql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94A87-F977-46E1-81D3-1C49A42A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63644"/>
              </p:ext>
            </p:extLst>
          </p:nvPr>
        </p:nvGraphicFramePr>
        <p:xfrm>
          <a:off x="685801" y="1986404"/>
          <a:ext cx="1039688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87">
                  <a:extLst>
                    <a:ext uri="{9D8B030D-6E8A-4147-A177-3AD203B41FA5}">
                      <a16:colId xmlns:a16="http://schemas.microsoft.com/office/drawing/2014/main" val="2067293667"/>
                    </a:ext>
                  </a:extLst>
                </a:gridCol>
                <a:gridCol w="8406595">
                  <a:extLst>
                    <a:ext uri="{9D8B030D-6E8A-4147-A177-3AD203B41FA5}">
                      <a16:colId xmlns:a16="http://schemas.microsoft.com/office/drawing/2014/main" val="2297987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TIPO</a:t>
                      </a:r>
                      <a:endParaRPr lang="pt-B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DESCRIÇÃO</a:t>
                      </a:r>
                      <a:endParaRPr lang="pt-B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1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Permite armazenar até 4.294.967.295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Uma data de 01/01/1000 a 31/12/9999, no formato YYYY-MM-DD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Uma combinação de data e hora de 01/01/1000 00:00:00 a 31/12/9999 23:59:59, no formato YYYY-MM-DD 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Hora apenas, no formato 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4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Ano nos formatos de 2 ou 4 dígitos; Se forem 2 (YEAR(2)), ano vai de 1970 a 2069; para 4 (YEAR(4)), vai de 1901 a 2155. O padrão é 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18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TABELAS - </a:t>
            </a:r>
            <a:r>
              <a:rPr lang="pt-BR" dirty="0" err="1"/>
              <a:t>etecshop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0AB32-0457-4B23-9C13-6F6A92CBEA7A}"/>
              </a:ext>
            </a:extLst>
          </p:cNvPr>
          <p:cNvSpPr txBox="1"/>
          <p:nvPr/>
        </p:nvSpPr>
        <p:spPr>
          <a:xfrm>
            <a:off x="685799" y="2080480"/>
            <a:ext cx="10394707" cy="319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amos agora criar as tabelas necessárias ao nosso banco de dados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EtecShop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, são elas: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</a:p>
          <a:p>
            <a:pPr algn="just">
              <a:lnSpc>
                <a:spcPts val="3500"/>
              </a:lnSpc>
            </a:pP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Obs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Neste momento não vamos criar o relacionamento entre elas, apenas os campos necessários para posteriormente realizar os relacionamentos.</a:t>
            </a:r>
          </a:p>
        </p:txBody>
      </p:sp>
    </p:spTree>
    <p:extLst>
      <p:ext uri="{BB962C8B-B14F-4D97-AF65-F5344CB8AC3E}">
        <p14:creationId xmlns:p14="http://schemas.microsoft.com/office/powerpoint/2010/main" val="174832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TABELAS - </a:t>
            </a:r>
            <a:r>
              <a:rPr lang="pt-BR" dirty="0" err="1"/>
              <a:t>etecshop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0AB32-0457-4B23-9C13-6F6A92CBEA7A}"/>
              </a:ext>
            </a:extLst>
          </p:cNvPr>
          <p:cNvSpPr txBox="1"/>
          <p:nvPr/>
        </p:nvSpPr>
        <p:spPr>
          <a:xfrm>
            <a:off x="685799" y="2080480"/>
            <a:ext cx="10394707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Id					SMALLINT AUTO_INCREMENT PRIMARY KEY,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Nome				VARCHAR(70) NOT NULL,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Descricao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	VARCHAR(500),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SMALLINT NOT NULL DEFAULT 0,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EstoqueMinimo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SMALLINT NOT NULL DEFAULT 0,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	DECIMAL(8,2) NOT NULL,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	DECIMAL(8,2) NOT NULL,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DataCadastro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DATETIME NOT NULL,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	SMALLINT NOT NULL,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MarcaId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		SMALLINT NOT NULL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	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0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TABELAS - </a:t>
            </a:r>
            <a:r>
              <a:rPr lang="pt-BR" dirty="0" err="1"/>
              <a:t>etecshop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0AB32-0457-4B23-9C13-6F6A92CBEA7A}"/>
              </a:ext>
            </a:extLst>
          </p:cNvPr>
          <p:cNvSpPr txBox="1"/>
          <p:nvPr/>
        </p:nvSpPr>
        <p:spPr>
          <a:xfrm>
            <a:off x="685799" y="2080480"/>
            <a:ext cx="10394707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Id					SMALLINT AUTO_INCREMENT PRIMARY KEY,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Nome				VARCHAR(30) NOT NULL,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DataCadastro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DATETIME NOT NULL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	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D6784D-8DA9-4BEA-9814-4E441D338E3C}"/>
              </a:ext>
            </a:extLst>
          </p:cNvPr>
          <p:cNvSpPr txBox="1"/>
          <p:nvPr/>
        </p:nvSpPr>
        <p:spPr>
          <a:xfrm>
            <a:off x="685799" y="3860344"/>
            <a:ext cx="10394707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MARCA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Id					SMALLINT AUTO_INCREMENT PRIMARY KEY,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Nome				VARCHAR(30) NOT NULL,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DataCadastro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	DATETIME NOT NULL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	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87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ALTERANDO TABELAS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TABELAS, TABLES, MESAS, THE CAT IS ON THE TABLE, ????….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06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o SQL pode fazer?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executar consultas em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recuperar dados de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inserir registros em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atualizar registros em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excluir registros de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criar novos bancos de dados</a:t>
            </a:r>
          </a:p>
        </p:txBody>
      </p:sp>
    </p:spTree>
    <p:extLst>
      <p:ext uri="{BB962C8B-B14F-4D97-AF65-F5344CB8AC3E}">
        <p14:creationId xmlns:p14="http://schemas.microsoft.com/office/powerpoint/2010/main" val="3732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É possível alterar a estrutura de uma tabela no MySQL após ter sido criada, acrescentando ou excluindo atributos (campos).</a:t>
            </a: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Também é possível realizar a inclusão e exclusão de chaves primárias, estrangeiras, índices e outros constraints.</a:t>
            </a:r>
          </a:p>
          <a:p>
            <a:pPr algn="just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pt-BR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Usamos para isso o comando </a:t>
            </a:r>
            <a:r>
              <a:rPr lang="pt-BR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 TABLE.</a:t>
            </a:r>
          </a:p>
        </p:txBody>
      </p:sp>
    </p:spTree>
    <p:extLst>
      <p:ext uri="{BB962C8B-B14F-4D97-AF65-F5344CB8AC3E}">
        <p14:creationId xmlns:p14="http://schemas.microsoft.com/office/powerpoint/2010/main" val="2792358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tabelas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2713890"/>
            <a:ext cx="10394707" cy="72127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nome-tabela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ADD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-campo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constraints;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 incluir um campo: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4311287"/>
            <a:ext cx="10394707" cy="72127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nome-tabela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DROP COLUMN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-campo;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DB215F-D3C3-40C8-ABE0-1A8ED231009B}"/>
              </a:ext>
            </a:extLst>
          </p:cNvPr>
          <p:cNvSpPr txBox="1"/>
          <p:nvPr/>
        </p:nvSpPr>
        <p:spPr>
          <a:xfrm>
            <a:off x="685799" y="3623893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 excluir um campo: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06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tabelas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2713890"/>
            <a:ext cx="10394707" cy="72127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ADD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ExemploAdd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SMALLINT NOT NULL;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Exemplo de inclusão de campo: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4311287"/>
            <a:ext cx="10394707" cy="72127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DROP COLUMN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ExemploAdd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DB215F-D3C3-40C8-ABE0-1A8ED231009B}"/>
              </a:ext>
            </a:extLst>
          </p:cNvPr>
          <p:cNvSpPr txBox="1"/>
          <p:nvPr/>
        </p:nvSpPr>
        <p:spPr>
          <a:xfrm>
            <a:off x="685799" y="3623893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Excluir de exclusão de campo: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0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Podemos utilizar 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ALTER TABLE</a:t>
            </a:r>
            <a:r>
              <a:rPr lang="pt-BR" sz="2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para realizar a criação de chaves estrangeiras e outras constraints. Vamos incluir as do nosso projeto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EtecShop.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3611570"/>
            <a:ext cx="10394707" cy="173221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en-US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cap="none" dirty="0">
                <a:latin typeface="Segoe UI" panose="020B0502040204020203" pitchFamily="34" charset="0"/>
                <a:cs typeface="Segoe UI" panose="020B0502040204020203" pitchFamily="34" charset="0"/>
              </a:rPr>
              <a:t> ADD CONSTRAINT </a:t>
            </a:r>
            <a:r>
              <a:rPr lang="en-US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FK_Produto_Categoria</a:t>
            </a:r>
            <a:endParaRPr lang="en-US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FOREIGN KEY (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CategoriaId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) REFERENCES Categoria (Id)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ON DELETE CASCADE ON UPDATE CASCADE;</a:t>
            </a:r>
          </a:p>
        </p:txBody>
      </p:sp>
    </p:spTree>
    <p:extLst>
      <p:ext uri="{BB962C8B-B14F-4D97-AF65-F5344CB8AC3E}">
        <p14:creationId xmlns:p14="http://schemas.microsoft.com/office/powerpoint/2010/main" val="1450963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3947444"/>
            <a:ext cx="1039470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Nestes comandos fizemos a criação de duas constraints (Chaves Estrangeiras –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Foreign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Key) para relacionar a tab</a:t>
            </a: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 de Produtos com Categoria e Marca.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801" y="2026496"/>
            <a:ext cx="10394707" cy="173221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en-US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cap="none" dirty="0">
                <a:latin typeface="Segoe UI" panose="020B0502040204020203" pitchFamily="34" charset="0"/>
                <a:cs typeface="Segoe UI" panose="020B0502040204020203" pitchFamily="34" charset="0"/>
              </a:rPr>
              <a:t> ADD CONSTRAINT </a:t>
            </a:r>
            <a:r>
              <a:rPr lang="en-US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FK_Produto_Marca</a:t>
            </a:r>
            <a:endParaRPr lang="en-US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FOREIGN KEY (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MarcaId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pt-BR" cap="none">
                <a:latin typeface="Segoe UI" panose="020B0502040204020203" pitchFamily="34" charset="0"/>
                <a:cs typeface="Segoe UI" panose="020B0502040204020203" pitchFamily="34" charset="0"/>
              </a:rPr>
              <a:t>REFERENCES Marca (Id)</a:t>
            </a:r>
            <a:endParaRPr lang="pt-BR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ON DELETE CASCADE ON UPDATE CASCADE;</a:t>
            </a:r>
          </a:p>
        </p:txBody>
      </p:sp>
    </p:spTree>
    <p:extLst>
      <p:ext uri="{BB962C8B-B14F-4D97-AF65-F5344CB8AC3E}">
        <p14:creationId xmlns:p14="http://schemas.microsoft.com/office/powerpoint/2010/main" val="209960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tabelas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3626" y="2032656"/>
            <a:ext cx="10396882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opção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permite excluir ou atualizar os registros relacionados presentes na tabela filha automaticamente, quando um registro da tabela pai for atualizado (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 UPDATE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ou excluído (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 DELETE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 É a opção mais comum aplicada.</a:t>
            </a:r>
          </a:p>
          <a:p>
            <a:pPr algn="just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nosso caso qualquer exclusão ou alteração em Marca e Categoria afeta diretamente a tabela Produto.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6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EXCLUINDO TABELAS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TABELAS, TABLES, MESAS, THE CAT IS ON THE TABLE, ????….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099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excluir tabelas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2713890"/>
            <a:ext cx="10394707" cy="72127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nome-tabela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 excluir uma tabela utilizamos o comando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DROP TABLE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4311287"/>
            <a:ext cx="10394707" cy="72127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tbl_teste_incremento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DB215F-D3C3-40C8-ABE0-1A8ED231009B}"/>
              </a:ext>
            </a:extLst>
          </p:cNvPr>
          <p:cNvSpPr txBox="1"/>
          <p:nvPr/>
        </p:nvSpPr>
        <p:spPr>
          <a:xfrm>
            <a:off x="685799" y="3623893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Exemplificando com nosso projeto</a:t>
            </a:r>
          </a:p>
        </p:txBody>
      </p:sp>
    </p:spTree>
    <p:extLst>
      <p:ext uri="{BB962C8B-B14F-4D97-AF65-F5344CB8AC3E}">
        <p14:creationId xmlns:p14="http://schemas.microsoft.com/office/powerpoint/2010/main" val="4174027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Inserindo</a:t>
            </a:r>
            <a:r>
              <a:rPr lang="en-US" sz="8800" dirty="0"/>
              <a:t> dados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INSERT, INCLUDE, INSERIR, INCLUIR, PODÊ PÁ, VALEU…..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36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Uma das operações mais importantes em um banco de dados é a inserção de registros (dados). Fazemos isso com o uso do comando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INSERT INTO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3191905"/>
            <a:ext cx="10394707" cy="138419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nome_tabela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(coluna1, coluna2,...)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VALUES (valor1, valor2,...);</a:t>
            </a:r>
          </a:p>
        </p:txBody>
      </p:sp>
    </p:spTree>
    <p:extLst>
      <p:ext uri="{BB962C8B-B14F-4D97-AF65-F5344CB8AC3E}">
        <p14:creationId xmlns:p14="http://schemas.microsoft.com/office/powerpoint/2010/main" val="12366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o SQL pode fazer?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criar novas tabelas em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criar procedimentos armazenados em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criar visualizações em um banco de dados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pode definir permissões em tabelas, procedimentos e visualizações</a:t>
            </a:r>
          </a:p>
        </p:txBody>
      </p:sp>
    </p:spTree>
    <p:extLst>
      <p:ext uri="{BB962C8B-B14F-4D97-AF65-F5344CB8AC3E}">
        <p14:creationId xmlns:p14="http://schemas.microsoft.com/office/powerpoint/2010/main" val="3567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19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 acordo com a sintaxe apresentada, devemos especificar a tabela e quais colunas dessa tabela receberão os dados, e em seguida, logo após a palavra-chave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especificamos os dados em si – na mesma ordem em que as colunas foram especificadas.</a:t>
            </a:r>
          </a:p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Caso haja uma coluna com autoincremento, ela não deve ser incluída na lista de colunas do comando, pois seus dados serão gerados e inseridos automaticamente pelo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quando um novo registro for adicionado.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73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dados - </a:t>
            </a:r>
            <a:r>
              <a:rPr lang="pt-BR" dirty="0" err="1"/>
              <a:t>etecshop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0AB32-0457-4B23-9C13-6F6A92CBEA7A}"/>
              </a:ext>
            </a:extLst>
          </p:cNvPr>
          <p:cNvSpPr txBox="1"/>
          <p:nvPr/>
        </p:nvSpPr>
        <p:spPr>
          <a:xfrm>
            <a:off x="685796" y="2473603"/>
            <a:ext cx="10394707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Marca (Nome) VALUES (‘Apple’);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Marca (Nome) VALUES (‘Lacoste’);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Marca (Nome) VALUES (‘Motorola’);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Marca (Nome) VALUES (‘Samsung’);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Marca (Nome) VALUES (‘Natural’);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6B6C52-602C-4A42-A60C-096A3C418995}"/>
              </a:ext>
            </a:extLst>
          </p:cNvPr>
          <p:cNvSpPr txBox="1"/>
          <p:nvPr/>
        </p:nvSpPr>
        <p:spPr>
          <a:xfrm>
            <a:off x="685799" y="4757965"/>
            <a:ext cx="1039470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Marca (Nome) VALUES (‘Apple’), (‘Asus’), (‘Motorola’), (‘Samsung’), (‘Natural’);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895C19-A65A-4B41-B68B-FCE93F1ECBB4}"/>
              </a:ext>
            </a:extLst>
          </p:cNvPr>
          <p:cNvSpPr txBox="1"/>
          <p:nvPr/>
        </p:nvSpPr>
        <p:spPr>
          <a:xfrm>
            <a:off x="685797" y="4156313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Também podemos escrever essa mesma inclusão da form</a:t>
            </a: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abaixo: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92C508-C743-465E-8690-272AD39D60D7}"/>
              </a:ext>
            </a:extLst>
          </p:cNvPr>
          <p:cNvSpPr txBox="1"/>
          <p:nvPr/>
        </p:nvSpPr>
        <p:spPr>
          <a:xfrm>
            <a:off x="685795" y="1871951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Inserindo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Marcas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20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dados - </a:t>
            </a:r>
            <a:r>
              <a:rPr lang="pt-BR" dirty="0" err="1"/>
              <a:t>etecshop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0AB32-0457-4B23-9C13-6F6A92CBEA7A}"/>
              </a:ext>
            </a:extLst>
          </p:cNvPr>
          <p:cNvSpPr txBox="1"/>
          <p:nvPr/>
        </p:nvSpPr>
        <p:spPr>
          <a:xfrm>
            <a:off x="685796" y="2473603"/>
            <a:ext cx="10394707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Homens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’);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Mulheres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Acessórios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Calçados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Eletrônicos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6B6C52-602C-4A42-A60C-096A3C418995}"/>
              </a:ext>
            </a:extLst>
          </p:cNvPr>
          <p:cNvSpPr txBox="1"/>
          <p:nvPr/>
        </p:nvSpPr>
        <p:spPr>
          <a:xfrm>
            <a:off x="685799" y="4757965"/>
            <a:ext cx="10394707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Homens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’),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Mulheres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’),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Acessórios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’),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Calçados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’),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Eletrônicos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’);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895C19-A65A-4B41-B68B-FCE93F1ECBB4}"/>
              </a:ext>
            </a:extLst>
          </p:cNvPr>
          <p:cNvSpPr txBox="1"/>
          <p:nvPr/>
        </p:nvSpPr>
        <p:spPr>
          <a:xfrm>
            <a:off x="685797" y="4156313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Também podemos escrever essa mesma inclusão da form</a:t>
            </a:r>
            <a:r>
              <a:rPr lang="pt-BR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abaixo: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92C508-C743-465E-8690-272AD39D60D7}"/>
              </a:ext>
            </a:extLst>
          </p:cNvPr>
          <p:cNvSpPr txBox="1"/>
          <p:nvPr/>
        </p:nvSpPr>
        <p:spPr>
          <a:xfrm>
            <a:off x="685795" y="1871951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Inserindo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Categorias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07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dados - </a:t>
            </a:r>
            <a:r>
              <a:rPr lang="pt-BR" dirty="0" err="1"/>
              <a:t>etecshop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0AB32-0457-4B23-9C13-6F6A92CBEA7A}"/>
              </a:ext>
            </a:extLst>
          </p:cNvPr>
          <p:cNvSpPr txBox="1"/>
          <p:nvPr/>
        </p:nvSpPr>
        <p:spPr>
          <a:xfrm>
            <a:off x="685796" y="2473603"/>
            <a:ext cx="10394707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Descricao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EstoqueMinimo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DataCadastro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MarcaId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Relógio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Pulso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Quartz’,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Relógio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Pulso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Quartz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Edição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2020’, 10, 2, 90, 200, ‘2020-09-01’, 3, 1);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Descricao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EstoqueMinimo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DataCadastro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MarcaId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VALUES (‘Creme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Hidratante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Maravilha’, ‘Creme Corporal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Hidradante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Mulheres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’, 20, 2, 30, 100, ‘2020-09-01’, 2, 5);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(Nome,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Descricao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EstoqueMinimo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DataCadastro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MarcaId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VALUES (‘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Barbeador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XX’,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Barbeador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elétrico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XX, 120 Volts’, 1, 1, 60, 149, ‘2020-09-01’, 1, 4);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92C508-C743-465E-8690-272AD39D60D7}"/>
              </a:ext>
            </a:extLst>
          </p:cNvPr>
          <p:cNvSpPr txBox="1"/>
          <p:nvPr/>
        </p:nvSpPr>
        <p:spPr>
          <a:xfrm>
            <a:off x="685795" y="1871951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Inserindo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73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MODIFICAR </a:t>
            </a:r>
            <a:r>
              <a:rPr lang="en-US" sz="8800" dirty="0" err="1"/>
              <a:t>registros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UPDATE, ATUALIZAR, MODIFICAR, MUDAR, ARRUMAR, TROCAR, ALTERAR, PARAR, MELHOR NÉ…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522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pt-BR" dirty="0" err="1"/>
              <a:t>lterar</a:t>
            </a:r>
            <a:r>
              <a:rPr lang="pt-BR" dirty="0"/>
              <a:t> registros – update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1938330"/>
            <a:ext cx="10394707" cy="198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É muito comum alterar o valor de um registro, por exemplo alterando o endereço de um cliente em um banco de dados, ou o telefone, ou o preço de um produto.</a:t>
            </a:r>
          </a:p>
          <a:p>
            <a:pPr algn="just" fontAlgn="base">
              <a:lnSpc>
                <a:spcPts val="30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alterar um registro e uma tabela usamos o comando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UPDATE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segundo a sintaxe abaixo:</a:t>
            </a:r>
            <a:endParaRPr lang="pt-BR" sz="240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4013309"/>
            <a:ext cx="10394707" cy="139922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UPDATE tabela SET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coluna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novo_valor_armazenado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coluna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valor_filtro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46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pt-BR" dirty="0" err="1"/>
              <a:t>lterar</a:t>
            </a:r>
            <a:r>
              <a:rPr lang="pt-BR" dirty="0"/>
              <a:t> registros – update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1938330"/>
            <a:ext cx="10394707" cy="160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pt-BR" sz="2400" b="1" dirty="0">
                <a:solidFill>
                  <a:srgbClr val="FF0000"/>
                </a:solidFill>
                <a:latin typeface="Open Sans"/>
              </a:rPr>
              <a:t>Observação importante: </a:t>
            </a:r>
            <a:r>
              <a:rPr lang="pt-BR" sz="2400" dirty="0">
                <a:solidFill>
                  <a:srgbClr val="FF0000"/>
                </a:solidFill>
                <a:latin typeface="Open Sans"/>
              </a:rPr>
              <a:t>Caso não seja usada a cláusula </a:t>
            </a:r>
            <a:r>
              <a:rPr lang="pt-BR" sz="2400" b="1" dirty="0">
                <a:solidFill>
                  <a:srgbClr val="FF0000"/>
                </a:solidFill>
                <a:latin typeface="Open Sans"/>
              </a:rPr>
              <a:t>WHERE</a:t>
            </a:r>
            <a:r>
              <a:rPr lang="pt-BR" sz="2400" dirty="0">
                <a:solidFill>
                  <a:srgbClr val="FF0000"/>
                </a:solidFill>
                <a:latin typeface="Open Sans"/>
              </a:rPr>
              <a:t> para filtrar os registros, todos os dados da coluna serão alterados!</a:t>
            </a:r>
          </a:p>
          <a:p>
            <a:pPr algn="just" fontAlgn="base">
              <a:lnSpc>
                <a:spcPts val="30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000"/>
              </a:lnSpc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Exemplo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 Alterar o estoque atual do produto 1 para 31.</a:t>
            </a:r>
            <a:endParaRPr lang="pt-BR" sz="240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3643630"/>
            <a:ext cx="10394707" cy="17689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UPDATE Produto SET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31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Id = 1;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9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pt-BR" dirty="0" err="1"/>
              <a:t>lterar</a:t>
            </a:r>
            <a:r>
              <a:rPr lang="pt-BR" dirty="0"/>
              <a:t> registros – update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1938330"/>
            <a:ext cx="10394707" cy="122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Também é possível alterar mais de um campo de um mesmo registro.</a:t>
            </a:r>
            <a:endParaRPr lang="pt-BR" sz="240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just" fontAlgn="base">
              <a:lnSpc>
                <a:spcPts val="3000"/>
              </a:lnSpc>
            </a:pP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Exemplo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 Alterar o estoque atual 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para 25 e o estoque mínimo para 10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do produto 3.</a:t>
            </a:r>
            <a:endParaRPr lang="pt-BR" sz="240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3258909"/>
            <a:ext cx="10394707" cy="195065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UPDATE Produto SET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EstoqueAtual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25,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EstoqueMinimo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10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Id = 3;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0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Excluir</a:t>
            </a:r>
            <a:r>
              <a:rPr lang="en-US" sz="8800" dirty="0"/>
              <a:t> </a:t>
            </a:r>
            <a:r>
              <a:rPr lang="en-US" sz="8800" dirty="0" err="1"/>
              <a:t>registros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Delete, truncate,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excluir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deletar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truncar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trocar,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truco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marreco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6, 9, 12,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perdi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837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EXCLUIR REGISTROS - DELETE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Excluindo um ou mais registros especificados – Cláusula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DELETE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2713890"/>
            <a:ext cx="10394707" cy="6417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DELETE FROM tabela WHERE coluna = valor;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EDEF27-614D-4114-AA3F-D2A7BBE31EB0}"/>
              </a:ext>
            </a:extLst>
          </p:cNvPr>
          <p:cNvSpPr txBox="1"/>
          <p:nvPr/>
        </p:nvSpPr>
        <p:spPr>
          <a:xfrm>
            <a:off x="685799" y="3481247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3500"/>
              </a:lnSpc>
            </a:pPr>
            <a:r>
              <a:rPr lang="en-US" sz="2400" b="1" dirty="0">
                <a:solidFill>
                  <a:srgbClr val="000000"/>
                </a:solidFill>
                <a:latin typeface="Open Sans"/>
              </a:rPr>
              <a:t>E</a:t>
            </a:r>
            <a:r>
              <a:rPr lang="pt-BR" sz="2400" b="1" dirty="0" err="1">
                <a:solidFill>
                  <a:srgbClr val="000000"/>
                </a:solidFill>
                <a:latin typeface="Open Sans"/>
              </a:rPr>
              <a:t>xemplo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Excluir a categoria 5 </a:t>
            </a:r>
            <a:endParaRPr lang="pt-BR" sz="24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FE66677F-EDE8-4A9A-B1C8-AF9F9AF6A257}"/>
              </a:ext>
            </a:extLst>
          </p:cNvPr>
          <p:cNvSpPr txBox="1">
            <a:spLocks/>
          </p:cNvSpPr>
          <p:nvPr/>
        </p:nvSpPr>
        <p:spPr>
          <a:xfrm>
            <a:off x="685798" y="4095722"/>
            <a:ext cx="10394707" cy="6417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DELETE FROM Categoria WHERE Id = 5;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3F61C5-8AFE-4344-8859-5E7137FC90A9}"/>
              </a:ext>
            </a:extLst>
          </p:cNvPr>
          <p:cNvSpPr txBox="1"/>
          <p:nvPr/>
        </p:nvSpPr>
        <p:spPr>
          <a:xfrm>
            <a:off x="427839" y="4878407"/>
            <a:ext cx="1114896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3500"/>
              </a:lnSpc>
            </a:pPr>
            <a:r>
              <a:rPr lang="pt-BR" sz="2400" b="1" dirty="0">
                <a:solidFill>
                  <a:srgbClr val="FF0000"/>
                </a:solidFill>
                <a:latin typeface="Open Sans"/>
              </a:rPr>
              <a:t>OBS.: SEMPRE USE A CLÁUSULA WHERE PARA EVITAR A PERDA DE DADOS</a:t>
            </a:r>
          </a:p>
        </p:txBody>
      </p:sp>
    </p:spTree>
    <p:extLst>
      <p:ext uri="{BB962C8B-B14F-4D97-AF65-F5344CB8AC3E}">
        <p14:creationId xmlns:p14="http://schemas.microsoft.com/office/powerpoint/2010/main" val="117839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é um padrão, MAS ....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Embora seja um padrão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ANSI/ISO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existem diferentes versões da linguagem.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entanto, para estar em conformidade com o padrão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ANSI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todos eles suportam pelo menos os comandos principais (como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SELECT, UPDATE, DELETE, INSERT, WHERE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de maneira semelhante. Ou seja, suas sintaxes são parecidas independente do Banco de Dados em uso.</a:t>
            </a:r>
          </a:p>
        </p:txBody>
      </p:sp>
    </p:spTree>
    <p:extLst>
      <p:ext uri="{BB962C8B-B14F-4D97-AF65-F5344CB8AC3E}">
        <p14:creationId xmlns:p14="http://schemas.microsoft.com/office/powerpoint/2010/main" val="27155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EXCLUIR REGISTROS - </a:t>
            </a:r>
            <a:r>
              <a:rPr lang="pt-BR" dirty="0" err="1"/>
              <a:t>truncate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09718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O comando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TRUNCATE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TABLE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permite remover todas as linhas de uma tabela em uma única operação, sem registrar as exclusões de linhas individuais.</a:t>
            </a:r>
          </a:p>
          <a:p>
            <a:pPr algn="just" fontAlgn="base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O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TRUNCATE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TABLE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é como executar a instrução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DELETE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porém sem usar a cláusula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. Portanto, é usada para apagar completamente o conteúdo de uma tabela no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MySQL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0335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EXCLUIR REGISTROS - DELETE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5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Entretanto, a cláusula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TRUNCATE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TABLE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é mais rápida e utiliza menos recursos de sistema e log de transações durante sua execução.</a:t>
            </a:r>
            <a:endParaRPr lang="pt-BR" sz="2400" b="1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5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500"/>
              </a:lnSpc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Exemplo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: Excluir todos os dados da tabela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tbl_teste_incremento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;</a:t>
            </a:r>
            <a:endParaRPr lang="pt-BR" sz="24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FE66677F-EDE8-4A9A-B1C8-AF9F9AF6A257}"/>
              </a:ext>
            </a:extLst>
          </p:cNvPr>
          <p:cNvSpPr txBox="1">
            <a:spLocks/>
          </p:cNvSpPr>
          <p:nvPr/>
        </p:nvSpPr>
        <p:spPr>
          <a:xfrm>
            <a:off x="685799" y="3970142"/>
            <a:ext cx="10394707" cy="6417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TRUNCATE TABLE tbl_teste_incremento;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59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Conteúdo</a:t>
            </a:r>
            <a:r>
              <a:rPr lang="en-US" sz="8800" dirty="0"/>
              <a:t> EXTRA - 1 AUTOINCREMENTO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AUTO_INCREMENT, AUTO INCREMENTO, INCREMENTO, CIMENTO, MENTO, PAREI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98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 EM COLUNAS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0AB32-0457-4B23-9C13-6F6A92CBEA7A}"/>
              </a:ext>
            </a:extLst>
          </p:cNvPr>
          <p:cNvSpPr txBox="1"/>
          <p:nvPr/>
        </p:nvSpPr>
        <p:spPr>
          <a:xfrm>
            <a:off x="685799" y="2080480"/>
            <a:ext cx="10394707" cy="319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 autoincremento permite que um número único seja gerado quando um novo registro é inserido em uma tabela.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 MYSQL trata-se da palavra chave AUTO_INCREMENT, cujo valor inicial padrão é 1, e se incrementa de 1 em 1.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Para que o valor da coluna se inicie em 100, por exemplo, após criar a tabela e especificar a coluna que usará autoincremento execute o comando a seguir:</a:t>
            </a:r>
          </a:p>
        </p:txBody>
      </p:sp>
    </p:spTree>
    <p:extLst>
      <p:ext uri="{BB962C8B-B14F-4D97-AF65-F5344CB8AC3E}">
        <p14:creationId xmlns:p14="http://schemas.microsoft.com/office/powerpoint/2010/main" val="15315889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 EM COLUNAS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0174"/>
            <a:ext cx="10394707" cy="7720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tabela AUTO_INCREMENT = 100;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800" y="2852257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Ao inserir valores na tabela, não é necessário especificar o valor para a coluna de autoincremento.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Só é permitido usar uma coluna de auto incremento por tabela, geralmente do tipo inteiro.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Necessita também da constraint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NOT NULL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(configurado automaticamente).</a:t>
            </a:r>
          </a:p>
        </p:txBody>
      </p:sp>
    </p:spTree>
    <p:extLst>
      <p:ext uri="{BB962C8B-B14F-4D97-AF65-F5344CB8AC3E}">
        <p14:creationId xmlns:p14="http://schemas.microsoft.com/office/powerpoint/2010/main" val="2394133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 - 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8" y="3162729"/>
            <a:ext cx="10394707" cy="206361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tbl_teste_incremento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Codigo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		SMALLINT PRIMARY KEY AUTO_INCREMENT,</a:t>
            </a:r>
          </a:p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	Nome 		VARCHAR(20) NOT NULL</a:t>
            </a:r>
          </a:p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) AUTO_INCREMENT = 15;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Vamos criar uma tabela de nome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tbl_teste_incremento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para estudarmos o uso do autoincremento em colunas. Use o código a seguir para isso: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308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 - 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8" y="3435161"/>
            <a:ext cx="10394707" cy="1791180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tbl_teste_incremento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('Ana');</a:t>
            </a:r>
          </a:p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tbl_teste_incremento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('Maria');</a:t>
            </a:r>
          </a:p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tbl_teste_incremento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('Julia');</a:t>
            </a:r>
          </a:p>
          <a:p>
            <a:pPr marL="0" indent="0" algn="just">
              <a:buNone/>
            </a:pP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tbl_teste_incremento</a:t>
            </a:r>
            <a:r>
              <a:rPr lang="pt-BR" cap="none" dirty="0">
                <a:latin typeface="Segoe UI" panose="020B0502040204020203" pitchFamily="34" charset="0"/>
                <a:cs typeface="Segoe UI" panose="020B0502040204020203" pitchFamily="34" charset="0"/>
              </a:rPr>
              <a:t> (Nome) VALUES ('Joana');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Agora, vamos inserir dados aleatórios na tabela para realizarmos o teste. Não se preocupe se não entender o código, pois esses comandos serão estudados nas próximas aulas: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86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 - 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8" y="3162731"/>
            <a:ext cx="10394707" cy="72127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tbl_teste_incremento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E, finalmente, verificamos se o autoincremento funcionou executando uma consulta na tabela: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9CAA38-5BF6-489C-9176-F0A8135353EF}"/>
              </a:ext>
            </a:extLst>
          </p:cNvPr>
          <p:cNvSpPr txBox="1"/>
          <p:nvPr/>
        </p:nvSpPr>
        <p:spPr>
          <a:xfrm>
            <a:off x="685797" y="4072733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Teremos como resultado o seguinte: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649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 - EXEMPLO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2C0A92D-5862-4D4C-A919-8F885ED6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749847"/>
            <a:ext cx="5076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8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8" y="3120786"/>
            <a:ext cx="10394707" cy="72127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MAX(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nome_coluna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FROM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Podemos verificar o valor de incremento mais atual armazenado em uma tabela no banco de dados com o comando a seguir: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9CAA38-5BF6-489C-9176-F0A8135353EF}"/>
              </a:ext>
            </a:extLst>
          </p:cNvPr>
          <p:cNvSpPr txBox="1"/>
          <p:nvPr/>
        </p:nvSpPr>
        <p:spPr>
          <a:xfrm>
            <a:off x="685797" y="3970164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Usando nossa tabela de exemplo: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17DD1324-8BCB-471E-88B3-A0336501814D}"/>
              </a:ext>
            </a:extLst>
          </p:cNvPr>
          <p:cNvSpPr txBox="1">
            <a:spLocks/>
          </p:cNvSpPr>
          <p:nvPr/>
        </p:nvSpPr>
        <p:spPr>
          <a:xfrm>
            <a:off x="685797" y="4622101"/>
            <a:ext cx="10394707" cy="72127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MAX(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Codigo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FROM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tbl_teste_incremento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7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é um padrão, MAS ....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230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IMPORTANTE:</a:t>
            </a:r>
          </a:p>
          <a:p>
            <a:pPr algn="just">
              <a:lnSpc>
                <a:spcPts val="3500"/>
              </a:lnSpc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just">
              <a:lnSpc>
                <a:spcPts val="3500"/>
              </a:lnSpc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maioria dos programas de banco de dados SQL também possui suas próprias extensões proprietárias, além do padrão SQL!</a:t>
            </a:r>
          </a:p>
        </p:txBody>
      </p:sp>
    </p:spTree>
    <p:extLst>
      <p:ext uri="{BB962C8B-B14F-4D97-AF65-F5344CB8AC3E}">
        <p14:creationId xmlns:p14="http://schemas.microsoft.com/office/powerpoint/2010/main" val="6802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AUTOINCREMENTO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227AD15-8273-4F6B-A07D-22A0EA65A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8" y="3087230"/>
            <a:ext cx="10394707" cy="72127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TABLE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tabela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AUTO_INCREMENT = valor;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94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Para alterar o valor de incremento do próximo registro a ser armazenado em uma tabela, use o comando a seguir: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9CAA38-5BF6-489C-9176-F0A8135353EF}"/>
              </a:ext>
            </a:extLst>
          </p:cNvPr>
          <p:cNvSpPr txBox="1"/>
          <p:nvPr/>
        </p:nvSpPr>
        <p:spPr>
          <a:xfrm>
            <a:off x="685797" y="3961775"/>
            <a:ext cx="1039470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Exemplo: Para usar o valor 90 a partir do próximo registro: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17DD1324-8BCB-471E-88B3-A0336501814D}"/>
              </a:ext>
            </a:extLst>
          </p:cNvPr>
          <p:cNvSpPr txBox="1">
            <a:spLocks/>
          </p:cNvSpPr>
          <p:nvPr/>
        </p:nvSpPr>
        <p:spPr>
          <a:xfrm>
            <a:off x="685797" y="4622101"/>
            <a:ext cx="10394707" cy="72127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ALTER TABLE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tbl_teste_incremento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AUTO_INCREMENT = 90;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36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Conteúdo</a:t>
            </a:r>
            <a:r>
              <a:rPr lang="en-US" sz="8800" dirty="0"/>
              <a:t> EXTRA - 2 </a:t>
            </a:r>
            <a:r>
              <a:rPr lang="en-US" dirty="0" err="1"/>
              <a:t>opções</a:t>
            </a:r>
            <a:r>
              <a:rPr lang="en-US" dirty="0"/>
              <a:t> de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estrangeira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CHAVE ESTRANGEIRA, FOREIGN KEY, CASCADE, RESTRICT, SET NULL, NO ACTION, SET DEFAULT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9257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Existem algumas opções aplicáveis às chaves estrangeiras que auxiliam a manter a integridade dos dados nas tabelas do banco de dados. Vamos relembrar a sintaxe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para criação de uma chave estrangeira em uma definição de tabela:  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8" y="3235569"/>
            <a:ext cx="10394707" cy="2111442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[CONSTRAINT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nome_chave_estrangeira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] FOREIGN KEY (nomes de colunas separados por vírgulas)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REFERENCES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nome_tabela_pai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(nomes de colunas separados por vírgulas na tabela pai)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[ON DELETE ação referencial]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[ON UPDATE ação referencial];</a:t>
            </a:r>
          </a:p>
        </p:txBody>
      </p:sp>
    </p:spTree>
    <p:extLst>
      <p:ext uri="{BB962C8B-B14F-4D97-AF65-F5344CB8AC3E}">
        <p14:creationId xmlns:p14="http://schemas.microsoft.com/office/powerpoint/2010/main" val="545187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Os itens entre colchetes [ ] são opcionais.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DELETE 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significa que a ação referencial será executada quando um registro for excluído da tabela pai, e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UPDATE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indica que a ação referencial será executada quando um registro for modificado na tabela pai.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As principais opções para as ações referenciais são as seguintes:</a:t>
            </a:r>
          </a:p>
        </p:txBody>
      </p:sp>
    </p:spTree>
    <p:extLst>
      <p:ext uri="{BB962C8B-B14F-4D97-AF65-F5344CB8AC3E}">
        <p14:creationId xmlns:p14="http://schemas.microsoft.com/office/powerpoint/2010/main" val="969503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23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CASCADE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A opção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CASCADE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permite excluir ou atualizar os registros relacionados presentes na tabela filha automaticamente, quando um registro da tabela pai for atualizado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(ON UPDATE)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ou excluído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(ON DELETE)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É a opção mais comum aplicada.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RESTRICT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Impede que ocorra a exclusão ou a atualização de um registro da tabela pai, caso ainda hajam registros na tabela filha. Uma exceção de violação de chave estrangeira é retornada. A verificação de integridade referencial é realizada antes de tentar executar a instrução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UPDATE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ou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DELETE.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7999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63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 NULL: 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Esta opção é usada para definir com o valor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NULL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 campo na tabela filha quando um registro da tabela pai for atualizado ou excluído.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ACTION: 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Essa opção equivale à opção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RESTRICT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porém a verificação de integridade referencial é executada após a tentativa de alterar a tabela. É a opção padrão, aplicada caso nenhuma das opções seja definida na criação da chave estrangeira.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 DEFAULT: 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“Configura Padrão” – Define um valor padrão na coluna na tabela filha, aplicado quando um registro da tabela pai for atualizado ou excluído.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5497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01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Vejamos um exemplo usando a cláusula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DELETE CASCADE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que é uma das mais comuns usadas em chaves estrangeiras. Todos os exemplos mostrados aqui também podem ser utilizados com a cláusula 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UPDATE 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e, na prática, podemos usar ambas as cláusulas na mesma tabela.</a:t>
            </a: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Para isso, vamos criar um banco de dados de nome “testes”, contendo duas tabelas relacionadas, chamadas de “Pai” e “Filho”, conforme a seguinte estrutura: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631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D99D3E1-2162-4EFC-9215-4702716C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68" y="2216897"/>
            <a:ext cx="9584147" cy="26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5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4" y="2646114"/>
            <a:ext cx="10396881" cy="2700897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DATABASE testes;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USE testes;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Pai (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SMALLINT PRIMARY KEY,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VARCHAR(50)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Código SQL para criar o banco de teste e as tabelas:</a:t>
            </a:r>
          </a:p>
        </p:txBody>
      </p:sp>
    </p:spTree>
    <p:extLst>
      <p:ext uri="{BB962C8B-B14F-4D97-AF65-F5344CB8AC3E}">
        <p14:creationId xmlns:p14="http://schemas.microsoft.com/office/powerpoint/2010/main" val="590291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4" y="2026496"/>
            <a:ext cx="10396881" cy="3320515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Filho (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ID_Filho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SMALLINT AUTO_INCREMENT PRIMARY KEY,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Nome_Filho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VARCHAR(50),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SMALLINT,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CONSTRAINT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fk_id_pai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FOREIGN KEY 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 REFERENCES Pai(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ON DELETE CASCADE ON UPDATE CASCADE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274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SQL em seu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319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Para desenvolver um software, sistema online ou aplicativo que mostre dados de um banco de dados, você precisará de: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Um programa de banco de dados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RDBMS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(ou seja,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MS Access, SQL Server, MySQL, Oracle 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 outros).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Usar uma linguagem de script do lado do servidor, como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PHP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ou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ASP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marL="457200" indent="-457200" algn="just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Usar 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para obter os dados desejados (Existem outras formas de acesso dependendo da linguagem de programação utilizada).</a:t>
            </a:r>
          </a:p>
        </p:txBody>
      </p:sp>
    </p:spTree>
    <p:extLst>
      <p:ext uri="{BB962C8B-B14F-4D97-AF65-F5344CB8AC3E}">
        <p14:creationId xmlns:p14="http://schemas.microsoft.com/office/powerpoint/2010/main" val="11120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4" y="2646114"/>
            <a:ext cx="10396881" cy="270089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Pai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VALUES (1,'João'), (2,'Mário'), (3,'Renato'), (4,'Emerson'), (5,'André');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Filho 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Nome_Filho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VALUES ('João',1), ('Mário',1), ('Renato',3), ('Emerson',4), ('André',3);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Código SQL para inserir dados de teste nas tabelas:</a:t>
            </a:r>
          </a:p>
        </p:txBody>
      </p:sp>
    </p:spTree>
    <p:extLst>
      <p:ext uri="{BB962C8B-B14F-4D97-AF65-F5344CB8AC3E}">
        <p14:creationId xmlns:p14="http://schemas.microsoft.com/office/powerpoint/2010/main" val="1317109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2646114"/>
            <a:ext cx="5310775" cy="270089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P.Nome_Pai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F.ID_Filho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F.Nome_Filho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Filho F INNER JOIN Pai P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F.ID_Pai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P.ID_Pai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Código SQL para consultar os dados inseridos:</a:t>
            </a:r>
          </a:p>
        </p:txBody>
      </p:sp>
      <p:pic>
        <p:nvPicPr>
          <p:cNvPr id="2050" name="Picture 2" descr="Dados retornados pela consulta SQL no MySQL">
            <a:extLst>
              <a:ext uri="{FF2B5EF4-FFF2-40B4-BE49-F238E27FC236}">
                <a16:creationId xmlns:a16="http://schemas.microsoft.com/office/drawing/2014/main" id="{F903C885-69A8-436F-9A52-2CEA253D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2862014"/>
            <a:ext cx="5180959" cy="226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6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3" y="2855929"/>
            <a:ext cx="10396881" cy="78288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DELETE FROM Filho 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Nome_Filho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'Renato';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Vamos testar agora a exclusão de um filho: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EB8BC3-392F-4F09-8BD2-FD58903E1FC6}"/>
              </a:ext>
            </a:extLst>
          </p:cNvPr>
          <p:cNvSpPr txBox="1"/>
          <p:nvPr/>
        </p:nvSpPr>
        <p:spPr>
          <a:xfrm>
            <a:off x="683623" y="3954341"/>
            <a:ext cx="1039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Ao excluirmos o filho Renato, seu pai, que também se chama Renato, continuará a existir na tabela de pais:</a:t>
            </a:r>
          </a:p>
        </p:txBody>
      </p:sp>
    </p:spTree>
    <p:extLst>
      <p:ext uri="{BB962C8B-B14F-4D97-AF65-F5344CB8AC3E}">
        <p14:creationId xmlns:p14="http://schemas.microsoft.com/office/powerpoint/2010/main" val="37972149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4" y="2193938"/>
            <a:ext cx="4913308" cy="270089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Nome_Filho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Filho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INNER JOIN Pai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Filho.ID_Pai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Pai.ID_Pai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3074" name="Picture 2" descr="Eliminando registros com ON DELETE CASCADE MySQL">
            <a:extLst>
              <a:ext uri="{FF2B5EF4-FFF2-40B4-BE49-F238E27FC236}">
                <a16:creationId xmlns:a16="http://schemas.microsoft.com/office/drawing/2014/main" id="{C13EDEBE-1F77-485C-88C2-C28E9672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3938"/>
            <a:ext cx="4364841" cy="27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611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4016660"/>
            <a:ext cx="10396881" cy="82519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DELETE FROM Pai 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'Renato';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Agora vamos testar a cláusula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DELETE CASCADE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Vamos excluir o Pai Renato da tabela de pais. Neste caso, a exclusão deverá se propagar para a tabela de filhos, eliminando o registro do filho relacionado, que no caso é o André:</a:t>
            </a: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Verificando a exclusão do pai:</a:t>
            </a:r>
          </a:p>
        </p:txBody>
      </p:sp>
    </p:spTree>
    <p:extLst>
      <p:ext uri="{BB962C8B-B14F-4D97-AF65-F5344CB8AC3E}">
        <p14:creationId xmlns:p14="http://schemas.microsoft.com/office/powerpoint/2010/main" val="42640491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4" y="2193938"/>
            <a:ext cx="4913308" cy="270089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Nome_Filho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Filho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INNER JOIN Pai</a:t>
            </a:r>
          </a:p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Filho.ID_Pai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Pai.ID_Pai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4100" name="Picture 4" descr="Cláusula ON DELETE CASCADE em Chaves Estrangeiras SQL">
            <a:extLst>
              <a:ext uri="{FF2B5EF4-FFF2-40B4-BE49-F238E27FC236}">
                <a16:creationId xmlns:a16="http://schemas.microsoft.com/office/drawing/2014/main" id="{6915C23F-7143-4FBB-A841-7D8E4D9D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93938"/>
            <a:ext cx="5034664" cy="23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633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780713"/>
            <a:ext cx="5021664" cy="82519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Filho;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47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Verificando a exclusão cascateada do filho:</a:t>
            </a:r>
          </a:p>
        </p:txBody>
      </p:sp>
      <p:pic>
        <p:nvPicPr>
          <p:cNvPr id="5124" name="Picture 4" descr="Tabela de filhos após exclusão cascateada em MySQL">
            <a:extLst>
              <a:ext uri="{FF2B5EF4-FFF2-40B4-BE49-F238E27FC236}">
                <a16:creationId xmlns:a16="http://schemas.microsoft.com/office/drawing/2014/main" id="{6EEDE8E1-5A45-47DA-B6D7-ECA6B89C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95" y="2780713"/>
            <a:ext cx="3637764" cy="187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518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259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Agora sobraram apenas os filhos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João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Mário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e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Emerson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 Já 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André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que era filho 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Renato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foi excluído automaticamente após eliminarmos o registro de seu pai da tabela de pais, devido à cláusula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DELETE CASCADE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Vejamos agora um exemplo usando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SET NULL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6435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30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Suponha que, ao excluir um pai do banco de dados, em vez de excluir imediatamente seus filhos (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cascateamento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nós queiramos manter esses registros, e o campo de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da tabela de filhos passe então a conter um valor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NULL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(“filhos órfãos”).</a:t>
            </a: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Neste caso, a tabela de filhos deve ser criada da maneira mostrada a seguir, substituindo a cláusula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DELETE CASCADE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por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DELETE SET NULL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84557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22731"/>
            <a:ext cx="10396881" cy="981725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TABLE Filho;</a:t>
            </a:r>
          </a:p>
          <a:p>
            <a:pPr marL="0" indent="0" algn="just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TABLE Pai;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43EEF06-20A9-46D2-9C6A-6C94D9C22D76}"/>
              </a:ext>
            </a:extLst>
          </p:cNvPr>
          <p:cNvSpPr txBox="1">
            <a:spLocks/>
          </p:cNvSpPr>
          <p:nvPr/>
        </p:nvSpPr>
        <p:spPr>
          <a:xfrm>
            <a:off x="685800" y="3189422"/>
            <a:ext cx="10396881" cy="209601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TABLE Pai (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SMALLINT PRIMARY KEY,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Nome_Pai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VARCHAR(50)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Engine=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InnoDB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RDBMS ou SGBDr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7976" y="2002210"/>
            <a:ext cx="10394707" cy="319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RDBMS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significa Sistema de Gerenciamento de Banco de Dados Relacional.</a:t>
            </a:r>
          </a:p>
          <a:p>
            <a:pPr algn="just">
              <a:lnSpc>
                <a:spcPts val="3500"/>
              </a:lnSpc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RDBMS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é a base 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SQL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e de todos os sistemas de banco de dados modernos, como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MS SQL Server, IBM DB2, Oracle, MySQL e Microsoft Access.</a:t>
            </a:r>
          </a:p>
          <a:p>
            <a:pPr algn="just">
              <a:lnSpc>
                <a:spcPts val="3500"/>
              </a:lnSpc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Os dados no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RDBMS</a:t>
            </a: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são armazenados em objetos de banco de dados chamados tabelas. Uma tabela é uma coleção de entradas de dados relacionadas e consiste em colunas e linhas.</a:t>
            </a:r>
          </a:p>
        </p:txBody>
      </p:sp>
    </p:spTree>
    <p:extLst>
      <p:ext uri="{BB962C8B-B14F-4D97-AF65-F5344CB8AC3E}">
        <p14:creationId xmlns:p14="http://schemas.microsoft.com/office/powerpoint/2010/main" val="25394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43EEF06-20A9-46D2-9C6A-6C94D9C22D76}"/>
              </a:ext>
            </a:extLst>
          </p:cNvPr>
          <p:cNvSpPr txBox="1">
            <a:spLocks/>
          </p:cNvSpPr>
          <p:nvPr/>
        </p:nvSpPr>
        <p:spPr>
          <a:xfrm>
            <a:off x="685800" y="2049864"/>
            <a:ext cx="10396881" cy="3235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TABLE Filho (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ID_Filho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SMALLINT AUTO_INCREMENT PRIMARY KEY,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Nome_Filho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VARCHAR(50),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SMALLINT,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 CONSTRAINT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fk_id_pai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FOREIGN KEY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 REFERENCES Pai(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ON DELETE SET NULL ON UPDATE CASCADE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Engine=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InnoDB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493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43EEF06-20A9-46D2-9C6A-6C94D9C22D76}"/>
              </a:ext>
            </a:extLst>
          </p:cNvPr>
          <p:cNvSpPr txBox="1">
            <a:spLocks/>
          </p:cNvSpPr>
          <p:nvPr/>
        </p:nvSpPr>
        <p:spPr>
          <a:xfrm>
            <a:off x="685800" y="2049864"/>
            <a:ext cx="10396881" cy="3235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INSERT INTO Pai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VALUES (1,'João'), (2,'Mário'), (3,'Renato'), (4,'Emerson'), (5,'André');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INSERT INTO Filho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Nome_Filho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VALUES ('João',1), ('Mário',1), ('Renato',3), ('Emerson',4), ('André',3);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128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4013312"/>
            <a:ext cx="10396881" cy="82519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DELETE FROM Pai 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Nome_Pai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'Renato';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Após recriar a tabela de filhos 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populá-la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novamente, com a nova opção de chave estrangeira, vamos realizar um teste excluindo um dos pais da tabela de pais – por exemplo, novamente o Renato:</a:t>
            </a:r>
          </a:p>
        </p:txBody>
      </p:sp>
    </p:spTree>
    <p:extLst>
      <p:ext uri="{BB962C8B-B14F-4D97-AF65-F5344CB8AC3E}">
        <p14:creationId xmlns:p14="http://schemas.microsoft.com/office/powerpoint/2010/main" val="32966637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BDBD3CE7-12CD-47D7-9A11-9D99BC126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780713"/>
            <a:ext cx="5410200" cy="82519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Filho;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47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 agora verificamos os registros na tabelas de filhos:</a:t>
            </a:r>
          </a:p>
        </p:txBody>
      </p:sp>
      <p:pic>
        <p:nvPicPr>
          <p:cNvPr id="6146" name="Picture 2" descr="ON DELELE SET NULL no MySQL">
            <a:extLst>
              <a:ext uri="{FF2B5EF4-FFF2-40B4-BE49-F238E27FC236}">
                <a16:creationId xmlns:a16="http://schemas.microsoft.com/office/drawing/2014/main" id="{997C3492-3FA0-4610-9AD5-4FF72D7D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38" y="2780713"/>
            <a:ext cx="3294462" cy="26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267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Note que após excluir o pai, seus filhos, Renato e André mostram o valor “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NULL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” na coluna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da tabela de filhos. Mas eles não foram excluídos automaticamente, como aconteceu ao usarmos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CASCADE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no exemplo anterior.</a:t>
            </a:r>
          </a:p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coluna não pode ter sido criada com a restrição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NOT NULL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durante a definição da tabela, ou este comando irá gerar uma exceção.</a:t>
            </a:r>
          </a:p>
        </p:txBody>
      </p:sp>
    </p:spTree>
    <p:extLst>
      <p:ext uri="{BB962C8B-B14F-4D97-AF65-F5344CB8AC3E}">
        <p14:creationId xmlns:p14="http://schemas.microsoft.com/office/powerpoint/2010/main" val="11577538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Agora vamos ver como utilizar o valor padrão –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 DEFAULT.</a:t>
            </a:r>
          </a:p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Outra opção seria a de exibir um valor padrão na coluna quando o valor relacionado for atualizado ou excluído. Para isso, definimos o valor padrão para uma coluna usando a restrição DEFAULT, e então acrescentamos a ação referencial SET DEFAULT à declaração da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317086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 de chave estrangeira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A4A9E8-B942-4AFF-BF4A-4DA5F4DA75B6}"/>
              </a:ext>
            </a:extLst>
          </p:cNvPr>
          <p:cNvSpPr txBox="1"/>
          <p:nvPr/>
        </p:nvSpPr>
        <p:spPr>
          <a:xfrm>
            <a:off x="685799" y="2026496"/>
            <a:ext cx="10394707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Por exemplo, ao excluirmos um pai da tabela de pais, em vez de exibir valor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NULL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na tabela de filhos, poderíamos exibir o valor “0” (zero), simbolizando um órfão, na coluna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ID_Pai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desta tabela.</a:t>
            </a:r>
          </a:p>
          <a:p>
            <a:pPr marL="0" marR="0" lvl="0" indent="0" algn="just" defTabSz="4572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Porém, apesar de a ação referencial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 DEFAULT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 suportada pelo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MySQL Server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ela é rejeitada como inválida pelo motor de banco de dados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InnoDB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– que é o motor padrão 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MySQL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Um motor de banco de dados que suporta essa ação é 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PBXT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um motor que não é  fornecido como parte integrante 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MySQL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(nem do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MariaDB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275280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CONSULTAS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SELECT, SELECIONE, SELEÇÃO, BRASIL, ALEMANHA, 7 X 1….  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8428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Simples em MySQL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Podemos dizer que a tarefa mais importante que um banco de dados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MySQL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realiza, do ponto de vista do usuário, é permitir a realização de consultas aos dados armazenados. O comando básico que utilizamos para realizar as consultas é o comando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66225" y="4164473"/>
            <a:ext cx="10394707" cy="69209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coluna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(s)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Tabela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53646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Simples - EXEMPLOS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7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Consultas simples no banco EtecShop: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Apresentar todos os dados das Marcas cadastradas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Apresentar os nomes das Categorias cadastradas</a:t>
            </a:r>
          </a:p>
          <a:p>
            <a:pPr marL="342900" marR="0" lvl="0" indent="-342900" algn="just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F270B6DC-EF46-498B-8BDC-310B68C03F37}"/>
              </a:ext>
            </a:extLst>
          </p:cNvPr>
          <p:cNvSpPr txBox="1">
            <a:spLocks/>
          </p:cNvSpPr>
          <p:nvPr/>
        </p:nvSpPr>
        <p:spPr>
          <a:xfrm>
            <a:off x="685799" y="3045284"/>
            <a:ext cx="10394707" cy="69209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* FROM Marca;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C0231FFC-B25A-496B-807F-99DF1A86D11E}"/>
              </a:ext>
            </a:extLst>
          </p:cNvPr>
          <p:cNvSpPr txBox="1">
            <a:spLocks/>
          </p:cNvSpPr>
          <p:nvPr/>
        </p:nvSpPr>
        <p:spPr>
          <a:xfrm>
            <a:off x="685798" y="4410120"/>
            <a:ext cx="10394707" cy="69209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Nome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Categoria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600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7478</Words>
  <Application>Microsoft Office PowerPoint</Application>
  <PresentationFormat>Widescreen</PresentationFormat>
  <Paragraphs>686</Paragraphs>
  <Slides>146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146</vt:i4>
      </vt:variant>
    </vt:vector>
  </HeadingPairs>
  <TitlesOfParts>
    <vt:vector size="152" baseType="lpstr">
      <vt:lpstr>Arial</vt:lpstr>
      <vt:lpstr>Impact</vt:lpstr>
      <vt:lpstr>inherit</vt:lpstr>
      <vt:lpstr>Open Sans</vt:lpstr>
      <vt:lpstr>Segoe UI</vt:lpstr>
      <vt:lpstr>Main Event</vt:lpstr>
      <vt:lpstr>BANCO DE DADOS II</vt:lpstr>
      <vt:lpstr>Introdução ao SQL</vt:lpstr>
      <vt:lpstr>O que é sql?</vt:lpstr>
      <vt:lpstr>O que o SQL pode fazer?</vt:lpstr>
      <vt:lpstr>O que o SQL pode fazer?</vt:lpstr>
      <vt:lpstr>SQL é um padrão, MAS ....</vt:lpstr>
      <vt:lpstr>SQL é um padrão, MAS ....</vt:lpstr>
      <vt:lpstr>Usando SQL em seu PROJETO</vt:lpstr>
      <vt:lpstr>RDBMS ou SGBDr</vt:lpstr>
      <vt:lpstr>RDBMS ou SGBDr</vt:lpstr>
      <vt:lpstr>Divisões do sql</vt:lpstr>
      <vt:lpstr>ddl</vt:lpstr>
      <vt:lpstr>dMl</vt:lpstr>
      <vt:lpstr>dQl</vt:lpstr>
      <vt:lpstr>CRIANDO BANCOS</vt:lpstr>
      <vt:lpstr>COMO CRIAR UM BANCO DE DADOS</vt:lpstr>
      <vt:lpstr>COMO CRIAR UM BANCO DE DADOS</vt:lpstr>
      <vt:lpstr>COMO CRIAR UM BANCO DE DADOS</vt:lpstr>
      <vt:lpstr>COMO CRIAR UM BANCO DE DADOS</vt:lpstr>
      <vt:lpstr>COMO CRIAR UM BANCO DE DADOS</vt:lpstr>
      <vt:lpstr>Para excluir UM BANCO DE DADOS</vt:lpstr>
      <vt:lpstr>constraints</vt:lpstr>
      <vt:lpstr>constraints</vt:lpstr>
      <vt:lpstr>constraints</vt:lpstr>
      <vt:lpstr>Constraints – not null</vt:lpstr>
      <vt:lpstr>Constraints – UNIQUE</vt:lpstr>
      <vt:lpstr>Constraints – primary key</vt:lpstr>
      <vt:lpstr>Constraints – FOREIGN key</vt:lpstr>
      <vt:lpstr>Constraints – default</vt:lpstr>
      <vt:lpstr>Constraints</vt:lpstr>
      <vt:lpstr>CRIANDO TABELAS</vt:lpstr>
      <vt:lpstr>CRIANDO TABELAS</vt:lpstr>
      <vt:lpstr>tipos de dados no mysql</vt:lpstr>
      <vt:lpstr>tipos de dados no mysql</vt:lpstr>
      <vt:lpstr>tipos de dados no mysql</vt:lpstr>
      <vt:lpstr>CRIANDO TABELAS - etecshop</vt:lpstr>
      <vt:lpstr>CRIANDO TABELAS - etecshop</vt:lpstr>
      <vt:lpstr>CRIANDO TABELAS - etecshop</vt:lpstr>
      <vt:lpstr>ALTERANDO TABELAS</vt:lpstr>
      <vt:lpstr>Alterar tabelas</vt:lpstr>
      <vt:lpstr>Alterar tabelas</vt:lpstr>
      <vt:lpstr>Alterar tabelas</vt:lpstr>
      <vt:lpstr>Alterar tabelas</vt:lpstr>
      <vt:lpstr>Alterar tabelas</vt:lpstr>
      <vt:lpstr>Alterar tabelas</vt:lpstr>
      <vt:lpstr>EXCLUINDO TABELAS</vt:lpstr>
      <vt:lpstr>excluir tabelas</vt:lpstr>
      <vt:lpstr>Inserindo dados</vt:lpstr>
      <vt:lpstr>INSERIR DADOS</vt:lpstr>
      <vt:lpstr>INSERIR DADOS</vt:lpstr>
      <vt:lpstr>Inserir dados - etecshop</vt:lpstr>
      <vt:lpstr>Inserir dados - etecshop</vt:lpstr>
      <vt:lpstr>Inserir dados - etecshop</vt:lpstr>
      <vt:lpstr>MODIFICAR registros</vt:lpstr>
      <vt:lpstr>Alterar registros – update</vt:lpstr>
      <vt:lpstr>Alterar registros – update</vt:lpstr>
      <vt:lpstr>Alterar registros – update</vt:lpstr>
      <vt:lpstr>Excluir registros</vt:lpstr>
      <vt:lpstr>EXCLUIR REGISTROS - DELETE</vt:lpstr>
      <vt:lpstr>EXCLUIR REGISTROS - truncate</vt:lpstr>
      <vt:lpstr>EXCLUIR REGISTROS - DELETE</vt:lpstr>
      <vt:lpstr>Conteúdo EXTRA - 1 AUTOINCREMENTO</vt:lpstr>
      <vt:lpstr>AUTOINCREMENTO EM COLUNAS</vt:lpstr>
      <vt:lpstr>AUTOINCREMENTO EM COLUNAS</vt:lpstr>
      <vt:lpstr>AUTOINCREMENTO - EXEMPLO</vt:lpstr>
      <vt:lpstr>AUTOINCREMENTO - EXEMPLO</vt:lpstr>
      <vt:lpstr>AUTOINCREMENTO - EXEMPLO</vt:lpstr>
      <vt:lpstr>AUTOINCREMENTO - EXEMPLO</vt:lpstr>
      <vt:lpstr>AUTOINCREMENTO</vt:lpstr>
      <vt:lpstr>AUTOINCREMENTO</vt:lpstr>
      <vt:lpstr>Conteúdo EXTRA - 2 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Opções de chave estrangeira</vt:lpstr>
      <vt:lpstr>CONSULTAS</vt:lpstr>
      <vt:lpstr>Consultas Simples em MySQL</vt:lpstr>
      <vt:lpstr>Consultas Simples - EXEMPLOS</vt:lpstr>
      <vt:lpstr>Consultas Simples - EXEMPLOS</vt:lpstr>
      <vt:lpstr>Consultas – ordenação – ORDER BY</vt:lpstr>
      <vt:lpstr>Consultas - ordenação – ORDER BY</vt:lpstr>
      <vt:lpstr>Consultas - ordenação – ORDER BY</vt:lpstr>
      <vt:lpstr>Consultas - ordenação – ORDER BY</vt:lpstr>
      <vt:lpstr>Consultas – FILTRAR – WHERE </vt:lpstr>
      <vt:lpstr>Consultas – FILTRAR – WHERE </vt:lpstr>
      <vt:lpstr>Consultas – FILTRAR – WHERE </vt:lpstr>
      <vt:lpstr>Consultas – FILTRAR – WHERE </vt:lpstr>
      <vt:lpstr>Consultas – FILTRAR – and, or, not</vt:lpstr>
      <vt:lpstr>Consultas – FILTRAR – and, or, not</vt:lpstr>
      <vt:lpstr>Consultas – FILTRAR – and, or, not</vt:lpstr>
      <vt:lpstr>Consultas – FILTRAR – and, or, not</vt:lpstr>
      <vt:lpstr>Alias nome alternativo</vt:lpstr>
      <vt:lpstr>ALIAS COM AS – COLUNAS E TABELAS</vt:lpstr>
      <vt:lpstr>ALIAS COM AS – COLUNAS E TABELAS</vt:lpstr>
      <vt:lpstr>ALIAS COM AS – COLUNAS E TABELAS</vt:lpstr>
      <vt:lpstr>ALIAS COM AS – COLUNAS E TABELAS</vt:lpstr>
      <vt:lpstr>Funções de agregação</vt:lpstr>
      <vt:lpstr>Funções de agregação</vt:lpstr>
      <vt:lpstr>Funções de agregação</vt:lpstr>
      <vt:lpstr>Funções de agregação</vt:lpstr>
      <vt:lpstr>Funções de agregação</vt:lpstr>
      <vt:lpstr>Funções de agregação - COUNT</vt:lpstr>
      <vt:lpstr>Funções de agregação - COUNT</vt:lpstr>
      <vt:lpstr>Funções de agregação - COUNT</vt:lpstr>
      <vt:lpstr>Funções de agregação - max</vt:lpstr>
      <vt:lpstr>Funções de agregação - max</vt:lpstr>
      <vt:lpstr>Índices no mysql</vt:lpstr>
      <vt:lpstr>Índices em mysql</vt:lpstr>
      <vt:lpstr>Índices em mysql - Tipos</vt:lpstr>
      <vt:lpstr>Índices em mysql – criar índices</vt:lpstr>
      <vt:lpstr>Índices em mysql – criar índices</vt:lpstr>
      <vt:lpstr>Índices em mysql – criar índices</vt:lpstr>
      <vt:lpstr>Índices em mysql – criar índices</vt:lpstr>
      <vt:lpstr>Índices em mysql – criar índices</vt:lpstr>
      <vt:lpstr>Índices em mysql – criar índices</vt:lpstr>
      <vt:lpstr>Índices em mysql – visualizar</vt:lpstr>
      <vt:lpstr>Índices em mysql – visualizar</vt:lpstr>
      <vt:lpstr>Índices em mysql – TESTANDO</vt:lpstr>
      <vt:lpstr>Índices em mysql – TESTANDO</vt:lpstr>
      <vt:lpstr>Índices em mysql – TESTANDO</vt:lpstr>
      <vt:lpstr>Índices em mysql – TESTANDO</vt:lpstr>
      <vt:lpstr>Índices em mysql – TESTANDO</vt:lpstr>
      <vt:lpstr>Índices em mysql – TESTANDO</vt:lpstr>
      <vt:lpstr>Índices em mysql – TESTANDO</vt:lpstr>
      <vt:lpstr>Índices em mysql – excluir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Programação</dc:title>
  <dc:creator>José Antonio Gallo Junior</dc:creator>
  <cp:lastModifiedBy>José Antonio Gallo Júnior</cp:lastModifiedBy>
  <cp:revision>166</cp:revision>
  <dcterms:created xsi:type="dcterms:W3CDTF">2020-09-18T20:20:50Z</dcterms:created>
  <dcterms:modified xsi:type="dcterms:W3CDTF">2022-07-26T01:25:13Z</dcterms:modified>
</cp:coreProperties>
</file>