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438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5" r:id="rId12"/>
    <p:sldId id="474" r:id="rId13"/>
    <p:sldId id="465" r:id="rId14"/>
    <p:sldId id="466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76" r:id="rId23"/>
    <p:sldId id="477" r:id="rId24"/>
    <p:sldId id="455" r:id="rId25"/>
    <p:sldId id="456" r:id="rId26"/>
    <p:sldId id="452" r:id="rId27"/>
    <p:sldId id="454" r:id="rId28"/>
    <p:sldId id="440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50" r:id="rId37"/>
    <p:sldId id="449" r:id="rId38"/>
    <p:sldId id="486" r:id="rId39"/>
    <p:sldId id="48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3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82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2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39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06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4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6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6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2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3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3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53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6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504CC9-982A-471A-9719-F18061E578F8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065379-EB83-4349-AF01-00520B877D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9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: Shape 7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FAEF2-3F4D-4A85-9EC1-B50F544F9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864728"/>
            <a:ext cx="5670360" cy="5128544"/>
          </a:xfrm>
        </p:spPr>
        <p:txBody>
          <a:bodyPr anchor="ctr">
            <a:normAutofit/>
          </a:bodyPr>
          <a:lstStyle/>
          <a:p>
            <a:pPr algn="l"/>
            <a:r>
              <a:rPr lang="pt-BR" sz="6600" b="1" dirty="0"/>
              <a:t>BANCO DE DADOS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4A1EE-9DC3-47C0-AF67-41281AC1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062" y="864729"/>
            <a:ext cx="3349500" cy="51285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José Antonio Gallo JR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871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</a:t>
            </a:r>
            <a:r>
              <a:rPr lang="pt-BR" dirty="0" err="1"/>
              <a:t>ifnull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Exemplo: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67C14F-7C81-43BA-A778-51694FC8CAAB}"/>
              </a:ext>
            </a:extLst>
          </p:cNvPr>
          <p:cNvSpPr txBox="1">
            <a:spLocks/>
          </p:cNvSpPr>
          <p:nvPr/>
        </p:nvSpPr>
        <p:spPr>
          <a:xfrm>
            <a:off x="685799" y="2685036"/>
            <a:ext cx="10394707" cy="185133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CONCAT('A quantidade adquirida é ', ' ', IFNULL(quantidade, 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 item = 'Teclado';</a:t>
            </a:r>
          </a:p>
        </p:txBody>
      </p:sp>
    </p:spTree>
    <p:extLst>
      <p:ext uri="{BB962C8B-B14F-4D97-AF65-F5344CB8AC3E}">
        <p14:creationId xmlns:p14="http://schemas.microsoft.com/office/powerpoint/2010/main" val="232678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COALESCE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Essa função retornará o primeiro valor não-nulo encontrado em seus argumentos.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Sintaxe: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67C14F-7C81-43BA-A778-51694FC8CAAB}"/>
              </a:ext>
            </a:extLst>
          </p:cNvPr>
          <p:cNvSpPr txBox="1">
            <a:spLocks/>
          </p:cNvSpPr>
          <p:nvPr/>
        </p:nvSpPr>
        <p:spPr>
          <a:xfrm>
            <a:off x="685799" y="3505773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COALESCE (valor1, valor2, …,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valorN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330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COALESCE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Exemplo: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67C14F-7C81-43BA-A778-51694FC8CAAB}"/>
              </a:ext>
            </a:extLst>
          </p:cNvPr>
          <p:cNvSpPr txBox="1">
            <a:spLocks/>
          </p:cNvSpPr>
          <p:nvPr/>
        </p:nvSpPr>
        <p:spPr>
          <a:xfrm>
            <a:off x="685799" y="2685035"/>
            <a:ext cx="10394707" cy="22194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CONCAT('A quantidade adquirida é ', ' ', COALESCE(NULL, quantidade, NULL, 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 item = 'Teclado';</a:t>
            </a:r>
          </a:p>
        </p:txBody>
      </p:sp>
    </p:spTree>
    <p:extLst>
      <p:ext uri="{BB962C8B-B14F-4D97-AF65-F5344CB8AC3E}">
        <p14:creationId xmlns:p14="http://schemas.microsoft.com/office/powerpoint/2010/main" val="68887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 err="1"/>
              <a:t>Funções</a:t>
            </a:r>
            <a:r>
              <a:rPr lang="en-US" sz="8800" dirty="0"/>
              <a:t> e </a:t>
            </a:r>
            <a:r>
              <a:rPr lang="en-US" sz="8800" dirty="0" err="1"/>
              <a:t>operadores</a:t>
            </a:r>
            <a:r>
              <a:rPr lang="en-US" sz="8800" dirty="0"/>
              <a:t> </a:t>
            </a:r>
            <a:r>
              <a:rPr lang="en-US" sz="8800" dirty="0" err="1"/>
              <a:t>matemáticas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- * / %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43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FUNÇÕES E OPERADORES MATEMÁTICAS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É possível realizar operações matemáticas simples nos valores de uma coluna e retornar resultados em uma coluna calculada.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isso usamos os operadores matemáticos comuns de soma, subtração, divisão e multiplicação, além dos operadores de divisão inteira e módulo (que é o resto da divisão inteira):</a:t>
            </a:r>
          </a:p>
        </p:txBody>
      </p:sp>
    </p:spTree>
    <p:extLst>
      <p:ext uri="{BB962C8B-B14F-4D97-AF65-F5344CB8AC3E}">
        <p14:creationId xmlns:p14="http://schemas.microsoft.com/office/powerpoint/2010/main" val="221888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MATEMÁTICoS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+  Soma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–   Subtração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/   Divisão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*   Multiplicação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% ou MOD   Módulo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DIV   Divisão inteira</a:t>
            </a:r>
          </a:p>
        </p:txBody>
      </p:sp>
    </p:spTree>
    <p:extLst>
      <p:ext uri="{BB962C8B-B14F-4D97-AF65-F5344CB8AC3E}">
        <p14:creationId xmlns:p14="http://schemas.microsoft.com/office/powerpoint/2010/main" val="22066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MATEMÁTICoS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Vejamos alguns exemplos do uso de operadores aritméticos simples: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83DDE7C-343C-43CC-9492-1F1A520E6759}"/>
              </a:ext>
            </a:extLst>
          </p:cNvPr>
          <p:cNvSpPr txBox="1">
            <a:spLocks/>
          </p:cNvSpPr>
          <p:nvPr/>
        </p:nvSpPr>
        <p:spPr>
          <a:xfrm>
            <a:off x="685796" y="2685035"/>
            <a:ext cx="10394707" cy="278948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3 * 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Nome,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5  AS 'Preço de 5 Unidades’ FROM Produto;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2 * 9 / 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Nome,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/ 2 AS 'Preço com 50% de desconto’ FROM Produto;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10 MOD 3;</a:t>
            </a:r>
          </a:p>
        </p:txBody>
      </p:sp>
    </p:spTree>
    <p:extLst>
      <p:ext uri="{BB962C8B-B14F-4D97-AF65-F5344CB8AC3E}">
        <p14:creationId xmlns:p14="http://schemas.microsoft.com/office/powerpoint/2010/main" val="351034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</a:t>
            </a:r>
            <a:r>
              <a:rPr lang="pt-BR" dirty="0" err="1"/>
              <a:t>MATEMÁTICoS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Aumentando os preços de todos os produtos da tabela de produtos em 10% (equivale a multiplicar o preço por 1,1):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83DDE7C-343C-43CC-9492-1F1A520E6759}"/>
              </a:ext>
            </a:extLst>
          </p:cNvPr>
          <p:cNvSpPr txBox="1">
            <a:spLocks/>
          </p:cNvSpPr>
          <p:nvPr/>
        </p:nvSpPr>
        <p:spPr>
          <a:xfrm>
            <a:off x="685796" y="3206338"/>
            <a:ext cx="10394707" cy="115196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UPDATE Produto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1.1;</a:t>
            </a:r>
          </a:p>
        </p:txBody>
      </p:sp>
    </p:spTree>
    <p:extLst>
      <p:ext uri="{BB962C8B-B14F-4D97-AF65-F5344CB8AC3E}">
        <p14:creationId xmlns:p14="http://schemas.microsoft.com/office/powerpoint/2010/main" val="247513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MATEMÁTICAS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É possível realizar operações matemáticas simples nos valores de uma coluna e retornar resultados em uma coluna calculada.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isso usamos os operadores matemáticos comuns de soma, subtração, divisão e multiplicação, além dos operadores de divisão inteira e módulo (que é o resto da divisão inteira):</a:t>
            </a:r>
          </a:p>
        </p:txBody>
      </p:sp>
    </p:spTree>
    <p:extLst>
      <p:ext uri="{BB962C8B-B14F-4D97-AF65-F5344CB8AC3E}">
        <p14:creationId xmlns:p14="http://schemas.microsoft.com/office/powerpoint/2010/main" val="186699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MATEMÁTICAS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É possível também utilizar funções matemáticas nos valores de uma coluna e retornar resultados em uma coluna calculada.</a:t>
            </a:r>
          </a:p>
          <a:p>
            <a:pPr algn="just" fontAlgn="base">
              <a:lnSpc>
                <a:spcPts val="3200"/>
              </a:lnSpc>
            </a:pP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algn="l" fontAlgn="base"/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Abaixo listamos algumas funções matemáticas mais comuns:</a:t>
            </a:r>
          </a:p>
          <a:p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43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FUNÇÕES MYSQL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CONCAT, IFNULL, COALESCE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305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MATEMÁTICAS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CEILING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()   Arredondar para cima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FLOOR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()     Arredondar para baixo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PI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() Retorna o valor de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Pi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POW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x,y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) Retorna x elevado a y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SQRT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()   Raiz quadrada de um argumento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SIN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() Retorna o seno de um número dado em radianos</a:t>
            </a:r>
          </a:p>
          <a:p>
            <a:pPr marL="342900" indent="-342900" algn="just" fontAlgn="base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0000"/>
                </a:solidFill>
                <a:latin typeface="Open Sans"/>
              </a:rPr>
              <a:t>HEX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() Retorna a representação hexadecimal de um valor decimal.</a:t>
            </a:r>
          </a:p>
        </p:txBody>
      </p:sp>
    </p:spTree>
    <p:extLst>
      <p:ext uri="{BB962C8B-B14F-4D97-AF65-F5344CB8AC3E}">
        <p14:creationId xmlns:p14="http://schemas.microsoft.com/office/powerpoint/2010/main" val="99577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MATEMÁTICAS – Exemplos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SELECT Nome, CEILING(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ValorVenda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* 5)  AS  'Preço Arredondado'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FROM Produto;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SELECT PI();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SELECT POW(2,4);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SELECT SQRT(81);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SELECT SIN(PI());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SELECT HEX(1200);</a:t>
            </a:r>
          </a:p>
        </p:txBody>
      </p:sp>
    </p:spTree>
    <p:extLst>
      <p:ext uri="{BB962C8B-B14F-4D97-AF65-F5344CB8AC3E}">
        <p14:creationId xmlns:p14="http://schemas.microsoft.com/office/powerpoint/2010/main" val="67950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ROTINAS ARMAZENADAS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60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ROTINAS ARMAZENADAS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Uma Rotina Armazenada é um subprograma que pode ser criado para efetuar tarefas específicas nas tabelas do banco de dados, usando comandos da linguagem SQL e Lógica de Programação.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São dois tipos de rotinas armazenadas, parte da especificação SQL. As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Funções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Procedimentos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são um pouco similares, porém possuem aplicações diferentes.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São invocadas de formas diferentes também (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CALL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x declaração).</a:t>
            </a:r>
          </a:p>
        </p:txBody>
      </p:sp>
    </p:spTree>
    <p:extLst>
      <p:ext uri="{BB962C8B-B14F-4D97-AF65-F5344CB8AC3E}">
        <p14:creationId xmlns:p14="http://schemas.microsoft.com/office/powerpoint/2010/main" val="279872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4479965" cy="1151965"/>
          </a:xfrm>
        </p:spPr>
        <p:txBody>
          <a:bodyPr>
            <a:normAutofit fontScale="90000"/>
          </a:bodyPr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2D00E0-4565-42EF-92D4-779F77B7472F}"/>
              </a:ext>
            </a:extLst>
          </p:cNvPr>
          <p:cNvSpPr txBox="1">
            <a:spLocks/>
          </p:cNvSpPr>
          <p:nvPr/>
        </p:nvSpPr>
        <p:spPr>
          <a:xfrm>
            <a:off x="7398327" y="4127665"/>
            <a:ext cx="3955508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dirty="0"/>
              <a:t>EM BANCO DE DADOS</a:t>
            </a:r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70E57B6E-0C00-4378-9EDE-40AD8DF36C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9035">
            <a:off x="2958658" y="1715115"/>
            <a:ext cx="4742009" cy="37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7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101" name="Group 7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74" name="Rectangle 7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102" name="Rectangle 7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4103" name="Rectangle 7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098" name="Picture 2" descr="Ver a imagem de origem">
            <a:extLst>
              <a:ext uri="{FF2B5EF4-FFF2-40B4-BE49-F238E27FC236}">
                <a16:creationId xmlns:a16="http://schemas.microsoft.com/office/drawing/2014/main" id="{53E449B1-4E7E-40D8-A2A8-3F9BE849B9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872245" y="1003258"/>
            <a:ext cx="844751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4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FUNCTION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-&gt; FUNÇÕES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307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FUNCTION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52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Uma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função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é usada para gerar um valor que pode ser usado em uma expressão. Esse valor é geralmente baseado em um ou mais parâmetros fornecidos à função. As funções são executadas geralmente como parte de uma expressão.</a:t>
            </a:r>
          </a:p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O MySQL possui diversas funções internas que o desenvolvedor pode utilizar, e também permite que criemos nossas próprias funções.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2481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FUNCTIONS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criar uma Função no MySQL usamos a seguinte sintaxe: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6" y="2685036"/>
            <a:ext cx="10394707" cy="210072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FUNCTION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nome_função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(parâmetros)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RETURNS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tipo_dados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código_da_função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232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FUNCTIONS – </a:t>
            </a:r>
            <a:r>
              <a:rPr lang="pt-BR" dirty="0" err="1"/>
              <a:t>mysql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invocar uma Função fazemos da seguinte forma: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2690702"/>
            <a:ext cx="10394707" cy="73829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nome_função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(parâmetros);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618777-D76C-4B09-96E2-35B958FA65A7}"/>
              </a:ext>
            </a:extLst>
          </p:cNvPr>
          <p:cNvSpPr txBox="1"/>
          <p:nvPr/>
        </p:nvSpPr>
        <p:spPr>
          <a:xfrm>
            <a:off x="685797" y="3623397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Vamos agora a alguns exemplos práticos: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4760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MYSQL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estudarmos estas funções, vamos criar uma tabela em um banco de dados de teste. Use o código a seguir para isso: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828D43-018E-4BB6-B15C-0DEE6A9EC20A}"/>
              </a:ext>
            </a:extLst>
          </p:cNvPr>
          <p:cNvSpPr txBox="1">
            <a:spLocks/>
          </p:cNvSpPr>
          <p:nvPr/>
        </p:nvSpPr>
        <p:spPr>
          <a:xfrm>
            <a:off x="685798" y="3095404"/>
            <a:ext cx="10394707" cy="230659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TABLE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id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smallint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PRIMARY KEY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auto_increment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item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varchar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(20),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	quantidade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smallint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74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Functions</a:t>
            </a:r>
            <a:r>
              <a:rPr lang="pt-BR" dirty="0"/>
              <a:t> – 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Criar uma função que recebe dois valores numéricos e retorna o resultado da multiplicação entre eles: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3092435"/>
            <a:ext cx="10394707" cy="163394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FUNCTION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fn_teste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(a DECIMAL(10,2), b INT)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RETURNS 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RETURN a * b;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8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Functions</a:t>
            </a:r>
            <a:r>
              <a:rPr lang="pt-BR" dirty="0"/>
              <a:t> – 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Invocando a função: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2685036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fn_teste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(2.5, 4) AS Resultado;</a:t>
            </a:r>
          </a:p>
        </p:txBody>
      </p:sp>
    </p:spTree>
    <p:extLst>
      <p:ext uri="{BB962C8B-B14F-4D97-AF65-F5344CB8AC3E}">
        <p14:creationId xmlns:p14="http://schemas.microsoft.com/office/powerpoint/2010/main" val="1984357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Functions</a:t>
            </a:r>
            <a:r>
              <a:rPr lang="pt-BR" dirty="0"/>
              <a:t> – 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Usando o banco de dados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EtecShop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, vamos criar uma função que consulte um produto a partir de seu Id e retorne o preço total de 6 unidades desse produto: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3540959"/>
            <a:ext cx="10394707" cy="163394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Nome,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fn_teste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6) AS 'Preço de 6 unidades'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Produto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Id = 2;</a:t>
            </a:r>
          </a:p>
        </p:txBody>
      </p:sp>
    </p:spTree>
    <p:extLst>
      <p:ext uri="{BB962C8B-B14F-4D97-AF65-F5344CB8AC3E}">
        <p14:creationId xmlns:p14="http://schemas.microsoft.com/office/powerpoint/2010/main" val="1419190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Functions</a:t>
            </a:r>
            <a:r>
              <a:rPr lang="pt-BR" dirty="0"/>
              <a:t> – exemplo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Crie uma função que mostre a mensagem “O preço do produto XXX é R$ YYY” para os produtos do banco de dados, consultados pelo seu ID (XXX é o nome do produto, e YYY o seu preço):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3429000"/>
            <a:ext cx="10394707" cy="183176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FUNCTION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fn_verPreco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(a SMALLINT) RETURNS VARCHAR(80)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RETURN (SELECT CONCAT('O preço do produto ', Nome, ‘ é R$ ',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ValorVenda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Produto WHERE Id = a);</a:t>
            </a:r>
          </a:p>
        </p:txBody>
      </p:sp>
    </p:spTree>
    <p:extLst>
      <p:ext uri="{BB962C8B-B14F-4D97-AF65-F5344CB8AC3E}">
        <p14:creationId xmlns:p14="http://schemas.microsoft.com/office/powerpoint/2010/main" val="137444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Functions</a:t>
            </a:r>
            <a:r>
              <a:rPr lang="pt-BR" dirty="0"/>
              <a:t> – exemplo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Testando a função com o produto 2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8" y="2685036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fn_verPreco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(2);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77BA3C-BBD6-4B47-B007-EA7F9338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31" y="3786806"/>
            <a:ext cx="7764938" cy="12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1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Functions</a:t>
            </a:r>
            <a:r>
              <a:rPr lang="pt-BR" dirty="0"/>
              <a:t> – excluir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Para excluir uma função usamos o comando DROP FUNCTION, de acordo com a sintaxe a seguir: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FC9F19-AF94-4452-A78A-38E61EF586D7}"/>
              </a:ext>
            </a:extLst>
          </p:cNvPr>
          <p:cNvSpPr txBox="1">
            <a:spLocks/>
          </p:cNvSpPr>
          <p:nvPr/>
        </p:nvSpPr>
        <p:spPr>
          <a:xfrm>
            <a:off x="685799" y="3095404"/>
            <a:ext cx="10394707" cy="88017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DROP FUNCTION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nome_função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7459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1BADFA-687C-4C23-9A51-BA0163E8E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AB0C801C-76F9-4E0A-A62B-99A95DBF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1548534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B554FC-B66F-4743-80A4-3530BB7E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48" y="984388"/>
            <a:ext cx="9945819" cy="3788948"/>
          </a:xfrm>
        </p:spPr>
        <p:txBody>
          <a:bodyPr anchor="b">
            <a:normAutofit/>
          </a:bodyPr>
          <a:lstStyle/>
          <a:p>
            <a:r>
              <a:rPr lang="en-US" sz="8800" dirty="0"/>
              <a:t>BEGIN - END</a:t>
            </a:r>
            <a:endParaRPr lang="pt-BR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B68A2A-4E3C-4E4A-A002-3B9A0D9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4950690"/>
            <a:ext cx="9618133" cy="109678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INICIO E FIM { } ( ) [ ]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 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0D5B2F6-2819-4D6B-90BA-882063E9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1548534" cy="482600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916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Blocos BEGIN / END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29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São “containers” usados para delimitar blocos de comandos a serem executados pela função ou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Open Sans"/>
              </a:rPr>
              <a:t>stored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procedure.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Cada declaração aninhada possui um delimitador (;).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Um bloco BEGIN pode ser aninhado dentro de outros blocos.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Porém o delimitador ; pode ser problemático pois, ao ser encontrado em um procedimento ou função, a finaliza imediatamente. É uma espécie de alias para o comando GO.</a:t>
            </a:r>
          </a:p>
        </p:txBody>
      </p:sp>
    </p:spTree>
    <p:extLst>
      <p:ext uri="{BB962C8B-B14F-4D97-AF65-F5344CB8AC3E}">
        <p14:creationId xmlns:p14="http://schemas.microsoft.com/office/powerpoint/2010/main" val="1753236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Blocos BEGIN / END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88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Devemos então mudar esse “atalho” e, para isso, usamos o comando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Open Sans"/>
              </a:rPr>
              <a:t>DELIMITER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/>
              </a:rPr>
              <a:t> para criar rotinas com declarações compostas.</a:t>
            </a:r>
            <a:endParaRPr lang="pt-BR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9" y="3095404"/>
            <a:ext cx="10394707" cy="239099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CREATE FUNCTION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aumenta_preco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decimal(10,2), taxa decimal(10,2))  RETURNS DECIMAL(10, 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   RETURN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* taxa /100;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END$$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62022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Blocos BEGIN / END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7" y="3270951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Como resultado temos: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1268F9-9932-4C4E-8131-03188D2A0650}"/>
              </a:ext>
            </a:extLst>
          </p:cNvPr>
          <p:cNvSpPr txBox="1">
            <a:spLocks/>
          </p:cNvSpPr>
          <p:nvPr/>
        </p:nvSpPr>
        <p:spPr>
          <a:xfrm>
            <a:off x="685798" y="2086001"/>
            <a:ext cx="10394707" cy="106096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-- Invocando a função para aumentar o preço em 10%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aumenta_preco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(50, 10) AS Resultado;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BDB301-2B75-4DB8-B316-D388D265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56" y="3740760"/>
            <a:ext cx="1654444" cy="10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MYSQL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Inserindo dados: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828D43-018E-4BB6-B15C-0DEE6A9EC20A}"/>
              </a:ext>
            </a:extLst>
          </p:cNvPr>
          <p:cNvSpPr txBox="1">
            <a:spLocks/>
          </p:cNvSpPr>
          <p:nvPr/>
        </p:nvSpPr>
        <p:spPr>
          <a:xfrm>
            <a:off x="685798" y="2685036"/>
            <a:ext cx="10394707" cy="239754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(id, item, quantidade) VALUES (1, '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Pendrive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',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(id, item, quantidade) VALUES (2, 'Monitor',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INSERT INTO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(id, item, quantidade) VALUES (3, 'Teclado', NULL);</a:t>
            </a:r>
          </a:p>
        </p:txBody>
      </p:sp>
    </p:spTree>
    <p:extLst>
      <p:ext uri="{BB962C8B-B14F-4D97-AF65-F5344CB8AC3E}">
        <p14:creationId xmlns:p14="http://schemas.microsoft.com/office/powerpoint/2010/main" val="45770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FUNÇÕES MYSQL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Efetuar consulta para verificar funcionalidade da tabela: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828D43-018E-4BB6-B15C-0DEE6A9EC20A}"/>
              </a:ext>
            </a:extLst>
          </p:cNvPr>
          <p:cNvSpPr txBox="1">
            <a:spLocks/>
          </p:cNvSpPr>
          <p:nvPr/>
        </p:nvSpPr>
        <p:spPr>
          <a:xfrm>
            <a:off x="685798" y="2782863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* 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teste_nulos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675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</a:t>
            </a:r>
            <a:r>
              <a:rPr lang="pt-BR" dirty="0" err="1"/>
              <a:t>concat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Sintaxe: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828D43-018E-4BB6-B15C-0DEE6A9EC20A}"/>
              </a:ext>
            </a:extLst>
          </p:cNvPr>
          <p:cNvSpPr txBox="1">
            <a:spLocks/>
          </p:cNvSpPr>
          <p:nvPr/>
        </p:nvSpPr>
        <p:spPr>
          <a:xfrm>
            <a:off x="685798" y="2580983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CONCAT(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ou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nome_coluna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&lt;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nome_coluna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7616C5-6DD9-466A-B5F2-681997F18F03}"/>
              </a:ext>
            </a:extLst>
          </p:cNvPr>
          <p:cNvSpPr txBox="1"/>
          <p:nvPr/>
        </p:nvSpPr>
        <p:spPr>
          <a:xfrm>
            <a:off x="685798" y="3345729"/>
            <a:ext cx="10394707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Exemplos:</a:t>
            </a:r>
          </a:p>
        </p:txBody>
      </p:sp>
      <p:sp>
        <p:nvSpPr>
          <p:cNvPr id="8" name="Espaço Reservado para Conteúdo 4">
            <a:extLst>
              <a:ext uri="{FF2B5EF4-FFF2-40B4-BE49-F238E27FC236}">
                <a16:creationId xmlns:a16="http://schemas.microsoft.com/office/drawing/2014/main" id="{4C838854-C772-4D39-BBF1-8637411E04D1}"/>
              </a:ext>
            </a:extLst>
          </p:cNvPr>
          <p:cNvSpPr txBox="1">
            <a:spLocks/>
          </p:cNvSpPr>
          <p:nvPr/>
        </p:nvSpPr>
        <p:spPr>
          <a:xfrm>
            <a:off x="685797" y="3900216"/>
            <a:ext cx="10394707" cy="21562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CONCAT('Fábio ', 'dos Reis') AS 'Meu Nome';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Nome_autor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, ' ',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Sobrenome_autor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AS 'Nome Completo' 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tbl_autores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CONCAT('Eu gosto do livro ',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Nome_Livro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) 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tbl_Livro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WHERE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ID_autor</a:t>
            </a: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5339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</a:t>
            </a:r>
            <a:r>
              <a:rPr lang="pt-BR" dirty="0" err="1"/>
              <a:t>concat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Se uma </a:t>
            </a:r>
            <a:r>
              <a:rPr lang="pt-BR" sz="2400" b="1" dirty="0" err="1">
                <a:solidFill>
                  <a:srgbClr val="000000"/>
                </a:solidFill>
                <a:latin typeface="Open Sans"/>
              </a:rPr>
              <a:t>string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for concatenada com o valor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NULL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o resultado retornado será apenas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NULL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, independentemente das outras partes concatenadas. Veja um código de exemplo: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828D43-018E-4BB6-B15C-0DEE6A9EC20A}"/>
              </a:ext>
            </a:extLst>
          </p:cNvPr>
          <p:cNvSpPr txBox="1">
            <a:spLocks/>
          </p:cNvSpPr>
          <p:nvPr/>
        </p:nvSpPr>
        <p:spPr>
          <a:xfrm>
            <a:off x="685798" y="3443131"/>
            <a:ext cx="10394707" cy="181763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SELECT CONCAT('A quantidade adquirida é ', ' ', quantidade)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pt-BR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tbl_teste_nulos</a:t>
            </a:r>
            <a:endParaRPr lang="pt-BR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WHERE  item = 'Teclado'; --este é um item cuja quantidade é nula</a:t>
            </a:r>
          </a:p>
        </p:txBody>
      </p:sp>
    </p:spTree>
    <p:extLst>
      <p:ext uri="{BB962C8B-B14F-4D97-AF65-F5344CB8AC3E}">
        <p14:creationId xmlns:p14="http://schemas.microsoft.com/office/powerpoint/2010/main" val="293396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</a:t>
            </a:r>
            <a:r>
              <a:rPr lang="pt-BR" dirty="0" err="1"/>
              <a:t>concat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Para evitar esse problema de concatenação com valores nulos, há funções disponíveis que substituem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NULL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por outro valor. São elas as funções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IFNULL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e </a:t>
            </a:r>
            <a:r>
              <a:rPr lang="pt-BR" sz="2400" b="1" dirty="0">
                <a:solidFill>
                  <a:srgbClr val="000000"/>
                </a:solidFill>
                <a:latin typeface="Open Sans"/>
              </a:rPr>
              <a:t>COALESCE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4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2C13B-81BF-45A7-ACD9-42C13D0B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FUNÇão</a:t>
            </a:r>
            <a:r>
              <a:rPr lang="pt-BR" dirty="0"/>
              <a:t> – </a:t>
            </a:r>
            <a:r>
              <a:rPr lang="pt-BR" dirty="0" err="1"/>
              <a:t>ifnull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547CE2-E199-4BB9-BD95-688E283B6693}"/>
              </a:ext>
            </a:extLst>
          </p:cNvPr>
          <p:cNvSpPr txBox="1"/>
          <p:nvPr/>
        </p:nvSpPr>
        <p:spPr>
          <a:xfrm>
            <a:off x="685799" y="2026496"/>
            <a:ext cx="10394707" cy="12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Efetua a concatenação de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strings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e, caso a </a:t>
            </a:r>
            <a:r>
              <a:rPr lang="pt-BR" sz="2400" dirty="0" err="1">
                <a:solidFill>
                  <a:srgbClr val="000000"/>
                </a:solidFill>
                <a:latin typeface="Open Sans"/>
              </a:rPr>
              <a:t>string</a:t>
            </a:r>
            <a:r>
              <a:rPr lang="pt-BR" sz="2400" dirty="0">
                <a:solidFill>
                  <a:srgbClr val="000000"/>
                </a:solidFill>
                <a:latin typeface="Open Sans"/>
              </a:rPr>
              <a:t> concatenada seja nula, a substitui por um valor padrão (substituição).</a:t>
            </a:r>
          </a:p>
          <a:p>
            <a:pPr algn="just" fontAlgn="base">
              <a:lnSpc>
                <a:spcPts val="3200"/>
              </a:lnSpc>
            </a:pPr>
            <a:r>
              <a:rPr lang="pt-BR" sz="2400" dirty="0">
                <a:solidFill>
                  <a:srgbClr val="000000"/>
                </a:solidFill>
                <a:latin typeface="Open Sans"/>
              </a:rPr>
              <a:t>Sintaxe: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67C14F-7C81-43BA-A778-51694FC8CAAB}"/>
              </a:ext>
            </a:extLst>
          </p:cNvPr>
          <p:cNvSpPr txBox="1">
            <a:spLocks/>
          </p:cNvSpPr>
          <p:nvPr/>
        </p:nvSpPr>
        <p:spPr>
          <a:xfrm>
            <a:off x="685799" y="3505773"/>
            <a:ext cx="10394707" cy="74396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IFNULL (valor, substituição)</a:t>
            </a:r>
          </a:p>
        </p:txBody>
      </p:sp>
    </p:spTree>
    <p:extLst>
      <p:ext uri="{BB962C8B-B14F-4D97-AF65-F5344CB8AC3E}">
        <p14:creationId xmlns:p14="http://schemas.microsoft.com/office/powerpoint/2010/main" val="87637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1457</Words>
  <Application>Microsoft Office PowerPoint</Application>
  <PresentationFormat>Widescreen</PresentationFormat>
  <Paragraphs>164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Impact</vt:lpstr>
      <vt:lpstr>Open Sans</vt:lpstr>
      <vt:lpstr>Segoe UI</vt:lpstr>
      <vt:lpstr>Main Event</vt:lpstr>
      <vt:lpstr>BANCO DE DADOS III</vt:lpstr>
      <vt:lpstr>FUNÇÕES MYSQL</vt:lpstr>
      <vt:lpstr>FUNÇÕES MYSQL</vt:lpstr>
      <vt:lpstr>FUNÇÕES MYSQL</vt:lpstr>
      <vt:lpstr>FUNÇÕES MYSQL</vt:lpstr>
      <vt:lpstr>FUNÇão – concat</vt:lpstr>
      <vt:lpstr>FUNÇão – concat</vt:lpstr>
      <vt:lpstr>FUNÇão – concat</vt:lpstr>
      <vt:lpstr>FUNÇão – ifnull</vt:lpstr>
      <vt:lpstr>FUNÇão – ifnull</vt:lpstr>
      <vt:lpstr>FUNÇão – COALESCE</vt:lpstr>
      <vt:lpstr>FUNÇão – COALESCE</vt:lpstr>
      <vt:lpstr>Funções e operadores matemáticas</vt:lpstr>
      <vt:lpstr>FUNÇÕES E OPERADORES MATEMÁTICAS</vt:lpstr>
      <vt:lpstr>OPERADORES MATEMÁTICoS</vt:lpstr>
      <vt:lpstr>OPERADORES MATEMÁTICoS</vt:lpstr>
      <vt:lpstr>OPERADORES MATEMÁTICoS</vt:lpstr>
      <vt:lpstr>FUNÇÕES MATEMÁTICAS</vt:lpstr>
      <vt:lpstr>FUNÇÕES MATEMÁTICAS</vt:lpstr>
      <vt:lpstr>FUNÇÕES MATEMÁTICAS</vt:lpstr>
      <vt:lpstr>FUNÇÕES MATEMÁTICAS – Exemplos</vt:lpstr>
      <vt:lpstr>ROTINAS ARMAZENADAS</vt:lpstr>
      <vt:lpstr>ROTINAS ARMAZENADAS</vt:lpstr>
      <vt:lpstr>LÓGICA DE PROGRAMAÇÃO</vt:lpstr>
      <vt:lpstr>Apresentação do PowerPoint</vt:lpstr>
      <vt:lpstr>FUNCTION</vt:lpstr>
      <vt:lpstr>FUNCTION – mysql</vt:lpstr>
      <vt:lpstr>FUNCTIONS – mysql</vt:lpstr>
      <vt:lpstr>FUNCTIONS – mysql</vt:lpstr>
      <vt:lpstr>Functions – exemplo 1</vt:lpstr>
      <vt:lpstr>Functions – exemplo 1</vt:lpstr>
      <vt:lpstr>Functions – exemplo 2</vt:lpstr>
      <vt:lpstr>Functions – exemplo 3</vt:lpstr>
      <vt:lpstr>Functions – exemplo 3</vt:lpstr>
      <vt:lpstr>Functions – excluir</vt:lpstr>
      <vt:lpstr>BEGIN - END</vt:lpstr>
      <vt:lpstr>Blocos BEGIN / END</vt:lpstr>
      <vt:lpstr>Blocos BEGIN / END</vt:lpstr>
      <vt:lpstr>Blocos BEGIN /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III</dc:title>
  <dc:creator>José Antonio Gallo Junior</dc:creator>
  <cp:lastModifiedBy>José Antonio Gallo Junior</cp:lastModifiedBy>
  <cp:revision>38</cp:revision>
  <dcterms:created xsi:type="dcterms:W3CDTF">2020-10-08T21:04:11Z</dcterms:created>
  <dcterms:modified xsi:type="dcterms:W3CDTF">2021-10-23T01:33:22Z</dcterms:modified>
</cp:coreProperties>
</file>