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450" r:id="rId3"/>
    <p:sldId id="449" r:id="rId4"/>
    <p:sldId id="486" r:id="rId5"/>
    <p:sldId id="485" r:id="rId6"/>
    <p:sldId id="451" r:id="rId7"/>
    <p:sldId id="453" r:id="rId8"/>
    <p:sldId id="457" r:id="rId9"/>
    <p:sldId id="441" r:id="rId10"/>
    <p:sldId id="446" r:id="rId11"/>
    <p:sldId id="442" r:id="rId12"/>
    <p:sldId id="443" r:id="rId13"/>
    <p:sldId id="444" r:id="rId14"/>
    <p:sldId id="445" r:id="rId15"/>
    <p:sldId id="447" r:id="rId16"/>
    <p:sldId id="448" r:id="rId17"/>
    <p:sldId id="531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512" r:id="rId26"/>
    <p:sldId id="538" r:id="rId27"/>
    <p:sldId id="532" r:id="rId28"/>
    <p:sldId id="552" r:id="rId29"/>
    <p:sldId id="540" r:id="rId30"/>
    <p:sldId id="541" r:id="rId31"/>
    <p:sldId id="539" r:id="rId32"/>
    <p:sldId id="542" r:id="rId33"/>
    <p:sldId id="535" r:id="rId34"/>
    <p:sldId id="534" r:id="rId35"/>
    <p:sldId id="536" r:id="rId36"/>
    <p:sldId id="537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33" r:id="rId47"/>
    <p:sldId id="553" r:id="rId48"/>
    <p:sldId id="554" r:id="rId49"/>
    <p:sldId id="555" r:id="rId50"/>
    <p:sldId id="556" r:id="rId51"/>
    <p:sldId id="557" r:id="rId52"/>
    <p:sldId id="558" r:id="rId53"/>
    <p:sldId id="494" r:id="rId54"/>
    <p:sldId id="529" r:id="rId55"/>
    <p:sldId id="513" r:id="rId56"/>
    <p:sldId id="514" r:id="rId57"/>
    <p:sldId id="515" r:id="rId58"/>
    <p:sldId id="516" r:id="rId59"/>
    <p:sldId id="517" r:id="rId60"/>
    <p:sldId id="518" r:id="rId61"/>
    <p:sldId id="519" r:id="rId62"/>
    <p:sldId id="520" r:id="rId63"/>
    <p:sldId id="521" r:id="rId64"/>
    <p:sldId id="523" r:id="rId65"/>
    <p:sldId id="524" r:id="rId66"/>
    <p:sldId id="525" r:id="rId67"/>
    <p:sldId id="526" r:id="rId68"/>
    <p:sldId id="527" r:id="rId69"/>
    <p:sldId id="528" r:id="rId70"/>
    <p:sldId id="530" r:id="rId71"/>
    <p:sldId id="559" r:id="rId72"/>
    <p:sldId id="560" r:id="rId73"/>
    <p:sldId id="561" r:id="rId74"/>
    <p:sldId id="562" r:id="rId75"/>
    <p:sldId id="511" r:id="rId76"/>
    <p:sldId id="495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39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0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4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6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3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5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FAEF2-3F4D-4A85-9EC1-B50F544F9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pt-BR" sz="8800" b="1" dirty="0"/>
              <a:t>BANCO DE DADOS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4A1EE-9DC3-47C0-AF67-41281AC1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José Antonio Gallo JR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71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Criar um procedimento que retorne 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todas as Marcas cadastradas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Agora invocamos o comando: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2685035"/>
            <a:ext cx="7390169" cy="121702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marcas 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Marca;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F4C05BCD-9B06-4C70-A547-9E5F75E3E112}"/>
              </a:ext>
            </a:extLst>
          </p:cNvPr>
          <p:cNvSpPr txBox="1">
            <a:spLocks/>
          </p:cNvSpPr>
          <p:nvPr/>
        </p:nvSpPr>
        <p:spPr>
          <a:xfrm>
            <a:off x="685798" y="4736879"/>
            <a:ext cx="7390169" cy="6460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marcas();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AE3BF4-FD4E-4FA0-8507-06754E59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675" y="2685035"/>
            <a:ext cx="2027125" cy="27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Criar um procedimento para consulta de preço dos produtos, passando como parâmetro o ID do produto: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3095404"/>
            <a:ext cx="10394707" cy="194840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verPreco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smallint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CONCAT('O preço do produto ', Nome, ' é ',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AS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Produto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Id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774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Agora realizamos a chamada 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Stored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Procedure criada para o Id 3: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Temos como resultado o seguinte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2759095"/>
            <a:ext cx="10394706" cy="6460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verPreco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(3);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11A690-E1C0-4DC9-94BF-DF9E2657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08" y="3850435"/>
            <a:ext cx="5483697" cy="10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4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exemplo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Criar um procedimento que retorne os preços dos produtos de uma determinada Categoria: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3095404"/>
            <a:ext cx="10394707" cy="194840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consultarProdutosPorCategoria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VARCHAR(50))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CONCAT('O produto ',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' custa ',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AS Resultado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Produto p INNER JOIN CATEGORIA c 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p.CategoriaId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c.Id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44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exemplo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Agora realizamos a chamada 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Stored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Procedure para a Categoria Mulheres: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Temos como resultado o seguinte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3105957"/>
            <a:ext cx="10394706" cy="6460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consultarProdutosPorCategoria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('Mulheres');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583991-5FB2-4FA1-8025-606861D9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18" y="4062373"/>
            <a:ext cx="5500687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exemplo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Criar um procedimento que retorne 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a data e hora:</a:t>
            </a: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Agora invocamos o comando: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2685035"/>
            <a:ext cx="10394707" cy="121702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dataEhora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 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CURRENT_TIMESTAMP;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F4C05BCD-9B06-4C70-A547-9E5F75E3E112}"/>
              </a:ext>
            </a:extLst>
          </p:cNvPr>
          <p:cNvSpPr txBox="1">
            <a:spLocks/>
          </p:cNvSpPr>
          <p:nvPr/>
        </p:nvSpPr>
        <p:spPr>
          <a:xfrm>
            <a:off x="685798" y="4736879"/>
            <a:ext cx="6665027" cy="6460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dataEhora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CB4991-BD5A-4EE4-89A6-922A500F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348" y="4507227"/>
            <a:ext cx="3509158" cy="9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excluir uma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procedure do sistema, usamos a declaração DROP PROCEDURE, seguida do nome do procedimento a ser excluído: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Exemplo: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6" y="3095404"/>
            <a:ext cx="10394707" cy="72845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nome_procedimento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F7A0F68-AB86-4317-BE4F-550C160A0DE3}"/>
              </a:ext>
            </a:extLst>
          </p:cNvPr>
          <p:cNvSpPr txBox="1">
            <a:spLocks/>
          </p:cNvSpPr>
          <p:nvPr/>
        </p:nvSpPr>
        <p:spPr>
          <a:xfrm>
            <a:off x="685795" y="4656010"/>
            <a:ext cx="10394707" cy="72845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dataEhora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424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22470"/>
          </a:xfrm>
        </p:spPr>
        <p:txBody>
          <a:bodyPr>
            <a:normAutofit/>
          </a:bodyPr>
          <a:lstStyle/>
          <a:p>
            <a:r>
              <a:rPr lang="pt-BR" dirty="0"/>
              <a:t>Outros exemplos de </a:t>
            </a:r>
            <a:r>
              <a:rPr lang="pt-BR" dirty="0" err="1"/>
              <a:t>stored</a:t>
            </a:r>
            <a:r>
              <a:rPr lang="pt-BR" dirty="0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366709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BAIXA de ESTOQUE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4319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PrBaixaEstoque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INT,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nQtde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INT)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UPDATE Produto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SET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nQtde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42816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BAIXA de ESTOQUE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801" y="2042555"/>
            <a:ext cx="10394707" cy="6887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FROM Produto p;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3FF94B-B3D0-4B06-B9CD-DA052798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59" y="2897394"/>
            <a:ext cx="6431281" cy="22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BEGIN - END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009" y="4773336"/>
            <a:ext cx="7944057" cy="12741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INICIO E FIM { } ( ) [ ]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 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68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BAIXA de ESTOQUE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4824352" cy="6887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PrBaixaEstoque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(2, 5);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942FD3-6E81-4460-A128-7F59AEB6BB59}"/>
              </a:ext>
            </a:extLst>
          </p:cNvPr>
          <p:cNvSpPr txBox="1"/>
          <p:nvPr/>
        </p:nvSpPr>
        <p:spPr>
          <a:xfrm>
            <a:off x="685800" y="2026496"/>
            <a:ext cx="4824352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Retirar do Estoque 5 unidades do produto,  Creme Hidratante Maravilha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4F26FB-52E2-4F1D-9971-26AF56AE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29727"/>
            <a:ext cx="4824352" cy="11723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0AE21E3-C0FA-4BE8-8304-2CCDD2D8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42" y="3024047"/>
            <a:ext cx="5373475" cy="185456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CDBBE0-82D4-42E2-B9C7-112532A19921}"/>
              </a:ext>
            </a:extLst>
          </p:cNvPr>
          <p:cNvSpPr txBox="1"/>
          <p:nvPr/>
        </p:nvSpPr>
        <p:spPr>
          <a:xfrm>
            <a:off x="5729862" y="2026496"/>
            <a:ext cx="4824352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Repetindo a pesquisa anterior, temos:</a:t>
            </a:r>
          </a:p>
        </p:txBody>
      </p:sp>
    </p:spTree>
    <p:extLst>
      <p:ext uri="{BB962C8B-B14F-4D97-AF65-F5344CB8AC3E}">
        <p14:creationId xmlns:p14="http://schemas.microsoft.com/office/powerpoint/2010/main" val="80357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total em estoque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4319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PrTotalizaEstoque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SUM(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P.ValorCusto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AS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CustoTotal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SUM(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AS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VendaTotal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FROM Produto P;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5878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total em estoque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801" y="2042555"/>
            <a:ext cx="10394707" cy="6887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PrTotalizaEstoque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();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B4258F-8973-42C8-9C79-35753366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02" y="3131135"/>
            <a:ext cx="3675969" cy="16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estoque baixo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4319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PrEstoqueBaixo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* FROM Produto p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p.EstoqueMinimo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49933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– total em estoque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801" y="2042555"/>
            <a:ext cx="10394707" cy="6887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PrEstoqueBaixo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A008C9-7AA6-4AE0-804D-57A7909F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53" y="3078480"/>
            <a:ext cx="8547894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STORED PROCEDURE – CRUD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Outra opção adotadas por algumas empresas é a utilização de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Procedures para a inclusão, alteração e exclusão de dados de tabelas.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Desta forma os programas e aplicativos desenvolvidos fazem solicitação aos procedimentos enviando os dados e o banco de dados se encarrega de realizar os cadastrados, alterações e/ou exclusões de dados.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Vamos ver agora como criar esses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stored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procedures para as tabelas do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EtecShop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55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CATEGORIA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Lembre-se sempre de verificar a estrutura de campos da tabela para a qual vai criar os procedimentos. Vamos começar com Categoria.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E9A74E-8772-430E-BAAF-3FF06A88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095404"/>
            <a:ext cx="10394707" cy="18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categoria – CREATE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(50))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INSERT INTO Categoria(Nome) VALUES (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06354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categoria – CALL CREATE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Executando 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PrInserirCategoria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0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 consultando a  tabela  de  Categorias,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temos a nova categoria de Id 6.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9FDB34-E472-4C3E-9EC3-1448B931CDDA}"/>
              </a:ext>
            </a:extLst>
          </p:cNvPr>
          <p:cNvSpPr txBox="1">
            <a:spLocks/>
          </p:cNvSpPr>
          <p:nvPr/>
        </p:nvSpPr>
        <p:spPr>
          <a:xfrm>
            <a:off x="685800" y="2685036"/>
            <a:ext cx="4590876" cy="6286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('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Gek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');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31AB6B-F3E5-433D-8787-A16A1638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49" y="2685035"/>
            <a:ext cx="4412889" cy="25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categoria –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* FROM Categoria;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7059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Blocos BEGIN / END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São “containers” usados para delimitar blocos de comandos a serem executados pela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função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ou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 procedure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Cada declaração aninhada possui um delimitador (;).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Um bloco BEGIN pode ser aninhado dentro de outros blocos.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Porém o delimitador “;” pode ser problemático pois, ao ser encontrado em um procedimento ou função, a finaliza imediatamente. É uma espécie de alias para o comando GO.</a:t>
            </a:r>
          </a:p>
        </p:txBody>
      </p:sp>
    </p:spTree>
    <p:extLst>
      <p:ext uri="{BB962C8B-B14F-4D97-AF65-F5344CB8AC3E}">
        <p14:creationId xmlns:p14="http://schemas.microsoft.com/office/powerpoint/2010/main" val="338043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categoria – CALL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Executando 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PrLerCategoria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0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 procedimento retorna todas as Categorias cadastradas.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9FDB34-E472-4C3E-9EC3-1448B931CDDA}"/>
              </a:ext>
            </a:extLst>
          </p:cNvPr>
          <p:cNvSpPr txBox="1">
            <a:spLocks/>
          </p:cNvSpPr>
          <p:nvPr/>
        </p:nvSpPr>
        <p:spPr>
          <a:xfrm>
            <a:off x="685800" y="2685036"/>
            <a:ext cx="6355080" cy="6286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();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C69EDA-DAB5-4504-9958-B1CFD463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685036"/>
            <a:ext cx="1936506" cy="25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13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CATEGORIA – READ 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PrLerCategoriaId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INT)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* FROM Categoria WHERE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83397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categoria – CALL </a:t>
            </a:r>
            <a:r>
              <a:rPr lang="pt-BR" dirty="0" err="1"/>
              <a:t>read</a:t>
            </a:r>
            <a:r>
              <a:rPr lang="pt-BR" dirty="0"/>
              <a:t> 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Executando 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PrLerCategoriaId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0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 procedimento retorna todas os campos da Categoria de Id igual ao parâmetro informado, no caso do  nosso Exemplo o Id 3.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9FDB34-E472-4C3E-9EC3-1448B931CDDA}"/>
              </a:ext>
            </a:extLst>
          </p:cNvPr>
          <p:cNvSpPr txBox="1">
            <a:spLocks/>
          </p:cNvSpPr>
          <p:nvPr/>
        </p:nvSpPr>
        <p:spPr>
          <a:xfrm>
            <a:off x="685800" y="2685036"/>
            <a:ext cx="6355080" cy="6286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PrLerCategoriaId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(3);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50A5A5-9C7F-4A4A-A87A-EB7E9B61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242" y="2685036"/>
            <a:ext cx="2282264" cy="12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categoria –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PrAlterarCategoria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(50))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UPDATE Categoria SET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97009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categoria – CALL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Executando 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PrAlterarCategoria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 consultando a tabela de Categorias,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temos a nome da  categoria  de  Id  6 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corrigido.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 agora o DELETE.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9FDB34-E472-4C3E-9EC3-1448B931CDDA}"/>
              </a:ext>
            </a:extLst>
          </p:cNvPr>
          <p:cNvSpPr txBox="1">
            <a:spLocks/>
          </p:cNvSpPr>
          <p:nvPr/>
        </p:nvSpPr>
        <p:spPr>
          <a:xfrm>
            <a:off x="685800" y="2685036"/>
            <a:ext cx="5261994" cy="6286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PrAlterarCategoria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(6, 'Geek');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5901FB-D5D9-4FC2-8C56-6148B721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51" y="2685036"/>
            <a:ext cx="4604655" cy="26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7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categoria – DELETE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PrExcluirCategoria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DELETE FROM Categoria WHERE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39009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categoria – CALL DELETE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Executando 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PrExcluirCategoria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 consultando a tabela de Categorias,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temos que a Categoria 6 – Geek não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existe mais.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9FDB34-E472-4C3E-9EC3-1448B931CDDA}"/>
              </a:ext>
            </a:extLst>
          </p:cNvPr>
          <p:cNvSpPr txBox="1">
            <a:spLocks/>
          </p:cNvSpPr>
          <p:nvPr/>
        </p:nvSpPr>
        <p:spPr>
          <a:xfrm>
            <a:off x="685800" y="2685036"/>
            <a:ext cx="5261994" cy="6286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PrExcluirCategoria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(6);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CA2C01-5CCA-4247-92C1-1612B907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957" y="2685036"/>
            <a:ext cx="4344550" cy="22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2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marca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Agora vamos para a tabela de Marca, neste caso a estrutura é idêntica a da tabela Categoria.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E9A74E-8772-430E-BAAF-3FF06A88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095404"/>
            <a:ext cx="10394707" cy="18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41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MARCA – CREATE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PrInserirMarca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(50))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INSERT INTO 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 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(Nome) VALUES (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728779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MARCA –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PrLerMarca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* FROM 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25437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Blocos BEGIN / END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Devemos então mudar esse “atalho” e, para isso, usamos o comando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DELIMITER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para criar rotinas com declarações compostas.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3095404"/>
            <a:ext cx="10394707" cy="239099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FUNCTION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aumenta_preco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decimal(10,2), taxa decimal(10,2))  RETURNS DECIMAL(10,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RETURN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taxa /100;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901080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MARCA – READ 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PrLerMarcaId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INT)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* FROM 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WHERE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.Id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574240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MARCA –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PrAlterarMarca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(50))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UPDATE 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SET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.Id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542118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MARCA – DELETE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PrExcluirMarca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DELETE FROM 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WHERE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.Id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838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produto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Agora vamos para a tabela de Produtos, que possui mais campos que as demais, dessa forma os procedimentos ficam maiores.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Vale ressaltar que os Procedimento de Leitura (READ) do grupo podem ser criados para os campos que julgar serem importantes, nestes exemplos, criamos para o campo Id, mas também é possível criar para campos do tipo Texto, como o Nome por exemplo.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No próximo slide vamos observar a estrutura da tabela de produtos para a criação dos procedimentos.</a:t>
            </a:r>
          </a:p>
        </p:txBody>
      </p:sp>
    </p:spTree>
    <p:extLst>
      <p:ext uri="{BB962C8B-B14F-4D97-AF65-F5344CB8AC3E}">
        <p14:creationId xmlns:p14="http://schemas.microsoft.com/office/powerpoint/2010/main" val="3461059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1C1840-A29B-4A98-85C0-93F6353F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72" y="1729740"/>
            <a:ext cx="78771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9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produto – CREATE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PrInserirProduto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(70),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pDescricao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(500),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pEstoqueAtual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pEstoqueMinimo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pValorCusto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pValorVenda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pCategoriaId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pMarcaId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pImagem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(300))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	INSERT INTO Produto (Nome,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Descricao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	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Imagem,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) VALUES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	(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pDescricao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pEstoqueAtual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pEstoqueMinimo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pValorCusto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pValorVenda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pCategoriaId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pMarcaId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	</a:t>
            </a:r>
            <a:r>
              <a:rPr lang="pt-BR" sz="16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pImagem</a:t>
            </a: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, NOW());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880346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produto – CALL CREATE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Executando 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PrInserirProduto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precisamos informar todos os campos para aqueles que não temos o valor, podemos utilizar a palavra NULL, no exemplo abaixo, a Imagem vamos deixar nula: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9FDB34-E472-4C3E-9EC3-1448B931CDDA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10394706" cy="6286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PrInserirProduto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('Teste', 'Descrição de Teste', 0, 5, 10.50, 33.99, 1, 1, NULL);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D06C724-762E-481F-ADD1-55C1839F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331017"/>
            <a:ext cx="10394706" cy="6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22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PRODUTO –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PrLerProduto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p.*,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NomeMarca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	FROM Produto p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INNER JOIN Categoria c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p.CategoriaId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c.Id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   	INNER JOIN Marca 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p.MarcaId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m.Id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781511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PRODUTO –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63060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PrLerProduto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DC7C23-95B3-4103-B91F-9134FD87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57487"/>
            <a:ext cx="7353300" cy="1343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6BAED6-30A0-4809-8FBC-2C532CC6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81" y="4100512"/>
            <a:ext cx="8086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2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PRODUTO – </a:t>
            </a:r>
            <a:r>
              <a:rPr lang="pt-BR" dirty="0" err="1"/>
              <a:t>read</a:t>
            </a:r>
            <a:r>
              <a:rPr lang="pt-BR" dirty="0"/>
              <a:t> 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PrLerProdutoId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SELECT p.*,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m.Nome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NomeMarca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	FROM Produto p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INNER JOIN Categoria c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p.CategoriaId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c.Id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   	INNER JOIN Marca 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p.MarcaId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m.Id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9158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Blocos BEGIN / END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7" y="3270951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Como resultado temos: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8" y="2086001"/>
            <a:ext cx="10394707" cy="10609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-- Invocando a função para aumentar o preço em 10%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aumenta_preco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(50, 10) AS Resultado;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BDB301-2B75-4DB8-B316-D388D265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56" y="3740760"/>
            <a:ext cx="1654444" cy="10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1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</a:t>
            </a:r>
            <a:r>
              <a:rPr lang="pt-BR" dirty="0"/>
              <a:t> PRODUTO –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63060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PrLerProdutoId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410C29-A572-4072-A488-81230994B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58"/>
          <a:stretch/>
        </p:blipFill>
        <p:spPr>
          <a:xfrm>
            <a:off x="685798" y="2932747"/>
            <a:ext cx="8769533" cy="7248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2C6CDE-474D-4C8D-B567-09C376A40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39"/>
          <a:stretch/>
        </p:blipFill>
        <p:spPr>
          <a:xfrm>
            <a:off x="5799774" y="3780018"/>
            <a:ext cx="5280732" cy="7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produto –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PrAlterarProduto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(70),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pDescricao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(500),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pEstoqueMinimo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pValorCusto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pCategoriaId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pMarcaId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pImagem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(300))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UPDATE Produto SET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	       Nome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Descricao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pDescricao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pEstoqueAtual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pEstoqueMinimo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pValorCusto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pValorVenda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pCategoriaId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pMarcaId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Imagem = </a:t>
            </a:r>
            <a:r>
              <a:rPr lang="pt-BR" sz="20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pImagem</a:t>
            </a:r>
            <a:endParaRPr lang="pt-BR" sz="20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Id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4067396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 produto – DELETE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77F85-5CDC-4823-ACD7-4ACD4B275211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062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PrExcluirProduto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	DELETE FROM </a:t>
            </a:r>
            <a:r>
              <a:rPr lang="pt-BR" sz="20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WHERE Id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925690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triggers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gatilhos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52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Um trigger (“gatilho”) é um objeto programável do banco de dados associado a uma tabela. Trata-se de um procedimento que é invocado automaticamente quando um comando DML é executado na tabela, sendo executado para cada linha afetada.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Desta forma, as operações que podem disparar um trigger são: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INSERT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UPDATE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6283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800" b="1" i="0" dirty="0">
                <a:solidFill>
                  <a:srgbClr val="000000"/>
                </a:solidFill>
                <a:effectLst/>
                <a:latin typeface="Open Sans"/>
              </a:rPr>
              <a:t>Geralmente, os triggers são empregados para verificar integridade dos dados, fazer validação dos dados e outras operações relacionadas.</a:t>
            </a:r>
            <a:endParaRPr lang="pt-BR" sz="2800" b="1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8521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Triggers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stored</a:t>
            </a:r>
            <a:r>
              <a:rPr lang="pt-BR" dirty="0"/>
              <a:t> procedure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Tanto os triggers quanto as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procedures são objetos programáveis de um banco de dados. Porém, eles possuem diferenças importantes entre si, que afetam o modo como são aplicados. Algumas das principais diferenças entre trigger e procedimentos armazenados são: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Um Trigger é associado a uma tabela.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Os triggers são armazenados no próprio banco de dados como arquivos separados.</a:t>
            </a:r>
          </a:p>
        </p:txBody>
      </p:sp>
    </p:spTree>
    <p:extLst>
      <p:ext uri="{BB962C8B-B14F-4D97-AF65-F5344CB8AC3E}">
        <p14:creationId xmlns:p14="http://schemas.microsoft.com/office/powerpoint/2010/main" val="1753526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Triggers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stored</a:t>
            </a:r>
            <a:r>
              <a:rPr lang="pt-BR" dirty="0"/>
              <a:t> procedure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Triggers não são chamados diretamente, sendo invocados automaticamente, ao contrário dos procedimentos armazenados.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Procedimentos armazenados podem trabalhar com parâmetros; Não passamos parâmetros aos triggers.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Os triggers não retornam um conjunto de resultados (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resultset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) ao cliente chamador.</a:t>
            </a:r>
          </a:p>
        </p:txBody>
      </p:sp>
    </p:spTree>
    <p:extLst>
      <p:ext uri="{BB962C8B-B14F-4D97-AF65-F5344CB8AC3E}">
        <p14:creationId xmlns:p14="http://schemas.microsoft.com/office/powerpoint/2010/main" val="687557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 dos Triggers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As principais aplicações dos triggers em bancos de dados são: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Validação de Dados (tipos de dados, faixas de valores,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etc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).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Rastreamento e registro de logs de atividades em tabelas.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Verificação de integridade de dados e consistência.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Arquivamento de registros excluídos.</a:t>
            </a:r>
          </a:p>
        </p:txBody>
      </p:sp>
    </p:spTree>
    <p:extLst>
      <p:ext uri="{BB962C8B-B14F-4D97-AF65-F5344CB8AC3E}">
        <p14:creationId xmlns:p14="http://schemas.microsoft.com/office/powerpoint/2010/main" val="579720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Modos de Disparo de um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Um Trigger em MySQL pode ser disparado de dois modos diferentes: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BEFORE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– O trigger é disparado e seu código executado ANTES da execução de cada evento – por exemplo, antes de cada inserção de registros na tabela.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AFTER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– O código presente no trigger é executado após todas as ações terem sido completadas na tabela especificada.</a:t>
            </a:r>
          </a:p>
        </p:txBody>
      </p:sp>
    </p:spTree>
    <p:extLst>
      <p:ext uri="{BB962C8B-B14F-4D97-AF65-F5344CB8AC3E}">
        <p14:creationId xmlns:p14="http://schemas.microsoft.com/office/powerpoint/2010/main" val="427783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STORED PROCEDURES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STORED –&gt; ARMAZENADOS; PROCEDURES –&gt; PROCEDIMENTOS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635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Sintaxe para criação de um trigger em MySQL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criar um trigger em MySQL usamos a seguinte sintaxe: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4AE58AA-D411-49B6-A967-878EA2440456}"/>
              </a:ext>
            </a:extLst>
          </p:cNvPr>
          <p:cNvSpPr txBox="1">
            <a:spLocks/>
          </p:cNvSpPr>
          <p:nvPr/>
        </p:nvSpPr>
        <p:spPr>
          <a:xfrm>
            <a:off x="685800" y="2685036"/>
            <a:ext cx="5410200" cy="241094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TRIGGER nome timing operação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ON tabela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FOR EACH ROW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declarações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A35A74-B888-44B6-A15B-5C2E62DD8412}"/>
              </a:ext>
            </a:extLst>
          </p:cNvPr>
          <p:cNvSpPr txBox="1"/>
          <p:nvPr/>
        </p:nvSpPr>
        <p:spPr>
          <a:xfrm>
            <a:off x="6277510" y="2685035"/>
            <a:ext cx="4802996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Onde: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timing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pode ser BEFORE ou AFTER</a:t>
            </a:r>
          </a:p>
          <a:p>
            <a:pPr marL="800100" lvl="1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operação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pode ser INSERT / UPDATE / DELETE</a:t>
            </a:r>
          </a:p>
        </p:txBody>
      </p:sp>
    </p:spTree>
    <p:extLst>
      <p:ext uri="{BB962C8B-B14F-4D97-AF65-F5344CB8AC3E}">
        <p14:creationId xmlns:p14="http://schemas.microsoft.com/office/powerpoint/2010/main" val="3938821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este exemplo vamos criar uma nova tabela no banco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EtecShop</a:t>
            </a: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861324F-4AB5-4C56-8EA3-E022B62552A1}"/>
              </a:ext>
            </a:extLst>
          </p:cNvPr>
          <p:cNvSpPr txBox="1">
            <a:spLocks/>
          </p:cNvSpPr>
          <p:nvPr/>
        </p:nvSpPr>
        <p:spPr>
          <a:xfrm>
            <a:off x="685800" y="2685035"/>
            <a:ext cx="10394706" cy="271917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ItemVenda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Id		INT PRIMARY KEY,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VendaId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INT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INT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Qtde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	INT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DECIMAL(8,2)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DECIMAL(8,2) NOT NULL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31940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Adicionar a relação com produto, porém não vamos adicionar ainda com Venda, já que a tabela ainda não existe.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861324F-4AB5-4C56-8EA3-E022B62552A1}"/>
              </a:ext>
            </a:extLst>
          </p:cNvPr>
          <p:cNvSpPr txBox="1">
            <a:spLocks/>
          </p:cNvSpPr>
          <p:nvPr/>
        </p:nvSpPr>
        <p:spPr>
          <a:xfrm>
            <a:off x="685800" y="3270965"/>
            <a:ext cx="10394706" cy="16691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ItemVenda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ADD CONSTRAINT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FK_ItemVenda_Produto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FOREIGN KEY 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REFERENCES Produto (Id)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ON DELETE CASCADE ON UPDATE CASCADE;</a:t>
            </a:r>
          </a:p>
        </p:txBody>
      </p:sp>
    </p:spTree>
    <p:extLst>
      <p:ext uri="{BB962C8B-B14F-4D97-AF65-F5344CB8AC3E}">
        <p14:creationId xmlns:p14="http://schemas.microsoft.com/office/powerpoint/2010/main" val="3150645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Agora vamos criar um gatilho que será acionado toda vez que um novo registro for inserido na tabela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ItemVenda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de forma a realizar automaticamente a atualização do estoque do produto vendido, diminuindo do campo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EstoqueAtual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a quantidade vendida.</a:t>
            </a:r>
          </a:p>
        </p:txBody>
      </p:sp>
    </p:spTree>
    <p:extLst>
      <p:ext uri="{BB962C8B-B14F-4D97-AF65-F5344CB8AC3E}">
        <p14:creationId xmlns:p14="http://schemas.microsoft.com/office/powerpoint/2010/main" val="3603711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7F28A-409C-4BB1-9D38-B4D9782937E1}"/>
              </a:ext>
            </a:extLst>
          </p:cNvPr>
          <p:cNvSpPr txBox="1">
            <a:spLocks/>
          </p:cNvSpPr>
          <p:nvPr/>
        </p:nvSpPr>
        <p:spPr>
          <a:xfrm>
            <a:off x="687977" y="2113807"/>
            <a:ext cx="10394706" cy="338446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TRIGGER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Tr_BaixaEstoque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AFTER INSERT ON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ItemVenda</a:t>
            </a:r>
            <a:endParaRPr lang="pt-BR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FOR EACH ROW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	UPDATE Produto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		SET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Produto.EstoqueAtual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Produto.EstoqueAtual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New.Qtde</a:t>
            </a:r>
            <a:endParaRPr lang="pt-BR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Produto.Id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New.ProdutoId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END$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60379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testar nosso gatilho, vamos primeiro fazer uma consulta a tabela de Produtos e verificar os estoques: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 em seguida, vamos realizar a inclusão de um novo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registro em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ItemVenda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e consultar novamente a tabela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de Produtos.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1F3C957-F4A8-4EC8-ACE3-91F1F7ACE873}"/>
              </a:ext>
            </a:extLst>
          </p:cNvPr>
          <p:cNvSpPr txBox="1">
            <a:spLocks/>
          </p:cNvSpPr>
          <p:nvPr/>
        </p:nvSpPr>
        <p:spPr>
          <a:xfrm>
            <a:off x="685799" y="3061549"/>
            <a:ext cx="7567551" cy="7428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Id,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FROM Produto;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8AB6DB-5886-4D60-8BEC-99DA043C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62" y="3061549"/>
            <a:ext cx="2399644" cy="1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2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Vamos realizar a venda de 4 unidades do Produto 2, que possui 15 itens em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EstoqueAtual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 E realizamos a mesma consulta que antes, temos: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1F3C957-F4A8-4EC8-ACE3-91F1F7ACE873}"/>
              </a:ext>
            </a:extLst>
          </p:cNvPr>
          <p:cNvSpPr txBox="1">
            <a:spLocks/>
          </p:cNvSpPr>
          <p:nvPr/>
        </p:nvSpPr>
        <p:spPr>
          <a:xfrm>
            <a:off x="685800" y="3092835"/>
            <a:ext cx="7555675" cy="20966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ItemVenda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(Id,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VendaId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ProdutoId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Qtde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(1, 1, 2, 4, 30, 100);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80986C-869C-47D4-BA45-DE1E6862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09" y="3092835"/>
            <a:ext cx="2668504" cy="20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06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Agora vamos criar um gatilho que será acionado toda vez que um registro for excluído da tabela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ItemVenda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de forma a realizar automaticamente a atualização do estoque do produto vendido, adicionando novamente no estoque o valor da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Qtde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do produto do item.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demonstrar o funcionamento deste gatilho, vamos apenas excluir 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ItemVenda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incluído anteriormente e consultar a tabela de produtos.</a:t>
            </a:r>
          </a:p>
        </p:txBody>
      </p:sp>
    </p:spTree>
    <p:extLst>
      <p:ext uri="{BB962C8B-B14F-4D97-AF65-F5344CB8AC3E}">
        <p14:creationId xmlns:p14="http://schemas.microsoft.com/office/powerpoint/2010/main" val="2955895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7F28A-409C-4BB1-9D38-B4D9782937E1}"/>
              </a:ext>
            </a:extLst>
          </p:cNvPr>
          <p:cNvSpPr txBox="1">
            <a:spLocks/>
          </p:cNvSpPr>
          <p:nvPr/>
        </p:nvSpPr>
        <p:spPr>
          <a:xfrm>
            <a:off x="687977" y="2113807"/>
            <a:ext cx="10394706" cy="338446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TRIGGER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Tr_EstornaEstoque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AFTER DELETE ON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ItemVenda</a:t>
            </a:r>
            <a:endParaRPr lang="pt-BR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FOR EACH ROW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	UPDATE Produto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		SET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Produto.EstoqueAtual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Produto.EstoqueAtual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Old.Qtde</a:t>
            </a:r>
            <a:endParaRPr lang="pt-BR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	WHERE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Produto.Id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Old.ProdutoId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END$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627118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Excluindo 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ItemVenda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Consultando a tabela de Produtos: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522445-4594-485D-914C-71ADF29E1567}"/>
              </a:ext>
            </a:extLst>
          </p:cNvPr>
          <p:cNvSpPr txBox="1">
            <a:spLocks/>
          </p:cNvSpPr>
          <p:nvPr/>
        </p:nvSpPr>
        <p:spPr>
          <a:xfrm>
            <a:off x="685798" y="2685036"/>
            <a:ext cx="10394707" cy="7428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DELETE 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ItemVenda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WHERE Id = 1;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97B405B-E164-4714-B493-95522CAA3146}"/>
              </a:ext>
            </a:extLst>
          </p:cNvPr>
          <p:cNvSpPr txBox="1">
            <a:spLocks/>
          </p:cNvSpPr>
          <p:nvPr/>
        </p:nvSpPr>
        <p:spPr>
          <a:xfrm>
            <a:off x="685798" y="4326511"/>
            <a:ext cx="7971314" cy="7428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Id,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FROM Produto;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6BDA48-9331-451E-996B-8018E8BC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3519432"/>
            <a:ext cx="2328391" cy="18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Um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procedimento armazenado 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pt-BR" sz="2400" b="1" dirty="0" err="1">
                <a:solidFill>
                  <a:srgbClr val="000000"/>
                </a:solidFill>
                <a:latin typeface="Open Sans"/>
              </a:rPr>
              <a:t>Stored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 Procedure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em inglês) é uma sub-rotina disponível para aplicações que acessam sistemas de bancos de dados relacionais.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Podem ser usados para validação de dados, controle de acesso, execução de declarações SQL complexas e muitas outras situações.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Desde a versão 5.0 o MySQL suporta a criação e execução de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Stored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Procedures.</a:t>
            </a:r>
          </a:p>
        </p:txBody>
      </p:sp>
    </p:spTree>
    <p:extLst>
      <p:ext uri="{BB962C8B-B14F-4D97-AF65-F5344CB8AC3E}">
        <p14:creationId xmlns:p14="http://schemas.microsoft.com/office/powerpoint/2010/main" val="3059008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excluir um trigger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excluir um trigger em MySQL usamos a declaração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DROP TRIGGER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seguida do nome do trigger, como no exemplo: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522445-4594-485D-914C-71ADF29E1567}"/>
              </a:ext>
            </a:extLst>
          </p:cNvPr>
          <p:cNvSpPr txBox="1">
            <a:spLocks/>
          </p:cNvSpPr>
          <p:nvPr/>
        </p:nvSpPr>
        <p:spPr>
          <a:xfrm>
            <a:off x="685798" y="3208433"/>
            <a:ext cx="10394707" cy="7428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TRIGGER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nome_da_trigger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5313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 – CRUD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7F28A-409C-4BB1-9D38-B4D9782937E1}"/>
              </a:ext>
            </a:extLst>
          </p:cNvPr>
          <p:cNvSpPr txBox="1">
            <a:spLocks/>
          </p:cNvSpPr>
          <p:nvPr/>
        </p:nvSpPr>
        <p:spPr>
          <a:xfrm>
            <a:off x="687977" y="2113807"/>
            <a:ext cx="10394706" cy="30220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TRIGGER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Tr_CategoriaInsert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BEFORE INSERT ON Categoria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FOR EACH ROW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   IF ((SELECT COUNT(*) FROM Categoria WHERE Nome =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NEW.Nome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) &gt; 0) THEN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   	SIGNAL SQLSTATE '45000'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 SET MESSAGE_TEXT = 'Nome já cadastrado';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   END IF;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END$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650613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 – CRUD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testar nosso nova Trigger, vamos tentar inserir novamente a Categoria ‘Homens’, utilizando nosso procedimento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PrInserirCategoria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Como resultado o MySQL,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estorou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uma exceção, com a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Mensagem que incluímos na Trigger.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522445-4594-485D-914C-71ADF29E1567}"/>
              </a:ext>
            </a:extLst>
          </p:cNvPr>
          <p:cNvSpPr txBox="1">
            <a:spLocks/>
          </p:cNvSpPr>
          <p:nvPr/>
        </p:nvSpPr>
        <p:spPr>
          <a:xfrm>
            <a:off x="685799" y="3109166"/>
            <a:ext cx="7736477" cy="63966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PrInserirCategoria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('Homens');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F3ADD6-4DBB-4D2B-993C-F6A4A350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29" y="3109166"/>
            <a:ext cx="2331401" cy="21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002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 – CRUD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Lembre-se que esse tipo de validação também pode ser criada através da aplicação de Índices únicos, como visto em aulas passadas.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demonstração, podemos criar um índice no campo Nome da Marca que torna o campo único e ainda melhor seu desempenho em consultas.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522445-4594-485D-914C-71ADF29E1567}"/>
              </a:ext>
            </a:extLst>
          </p:cNvPr>
          <p:cNvSpPr txBox="1">
            <a:spLocks/>
          </p:cNvSpPr>
          <p:nvPr/>
        </p:nvSpPr>
        <p:spPr>
          <a:xfrm>
            <a:off x="685799" y="4008326"/>
            <a:ext cx="10394707" cy="63966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UNIQUE INDEX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IdxNome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ON Marca(Nome);</a:t>
            </a:r>
          </a:p>
        </p:txBody>
      </p:sp>
    </p:spTree>
    <p:extLst>
      <p:ext uri="{BB962C8B-B14F-4D97-AF65-F5344CB8AC3E}">
        <p14:creationId xmlns:p14="http://schemas.microsoft.com/office/powerpoint/2010/main" val="893116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Trigger – CRUD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 tentarmos utilizar o procedimento de inserção de dados de Marca, o índice vai evitar que um nome seja novamente utilizado. Exemplo: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Por isso, sempre leve em consideração qual 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melhor recurso a ser utilizado no caso do seu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projeto.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522445-4594-485D-914C-71ADF29E1567}"/>
              </a:ext>
            </a:extLst>
          </p:cNvPr>
          <p:cNvSpPr txBox="1">
            <a:spLocks/>
          </p:cNvSpPr>
          <p:nvPr/>
        </p:nvSpPr>
        <p:spPr>
          <a:xfrm>
            <a:off x="685798" y="3025346"/>
            <a:ext cx="6454141" cy="63966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PrInserirMarca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('Asus');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45D33C-98DC-4B41-87E6-85F73EE5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31" y="2972006"/>
            <a:ext cx="3800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35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CAMPOS CALCULADOS EM TABELAS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CRIANDO E USANDO COLUNAS GERADAS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297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Campos calculados (ou colunas geradas) são colunas em uma tabela em um banco de dados que apresentam os resultados de uma expressão pré-definida, geralmente uma fórmula aplicada a outras colunas, da mesma forma que uma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porém sem causar overhead no banco, pois por padrão seus dados não são fisicamente armazenados na tabela.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059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Uma outra vantagem de um campo calculado é que a integridade dos dados é aumentada, pois os cálculos são realizados em nível de tabela, em vez de serem realizados por meio de queries (consultas) criadas pelo desenvolvedor.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Como citado, por padrão um campo calculado no MySQL não armazena nenhum valor – os dados são calculados no momento de uma consulta. 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558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Porém, é possível armazenar os dados de um campo gerado opcionalmente, o que significa que o cálculo é realizado e os dados são salvos na coluna. É possível até mesmo indexar um campo calculado, e uma das aplicações desses campos é na substituição de triggers, simplificando o design e a operação sobre o banco de dados.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24938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Sintaxe: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Onde: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685036"/>
            <a:ext cx="10394707" cy="140007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nome_coluna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tipo_dados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[GENERATED ALWAYS] AS expressão [VIRTUAL | STORED]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3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 seguir temos a sintaxe para criação de um Procedimento Armazenado em MySQL: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6" y="3095404"/>
            <a:ext cx="10394707" cy="147659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PROCEDURE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nome_procedimento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(parâmetros)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declarações;</a:t>
            </a:r>
          </a:p>
        </p:txBody>
      </p:sp>
    </p:spTree>
    <p:extLst>
      <p:ext uri="{BB962C8B-B14F-4D97-AF65-F5344CB8AC3E}">
        <p14:creationId xmlns:p14="http://schemas.microsoft.com/office/powerpoint/2010/main" val="39474054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GENERATED ALWAYS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é apenas uma forma de indicar explicitamente que o campo é calculado.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expressão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é a fórmula que desejamos usar para realizar o cálculo do valor da coluna.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VIRTUAL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significa que o valor do campo é calculado sempre que for realizada uma consulta a ele, mas seus dados não ficam armazenados na tabela em si. O campo nesse caso não ocupa espaço em disco. É possível criar índices secundários em colunas calculadas virtuais (com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InnoDB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894253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significa que o valor do campo é calculado (em operações de inserção e atualização de dados) e armazenado na tabela. O acesso aos dados é mais rápido nesse caso, mas obviamente ocupa mais espaço em disco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881739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CALCULADOS EM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O padrão é a criação de colunas do tipo VIRTUAL caso não seja especificada a opção. Também é possível termos colunas VIRTUAL e STORED na mesma tabela (claro que não na mesma coluna).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Uma coluna gerada pode fazer referência a outras colunas geradas, desde que elas tenham sido definidas antes na definição da tabela. Com relação às colunas base (não-geradas), é possível fazer referência a qualquer uma (exceto colunas com auto incremento), mesmo que sua definição ocorra posteriormente na tabela.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99741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Como primeiro exemplo, vamos criar uma tabela de nome 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tbl_mult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que contém três campos numéricos: dois com dados inseridos pelo usuário (num1 e num2) e um terceiro gerado pela multiplicação de num1 por num2 (num1 * num2):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24502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1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054432"/>
            <a:ext cx="10394707" cy="285007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tbl_mult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ID SMALLINT PRIMARY KEY AUTO_INCREMENT,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num1 SMALLINT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num2 SMALLINT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num3 SMALLINT GENERATED ALWAYS AS (num1 * num2) VIRTUAL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532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Como criamos a coluna gerada como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VIRTUAL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seus dados não ficam armazenados em disco.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Podemos inserir alguns registros na tabela para testar a geração dos dados no campo calculado num3: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2CE848B-F7D4-44A8-BA12-FA479564F867}"/>
              </a:ext>
            </a:extLst>
          </p:cNvPr>
          <p:cNvSpPr txBox="1">
            <a:spLocks/>
          </p:cNvSpPr>
          <p:nvPr/>
        </p:nvSpPr>
        <p:spPr>
          <a:xfrm>
            <a:off x="685799" y="3916142"/>
            <a:ext cx="10394707" cy="140007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tbl_mult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(num1, num2)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VALUES (2,1), (2,2), (2,3), (2,4);</a:t>
            </a:r>
          </a:p>
        </p:txBody>
      </p:sp>
    </p:spTree>
    <p:extLst>
      <p:ext uri="{BB962C8B-B14F-4D97-AF65-F5344CB8AC3E}">
        <p14:creationId xmlns:p14="http://schemas.microsoft.com/office/powerpoint/2010/main" val="22543083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E verificar os dados calculados realizando uma consulta à tabela: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Veja que os dados na coluna num3 mostram o resultado do cálculo especificado em cada linha da tabela.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2CE848B-F7D4-44A8-BA12-FA479564F867}"/>
              </a:ext>
            </a:extLst>
          </p:cNvPr>
          <p:cNvSpPr txBox="1">
            <a:spLocks/>
          </p:cNvSpPr>
          <p:nvPr/>
        </p:nvSpPr>
        <p:spPr>
          <a:xfrm>
            <a:off x="685799" y="2685036"/>
            <a:ext cx="6047510" cy="85773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tbl_mult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4101" name="Picture 5" descr="Colunas Geradas em MySQL">
            <a:extLst>
              <a:ext uri="{FF2B5EF4-FFF2-40B4-BE49-F238E27FC236}">
                <a16:creationId xmlns:a16="http://schemas.microsoft.com/office/drawing/2014/main" id="{A7812E0B-ABB3-4938-94FD-97122E75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19" y="2685036"/>
            <a:ext cx="2653519" cy="169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58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Vejamos outro exemplo. Suponha uma tabela de vendas contendo os campos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Preco_Produto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Qtde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Desconto e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Preco_Total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. Queremos criar essa tabela de modo que o campo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Preco_Total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seja calculado dinamicamente, multiplicando o preço do produto pela quantidade (adquirida), e aplicando um desconto percentual especificado na coluna Desconto ao preço total. Queremos também persistir o valor calculado na tabela: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74700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2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054431"/>
            <a:ext cx="10394707" cy="33725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tbl_Vendas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ID_Venda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SMALLINT PRIMARY KEY AUTO_INCREMENT,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Preco_Produto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DECIMAL(6,2)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Qtde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TINYINT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Desconto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DECIMAL(4,2)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Preco_Total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DECIMAL(6,2) AS (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Preco_Produto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Qtde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(1 -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Desconto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/ 100)) STORED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38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Vamos inserir alguns dados de vendas na tabela e depois verificar se o preço total foi calculado corretamente: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2CE848B-F7D4-44A8-BA12-FA479564F867}"/>
              </a:ext>
            </a:extLst>
          </p:cNvPr>
          <p:cNvSpPr txBox="1">
            <a:spLocks/>
          </p:cNvSpPr>
          <p:nvPr/>
        </p:nvSpPr>
        <p:spPr>
          <a:xfrm>
            <a:off x="685799" y="3004457"/>
            <a:ext cx="10394707" cy="231176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tbl_Vendas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Preco_Produto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Qtde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Desconto)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(50.00, 2, 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(65.00, 3, 15),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(100.00, 1, 12),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(132.00, 3, 18);</a:t>
            </a:r>
          </a:p>
        </p:txBody>
      </p:sp>
    </p:spTree>
    <p:extLst>
      <p:ext uri="{BB962C8B-B14F-4D97-AF65-F5344CB8AC3E}">
        <p14:creationId xmlns:p14="http://schemas.microsoft.com/office/powerpoint/2010/main" val="382267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invocar uma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procedure usamos a instrução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CALL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2690702"/>
            <a:ext cx="10394707" cy="7382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nome_procedimento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(parâmetros);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618777-D76C-4B09-96E2-35B958FA65A7}"/>
              </a:ext>
            </a:extLst>
          </p:cNvPr>
          <p:cNvSpPr txBox="1"/>
          <p:nvPr/>
        </p:nvSpPr>
        <p:spPr>
          <a:xfrm>
            <a:off x="685797" y="3623397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Vamos agora a alguns exemplos práticos: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1633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Agora vamos efetuar a consulta para visualizar os dados na tabela: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Note que o campo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Preco_Total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possui os preços calculados corretamente para cada produto vendido.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2CE848B-F7D4-44A8-BA12-FA479564F867}"/>
              </a:ext>
            </a:extLst>
          </p:cNvPr>
          <p:cNvSpPr txBox="1">
            <a:spLocks/>
          </p:cNvSpPr>
          <p:nvPr/>
        </p:nvSpPr>
        <p:spPr>
          <a:xfrm>
            <a:off x="685799" y="2622691"/>
            <a:ext cx="4456217" cy="71252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tbl_Vendas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5" name="Picture 5" descr="Colunas Geradas MySQL">
            <a:extLst>
              <a:ext uri="{FF2B5EF4-FFF2-40B4-BE49-F238E27FC236}">
                <a16:creationId xmlns:a16="http://schemas.microsoft.com/office/drawing/2014/main" id="{7B539709-ED93-480B-905B-1EAB5334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61" y="2622691"/>
            <a:ext cx="5493306" cy="17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49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Observações importantes: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2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Uma coluna calculada não pode ter a restrição NOT NULL aplicada, e também não pode ter dados inseridos por uma declaração INSERT e nem modificados por um UPDATE.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Também não pode ser utilizada com definições de restrição DEFAULT e FOREIGN KEY (chave estrangeira).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Não é necessário especificar o tipo de dados do campo calculado ao criar a tabela.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Colunas persistidas ocupam mais espaço em disco do que colunas calculadas virtuais (sem PERSISTED).</a:t>
            </a:r>
            <a:endParaRPr lang="pt-BR" sz="20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280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4050</Words>
  <Application>Microsoft Office PowerPoint</Application>
  <PresentationFormat>Widescreen</PresentationFormat>
  <Paragraphs>535</Paragraphs>
  <Slides>91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91</vt:i4>
      </vt:variant>
    </vt:vector>
  </HeadingPairs>
  <TitlesOfParts>
    <vt:vector size="96" baseType="lpstr">
      <vt:lpstr>Arial</vt:lpstr>
      <vt:lpstr>Impact</vt:lpstr>
      <vt:lpstr>Open Sans</vt:lpstr>
      <vt:lpstr>Segoe UI</vt:lpstr>
      <vt:lpstr>Main Event</vt:lpstr>
      <vt:lpstr>BANCO DE DADOS III</vt:lpstr>
      <vt:lpstr>BEGIN - END</vt:lpstr>
      <vt:lpstr>Blocos BEGIN / END</vt:lpstr>
      <vt:lpstr>Blocos BEGIN / END</vt:lpstr>
      <vt:lpstr>Blocos BEGIN / END</vt:lpstr>
      <vt:lpstr>STORED PROCEDURES</vt:lpstr>
      <vt:lpstr>Stored procedures – mysql</vt:lpstr>
      <vt:lpstr>Stored procedures – mysql</vt:lpstr>
      <vt:lpstr>Stored procedures – mysql</vt:lpstr>
      <vt:lpstr>Stored procedures – exemplo 1</vt:lpstr>
      <vt:lpstr>Stored procedures – exemplo 2</vt:lpstr>
      <vt:lpstr>Stored procedures – exemplo 2</vt:lpstr>
      <vt:lpstr>Stored procedures – exemplo 3</vt:lpstr>
      <vt:lpstr>Stored procedures – exemplo 3</vt:lpstr>
      <vt:lpstr>Stored procedures – exemplo 4</vt:lpstr>
      <vt:lpstr>Stored procedures – mysql</vt:lpstr>
      <vt:lpstr>Outros exemplos de stored procedure</vt:lpstr>
      <vt:lpstr>Exemplo – BAIXA de ESTOQUE</vt:lpstr>
      <vt:lpstr>Exemplo – BAIXA de ESTOQUE</vt:lpstr>
      <vt:lpstr>Exemplo – BAIXA de ESTOQUE</vt:lpstr>
      <vt:lpstr>Exemplo – total em estoque</vt:lpstr>
      <vt:lpstr>Exemplo – total em estoque</vt:lpstr>
      <vt:lpstr>Exemplo – estoque baixo</vt:lpstr>
      <vt:lpstr>Exemplo – total em estoque</vt:lpstr>
      <vt:lpstr>STORED PROCEDURE – CRUD</vt:lpstr>
      <vt:lpstr>SP CATEGORIA</vt:lpstr>
      <vt:lpstr>Sp categoria – CREATE</vt:lpstr>
      <vt:lpstr>sP categoria – CALL CREATE</vt:lpstr>
      <vt:lpstr>Sp categoria – read all</vt:lpstr>
      <vt:lpstr>sP categoria – CALL read all</vt:lpstr>
      <vt:lpstr>SP CATEGORIA – READ ID</vt:lpstr>
      <vt:lpstr>sP categoria – CALL read id</vt:lpstr>
      <vt:lpstr>SP categoria – UPDATE</vt:lpstr>
      <vt:lpstr>SP categoria – CALL UPDATE</vt:lpstr>
      <vt:lpstr>SP categoria – DELETE</vt:lpstr>
      <vt:lpstr>SP categoria – CALL DELETE</vt:lpstr>
      <vt:lpstr>SP marca</vt:lpstr>
      <vt:lpstr>Sp MARCA – CREATE</vt:lpstr>
      <vt:lpstr>Sp MARCA – read all</vt:lpstr>
      <vt:lpstr>SP MARCA – READ ID</vt:lpstr>
      <vt:lpstr>SP MARCA – UPDATE</vt:lpstr>
      <vt:lpstr>SP MARCA – DELETE</vt:lpstr>
      <vt:lpstr>SP produto</vt:lpstr>
      <vt:lpstr>SP produto</vt:lpstr>
      <vt:lpstr>Sp produto – CREATE</vt:lpstr>
      <vt:lpstr>sP produto – CALL CREATE</vt:lpstr>
      <vt:lpstr>Sp PRODUTO – read all</vt:lpstr>
      <vt:lpstr>Sp PRODUTO – call read all</vt:lpstr>
      <vt:lpstr>Sp PRODUTO – read id</vt:lpstr>
      <vt:lpstr>Sp PRODUTO – call read id</vt:lpstr>
      <vt:lpstr>SP produto – UPDATE</vt:lpstr>
      <vt:lpstr>SP produto – DELETE</vt:lpstr>
      <vt:lpstr>triggers</vt:lpstr>
      <vt:lpstr>triggers</vt:lpstr>
      <vt:lpstr>triggers</vt:lpstr>
      <vt:lpstr>Triggers vs stored procedure</vt:lpstr>
      <vt:lpstr>Triggers vs stored procedure</vt:lpstr>
      <vt:lpstr>Aplicações dos Triggers</vt:lpstr>
      <vt:lpstr>Modos de Disparo de um Trigger</vt:lpstr>
      <vt:lpstr>Sintaxe para criação de um trigger em MySQL</vt:lpstr>
      <vt:lpstr>Exemplo de trigger</vt:lpstr>
      <vt:lpstr>Exemplo de trigger</vt:lpstr>
      <vt:lpstr>Exemplo de trigger</vt:lpstr>
      <vt:lpstr>Exemplo de trigger</vt:lpstr>
      <vt:lpstr>Exemplo de trigger</vt:lpstr>
      <vt:lpstr>Exemplo de trigger</vt:lpstr>
      <vt:lpstr>Exemplo de trigger</vt:lpstr>
      <vt:lpstr>Exemplo de trigger</vt:lpstr>
      <vt:lpstr>Exemplo de trigger</vt:lpstr>
      <vt:lpstr>Como excluir um trigger</vt:lpstr>
      <vt:lpstr>TRIGGER – CRUD</vt:lpstr>
      <vt:lpstr>Trigger – CRUD</vt:lpstr>
      <vt:lpstr>Trigger – CRUD</vt:lpstr>
      <vt:lpstr>Trigger – CRUD</vt:lpstr>
      <vt:lpstr>CAMPOS CALCULADOS EM TABELAS</vt:lpstr>
      <vt:lpstr>CAMPOS CALCULADOS EM TABELAS</vt:lpstr>
      <vt:lpstr>CAMPOS CALCULADOS EM TABELAS</vt:lpstr>
      <vt:lpstr>CAMPOS CALCULADOS EM TABELAS</vt:lpstr>
      <vt:lpstr>CAMPOS CALCULADOS EM TABELAS</vt:lpstr>
      <vt:lpstr>CAMPOS CALCULADOS EM TABELAS</vt:lpstr>
      <vt:lpstr>CAMPOS CALCULADOS EM TABELAS</vt:lpstr>
      <vt:lpstr>CAMPOS CALCULADOS EM TABELAS</vt:lpstr>
      <vt:lpstr>Exemplo 1</vt:lpstr>
      <vt:lpstr>Exemplo 1</vt:lpstr>
      <vt:lpstr>Exemplo 1</vt:lpstr>
      <vt:lpstr>Exemplo 1</vt:lpstr>
      <vt:lpstr>Exemplo 2</vt:lpstr>
      <vt:lpstr>Exemplo 2</vt:lpstr>
      <vt:lpstr>Exemplo 2</vt:lpstr>
      <vt:lpstr>Exemplo 2</vt:lpstr>
      <vt:lpstr>Observações importantes: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</dc:title>
  <dc:creator>José Antonio Gallo Junior</dc:creator>
  <cp:lastModifiedBy>José Antonio Gallo Junior</cp:lastModifiedBy>
  <cp:revision>31</cp:revision>
  <dcterms:created xsi:type="dcterms:W3CDTF">2020-10-22T15:09:06Z</dcterms:created>
  <dcterms:modified xsi:type="dcterms:W3CDTF">2020-10-29T22:59:25Z</dcterms:modified>
</cp:coreProperties>
</file>