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450" r:id="rId3"/>
    <p:sldId id="449" r:id="rId4"/>
    <p:sldId id="563" r:id="rId5"/>
    <p:sldId id="486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3" r:id="rId16"/>
    <p:sldId id="574" r:id="rId17"/>
    <p:sldId id="576" r:id="rId18"/>
    <p:sldId id="575" r:id="rId19"/>
    <p:sldId id="577" r:id="rId20"/>
    <p:sldId id="578" r:id="rId21"/>
    <p:sldId id="579" r:id="rId22"/>
    <p:sldId id="580" r:id="rId23"/>
    <p:sldId id="581" r:id="rId24"/>
    <p:sldId id="5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Antonio Gallo Junior" initials="JAGJ" lastIdx="1" clrIdx="0">
    <p:extLst>
      <p:ext uri="{19B8F6BF-5375-455C-9EA6-DF929625EA0E}">
        <p15:presenceInfo xmlns:p15="http://schemas.microsoft.com/office/powerpoint/2012/main" userId="8d029d2e7f6d4f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8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2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39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06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44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6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6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5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3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53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6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7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504CC9-982A-471A-9719-F18061E578F8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7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rtual_colum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FAEF2-3F4D-4A85-9EC1-B50F544F9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864728"/>
            <a:ext cx="5670360" cy="5128544"/>
          </a:xfrm>
        </p:spPr>
        <p:txBody>
          <a:bodyPr anchor="ctr">
            <a:normAutofit/>
          </a:bodyPr>
          <a:lstStyle/>
          <a:p>
            <a:pPr algn="l"/>
            <a:r>
              <a:rPr lang="pt-BR" sz="8800" b="1" dirty="0"/>
              <a:t>BANCO DE DADOS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4A1EE-9DC3-47C0-AF67-41281AC1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864729"/>
            <a:ext cx="3349500" cy="512854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José Antonio Gallo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JunioR</a:t>
            </a:r>
            <a:endParaRPr lang="pt-B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71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Alterando uma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Podemos testá-la com uma consulta: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8" y="2646122"/>
            <a:ext cx="10394707" cy="68851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* FROM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vw_Produtos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FA81DA-5E69-4C42-888A-9D6747DA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1" y="3492596"/>
            <a:ext cx="9167657" cy="18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Excluindo </a:t>
            </a:r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Se precisarmos excluir uma </a:t>
            </a:r>
            <a:r>
              <a:rPr lang="pt-BR" sz="2400" b="1" dirty="0" err="1">
                <a:solidFill>
                  <a:srgbClr val="000000"/>
                </a:solidFill>
                <a:latin typeface="Open Sans"/>
              </a:rPr>
              <a:t>V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MySQL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basta usar o comando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inherit"/>
              </a:rPr>
              <a:t>DROP VIEW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 seguido do nome da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algn="just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Vamos excluir a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vw_Produtos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32DD35F-65C5-46A3-B2C2-B8A1EC6E1D28}"/>
              </a:ext>
            </a:extLst>
          </p:cNvPr>
          <p:cNvSpPr txBox="1">
            <a:spLocks/>
          </p:cNvSpPr>
          <p:nvPr/>
        </p:nvSpPr>
        <p:spPr>
          <a:xfrm>
            <a:off x="685798" y="3429000"/>
            <a:ext cx="10394707" cy="75500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VIEW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vw_Produtos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92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RESUMindo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É bom entender que essa “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tabela virtual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” que é criada, não é bem uma tabela física criada em memória com todos os dados que você precisa. A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é apenas uma forma de traduzir uma </a:t>
            </a:r>
            <a:r>
              <a:rPr lang="pt-BR" sz="2400" b="1" i="1" dirty="0">
                <a:solidFill>
                  <a:srgbClr val="000000"/>
                </a:solidFill>
                <a:effectLst/>
                <a:latin typeface="Open Sans"/>
              </a:rPr>
              <a:t>query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para outra </a:t>
            </a:r>
            <a:r>
              <a:rPr lang="pt-BR" sz="2400" b="1" i="1" dirty="0">
                <a:solidFill>
                  <a:srgbClr val="000000"/>
                </a:solidFill>
                <a:effectLst/>
                <a:latin typeface="Open Sans"/>
              </a:rPr>
              <a:t>query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mais complexa. Mas uma otimização pode acabar tornando sim uma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comum em tabela física. Claro isto depende da implementação do Banco de Dados.</a:t>
            </a:r>
          </a:p>
          <a:p>
            <a:pPr algn="just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Uma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é muito usada para ajudar a dar entendimento do projeto lógico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90773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Você pode usar este resultado em outras consultas diminuindo a complexidade, afinal você fará referência a uma tabela virtual montada fora desta consulta. De uma certa forma podemos considerar como 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syntax</a:t>
            </a:r>
            <a:r>
              <a:rPr lang="pt-BR" sz="2400" b="1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sugar</a:t>
            </a:r>
            <a:r>
              <a:rPr lang="pt-BR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uma </a:t>
            </a:r>
            <a:r>
              <a:rPr lang="pt-BR" sz="2400" b="1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Você tem uma visão mais limitada dos dados sem grandes preocupações.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Estas </a:t>
            </a:r>
            <a:r>
              <a:rPr lang="pt-BR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pré-definidas ficam armazenadas e você não precisa lembrar de como criá-las. </a:t>
            </a:r>
            <a:r>
              <a:rPr lang="pt-BR" sz="2400" b="1" i="0" dirty="0">
                <a:solidFill>
                  <a:schemeClr val="accent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 confundir com resultados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o próprio nome ajuda identificar elas permitem criar uma visão mais lógica para um humano entender a modelagem.</a:t>
            </a:r>
          </a:p>
        </p:txBody>
      </p:sp>
    </p:spTree>
    <p:extLst>
      <p:ext uri="{BB962C8B-B14F-4D97-AF65-F5344CB8AC3E}">
        <p14:creationId xmlns:p14="http://schemas.microsoft.com/office/powerpoint/2010/main" val="185668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Eventualmente o banco de dados </a:t>
            </a:r>
            <a:r>
              <a:rPr lang="pt-BR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pode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fazer algumas otimizações por já ter conhecimento das </a:t>
            </a:r>
            <a:r>
              <a:rPr lang="pt-BR" sz="2400" b="1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queries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utilizadas nas 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Mas normalmente isto depende até mais das estatísticas coletadas.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Você pode colocar permissões na 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ou seja, você pode proibir acesso à tabelas em seu estado bruto, mas em uma certa condição o usuário pode ter acesso à informação da forma como você definiu na 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Você controla melhor o que e como o usuário pode acessar a informação. Funciona como um </a:t>
            </a:r>
            <a:r>
              <a:rPr lang="pt-BR" sz="2400" b="1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firewall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27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Facilita a troca do modelo físico sem o perigo de quebrar </a:t>
            </a:r>
            <a:r>
              <a:rPr lang="pt-BR" sz="2400" b="1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queries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existentes.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Regras de negócio podem ser adotadas nas 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 maneira como você vai acessar os dados está pré-definida. Isto é útil para formatar dados, ajudar ferramentas externas e facilitar o acesso via </a:t>
            </a:r>
            <a:r>
              <a:rPr lang="pt-BR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Pense em </a:t>
            </a:r>
            <a:r>
              <a:rPr lang="pt-BR" sz="2400" b="0" i="0" u="sng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colunas computadas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Você pode usá-las como um </a:t>
            </a:r>
            <a:r>
              <a:rPr lang="pt-BR" sz="2400" b="1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proxy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e realizar operações sempre que os dados sejam acessados.</a:t>
            </a:r>
          </a:p>
        </p:txBody>
      </p:sp>
    </p:spTree>
    <p:extLst>
      <p:ext uri="{BB962C8B-B14F-4D97-AF65-F5344CB8AC3E}">
        <p14:creationId xmlns:p14="http://schemas.microsoft.com/office/powerpoint/2010/main" val="333454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Podem facilitar o acesso em base legada, tornando migrações e transições indolores.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a 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for materializada pode ter ganho de performance para o acesso aos dados já “consolidados”.</a:t>
            </a:r>
          </a:p>
        </p:txBody>
      </p:sp>
    </p:spTree>
    <p:extLst>
      <p:ext uri="{BB962C8B-B14F-4D97-AF65-F5344CB8AC3E}">
        <p14:creationId xmlns:p14="http://schemas.microsoft.com/office/powerpoint/2010/main" val="378220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desVANTAGENS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Esconde uma complexidade da </a:t>
            </a:r>
            <a:r>
              <a:rPr lang="pt-BR" sz="2400" b="1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podendo enganar o desenvolvedor quanto à performance necessária para acessar determinada informação. E pode ser pior quando 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usam outras 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views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Em alguns casos você pode estar fazendo consultas desnecessárias sem saber de forma muito intensiva.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Cria uma camada extra. Mais objetos para administrar. Algumas pessoas consideram isto um aumento de complexidade. Uma outra forma de ver isto é que uma 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pode ser mal usada.</a:t>
            </a:r>
          </a:p>
        </p:txBody>
      </p:sp>
    </p:spTree>
    <p:extLst>
      <p:ext uri="{BB962C8B-B14F-4D97-AF65-F5344CB8AC3E}">
        <p14:creationId xmlns:p14="http://schemas.microsoft.com/office/powerpoint/2010/main" val="35006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desVANTAGENS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Pode limitar exageradamente o que o usuário pode acessar impedindo certas tarefas.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a 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materializada fará com que alterações nas tabelas reais envolvidas sejam mais lentas, afinal são mais tabelas para atualizar. Este tipo de </a:t>
            </a:r>
            <a:r>
              <a:rPr lang="pt-BR" sz="2400" b="1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funciona de forma semelhante a um gatilho.</a:t>
            </a:r>
          </a:p>
        </p:txBody>
      </p:sp>
    </p:spTree>
    <p:extLst>
      <p:ext uri="{BB962C8B-B14F-4D97-AF65-F5344CB8AC3E}">
        <p14:creationId xmlns:p14="http://schemas.microsoft.com/office/powerpoint/2010/main" val="70596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Concluindo –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pt-BR" sz="24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é uma consulta simples armazenada no banco de dados que cria uma ilusão de ser uma tabela, e pode ser usada em diversas operações para: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pt-BR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implificar as </a:t>
            </a:r>
            <a:r>
              <a:rPr lang="pt-BR" sz="2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queries</a:t>
            </a:r>
            <a:r>
              <a:rPr lang="pt-BR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facilitar o acesso à determinadas informações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Conformar melhor com o modelo lógico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pt-BR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ermitir controlar melhor o acesso aos dados para determinados usuários. Pode-se criar uma </a:t>
            </a:r>
            <a:r>
              <a:rPr lang="pt-BR" sz="22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 determinas colunas e dar permissão de acesso a um usuário ou grupo para esta </a:t>
            </a:r>
            <a:r>
              <a:rPr lang="pt-BR" sz="22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não para a tabela física, aí ele só terá acesso a estes dados.</a:t>
            </a:r>
          </a:p>
        </p:txBody>
      </p:sp>
    </p:spTree>
    <p:extLst>
      <p:ext uri="{BB962C8B-B14F-4D97-AF65-F5344CB8AC3E}">
        <p14:creationId xmlns:p14="http://schemas.microsoft.com/office/powerpoint/2010/main" val="385277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VIEWS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009" y="4773336"/>
            <a:ext cx="7944057" cy="1274138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Visões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Exibições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Premonições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068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Concluindo –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 conjunto de dados da </a:t>
            </a:r>
            <a:r>
              <a:rPr lang="pt-BR" sz="24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é gerado no momento que é solicitado (se nenhuma otimização for feito pelo banco de dados). E este é o único custo, que nem pode ser considerado exatamente de extra porque se está usando ela, provavelmente precisaria fazer isto de qualquer jeito.</a:t>
            </a:r>
          </a:p>
        </p:txBody>
      </p:sp>
    </p:spTree>
    <p:extLst>
      <p:ext uri="{BB962C8B-B14F-4D97-AF65-F5344CB8AC3E}">
        <p14:creationId xmlns:p14="http://schemas.microsoft.com/office/powerpoint/2010/main" val="151510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Concluindo – </a:t>
            </a:r>
            <a:r>
              <a:rPr lang="pt-BR" dirty="0" err="1"/>
              <a:t>materialized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 é uma </a:t>
            </a:r>
            <a:r>
              <a:rPr lang="pt-BR" sz="24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cria uma tabela auxiliar para armazenar os dados da </a:t>
            </a:r>
            <a:r>
              <a:rPr lang="pt-BR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estabelecida pela </a:t>
            </a:r>
            <a:r>
              <a:rPr lang="pt-BR" sz="24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Assim o banco de dados cria uma espécie de gatilho automático para que toda atualização de dados nas colunas envolvidas atualize também a visão materializada (tabela auxiliar), permitindo assim o acesso direto aos dados sem maiores processamentos em uma consulta.</a:t>
            </a:r>
          </a:p>
        </p:txBody>
      </p:sp>
    </p:spTree>
    <p:extLst>
      <p:ext uri="{BB962C8B-B14F-4D97-AF65-F5344CB8AC3E}">
        <p14:creationId xmlns:p14="http://schemas.microsoft.com/office/powerpoint/2010/main" val="3889230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Concluindo – </a:t>
            </a:r>
            <a:r>
              <a:rPr lang="pt-BR" dirty="0" err="1"/>
              <a:t>materialized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 ela você ganha performance de acesso aos dados, mas passa ter um custo maior de atualização dos dados. Precisa analisar o que é mais interessante em cada caso. Então esta é uma otimização de acesso.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Ela, obviamente, ocupa espaço em disco.</a:t>
            </a:r>
          </a:p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Estas são as principais vantagens e desvantagens dela sobre a </a:t>
            </a:r>
            <a:r>
              <a:rPr lang="pt-BR" sz="24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3160024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Concluindo – </a:t>
            </a:r>
            <a:r>
              <a:rPr lang="pt-BR" dirty="0" err="1"/>
              <a:t>materialized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Fora o fato de haver armazenamento dos dados, elas funcionam de forma essencialmente idênticas (pode variam um pouco dependendo do fornecedor de banco de dados).</a:t>
            </a:r>
          </a:p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 possível simular uma </a:t>
            </a:r>
            <a:r>
              <a:rPr lang="pt-BR" sz="24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materialized</a:t>
            </a:r>
            <a:r>
              <a:rPr lang="pt-BR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4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</a:t>
            </a:r>
            <a:r>
              <a:rPr lang="pt-BR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todo banco de dados que tenha um mecanismo de </a:t>
            </a:r>
            <a:r>
              <a:rPr lang="pt-BR" sz="24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</a:t>
            </a:r>
            <a:r>
              <a:rPr lang="pt-BR" sz="24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07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Lembre-se:</a:t>
            </a:r>
          </a:p>
        </p:txBody>
      </p:sp>
      <p:pic>
        <p:nvPicPr>
          <p:cNvPr id="5" name="Imagem 4" descr="Imagem editada de cachorro marrom&#10;&#10;Descrição gerada automaticamente com confiança média">
            <a:extLst>
              <a:ext uri="{FF2B5EF4-FFF2-40B4-BE49-F238E27FC236}">
                <a16:creationId xmlns:a16="http://schemas.microsoft.com/office/drawing/2014/main" id="{349D5B3A-F391-4F11-8A90-53C215E0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44" y="685800"/>
            <a:ext cx="3203560" cy="4373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6E8699B-69DF-4BEC-A4B8-14E46256DF39}"/>
              </a:ext>
            </a:extLst>
          </p:cNvPr>
          <p:cNvSpPr txBox="1"/>
          <p:nvPr/>
        </p:nvSpPr>
        <p:spPr>
          <a:xfrm>
            <a:off x="685799" y="2026495"/>
            <a:ext cx="62351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Quando passar por uma situação difícil, pare, respire, descanse, faça algo que goste e só depois volte e olhe seu problema novamente.</a:t>
            </a:r>
          </a:p>
          <a:p>
            <a:pPr algn="just"/>
            <a:endParaRPr lang="pt-BR" sz="2600" b="1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pt-BR" sz="2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solução pode ser bem mais simples do que você havia pensado.</a:t>
            </a:r>
          </a:p>
        </p:txBody>
      </p:sp>
    </p:spTree>
    <p:extLst>
      <p:ext uri="{BB962C8B-B14F-4D97-AF65-F5344CB8AC3E}">
        <p14:creationId xmlns:p14="http://schemas.microsoft.com/office/powerpoint/2010/main" val="25172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Views</a:t>
            </a:r>
            <a:r>
              <a:rPr lang="pt-BR" dirty="0"/>
              <a:t> (Visões)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6882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Uma </a:t>
            </a:r>
            <a:r>
              <a:rPr lang="pt-BR" sz="22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 (Exibição / Visão) é uma tabela virtual (estrutura de dados) baseada no conjunto de resultados de uma consulta SQL, criada a partir de um conjunto de tabelas (ou outras </a:t>
            </a:r>
            <a:r>
              <a:rPr lang="pt-BR" sz="2200" b="1" i="0" dirty="0" err="1">
                <a:solidFill>
                  <a:srgbClr val="000000"/>
                </a:solidFill>
                <a:effectLst/>
                <a:latin typeface="Open Sans"/>
              </a:rPr>
              <a:t>Views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) presentes no banco, que servem com </a:t>
            </a:r>
            <a:r>
              <a:rPr lang="pt-BR" sz="2200" b="0" i="1" dirty="0">
                <a:solidFill>
                  <a:srgbClr val="000000"/>
                </a:solidFill>
                <a:effectLst/>
                <a:latin typeface="Open Sans"/>
              </a:rPr>
              <a:t>tabelas-base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algn="just" fontAlgn="base"/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Contém linhas e colunas como uma tabela real, e pode receber comandos como declarações </a:t>
            </a:r>
            <a:r>
              <a:rPr lang="pt-BR" sz="2200" b="1" i="0" dirty="0">
                <a:solidFill>
                  <a:srgbClr val="000000"/>
                </a:solidFill>
                <a:effectLst/>
                <a:latin typeface="Open Sans"/>
              </a:rPr>
              <a:t>JOIN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pt-BR" sz="2200" b="1" i="0" dirty="0">
                <a:solidFill>
                  <a:srgbClr val="000000"/>
                </a:solidFill>
                <a:effectLst/>
                <a:latin typeface="Open Sans"/>
              </a:rPr>
              <a:t>WHERE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 e </a:t>
            </a:r>
            <a:r>
              <a:rPr lang="pt-BR" sz="2200" b="1" i="0" dirty="0">
                <a:solidFill>
                  <a:srgbClr val="000000"/>
                </a:solidFill>
                <a:effectLst/>
                <a:latin typeface="Open Sans"/>
              </a:rPr>
              <a:t>funções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 como uma tabela normal. A </a:t>
            </a:r>
            <a:r>
              <a:rPr lang="pt-BR" sz="22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 fica armazenada no banco de dados.</a:t>
            </a:r>
          </a:p>
          <a:p>
            <a:pPr algn="just" fontAlgn="base"/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Mostra sempre resultados de dados atualizados, pois o motor do banco de dados recria os dados toda vez que um usuário consulta a visão.</a:t>
            </a:r>
          </a:p>
        </p:txBody>
      </p:sp>
    </p:spTree>
    <p:extLst>
      <p:ext uri="{BB962C8B-B14F-4D97-AF65-F5344CB8AC3E}">
        <p14:creationId xmlns:p14="http://schemas.microsoft.com/office/powerpoint/2010/main" val="338043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Aplicações das </a:t>
            </a:r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Usamos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views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para propósitos diversos: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simplificar o acesso a dados que estão armazenados em múltiplas tabelas relacionadas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Implementar segurança nos dados de uma tabela, por exemplo criando uma visão que limite os dados que podem ser acessados, por meio de uma cláusula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WHERE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Prover isolamento de uma aplicação da estrutura específica de tabelas do banco acessado.</a:t>
            </a:r>
          </a:p>
        </p:txBody>
      </p:sp>
    </p:spTree>
    <p:extLst>
      <p:ext uri="{BB962C8B-B14F-4D97-AF65-F5344CB8AC3E}">
        <p14:creationId xmlns:p14="http://schemas.microsoft.com/office/powerpoint/2010/main" val="93159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</a:t>
            </a:r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Podemos criar uma visão no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MySQL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usando a sintaxe abaixo: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8" y="2676892"/>
            <a:ext cx="10394707" cy="239099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VIEW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Nome_visão</a:t>
            </a:r>
            <a:endParaRPr lang="pt-BR" sz="22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AS SELECT 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colunas</a:t>
            </a:r>
          </a:p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tabela</a:t>
            </a:r>
          </a:p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condições</a:t>
            </a:r>
          </a:p>
        </p:txBody>
      </p:sp>
    </p:spTree>
    <p:extLst>
      <p:ext uri="{BB962C8B-B14F-4D97-AF65-F5344CB8AC3E}">
        <p14:creationId xmlns:p14="http://schemas.microsoft.com/office/powerpoint/2010/main" val="90108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</a:t>
            </a:r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200" b="1" i="0" dirty="0">
                <a:solidFill>
                  <a:srgbClr val="000000"/>
                </a:solidFill>
                <a:effectLst/>
                <a:latin typeface="Open Sans"/>
              </a:rPr>
              <a:t>Exemplo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: Vamos criar uma </a:t>
            </a:r>
            <a:r>
              <a:rPr lang="pt-BR" sz="22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 de nome </a:t>
            </a:r>
            <a:r>
              <a:rPr lang="pt-BR" sz="2200" b="1" i="0" dirty="0" err="1">
                <a:solidFill>
                  <a:srgbClr val="000000"/>
                </a:solidFill>
                <a:effectLst/>
                <a:latin typeface="Open Sans"/>
              </a:rPr>
              <a:t>vw_Produtos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 que retorne ao ser consultada os nomes dos produtos com e suas respectivas marcas e categorias, eliminando a necessidade de realizar </a:t>
            </a:r>
            <a:r>
              <a:rPr lang="pt-BR" sz="2200" b="1" i="0" dirty="0">
                <a:solidFill>
                  <a:srgbClr val="000000"/>
                </a:solidFill>
                <a:effectLst/>
                <a:latin typeface="Open Sans"/>
              </a:rPr>
              <a:t>INNER JOIN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Open Sans"/>
              </a:rPr>
              <a:t>toda vez que precisarmos desses dados: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8" y="3473046"/>
            <a:ext cx="10394707" cy="19294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VIEW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vw_Produtos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</a:p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Produto,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Marca.Nome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Marca,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Categoria.Nome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Categoria</a:t>
            </a:r>
          </a:p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Produto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INNER JOIN 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Marca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Produto.MarcaId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Marca.Id</a:t>
            </a:r>
            <a:endParaRPr lang="pt-BR" sz="22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INNER JOIN 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Categoria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Produto.CategoriaId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Categoria.Id</a:t>
            </a:r>
            <a:endParaRPr lang="pt-BR" sz="22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6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usar a </a:t>
            </a:r>
            <a:r>
              <a:rPr lang="pt-BR" dirty="0" err="1"/>
              <a:t>View</a:t>
            </a:r>
            <a:r>
              <a:rPr lang="pt-BR" dirty="0"/>
              <a:t> criada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Vamos utilizar a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criada, realizando uma consulta nela como se estivéssemos consultando uma tabela real do banco de dados:</a:t>
            </a:r>
          </a:p>
          <a:p>
            <a:br>
              <a:rPr lang="pt-BR" sz="2400" dirty="0"/>
            </a:br>
            <a:endParaRPr lang="pt-BR" sz="24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9" y="2977476"/>
            <a:ext cx="10394707" cy="68851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* FROM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vw_Produtos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078F2F-E914-4320-8BCF-A9DD40322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92"/>
          <a:stretch/>
        </p:blipFill>
        <p:spPr>
          <a:xfrm>
            <a:off x="2930214" y="3737738"/>
            <a:ext cx="6331571" cy="161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usar a </a:t>
            </a:r>
            <a:r>
              <a:rPr lang="pt-BR" dirty="0" err="1"/>
              <a:t>View</a:t>
            </a:r>
            <a:r>
              <a:rPr lang="pt-BR" dirty="0"/>
              <a:t> criada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Veja como ficou mais simples retornar os nomes dos produtos com o nome das marcas e suas categorias agora – o código fica muito mais limpo e simples, facilitando por exemplo sua incorporação em uma aplicação que acesse o banco de dados 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MySQL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91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Alterando uma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Podemos alterar uma </a:t>
            </a:r>
            <a:r>
              <a:rPr lang="pt-BR" sz="2400" b="1" dirty="0" err="1">
                <a:solidFill>
                  <a:srgbClr val="000000"/>
                </a:solidFill>
                <a:latin typeface="Open Sans"/>
              </a:rPr>
              <a:t>V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para que ela funcione de forma diferente, usando o comando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ALTER VIEW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. Vamos alterar a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View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Open Sans"/>
              </a:rPr>
              <a:t>vw_Produtos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incluir também os preços dos produtos. Veja o código abaixo: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32DD35F-65C5-46A3-B2C2-B8A1EC6E1D28}"/>
              </a:ext>
            </a:extLst>
          </p:cNvPr>
          <p:cNvSpPr txBox="1">
            <a:spLocks/>
          </p:cNvSpPr>
          <p:nvPr/>
        </p:nvSpPr>
        <p:spPr>
          <a:xfrm>
            <a:off x="685798" y="3473046"/>
            <a:ext cx="10394707" cy="19294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ALTER VIEW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vw_Produtos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</a:p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Produto,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Marca.Nome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Marca,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Categoria.Nome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Categoria,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Produto.ValorVenda</a:t>
            </a:r>
            <a:endParaRPr lang="pt-BR" sz="22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Produto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INNER JOIN 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Marca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Produto.MarcaId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Marca.Id</a:t>
            </a:r>
            <a:endParaRPr lang="pt-BR" sz="22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INNER JOIN 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Categoria </a:t>
            </a:r>
            <a:r>
              <a:rPr lang="pt-BR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Produto.CategoriaId</a:t>
            </a:r>
            <a:r>
              <a:rPr lang="pt-BR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2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Categoria.Id</a:t>
            </a:r>
            <a:endParaRPr lang="pt-BR" sz="22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13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1419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Impact</vt:lpstr>
      <vt:lpstr>inherit</vt:lpstr>
      <vt:lpstr>Open Sans</vt:lpstr>
      <vt:lpstr>Segoe UI</vt:lpstr>
      <vt:lpstr>Main Event</vt:lpstr>
      <vt:lpstr>BANCO DE DADOS III</vt:lpstr>
      <vt:lpstr>VIEWS</vt:lpstr>
      <vt:lpstr>Views (Visões)</vt:lpstr>
      <vt:lpstr>Aplicações das Views</vt:lpstr>
      <vt:lpstr>Criando views</vt:lpstr>
      <vt:lpstr>Criando views</vt:lpstr>
      <vt:lpstr>Como usar a View criada</vt:lpstr>
      <vt:lpstr>Como usar a View criada</vt:lpstr>
      <vt:lpstr>Alterando uma View</vt:lpstr>
      <vt:lpstr>Alterando uma View</vt:lpstr>
      <vt:lpstr>Excluindo views</vt:lpstr>
      <vt:lpstr>RESUMindo</vt:lpstr>
      <vt:lpstr>VANTAGENS</vt:lpstr>
      <vt:lpstr>VANTAGENS</vt:lpstr>
      <vt:lpstr>VANTAGENS</vt:lpstr>
      <vt:lpstr>VANTAGENS</vt:lpstr>
      <vt:lpstr>desVANTAGENS</vt:lpstr>
      <vt:lpstr>desVANTAGENS</vt:lpstr>
      <vt:lpstr>Concluindo – View</vt:lpstr>
      <vt:lpstr>Concluindo – view</vt:lpstr>
      <vt:lpstr>Concluindo – materialized view</vt:lpstr>
      <vt:lpstr>Concluindo – materialized view</vt:lpstr>
      <vt:lpstr>Concluindo – materialized view</vt:lpstr>
      <vt:lpstr>Lembre-se: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III</dc:title>
  <dc:creator>José Antonio Gallo Junior</dc:creator>
  <cp:lastModifiedBy>José Antonio Gallo Junior</cp:lastModifiedBy>
  <cp:revision>51</cp:revision>
  <dcterms:created xsi:type="dcterms:W3CDTF">2020-10-22T15:09:06Z</dcterms:created>
  <dcterms:modified xsi:type="dcterms:W3CDTF">2021-09-04T00:02:45Z</dcterms:modified>
</cp:coreProperties>
</file>