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8288000" cy="10287000"/>
  <p:notesSz cx="6858000" cy="9144000"/>
  <p:embeddedFontLst>
    <p:embeddedFont>
      <p:font typeface="Book Antiqua" panose="02040602050305030304" pitchFamily="18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Public Sans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lia Lopes" initials="ML" lastIdx="2" clrIdx="0">
    <p:extLst>
      <p:ext uri="{19B8F6BF-5375-455C-9EA6-DF929625EA0E}">
        <p15:presenceInfo xmlns:p15="http://schemas.microsoft.com/office/powerpoint/2012/main" userId="S-1-5-21-870948124-953313507-3758454536-2061" providerId="AD"/>
      </p:ext>
    </p:extLst>
  </p:cmAuthor>
  <p:cmAuthor id="2" name="Savio Rafael" initials="SR" lastIdx="1" clrIdx="1">
    <p:extLst>
      <p:ext uri="{19B8F6BF-5375-455C-9EA6-DF929625EA0E}">
        <p15:presenceInfo xmlns:p15="http://schemas.microsoft.com/office/powerpoint/2012/main" userId="S-1-5-21-870948124-953313507-3758454536-19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B5D"/>
    <a:srgbClr val="006600"/>
    <a:srgbClr val="AC9B54"/>
    <a:srgbClr val="FFB826"/>
    <a:srgbClr val="00FF99"/>
    <a:srgbClr val="FFCC4B"/>
    <a:srgbClr val="4233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162" autoAdjust="0"/>
  </p:normalViewPr>
  <p:slideViewPr>
    <p:cSldViewPr>
      <p:cViewPr varScale="1">
        <p:scale>
          <a:sx n="48" d="100"/>
          <a:sy n="48" d="100"/>
        </p:scale>
        <p:origin x="66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5-08-04T10:08:38.713" idx="1">
    <p:pos x="11470" y="6261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250C7-E393-4719-B1A5-D65DB4BA5429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F9E45-A7EB-4AC9-9168-9238ED7537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50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svg"/><Relationship Id="rId25" Type="http://schemas.microsoft.com/office/2007/relationships/hdphoto" Target="../media/hdphoto1.wdp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2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1.svg"/><Relationship Id="rId17" Type="http://schemas.openxmlformats.org/officeDocument/2006/relationships/image" Target="../media/image14.png"/><Relationship Id="rId2" Type="http://schemas.openxmlformats.org/officeDocument/2006/relationships/image" Target="../media/image1.jpeg"/><Relationship Id="rId16" Type="http://schemas.openxmlformats.org/officeDocument/2006/relationships/image" Target="../media/image3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11" Type="http://schemas.openxmlformats.org/officeDocument/2006/relationships/image" Target="../media/image30.png"/><Relationship Id="rId5" Type="http://schemas.openxmlformats.org/officeDocument/2006/relationships/image" Target="../media/image26.png"/><Relationship Id="rId15" Type="http://schemas.openxmlformats.org/officeDocument/2006/relationships/image" Target="../media/image34.png"/><Relationship Id="rId10" Type="http://schemas.openxmlformats.org/officeDocument/2006/relationships/image" Target="../media/image22.svg"/><Relationship Id="rId4" Type="http://schemas.openxmlformats.org/officeDocument/2006/relationships/image" Target="../media/image25.svg"/><Relationship Id="rId9" Type="http://schemas.openxmlformats.org/officeDocument/2006/relationships/image" Target="../media/image21.png"/><Relationship Id="rId14" Type="http://schemas.openxmlformats.org/officeDocument/2006/relationships/image" Target="../media/image3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2.png"/><Relationship Id="rId18" Type="http://schemas.openxmlformats.org/officeDocument/2006/relationships/comments" Target="../comments/comment1.xml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1.svg"/><Relationship Id="rId17" Type="http://schemas.openxmlformats.org/officeDocument/2006/relationships/image" Target="../media/image14.png"/><Relationship Id="rId2" Type="http://schemas.openxmlformats.org/officeDocument/2006/relationships/image" Target="../media/image1.jpeg"/><Relationship Id="rId16" Type="http://schemas.openxmlformats.org/officeDocument/2006/relationships/image" Target="../media/image3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11" Type="http://schemas.openxmlformats.org/officeDocument/2006/relationships/image" Target="../media/image30.png"/><Relationship Id="rId5" Type="http://schemas.openxmlformats.org/officeDocument/2006/relationships/image" Target="../media/image26.png"/><Relationship Id="rId15" Type="http://schemas.openxmlformats.org/officeDocument/2006/relationships/image" Target="../media/image34.png"/><Relationship Id="rId10" Type="http://schemas.openxmlformats.org/officeDocument/2006/relationships/image" Target="../media/image22.svg"/><Relationship Id="rId4" Type="http://schemas.openxmlformats.org/officeDocument/2006/relationships/image" Target="../media/image25.svg"/><Relationship Id="rId9" Type="http://schemas.openxmlformats.org/officeDocument/2006/relationships/image" Target="../media/image21.png"/><Relationship Id="rId14" Type="http://schemas.openxmlformats.org/officeDocument/2006/relationships/image" Target="../media/image3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2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1.svg"/><Relationship Id="rId17" Type="http://schemas.openxmlformats.org/officeDocument/2006/relationships/image" Target="../media/image14.png"/><Relationship Id="rId2" Type="http://schemas.openxmlformats.org/officeDocument/2006/relationships/image" Target="../media/image1.jpeg"/><Relationship Id="rId16" Type="http://schemas.openxmlformats.org/officeDocument/2006/relationships/image" Target="../media/image3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11" Type="http://schemas.openxmlformats.org/officeDocument/2006/relationships/image" Target="../media/image30.png"/><Relationship Id="rId5" Type="http://schemas.openxmlformats.org/officeDocument/2006/relationships/image" Target="../media/image26.png"/><Relationship Id="rId15" Type="http://schemas.openxmlformats.org/officeDocument/2006/relationships/image" Target="../media/image34.png"/><Relationship Id="rId10" Type="http://schemas.openxmlformats.org/officeDocument/2006/relationships/image" Target="../media/image22.svg"/><Relationship Id="rId4" Type="http://schemas.openxmlformats.org/officeDocument/2006/relationships/image" Target="../media/image25.svg"/><Relationship Id="rId9" Type="http://schemas.openxmlformats.org/officeDocument/2006/relationships/image" Target="../media/image21.png"/><Relationship Id="rId14" Type="http://schemas.openxmlformats.org/officeDocument/2006/relationships/image" Target="../media/image3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2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1.svg"/><Relationship Id="rId17" Type="http://schemas.openxmlformats.org/officeDocument/2006/relationships/image" Target="../media/image14.png"/><Relationship Id="rId2" Type="http://schemas.openxmlformats.org/officeDocument/2006/relationships/image" Target="../media/image1.jpeg"/><Relationship Id="rId16" Type="http://schemas.openxmlformats.org/officeDocument/2006/relationships/image" Target="../media/image3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11" Type="http://schemas.openxmlformats.org/officeDocument/2006/relationships/image" Target="../media/image30.png"/><Relationship Id="rId5" Type="http://schemas.openxmlformats.org/officeDocument/2006/relationships/image" Target="../media/image26.png"/><Relationship Id="rId15" Type="http://schemas.openxmlformats.org/officeDocument/2006/relationships/image" Target="../media/image34.png"/><Relationship Id="rId10" Type="http://schemas.openxmlformats.org/officeDocument/2006/relationships/image" Target="../media/image22.svg"/><Relationship Id="rId4" Type="http://schemas.openxmlformats.org/officeDocument/2006/relationships/image" Target="../media/image25.svg"/><Relationship Id="rId9" Type="http://schemas.openxmlformats.org/officeDocument/2006/relationships/image" Target="../media/image21.png"/><Relationship Id="rId14" Type="http://schemas.openxmlformats.org/officeDocument/2006/relationships/image" Target="../media/image3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2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1.svg"/><Relationship Id="rId17" Type="http://schemas.openxmlformats.org/officeDocument/2006/relationships/image" Target="../media/image14.png"/><Relationship Id="rId2" Type="http://schemas.openxmlformats.org/officeDocument/2006/relationships/image" Target="../media/image1.jpeg"/><Relationship Id="rId16" Type="http://schemas.openxmlformats.org/officeDocument/2006/relationships/image" Target="../media/image3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11" Type="http://schemas.openxmlformats.org/officeDocument/2006/relationships/image" Target="../media/image30.png"/><Relationship Id="rId5" Type="http://schemas.openxmlformats.org/officeDocument/2006/relationships/image" Target="../media/image26.png"/><Relationship Id="rId15" Type="http://schemas.openxmlformats.org/officeDocument/2006/relationships/image" Target="../media/image34.png"/><Relationship Id="rId10" Type="http://schemas.openxmlformats.org/officeDocument/2006/relationships/image" Target="../media/image22.svg"/><Relationship Id="rId4" Type="http://schemas.openxmlformats.org/officeDocument/2006/relationships/image" Target="../media/image25.svg"/><Relationship Id="rId9" Type="http://schemas.openxmlformats.org/officeDocument/2006/relationships/image" Target="../media/image21.png"/><Relationship Id="rId14" Type="http://schemas.openxmlformats.org/officeDocument/2006/relationships/image" Target="../media/image3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2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1.svg"/><Relationship Id="rId17" Type="http://schemas.openxmlformats.org/officeDocument/2006/relationships/image" Target="../media/image14.png"/><Relationship Id="rId2" Type="http://schemas.openxmlformats.org/officeDocument/2006/relationships/image" Target="../media/image1.jpeg"/><Relationship Id="rId16" Type="http://schemas.openxmlformats.org/officeDocument/2006/relationships/image" Target="../media/image3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11" Type="http://schemas.openxmlformats.org/officeDocument/2006/relationships/image" Target="../media/image30.png"/><Relationship Id="rId5" Type="http://schemas.openxmlformats.org/officeDocument/2006/relationships/image" Target="../media/image26.png"/><Relationship Id="rId15" Type="http://schemas.openxmlformats.org/officeDocument/2006/relationships/image" Target="../media/image34.png"/><Relationship Id="rId10" Type="http://schemas.openxmlformats.org/officeDocument/2006/relationships/image" Target="../media/image22.svg"/><Relationship Id="rId4" Type="http://schemas.openxmlformats.org/officeDocument/2006/relationships/image" Target="../media/image25.svg"/><Relationship Id="rId9" Type="http://schemas.openxmlformats.org/officeDocument/2006/relationships/image" Target="../media/image21.png"/><Relationship Id="rId14" Type="http://schemas.openxmlformats.org/officeDocument/2006/relationships/image" Target="../media/image3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2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1.svg"/><Relationship Id="rId17" Type="http://schemas.openxmlformats.org/officeDocument/2006/relationships/image" Target="../media/image14.png"/><Relationship Id="rId2" Type="http://schemas.openxmlformats.org/officeDocument/2006/relationships/image" Target="../media/image1.jpeg"/><Relationship Id="rId16" Type="http://schemas.openxmlformats.org/officeDocument/2006/relationships/image" Target="../media/image3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11" Type="http://schemas.openxmlformats.org/officeDocument/2006/relationships/image" Target="../media/image30.png"/><Relationship Id="rId5" Type="http://schemas.openxmlformats.org/officeDocument/2006/relationships/image" Target="../media/image26.png"/><Relationship Id="rId15" Type="http://schemas.openxmlformats.org/officeDocument/2006/relationships/image" Target="../media/image34.png"/><Relationship Id="rId10" Type="http://schemas.openxmlformats.org/officeDocument/2006/relationships/image" Target="../media/image22.svg"/><Relationship Id="rId4" Type="http://schemas.openxmlformats.org/officeDocument/2006/relationships/image" Target="../media/image25.svg"/><Relationship Id="rId9" Type="http://schemas.openxmlformats.org/officeDocument/2006/relationships/image" Target="../media/image21.png"/><Relationship Id="rId14" Type="http://schemas.openxmlformats.org/officeDocument/2006/relationships/image" Target="../media/image3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">
            <a:extLst>
              <a:ext uri="{FF2B5EF4-FFF2-40B4-BE49-F238E27FC236}">
                <a16:creationId xmlns:a16="http://schemas.microsoft.com/office/drawing/2014/main" id="{5AB1F24E-7BE6-4B83-8947-963713390930}"/>
              </a:ext>
            </a:extLst>
          </p:cNvPr>
          <p:cNvSpPr/>
          <p:nvPr/>
        </p:nvSpPr>
        <p:spPr>
          <a:xfrm rot="10800000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844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554503" y="5450167"/>
            <a:ext cx="11712292" cy="9739632"/>
            <a:chOff x="0" y="0"/>
            <a:chExt cx="676659" cy="56269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76659" cy="562692"/>
            </a:xfrm>
            <a:custGeom>
              <a:avLst/>
              <a:gdLst/>
              <a:ahLst/>
              <a:cxnLst/>
              <a:rect l="l" t="t" r="r" b="b"/>
              <a:pathLst>
                <a:path w="676659" h="562692">
                  <a:moveTo>
                    <a:pt x="676659" y="281346"/>
                  </a:moveTo>
                  <a:lnTo>
                    <a:pt x="473459" y="562692"/>
                  </a:lnTo>
                  <a:lnTo>
                    <a:pt x="203200" y="562692"/>
                  </a:lnTo>
                  <a:lnTo>
                    <a:pt x="0" y="281346"/>
                  </a:lnTo>
                  <a:lnTo>
                    <a:pt x="203200" y="0"/>
                  </a:lnTo>
                  <a:lnTo>
                    <a:pt x="473459" y="0"/>
                  </a:lnTo>
                  <a:lnTo>
                    <a:pt x="676659" y="281346"/>
                  </a:lnTo>
                  <a:close/>
                </a:path>
              </a:pathLst>
            </a:custGeom>
            <a:solidFill>
              <a:srgbClr val="0E2B5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14300" y="-57150"/>
              <a:ext cx="448059" cy="6198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217453" y="-993826"/>
            <a:ext cx="20867030" cy="10516055"/>
            <a:chOff x="0" y="0"/>
            <a:chExt cx="561152" cy="28279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61152" cy="282796"/>
            </a:xfrm>
            <a:custGeom>
              <a:avLst/>
              <a:gdLst/>
              <a:ahLst/>
              <a:cxnLst/>
              <a:rect l="l" t="t" r="r" b="b"/>
              <a:pathLst>
                <a:path w="561152" h="282796">
                  <a:moveTo>
                    <a:pt x="203200" y="282796"/>
                  </a:moveTo>
                  <a:lnTo>
                    <a:pt x="357952" y="282796"/>
                  </a:lnTo>
                  <a:lnTo>
                    <a:pt x="561152" y="0"/>
                  </a:lnTo>
                  <a:lnTo>
                    <a:pt x="0" y="0"/>
                  </a:lnTo>
                  <a:lnTo>
                    <a:pt x="203200" y="282796"/>
                  </a:lnTo>
                  <a:close/>
                </a:path>
              </a:pathLst>
            </a:custGeom>
            <a:solidFill>
              <a:srgbClr val="0E2B5D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127000" y="-57150"/>
              <a:ext cx="307152" cy="3399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5400000">
            <a:off x="16166910" y="1151200"/>
            <a:ext cx="2270840" cy="899810"/>
          </a:xfrm>
          <a:custGeom>
            <a:avLst/>
            <a:gdLst/>
            <a:ahLst/>
            <a:cxnLst/>
            <a:rect l="l" t="t" r="r" b="b"/>
            <a:pathLst>
              <a:path w="2270840" h="899810">
                <a:moveTo>
                  <a:pt x="0" y="0"/>
                </a:moveTo>
                <a:lnTo>
                  <a:pt x="2270840" y="0"/>
                </a:lnTo>
                <a:lnTo>
                  <a:pt x="2270840" y="899811"/>
                </a:lnTo>
                <a:lnTo>
                  <a:pt x="0" y="8998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0273" r="-21421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13704" y="-82986"/>
            <a:ext cx="1097343" cy="548672"/>
          </a:xfrm>
          <a:custGeom>
            <a:avLst/>
            <a:gdLst/>
            <a:ahLst/>
            <a:cxnLst/>
            <a:rect l="l" t="t" r="r" b="b"/>
            <a:pathLst>
              <a:path w="1097343" h="548672">
                <a:moveTo>
                  <a:pt x="0" y="0"/>
                </a:moveTo>
                <a:lnTo>
                  <a:pt x="1097343" y="0"/>
                </a:lnTo>
                <a:lnTo>
                  <a:pt x="1097343" y="548671"/>
                </a:lnTo>
                <a:lnTo>
                  <a:pt x="0" y="5486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6738600" y="6109497"/>
            <a:ext cx="3098800" cy="2738564"/>
          </a:xfrm>
          <a:custGeom>
            <a:avLst/>
            <a:gdLst/>
            <a:ahLst/>
            <a:cxnLst/>
            <a:rect l="l" t="t" r="r" b="b"/>
            <a:pathLst>
              <a:path w="3098800" h="2738564">
                <a:moveTo>
                  <a:pt x="0" y="0"/>
                </a:moveTo>
                <a:lnTo>
                  <a:pt x="3098800" y="0"/>
                </a:lnTo>
                <a:lnTo>
                  <a:pt x="3098800" y="2738564"/>
                </a:lnTo>
                <a:lnTo>
                  <a:pt x="0" y="27385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1767019" y="-1742679"/>
            <a:ext cx="3098800" cy="2738564"/>
          </a:xfrm>
          <a:custGeom>
            <a:avLst/>
            <a:gdLst/>
            <a:ahLst/>
            <a:cxnLst/>
            <a:rect l="l" t="t" r="r" b="b"/>
            <a:pathLst>
              <a:path w="3098800" h="2738564">
                <a:moveTo>
                  <a:pt x="0" y="0"/>
                </a:moveTo>
                <a:lnTo>
                  <a:pt x="3098800" y="0"/>
                </a:lnTo>
                <a:lnTo>
                  <a:pt x="3098800" y="2738565"/>
                </a:lnTo>
                <a:lnTo>
                  <a:pt x="0" y="273856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7543907" y="9838093"/>
            <a:ext cx="1992249" cy="4114800"/>
          </a:xfrm>
          <a:custGeom>
            <a:avLst/>
            <a:gdLst/>
            <a:ahLst/>
            <a:cxnLst/>
            <a:rect l="l" t="t" r="r" b="b"/>
            <a:pathLst>
              <a:path w="1992249" h="4114800">
                <a:moveTo>
                  <a:pt x="0" y="0"/>
                </a:moveTo>
                <a:lnTo>
                  <a:pt x="1992249" y="0"/>
                </a:lnTo>
                <a:lnTo>
                  <a:pt x="1992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-2785432" y="9977430"/>
            <a:ext cx="11434272" cy="1293877"/>
          </a:xfrm>
          <a:custGeom>
            <a:avLst/>
            <a:gdLst/>
            <a:ahLst/>
            <a:cxnLst/>
            <a:rect l="l" t="t" r="r" b="b"/>
            <a:pathLst>
              <a:path w="11434272" h="1293877">
                <a:moveTo>
                  <a:pt x="0" y="0"/>
                </a:moveTo>
                <a:lnTo>
                  <a:pt x="11434272" y="0"/>
                </a:lnTo>
                <a:lnTo>
                  <a:pt x="11434272" y="1293877"/>
                </a:lnTo>
                <a:lnTo>
                  <a:pt x="0" y="129387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t="-483256"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-508390" y="8777238"/>
            <a:ext cx="1752990" cy="1509762"/>
          </a:xfrm>
          <a:custGeom>
            <a:avLst/>
            <a:gdLst/>
            <a:ahLst/>
            <a:cxnLst/>
            <a:rect l="l" t="t" r="r" b="b"/>
            <a:pathLst>
              <a:path w="1752990" h="1509762">
                <a:moveTo>
                  <a:pt x="0" y="0"/>
                </a:moveTo>
                <a:lnTo>
                  <a:pt x="1752990" y="0"/>
                </a:lnTo>
                <a:lnTo>
                  <a:pt x="1752990" y="1509762"/>
                </a:lnTo>
                <a:lnTo>
                  <a:pt x="0" y="150976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058711" y="838106"/>
            <a:ext cx="4078491" cy="1625012"/>
          </a:xfrm>
          <a:custGeom>
            <a:avLst/>
            <a:gdLst/>
            <a:ahLst/>
            <a:cxnLst/>
            <a:rect l="l" t="t" r="r" b="b"/>
            <a:pathLst>
              <a:path w="1836450" h="660297">
                <a:moveTo>
                  <a:pt x="0" y="0"/>
                </a:moveTo>
                <a:lnTo>
                  <a:pt x="1836450" y="0"/>
                </a:lnTo>
                <a:lnTo>
                  <a:pt x="1836450" y="660297"/>
                </a:lnTo>
                <a:lnTo>
                  <a:pt x="0" y="660297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656251" y="5174776"/>
            <a:ext cx="7430376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9600" dirty="0" err="1">
                <a:solidFill>
                  <a:srgbClr val="002060"/>
                </a:solidFill>
                <a:latin typeface="Public Sans Bold" panose="020B0604020202020204" charset="0"/>
                <a:ea typeface="Sans Serif Collection" panose="020B0502040504020204" pitchFamily="34" charset="0"/>
                <a:cs typeface="Sans Serif Collection" panose="020B0502040504020204" pitchFamily="34" charset="0"/>
                <a:sym typeface="Archivo Black"/>
              </a:rPr>
              <a:t>Projeto</a:t>
            </a:r>
            <a:r>
              <a:rPr lang="en-US" sz="9600" dirty="0">
                <a:solidFill>
                  <a:srgbClr val="002060"/>
                </a:solidFill>
                <a:latin typeface="Public Sans Bold" panose="020B0604020202020204" charset="0"/>
                <a:ea typeface="Sans Serif Collection" panose="020B0502040504020204" pitchFamily="34" charset="0"/>
                <a:cs typeface="Sans Serif Collection" panose="020B0502040504020204" pitchFamily="34" charset="0"/>
                <a:sym typeface="Archivo Black"/>
              </a:rPr>
              <a:t> OEE</a:t>
            </a:r>
            <a:endParaRPr lang="en-US" sz="7200" dirty="0">
              <a:solidFill>
                <a:srgbClr val="002060"/>
              </a:solidFill>
              <a:latin typeface="Public Sans Bold" panose="020B0604020202020204" charset="0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1" name="Freeform 41">
            <a:extLst>
              <a:ext uri="{FF2B5EF4-FFF2-40B4-BE49-F238E27FC236}">
                <a16:creationId xmlns:a16="http://schemas.microsoft.com/office/drawing/2014/main" id="{5A393910-DCBA-41A9-AD80-F606F3FBE42F}"/>
              </a:ext>
            </a:extLst>
          </p:cNvPr>
          <p:cNvSpPr/>
          <p:nvPr/>
        </p:nvSpPr>
        <p:spPr>
          <a:xfrm>
            <a:off x="20002222" y="435705"/>
            <a:ext cx="644320" cy="658131"/>
          </a:xfrm>
          <a:custGeom>
            <a:avLst/>
            <a:gdLst/>
            <a:ahLst/>
            <a:cxnLst/>
            <a:rect l="l" t="t" r="r" b="b"/>
            <a:pathLst>
              <a:path w="929843" h="939235">
                <a:moveTo>
                  <a:pt x="0" y="0"/>
                </a:moveTo>
                <a:lnTo>
                  <a:pt x="929843" y="0"/>
                </a:lnTo>
                <a:lnTo>
                  <a:pt x="929843" y="939235"/>
                </a:lnTo>
                <a:lnTo>
                  <a:pt x="0" y="93923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40">
            <a:extLst>
              <a:ext uri="{FF2B5EF4-FFF2-40B4-BE49-F238E27FC236}">
                <a16:creationId xmlns:a16="http://schemas.microsoft.com/office/drawing/2014/main" id="{0B82ACC2-C878-44EB-BDAC-C8CFE04CB163}"/>
              </a:ext>
            </a:extLst>
          </p:cNvPr>
          <p:cNvSpPr/>
          <p:nvPr/>
        </p:nvSpPr>
        <p:spPr>
          <a:xfrm>
            <a:off x="20626489" y="1948061"/>
            <a:ext cx="753226" cy="658131"/>
          </a:xfrm>
          <a:custGeom>
            <a:avLst/>
            <a:gdLst/>
            <a:ahLst/>
            <a:cxnLst/>
            <a:rect l="l" t="t" r="r" b="b"/>
            <a:pathLst>
              <a:path w="1074947" h="939235">
                <a:moveTo>
                  <a:pt x="0" y="0"/>
                </a:moveTo>
                <a:lnTo>
                  <a:pt x="1074948" y="0"/>
                </a:lnTo>
                <a:lnTo>
                  <a:pt x="1074948" y="939235"/>
                </a:lnTo>
                <a:lnTo>
                  <a:pt x="0" y="93923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3">
            <a:extLst>
              <a:ext uri="{FF2B5EF4-FFF2-40B4-BE49-F238E27FC236}">
                <a16:creationId xmlns:a16="http://schemas.microsoft.com/office/drawing/2014/main" id="{BA6B46BC-B12B-4D07-8670-054B7CB7E145}"/>
              </a:ext>
            </a:extLst>
          </p:cNvPr>
          <p:cNvSpPr/>
          <p:nvPr/>
        </p:nvSpPr>
        <p:spPr>
          <a:xfrm>
            <a:off x="-1781801" y="8508860"/>
            <a:ext cx="885980" cy="536756"/>
          </a:xfrm>
          <a:custGeom>
            <a:avLst/>
            <a:gdLst/>
            <a:ahLst/>
            <a:cxnLst/>
            <a:rect l="l" t="t" r="r" b="b"/>
            <a:pathLst>
              <a:path w="885980" h="536756">
                <a:moveTo>
                  <a:pt x="0" y="0"/>
                </a:moveTo>
                <a:lnTo>
                  <a:pt x="885980" y="0"/>
                </a:lnTo>
                <a:lnTo>
                  <a:pt x="885980" y="536756"/>
                </a:lnTo>
                <a:lnTo>
                  <a:pt x="0" y="53675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4">
            <a:extLst>
              <a:ext uri="{FF2B5EF4-FFF2-40B4-BE49-F238E27FC236}">
                <a16:creationId xmlns:a16="http://schemas.microsoft.com/office/drawing/2014/main" id="{2BB0ED8E-D019-4649-A8D2-0F858BB54213}"/>
              </a:ext>
            </a:extLst>
          </p:cNvPr>
          <p:cNvSpPr/>
          <p:nvPr/>
        </p:nvSpPr>
        <p:spPr>
          <a:xfrm>
            <a:off x="-3536006" y="-275446"/>
            <a:ext cx="3098800" cy="2738564"/>
          </a:xfrm>
          <a:custGeom>
            <a:avLst/>
            <a:gdLst/>
            <a:ahLst/>
            <a:cxnLst/>
            <a:rect l="l" t="t" r="r" b="b"/>
            <a:pathLst>
              <a:path w="3098800" h="2738564">
                <a:moveTo>
                  <a:pt x="0" y="0"/>
                </a:moveTo>
                <a:lnTo>
                  <a:pt x="3098800" y="0"/>
                </a:lnTo>
                <a:lnTo>
                  <a:pt x="3098800" y="2738564"/>
                </a:lnTo>
                <a:lnTo>
                  <a:pt x="0" y="2738564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  <p:pic>
        <p:nvPicPr>
          <p:cNvPr id="1028" name="Picture 4" descr="indicadores">
            <a:extLst>
              <a:ext uri="{FF2B5EF4-FFF2-40B4-BE49-F238E27FC236}">
                <a16:creationId xmlns:a16="http://schemas.microsoft.com/office/drawing/2014/main" id="{E2306EE3-2D2B-4B50-85DE-DF1086FCE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230" y="2711191"/>
            <a:ext cx="9982770" cy="544514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00206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2">
            <a:extLst>
              <a:ext uri="{FF2B5EF4-FFF2-40B4-BE49-F238E27FC236}">
                <a16:creationId xmlns:a16="http://schemas.microsoft.com/office/drawing/2014/main" id="{894CE981-38FF-4E59-B54D-B94F9B4F5487}"/>
              </a:ext>
            </a:extLst>
          </p:cNvPr>
          <p:cNvSpPr/>
          <p:nvPr/>
        </p:nvSpPr>
        <p:spPr>
          <a:xfrm flipH="1" flipV="1">
            <a:off x="16025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b="-18444"/>
            </a:stretch>
          </a:blipFill>
        </p:spPr>
        <p:txBody>
          <a:bodyPr/>
          <a:lstStyle/>
          <a:p>
            <a:endParaRPr lang="pt-BR" dirty="0"/>
          </a:p>
        </p:txBody>
      </p:sp>
      <p:grpSp>
        <p:nvGrpSpPr>
          <p:cNvPr id="17" name="Group 17"/>
          <p:cNvGrpSpPr/>
          <p:nvPr/>
        </p:nvGrpSpPr>
        <p:grpSpPr>
          <a:xfrm>
            <a:off x="14564053" y="-1477201"/>
            <a:ext cx="5390494" cy="2982376"/>
            <a:chOff x="0" y="0"/>
            <a:chExt cx="7187325" cy="3976501"/>
          </a:xfrm>
        </p:grpSpPr>
        <p:grpSp>
          <p:nvGrpSpPr>
            <p:cNvPr id="18" name="Group 18"/>
            <p:cNvGrpSpPr/>
            <p:nvPr/>
          </p:nvGrpSpPr>
          <p:grpSpPr>
            <a:xfrm rot="-10800000">
              <a:off x="0" y="0"/>
              <a:ext cx="7187325" cy="3262226"/>
              <a:chOff x="0" y="0"/>
              <a:chExt cx="1239720" cy="562692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1239720" cy="562692"/>
              </a:xfrm>
              <a:custGeom>
                <a:avLst/>
                <a:gdLst/>
                <a:ahLst/>
                <a:cxnLst/>
                <a:rect l="l" t="t" r="r" b="b"/>
                <a:pathLst>
                  <a:path w="1239720" h="562692">
                    <a:moveTo>
                      <a:pt x="1239720" y="281346"/>
                    </a:moveTo>
                    <a:lnTo>
                      <a:pt x="1036520" y="562692"/>
                    </a:lnTo>
                    <a:lnTo>
                      <a:pt x="203200" y="562692"/>
                    </a:lnTo>
                    <a:lnTo>
                      <a:pt x="0" y="281346"/>
                    </a:lnTo>
                    <a:lnTo>
                      <a:pt x="203200" y="0"/>
                    </a:lnTo>
                    <a:lnTo>
                      <a:pt x="1036520" y="0"/>
                    </a:lnTo>
                    <a:lnTo>
                      <a:pt x="1239720" y="281346"/>
                    </a:lnTo>
                    <a:close/>
                  </a:path>
                </a:pathLst>
              </a:custGeom>
              <a:solidFill>
                <a:srgbClr val="071938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114300" y="-57150"/>
                <a:ext cx="1011120" cy="61984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 rot="-10800000">
              <a:off x="2511062" y="2547952"/>
              <a:ext cx="3673400" cy="1428550"/>
              <a:chOff x="0" y="0"/>
              <a:chExt cx="1643297" cy="639062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643297" cy="639062"/>
              </a:xfrm>
              <a:custGeom>
                <a:avLst/>
                <a:gdLst/>
                <a:ahLst/>
                <a:cxnLst/>
                <a:rect l="l" t="t" r="r" b="b"/>
                <a:pathLst>
                  <a:path w="1643297" h="639062">
                    <a:moveTo>
                      <a:pt x="1643297" y="319531"/>
                    </a:moveTo>
                    <a:lnTo>
                      <a:pt x="1440097" y="639062"/>
                    </a:lnTo>
                    <a:lnTo>
                      <a:pt x="203200" y="639062"/>
                    </a:lnTo>
                    <a:lnTo>
                      <a:pt x="0" y="319531"/>
                    </a:lnTo>
                    <a:lnTo>
                      <a:pt x="203200" y="0"/>
                    </a:lnTo>
                    <a:lnTo>
                      <a:pt x="1440097" y="0"/>
                    </a:lnTo>
                    <a:lnTo>
                      <a:pt x="1643297" y="319531"/>
                    </a:lnTo>
                    <a:close/>
                  </a:path>
                </a:pathLst>
              </a:custGeom>
              <a:solidFill>
                <a:srgbClr val="0E2B5D"/>
              </a:solidFill>
              <a:ln w="5715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114300" y="-57150"/>
                <a:ext cx="1414697" cy="69621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endParaRPr/>
              </a:p>
            </p:txBody>
          </p:sp>
        </p:grpSp>
      </p:grpSp>
      <p:grpSp>
        <p:nvGrpSpPr>
          <p:cNvPr id="24" name="Group 24"/>
          <p:cNvGrpSpPr/>
          <p:nvPr/>
        </p:nvGrpSpPr>
        <p:grpSpPr>
          <a:xfrm>
            <a:off x="-673113" y="9251081"/>
            <a:ext cx="5321313" cy="2446670"/>
            <a:chOff x="0" y="0"/>
            <a:chExt cx="1223810" cy="562692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223810" cy="562692"/>
            </a:xfrm>
            <a:custGeom>
              <a:avLst/>
              <a:gdLst/>
              <a:ahLst/>
              <a:cxnLst/>
              <a:rect l="l" t="t" r="r" b="b"/>
              <a:pathLst>
                <a:path w="1223810" h="562692">
                  <a:moveTo>
                    <a:pt x="1223810" y="281346"/>
                  </a:moveTo>
                  <a:lnTo>
                    <a:pt x="1020610" y="562692"/>
                  </a:lnTo>
                  <a:lnTo>
                    <a:pt x="203200" y="562692"/>
                  </a:lnTo>
                  <a:lnTo>
                    <a:pt x="0" y="281346"/>
                  </a:lnTo>
                  <a:lnTo>
                    <a:pt x="203200" y="0"/>
                  </a:lnTo>
                  <a:lnTo>
                    <a:pt x="1020610" y="0"/>
                  </a:lnTo>
                  <a:lnTo>
                    <a:pt x="1223810" y="281346"/>
                  </a:lnTo>
                  <a:close/>
                </a:path>
              </a:pathLst>
            </a:custGeom>
            <a:solidFill>
              <a:srgbClr val="0E2B5D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114300" y="-57150"/>
              <a:ext cx="995210" cy="6198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-673113" y="8675100"/>
            <a:ext cx="2673102" cy="1151961"/>
            <a:chOff x="0" y="0"/>
            <a:chExt cx="1482931" cy="639062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482931" cy="639062"/>
            </a:xfrm>
            <a:custGeom>
              <a:avLst/>
              <a:gdLst/>
              <a:ahLst/>
              <a:cxnLst/>
              <a:rect l="l" t="t" r="r" b="b"/>
              <a:pathLst>
                <a:path w="1482931" h="639062">
                  <a:moveTo>
                    <a:pt x="1482931" y="319531"/>
                  </a:moveTo>
                  <a:lnTo>
                    <a:pt x="1279731" y="639062"/>
                  </a:lnTo>
                  <a:lnTo>
                    <a:pt x="203200" y="639062"/>
                  </a:lnTo>
                  <a:lnTo>
                    <a:pt x="0" y="319531"/>
                  </a:lnTo>
                  <a:lnTo>
                    <a:pt x="203200" y="0"/>
                  </a:lnTo>
                  <a:lnTo>
                    <a:pt x="1279731" y="0"/>
                  </a:lnTo>
                  <a:lnTo>
                    <a:pt x="1482931" y="319531"/>
                  </a:lnTo>
                  <a:close/>
                </a:path>
              </a:pathLst>
            </a:custGeom>
            <a:solidFill>
              <a:srgbClr val="071938"/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114300" y="-57150"/>
              <a:ext cx="1254331" cy="6962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2450358" y="9762097"/>
            <a:ext cx="14808942" cy="1198000"/>
            <a:chOff x="0" y="0"/>
            <a:chExt cx="7899698" cy="639062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7899698" cy="639062"/>
            </a:xfrm>
            <a:custGeom>
              <a:avLst/>
              <a:gdLst/>
              <a:ahLst/>
              <a:cxnLst/>
              <a:rect l="l" t="t" r="r" b="b"/>
              <a:pathLst>
                <a:path w="7899698" h="639062">
                  <a:moveTo>
                    <a:pt x="7899698" y="319531"/>
                  </a:moveTo>
                  <a:lnTo>
                    <a:pt x="7696498" y="639062"/>
                  </a:lnTo>
                  <a:lnTo>
                    <a:pt x="203200" y="639062"/>
                  </a:lnTo>
                  <a:lnTo>
                    <a:pt x="0" y="319531"/>
                  </a:lnTo>
                  <a:lnTo>
                    <a:pt x="203200" y="0"/>
                  </a:lnTo>
                  <a:lnTo>
                    <a:pt x="7696498" y="0"/>
                  </a:lnTo>
                  <a:lnTo>
                    <a:pt x="7899698" y="319531"/>
                  </a:lnTo>
                  <a:close/>
                </a:path>
              </a:pathLst>
            </a:custGeom>
            <a:solidFill>
              <a:srgbClr val="294F96"/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114300" y="-57150"/>
              <a:ext cx="7671098" cy="6962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33" name="Freeform 33"/>
          <p:cNvSpPr/>
          <p:nvPr/>
        </p:nvSpPr>
        <p:spPr>
          <a:xfrm rot="-5400000">
            <a:off x="-1086039" y="3863443"/>
            <a:ext cx="2172079" cy="690405"/>
          </a:xfrm>
          <a:custGeom>
            <a:avLst/>
            <a:gdLst/>
            <a:ahLst/>
            <a:cxnLst/>
            <a:rect l="l" t="t" r="r" b="b"/>
            <a:pathLst>
              <a:path w="2172079" h="690405">
                <a:moveTo>
                  <a:pt x="0" y="0"/>
                </a:moveTo>
                <a:lnTo>
                  <a:pt x="2172078" y="0"/>
                </a:lnTo>
                <a:lnTo>
                  <a:pt x="2172078" y="690405"/>
                </a:lnTo>
                <a:lnTo>
                  <a:pt x="0" y="6904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3484"/>
            </a:stretch>
          </a:blipFill>
        </p:spPr>
      </p:sp>
      <p:sp>
        <p:nvSpPr>
          <p:cNvPr id="34" name="Freeform 34"/>
          <p:cNvSpPr/>
          <p:nvPr/>
        </p:nvSpPr>
        <p:spPr>
          <a:xfrm>
            <a:off x="17043400" y="-184885"/>
            <a:ext cx="1529778" cy="397742"/>
          </a:xfrm>
          <a:custGeom>
            <a:avLst/>
            <a:gdLst/>
            <a:ahLst/>
            <a:cxnLst/>
            <a:rect l="l" t="t" r="r" b="b"/>
            <a:pathLst>
              <a:path w="1529778" h="397742">
                <a:moveTo>
                  <a:pt x="0" y="0"/>
                </a:moveTo>
                <a:lnTo>
                  <a:pt x="1529778" y="0"/>
                </a:lnTo>
                <a:lnTo>
                  <a:pt x="1529778" y="397743"/>
                </a:lnTo>
                <a:lnTo>
                  <a:pt x="0" y="39774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>
            <a:off x="2952724" y="10076674"/>
            <a:ext cx="1529778" cy="397742"/>
          </a:xfrm>
          <a:custGeom>
            <a:avLst/>
            <a:gdLst/>
            <a:ahLst/>
            <a:cxnLst/>
            <a:rect l="l" t="t" r="r" b="b"/>
            <a:pathLst>
              <a:path w="1529778" h="397742">
                <a:moveTo>
                  <a:pt x="0" y="0"/>
                </a:moveTo>
                <a:lnTo>
                  <a:pt x="1529778" y="0"/>
                </a:lnTo>
                <a:lnTo>
                  <a:pt x="1529778" y="397742"/>
                </a:lnTo>
                <a:lnTo>
                  <a:pt x="0" y="3977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>
            <a:off x="17808289" y="6000750"/>
            <a:ext cx="991473" cy="677919"/>
          </a:xfrm>
          <a:custGeom>
            <a:avLst/>
            <a:gdLst/>
            <a:ahLst/>
            <a:cxnLst/>
            <a:rect l="l" t="t" r="r" b="b"/>
            <a:pathLst>
              <a:path w="991473" h="677919">
                <a:moveTo>
                  <a:pt x="0" y="0"/>
                </a:moveTo>
                <a:lnTo>
                  <a:pt x="991473" y="0"/>
                </a:lnTo>
                <a:lnTo>
                  <a:pt x="991473" y="677919"/>
                </a:lnTo>
                <a:lnTo>
                  <a:pt x="0" y="67791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>
            <a:off x="-1854200" y="-1709864"/>
            <a:ext cx="3098800" cy="2738564"/>
          </a:xfrm>
          <a:custGeom>
            <a:avLst/>
            <a:gdLst/>
            <a:ahLst/>
            <a:cxnLst/>
            <a:rect l="l" t="t" r="r" b="b"/>
            <a:pathLst>
              <a:path w="3098800" h="2738564">
                <a:moveTo>
                  <a:pt x="0" y="0"/>
                </a:moveTo>
                <a:lnTo>
                  <a:pt x="3098800" y="0"/>
                </a:lnTo>
                <a:lnTo>
                  <a:pt x="3098800" y="2738564"/>
                </a:lnTo>
                <a:lnTo>
                  <a:pt x="0" y="27385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11399076" y="9978798"/>
            <a:ext cx="1992249" cy="4114800"/>
          </a:xfrm>
          <a:custGeom>
            <a:avLst/>
            <a:gdLst/>
            <a:ahLst/>
            <a:cxnLst/>
            <a:rect l="l" t="t" r="r" b="b"/>
            <a:pathLst>
              <a:path w="1992249" h="4114800">
                <a:moveTo>
                  <a:pt x="0" y="0"/>
                </a:moveTo>
                <a:lnTo>
                  <a:pt x="1992249" y="0"/>
                </a:lnTo>
                <a:lnTo>
                  <a:pt x="1992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>
            <a:off x="297453" y="8922014"/>
            <a:ext cx="869673" cy="658131"/>
          </a:xfrm>
          <a:custGeom>
            <a:avLst/>
            <a:gdLst/>
            <a:ahLst/>
            <a:cxnLst/>
            <a:rect l="l" t="t" r="r" b="b"/>
            <a:pathLst>
              <a:path w="1085821" h="939235">
                <a:moveTo>
                  <a:pt x="0" y="0"/>
                </a:moveTo>
                <a:lnTo>
                  <a:pt x="1085821" y="0"/>
                </a:lnTo>
                <a:lnTo>
                  <a:pt x="1085821" y="939235"/>
                </a:lnTo>
                <a:lnTo>
                  <a:pt x="0" y="9392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40" name="Freeform 40"/>
          <p:cNvSpPr/>
          <p:nvPr/>
        </p:nvSpPr>
        <p:spPr>
          <a:xfrm>
            <a:off x="15632472" y="124822"/>
            <a:ext cx="753226" cy="658131"/>
          </a:xfrm>
          <a:custGeom>
            <a:avLst/>
            <a:gdLst/>
            <a:ahLst/>
            <a:cxnLst/>
            <a:rect l="l" t="t" r="r" b="b"/>
            <a:pathLst>
              <a:path w="1074947" h="939235">
                <a:moveTo>
                  <a:pt x="0" y="0"/>
                </a:moveTo>
                <a:lnTo>
                  <a:pt x="1074948" y="0"/>
                </a:lnTo>
                <a:lnTo>
                  <a:pt x="1074948" y="939235"/>
                </a:lnTo>
                <a:lnTo>
                  <a:pt x="0" y="93923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48" name="TextBox 48"/>
          <p:cNvSpPr txBox="1"/>
          <p:nvPr/>
        </p:nvSpPr>
        <p:spPr>
          <a:xfrm>
            <a:off x="1566654" y="379866"/>
            <a:ext cx="8610229" cy="10509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99"/>
              </a:lnSpc>
            </a:pPr>
            <a:r>
              <a:rPr lang="en-US" sz="6799" b="1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OBJETIVO</a:t>
            </a:r>
          </a:p>
        </p:txBody>
      </p:sp>
      <p:sp>
        <p:nvSpPr>
          <p:cNvPr id="49" name="Freeform 19">
            <a:extLst>
              <a:ext uri="{FF2B5EF4-FFF2-40B4-BE49-F238E27FC236}">
                <a16:creationId xmlns:a16="http://schemas.microsoft.com/office/drawing/2014/main" id="{1C94A8ED-0485-4466-80CA-26D659AB2260}"/>
              </a:ext>
            </a:extLst>
          </p:cNvPr>
          <p:cNvSpPr/>
          <p:nvPr/>
        </p:nvSpPr>
        <p:spPr>
          <a:xfrm>
            <a:off x="16769242" y="683202"/>
            <a:ext cx="1322647" cy="507173"/>
          </a:xfrm>
          <a:custGeom>
            <a:avLst/>
            <a:gdLst/>
            <a:ahLst/>
            <a:cxnLst/>
            <a:rect l="l" t="t" r="r" b="b"/>
            <a:pathLst>
              <a:path w="1836450" h="660297">
                <a:moveTo>
                  <a:pt x="0" y="0"/>
                </a:moveTo>
                <a:lnTo>
                  <a:pt x="1836450" y="0"/>
                </a:lnTo>
                <a:lnTo>
                  <a:pt x="1836450" y="660297"/>
                </a:lnTo>
                <a:lnTo>
                  <a:pt x="0" y="660297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/>
            </a:stretch>
          </a:blipFill>
        </p:spPr>
      </p:sp>
      <p:sp>
        <p:nvSpPr>
          <p:cNvPr id="50" name="TextBox 48">
            <a:extLst>
              <a:ext uri="{FF2B5EF4-FFF2-40B4-BE49-F238E27FC236}">
                <a16:creationId xmlns:a16="http://schemas.microsoft.com/office/drawing/2014/main" id="{3224E6CB-0630-43D8-97FC-D8CF74EE1362}"/>
              </a:ext>
            </a:extLst>
          </p:cNvPr>
          <p:cNvSpPr txBox="1"/>
          <p:nvPr/>
        </p:nvSpPr>
        <p:spPr>
          <a:xfrm>
            <a:off x="1566652" y="2089730"/>
            <a:ext cx="13749548" cy="71045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499"/>
              </a:lnSpc>
            </a:pPr>
            <a:r>
              <a:rPr lang="en-US" sz="4800" b="1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Definir</a:t>
            </a:r>
            <a:r>
              <a:rPr lang="en-US" sz="4800" b="1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próximas</a:t>
            </a:r>
            <a:r>
              <a:rPr lang="en-US" sz="4800" b="1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4800" b="1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etapas</a:t>
            </a:r>
            <a:r>
              <a:rPr lang="en-US" sz="4800" b="1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do </a:t>
            </a:r>
            <a:r>
              <a:rPr lang="en-US" sz="4800" b="1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Projeto</a:t>
            </a:r>
            <a:r>
              <a:rPr lang="en-US" sz="4800" b="1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OEE</a:t>
            </a:r>
          </a:p>
          <a:p>
            <a:pPr algn="l">
              <a:lnSpc>
                <a:spcPts val="8499"/>
              </a:lnSpc>
            </a:pPr>
            <a:endParaRPr lang="en-US" sz="4800" b="1" dirty="0">
              <a:solidFill>
                <a:srgbClr val="002060"/>
              </a:solidFill>
              <a:latin typeface="Book Antiqua" panose="02040602050305030304" pitchFamily="18" charset="0"/>
              <a:ea typeface="Public Sans Bold"/>
              <a:cs typeface="Public Sans Bold"/>
              <a:sym typeface="Public Sans Bold"/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Qual Plataforma o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projeto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será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desenvolvido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: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SicFar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, Excel, Power BI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ou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integrado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?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2060"/>
              </a:solidFill>
              <a:latin typeface="Book Antiqua" panose="02040602050305030304" pitchFamily="18" charset="0"/>
              <a:ea typeface="Public Sans Bold"/>
              <a:cs typeface="Public Sans Bold"/>
              <a:sym typeface="Public Sans Bold"/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Quem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será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o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responsável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pelo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desenvolvimento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da Plataforma: Emanuel e TI, Freelancer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em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programação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ou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André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Siebra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e Felipe?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2060"/>
              </a:solidFill>
              <a:latin typeface="Book Antiqua" panose="02040602050305030304" pitchFamily="18" charset="0"/>
              <a:ea typeface="Public Sans Bold"/>
              <a:cs typeface="Public Sans Bold"/>
              <a:sym typeface="Public Sans Bold"/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Quem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será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o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responsável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pela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implantação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total do OEE: Sávio Rafael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ou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Maxwell Cortez com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suporte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de André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Siebra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?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2060"/>
              </a:solidFill>
              <a:latin typeface="Book Antiqua" panose="02040602050305030304" pitchFamily="18" charset="0"/>
              <a:ea typeface="Public Sans Bold"/>
              <a:cs typeface="Public Sans Bold"/>
              <a:sym typeface="Public Sans Bold"/>
            </a:endParaRPr>
          </a:p>
          <a:p>
            <a:pPr marL="1143000" lvl="1" indent="-6858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2060"/>
              </a:solidFill>
              <a:latin typeface="Book Antiqua" panose="02040602050305030304" pitchFamily="18" charset="0"/>
              <a:ea typeface="Public Sans Bold"/>
              <a:cs typeface="Public Sans Bold"/>
              <a:sym typeface="Public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4065447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2">
            <a:extLst>
              <a:ext uri="{FF2B5EF4-FFF2-40B4-BE49-F238E27FC236}">
                <a16:creationId xmlns:a16="http://schemas.microsoft.com/office/drawing/2014/main" id="{894CE981-38FF-4E59-B54D-B94F9B4F5487}"/>
              </a:ext>
            </a:extLst>
          </p:cNvPr>
          <p:cNvSpPr/>
          <p:nvPr/>
        </p:nvSpPr>
        <p:spPr>
          <a:xfrm flipH="1" flipV="1">
            <a:off x="16025" y="-1145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b="-18444"/>
            </a:stretch>
          </a:blipFill>
        </p:spPr>
        <p:txBody>
          <a:bodyPr/>
          <a:lstStyle/>
          <a:p>
            <a:endParaRPr lang="pt-BR" dirty="0"/>
          </a:p>
        </p:txBody>
      </p:sp>
      <p:grpSp>
        <p:nvGrpSpPr>
          <p:cNvPr id="17" name="Group 17"/>
          <p:cNvGrpSpPr/>
          <p:nvPr/>
        </p:nvGrpSpPr>
        <p:grpSpPr>
          <a:xfrm>
            <a:off x="14564053" y="-1477201"/>
            <a:ext cx="5390494" cy="2982376"/>
            <a:chOff x="0" y="0"/>
            <a:chExt cx="7187325" cy="3976501"/>
          </a:xfrm>
        </p:grpSpPr>
        <p:grpSp>
          <p:nvGrpSpPr>
            <p:cNvPr id="18" name="Group 18"/>
            <p:cNvGrpSpPr/>
            <p:nvPr/>
          </p:nvGrpSpPr>
          <p:grpSpPr>
            <a:xfrm rot="-10800000">
              <a:off x="0" y="0"/>
              <a:ext cx="7187325" cy="3262226"/>
              <a:chOff x="0" y="0"/>
              <a:chExt cx="1239720" cy="562692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1239720" cy="562692"/>
              </a:xfrm>
              <a:custGeom>
                <a:avLst/>
                <a:gdLst/>
                <a:ahLst/>
                <a:cxnLst/>
                <a:rect l="l" t="t" r="r" b="b"/>
                <a:pathLst>
                  <a:path w="1239720" h="562692">
                    <a:moveTo>
                      <a:pt x="1239720" y="281346"/>
                    </a:moveTo>
                    <a:lnTo>
                      <a:pt x="1036520" y="562692"/>
                    </a:lnTo>
                    <a:lnTo>
                      <a:pt x="203200" y="562692"/>
                    </a:lnTo>
                    <a:lnTo>
                      <a:pt x="0" y="281346"/>
                    </a:lnTo>
                    <a:lnTo>
                      <a:pt x="203200" y="0"/>
                    </a:lnTo>
                    <a:lnTo>
                      <a:pt x="1036520" y="0"/>
                    </a:lnTo>
                    <a:lnTo>
                      <a:pt x="1239720" y="281346"/>
                    </a:lnTo>
                    <a:close/>
                  </a:path>
                </a:pathLst>
              </a:custGeom>
              <a:solidFill>
                <a:srgbClr val="071938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114300" y="-57150"/>
                <a:ext cx="1011120" cy="61984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 rot="-10800000">
              <a:off x="2511062" y="2547952"/>
              <a:ext cx="3673400" cy="1428550"/>
              <a:chOff x="0" y="0"/>
              <a:chExt cx="1643297" cy="639062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643297" cy="639062"/>
              </a:xfrm>
              <a:custGeom>
                <a:avLst/>
                <a:gdLst/>
                <a:ahLst/>
                <a:cxnLst/>
                <a:rect l="l" t="t" r="r" b="b"/>
                <a:pathLst>
                  <a:path w="1643297" h="639062">
                    <a:moveTo>
                      <a:pt x="1643297" y="319531"/>
                    </a:moveTo>
                    <a:lnTo>
                      <a:pt x="1440097" y="639062"/>
                    </a:lnTo>
                    <a:lnTo>
                      <a:pt x="203200" y="639062"/>
                    </a:lnTo>
                    <a:lnTo>
                      <a:pt x="0" y="319531"/>
                    </a:lnTo>
                    <a:lnTo>
                      <a:pt x="203200" y="0"/>
                    </a:lnTo>
                    <a:lnTo>
                      <a:pt x="1440097" y="0"/>
                    </a:lnTo>
                    <a:lnTo>
                      <a:pt x="1643297" y="319531"/>
                    </a:lnTo>
                    <a:close/>
                  </a:path>
                </a:pathLst>
              </a:custGeom>
              <a:solidFill>
                <a:srgbClr val="0E2B5D"/>
              </a:solidFill>
              <a:ln w="5715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114300" y="-57150"/>
                <a:ext cx="1414697" cy="69621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endParaRPr/>
              </a:p>
            </p:txBody>
          </p:sp>
        </p:grpSp>
      </p:grpSp>
      <p:grpSp>
        <p:nvGrpSpPr>
          <p:cNvPr id="24" name="Group 24"/>
          <p:cNvGrpSpPr/>
          <p:nvPr/>
        </p:nvGrpSpPr>
        <p:grpSpPr>
          <a:xfrm>
            <a:off x="-673113" y="9251081"/>
            <a:ext cx="5321313" cy="2446670"/>
            <a:chOff x="0" y="0"/>
            <a:chExt cx="1223810" cy="562692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223810" cy="562692"/>
            </a:xfrm>
            <a:custGeom>
              <a:avLst/>
              <a:gdLst/>
              <a:ahLst/>
              <a:cxnLst/>
              <a:rect l="l" t="t" r="r" b="b"/>
              <a:pathLst>
                <a:path w="1223810" h="562692">
                  <a:moveTo>
                    <a:pt x="1223810" y="281346"/>
                  </a:moveTo>
                  <a:lnTo>
                    <a:pt x="1020610" y="562692"/>
                  </a:lnTo>
                  <a:lnTo>
                    <a:pt x="203200" y="562692"/>
                  </a:lnTo>
                  <a:lnTo>
                    <a:pt x="0" y="281346"/>
                  </a:lnTo>
                  <a:lnTo>
                    <a:pt x="203200" y="0"/>
                  </a:lnTo>
                  <a:lnTo>
                    <a:pt x="1020610" y="0"/>
                  </a:lnTo>
                  <a:lnTo>
                    <a:pt x="1223810" y="281346"/>
                  </a:lnTo>
                  <a:close/>
                </a:path>
              </a:pathLst>
            </a:custGeom>
            <a:solidFill>
              <a:srgbClr val="0E2B5D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114300" y="-57150"/>
              <a:ext cx="995210" cy="6198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-673113" y="8675100"/>
            <a:ext cx="2673102" cy="1151961"/>
            <a:chOff x="0" y="0"/>
            <a:chExt cx="1482931" cy="639062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482931" cy="639062"/>
            </a:xfrm>
            <a:custGeom>
              <a:avLst/>
              <a:gdLst/>
              <a:ahLst/>
              <a:cxnLst/>
              <a:rect l="l" t="t" r="r" b="b"/>
              <a:pathLst>
                <a:path w="1482931" h="639062">
                  <a:moveTo>
                    <a:pt x="1482931" y="319531"/>
                  </a:moveTo>
                  <a:lnTo>
                    <a:pt x="1279731" y="639062"/>
                  </a:lnTo>
                  <a:lnTo>
                    <a:pt x="203200" y="639062"/>
                  </a:lnTo>
                  <a:lnTo>
                    <a:pt x="0" y="319531"/>
                  </a:lnTo>
                  <a:lnTo>
                    <a:pt x="203200" y="0"/>
                  </a:lnTo>
                  <a:lnTo>
                    <a:pt x="1279731" y="0"/>
                  </a:lnTo>
                  <a:lnTo>
                    <a:pt x="1482931" y="319531"/>
                  </a:lnTo>
                  <a:close/>
                </a:path>
              </a:pathLst>
            </a:custGeom>
            <a:solidFill>
              <a:srgbClr val="071938"/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114300" y="-57150"/>
              <a:ext cx="1254331" cy="6962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2450358" y="9762097"/>
            <a:ext cx="14808942" cy="1198000"/>
            <a:chOff x="0" y="0"/>
            <a:chExt cx="7899698" cy="639062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7899698" cy="639062"/>
            </a:xfrm>
            <a:custGeom>
              <a:avLst/>
              <a:gdLst/>
              <a:ahLst/>
              <a:cxnLst/>
              <a:rect l="l" t="t" r="r" b="b"/>
              <a:pathLst>
                <a:path w="7899698" h="639062">
                  <a:moveTo>
                    <a:pt x="7899698" y="319531"/>
                  </a:moveTo>
                  <a:lnTo>
                    <a:pt x="7696498" y="639062"/>
                  </a:lnTo>
                  <a:lnTo>
                    <a:pt x="203200" y="639062"/>
                  </a:lnTo>
                  <a:lnTo>
                    <a:pt x="0" y="319531"/>
                  </a:lnTo>
                  <a:lnTo>
                    <a:pt x="203200" y="0"/>
                  </a:lnTo>
                  <a:lnTo>
                    <a:pt x="7696498" y="0"/>
                  </a:lnTo>
                  <a:lnTo>
                    <a:pt x="7899698" y="319531"/>
                  </a:lnTo>
                  <a:close/>
                </a:path>
              </a:pathLst>
            </a:custGeom>
            <a:solidFill>
              <a:srgbClr val="294F96"/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114300" y="-57150"/>
              <a:ext cx="7671098" cy="6962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33" name="Freeform 33"/>
          <p:cNvSpPr/>
          <p:nvPr/>
        </p:nvSpPr>
        <p:spPr>
          <a:xfrm rot="-5400000">
            <a:off x="-1086039" y="3863443"/>
            <a:ext cx="2172079" cy="690405"/>
          </a:xfrm>
          <a:custGeom>
            <a:avLst/>
            <a:gdLst/>
            <a:ahLst/>
            <a:cxnLst/>
            <a:rect l="l" t="t" r="r" b="b"/>
            <a:pathLst>
              <a:path w="2172079" h="690405">
                <a:moveTo>
                  <a:pt x="0" y="0"/>
                </a:moveTo>
                <a:lnTo>
                  <a:pt x="2172078" y="0"/>
                </a:lnTo>
                <a:lnTo>
                  <a:pt x="2172078" y="690405"/>
                </a:lnTo>
                <a:lnTo>
                  <a:pt x="0" y="6904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3484"/>
            </a:stretch>
          </a:blipFill>
        </p:spPr>
      </p:sp>
      <p:sp>
        <p:nvSpPr>
          <p:cNvPr id="34" name="Freeform 34"/>
          <p:cNvSpPr/>
          <p:nvPr/>
        </p:nvSpPr>
        <p:spPr>
          <a:xfrm>
            <a:off x="17043400" y="-184885"/>
            <a:ext cx="1529778" cy="397742"/>
          </a:xfrm>
          <a:custGeom>
            <a:avLst/>
            <a:gdLst/>
            <a:ahLst/>
            <a:cxnLst/>
            <a:rect l="l" t="t" r="r" b="b"/>
            <a:pathLst>
              <a:path w="1529778" h="397742">
                <a:moveTo>
                  <a:pt x="0" y="0"/>
                </a:moveTo>
                <a:lnTo>
                  <a:pt x="1529778" y="0"/>
                </a:lnTo>
                <a:lnTo>
                  <a:pt x="1529778" y="397743"/>
                </a:lnTo>
                <a:lnTo>
                  <a:pt x="0" y="39774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>
            <a:off x="2952724" y="10076674"/>
            <a:ext cx="1529778" cy="397742"/>
          </a:xfrm>
          <a:custGeom>
            <a:avLst/>
            <a:gdLst/>
            <a:ahLst/>
            <a:cxnLst/>
            <a:rect l="l" t="t" r="r" b="b"/>
            <a:pathLst>
              <a:path w="1529778" h="397742">
                <a:moveTo>
                  <a:pt x="0" y="0"/>
                </a:moveTo>
                <a:lnTo>
                  <a:pt x="1529778" y="0"/>
                </a:lnTo>
                <a:lnTo>
                  <a:pt x="1529778" y="397742"/>
                </a:lnTo>
                <a:lnTo>
                  <a:pt x="0" y="3977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>
            <a:off x="17808289" y="6000750"/>
            <a:ext cx="991473" cy="677919"/>
          </a:xfrm>
          <a:custGeom>
            <a:avLst/>
            <a:gdLst/>
            <a:ahLst/>
            <a:cxnLst/>
            <a:rect l="l" t="t" r="r" b="b"/>
            <a:pathLst>
              <a:path w="991473" h="677919">
                <a:moveTo>
                  <a:pt x="0" y="0"/>
                </a:moveTo>
                <a:lnTo>
                  <a:pt x="991473" y="0"/>
                </a:lnTo>
                <a:lnTo>
                  <a:pt x="991473" y="677919"/>
                </a:lnTo>
                <a:lnTo>
                  <a:pt x="0" y="67791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>
            <a:off x="-1854200" y="-1709864"/>
            <a:ext cx="3098800" cy="2738564"/>
          </a:xfrm>
          <a:custGeom>
            <a:avLst/>
            <a:gdLst/>
            <a:ahLst/>
            <a:cxnLst/>
            <a:rect l="l" t="t" r="r" b="b"/>
            <a:pathLst>
              <a:path w="3098800" h="2738564">
                <a:moveTo>
                  <a:pt x="0" y="0"/>
                </a:moveTo>
                <a:lnTo>
                  <a:pt x="3098800" y="0"/>
                </a:lnTo>
                <a:lnTo>
                  <a:pt x="3098800" y="2738564"/>
                </a:lnTo>
                <a:lnTo>
                  <a:pt x="0" y="27385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11399076" y="9978798"/>
            <a:ext cx="1992249" cy="4114800"/>
          </a:xfrm>
          <a:custGeom>
            <a:avLst/>
            <a:gdLst/>
            <a:ahLst/>
            <a:cxnLst/>
            <a:rect l="l" t="t" r="r" b="b"/>
            <a:pathLst>
              <a:path w="1992249" h="4114800">
                <a:moveTo>
                  <a:pt x="0" y="0"/>
                </a:moveTo>
                <a:lnTo>
                  <a:pt x="1992249" y="0"/>
                </a:lnTo>
                <a:lnTo>
                  <a:pt x="1992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>
            <a:off x="297453" y="8922014"/>
            <a:ext cx="869673" cy="658131"/>
          </a:xfrm>
          <a:custGeom>
            <a:avLst/>
            <a:gdLst/>
            <a:ahLst/>
            <a:cxnLst/>
            <a:rect l="l" t="t" r="r" b="b"/>
            <a:pathLst>
              <a:path w="1085821" h="939235">
                <a:moveTo>
                  <a:pt x="0" y="0"/>
                </a:moveTo>
                <a:lnTo>
                  <a:pt x="1085821" y="0"/>
                </a:lnTo>
                <a:lnTo>
                  <a:pt x="1085821" y="939235"/>
                </a:lnTo>
                <a:lnTo>
                  <a:pt x="0" y="9392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40" name="Freeform 40"/>
          <p:cNvSpPr/>
          <p:nvPr/>
        </p:nvSpPr>
        <p:spPr>
          <a:xfrm>
            <a:off x="15632472" y="124822"/>
            <a:ext cx="753226" cy="658131"/>
          </a:xfrm>
          <a:custGeom>
            <a:avLst/>
            <a:gdLst/>
            <a:ahLst/>
            <a:cxnLst/>
            <a:rect l="l" t="t" r="r" b="b"/>
            <a:pathLst>
              <a:path w="1074947" h="939235">
                <a:moveTo>
                  <a:pt x="0" y="0"/>
                </a:moveTo>
                <a:lnTo>
                  <a:pt x="1074948" y="0"/>
                </a:lnTo>
                <a:lnTo>
                  <a:pt x="1074948" y="939235"/>
                </a:lnTo>
                <a:lnTo>
                  <a:pt x="0" y="93923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48" name="TextBox 48"/>
          <p:cNvSpPr txBox="1"/>
          <p:nvPr/>
        </p:nvSpPr>
        <p:spPr>
          <a:xfrm>
            <a:off x="1566654" y="379866"/>
            <a:ext cx="8796546" cy="10509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499"/>
              </a:lnSpc>
            </a:pPr>
            <a:r>
              <a:rPr lang="en-US" sz="6799" b="1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PRÓXIMOS PASSOS</a:t>
            </a:r>
          </a:p>
        </p:txBody>
      </p:sp>
      <p:sp>
        <p:nvSpPr>
          <p:cNvPr id="49" name="Freeform 19">
            <a:extLst>
              <a:ext uri="{FF2B5EF4-FFF2-40B4-BE49-F238E27FC236}">
                <a16:creationId xmlns:a16="http://schemas.microsoft.com/office/drawing/2014/main" id="{1C94A8ED-0485-4466-80CA-26D659AB2260}"/>
              </a:ext>
            </a:extLst>
          </p:cNvPr>
          <p:cNvSpPr/>
          <p:nvPr/>
        </p:nvSpPr>
        <p:spPr>
          <a:xfrm>
            <a:off x="16769242" y="683202"/>
            <a:ext cx="1322647" cy="507173"/>
          </a:xfrm>
          <a:custGeom>
            <a:avLst/>
            <a:gdLst/>
            <a:ahLst/>
            <a:cxnLst/>
            <a:rect l="l" t="t" r="r" b="b"/>
            <a:pathLst>
              <a:path w="1836450" h="660297">
                <a:moveTo>
                  <a:pt x="0" y="0"/>
                </a:moveTo>
                <a:lnTo>
                  <a:pt x="1836450" y="0"/>
                </a:lnTo>
                <a:lnTo>
                  <a:pt x="1836450" y="660297"/>
                </a:lnTo>
                <a:lnTo>
                  <a:pt x="0" y="660297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/>
            </a:stretch>
          </a:blipFill>
        </p:spPr>
      </p:sp>
      <p:sp>
        <p:nvSpPr>
          <p:cNvPr id="50" name="TextBox 48">
            <a:extLst>
              <a:ext uri="{FF2B5EF4-FFF2-40B4-BE49-F238E27FC236}">
                <a16:creationId xmlns:a16="http://schemas.microsoft.com/office/drawing/2014/main" id="{3224E6CB-0630-43D8-97FC-D8CF74EE1362}"/>
              </a:ext>
            </a:extLst>
          </p:cNvPr>
          <p:cNvSpPr txBox="1"/>
          <p:nvPr/>
        </p:nvSpPr>
        <p:spPr>
          <a:xfrm>
            <a:off x="708405" y="1765019"/>
            <a:ext cx="13494395" cy="9846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499"/>
              </a:lnSpc>
            </a:pPr>
            <a:r>
              <a:rPr lang="en-US" sz="4800" b="1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Próximos</a:t>
            </a:r>
            <a:r>
              <a:rPr lang="en-US" sz="4800" b="1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Grandes Marcos</a:t>
            </a:r>
            <a:endParaRPr lang="en-US" sz="3200" dirty="0">
              <a:solidFill>
                <a:srgbClr val="002060"/>
              </a:solidFill>
              <a:latin typeface="Book Antiqua" panose="02040602050305030304" pitchFamily="18" charset="0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2" name="Retângulo: Cantos Diagonais Arredondados 1">
            <a:extLst>
              <a:ext uri="{FF2B5EF4-FFF2-40B4-BE49-F238E27FC236}">
                <a16:creationId xmlns:a16="http://schemas.microsoft.com/office/drawing/2014/main" id="{603D2288-67E8-4E2F-958B-48CAA314562B}"/>
              </a:ext>
            </a:extLst>
          </p:cNvPr>
          <p:cNvSpPr/>
          <p:nvPr/>
        </p:nvSpPr>
        <p:spPr>
          <a:xfrm>
            <a:off x="837852" y="5143500"/>
            <a:ext cx="2880000" cy="1746641"/>
          </a:xfrm>
          <a:prstGeom prst="round2DiagRect">
            <a:avLst/>
          </a:prstGeom>
          <a:noFill/>
          <a:ln w="762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err="1">
                <a:solidFill>
                  <a:srgbClr val="006600"/>
                </a:solidFill>
                <a:latin typeface="Book Antiqua" panose="02040602050305030304" pitchFamily="18" charset="0"/>
              </a:rPr>
              <a:t>Pré</a:t>
            </a:r>
            <a:r>
              <a:rPr lang="pt-BR" sz="3600" b="1" dirty="0">
                <a:solidFill>
                  <a:srgbClr val="006600"/>
                </a:solidFill>
                <a:latin typeface="Book Antiqua" panose="02040602050305030304" pitchFamily="18" charset="0"/>
              </a:rPr>
              <a:t> </a:t>
            </a:r>
            <a:r>
              <a:rPr lang="pt-BR" sz="3600" b="1" dirty="0" err="1">
                <a:solidFill>
                  <a:srgbClr val="006600"/>
                </a:solidFill>
                <a:latin typeface="Book Antiqua" panose="02040602050305030304" pitchFamily="18" charset="0"/>
              </a:rPr>
              <a:t>Work</a:t>
            </a:r>
            <a:endParaRPr lang="pt-BR" sz="3600" b="1" dirty="0">
              <a:solidFill>
                <a:srgbClr val="006600"/>
              </a:solidFill>
              <a:latin typeface="Book Antiqua" panose="02040602050305030304" pitchFamily="18" charset="0"/>
            </a:endParaRPr>
          </a:p>
        </p:txBody>
      </p:sp>
      <p:sp>
        <p:nvSpPr>
          <p:cNvPr id="42" name="Retângulo: Cantos Diagonais Arredondados 41">
            <a:extLst>
              <a:ext uri="{FF2B5EF4-FFF2-40B4-BE49-F238E27FC236}">
                <a16:creationId xmlns:a16="http://schemas.microsoft.com/office/drawing/2014/main" id="{054CBED9-6A72-4207-97E9-5AD6F98EF3AE}"/>
              </a:ext>
            </a:extLst>
          </p:cNvPr>
          <p:cNvSpPr/>
          <p:nvPr/>
        </p:nvSpPr>
        <p:spPr>
          <a:xfrm>
            <a:off x="7924800" y="3411645"/>
            <a:ext cx="2880000" cy="1746641"/>
          </a:xfrm>
          <a:prstGeom prst="round2DiagRect">
            <a:avLst/>
          </a:prstGeom>
          <a:noFill/>
          <a:ln w="76200">
            <a:solidFill>
              <a:srgbClr val="0E2B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Treinamento de uso da Plataforma </a:t>
            </a:r>
          </a:p>
        </p:txBody>
      </p:sp>
      <p:sp>
        <p:nvSpPr>
          <p:cNvPr id="43" name="Retângulo: Cantos Diagonais Arredondados 42">
            <a:extLst>
              <a:ext uri="{FF2B5EF4-FFF2-40B4-BE49-F238E27FC236}">
                <a16:creationId xmlns:a16="http://schemas.microsoft.com/office/drawing/2014/main" id="{556D603C-4E55-4EBF-ADAD-B6D91BF813E6}"/>
              </a:ext>
            </a:extLst>
          </p:cNvPr>
          <p:cNvSpPr/>
          <p:nvPr/>
        </p:nvSpPr>
        <p:spPr>
          <a:xfrm>
            <a:off x="4419600" y="3411645"/>
            <a:ext cx="2880000" cy="1746641"/>
          </a:xfrm>
          <a:prstGeom prst="round2DiagRect">
            <a:avLst/>
          </a:prstGeom>
          <a:noFill/>
          <a:ln w="76200">
            <a:solidFill>
              <a:srgbClr val="0E2B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Desenvolvimento da Plataforma</a:t>
            </a:r>
          </a:p>
        </p:txBody>
      </p:sp>
      <p:sp>
        <p:nvSpPr>
          <p:cNvPr id="44" name="Retângulo: Cantos Diagonais Arredondados 43">
            <a:extLst>
              <a:ext uri="{FF2B5EF4-FFF2-40B4-BE49-F238E27FC236}">
                <a16:creationId xmlns:a16="http://schemas.microsoft.com/office/drawing/2014/main" id="{501BB1B3-3DAF-4A87-8D3A-F90834E8116C}"/>
              </a:ext>
            </a:extLst>
          </p:cNvPr>
          <p:cNvSpPr/>
          <p:nvPr/>
        </p:nvSpPr>
        <p:spPr>
          <a:xfrm>
            <a:off x="4419600" y="6942558"/>
            <a:ext cx="2880000" cy="1746641"/>
          </a:xfrm>
          <a:prstGeom prst="round2DiagRect">
            <a:avLst/>
          </a:prstGeom>
          <a:noFill/>
          <a:ln w="76200">
            <a:solidFill>
              <a:srgbClr val="0E2B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Treinamento Teórico de OEE</a:t>
            </a:r>
          </a:p>
        </p:txBody>
      </p:sp>
      <p:sp>
        <p:nvSpPr>
          <p:cNvPr id="45" name="Retângulo: Cantos Diagonais Arredondados 44">
            <a:extLst>
              <a:ext uri="{FF2B5EF4-FFF2-40B4-BE49-F238E27FC236}">
                <a16:creationId xmlns:a16="http://schemas.microsoft.com/office/drawing/2014/main" id="{B601B95F-62C3-4ADA-A025-4102102040C9}"/>
              </a:ext>
            </a:extLst>
          </p:cNvPr>
          <p:cNvSpPr/>
          <p:nvPr/>
        </p:nvSpPr>
        <p:spPr>
          <a:xfrm>
            <a:off x="11217000" y="5143500"/>
            <a:ext cx="2880000" cy="1746641"/>
          </a:xfrm>
          <a:prstGeom prst="round2DiagRect">
            <a:avLst/>
          </a:prstGeom>
          <a:noFill/>
          <a:ln w="76200">
            <a:solidFill>
              <a:srgbClr val="0E2B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Escolha de Linhas Piloto com Teste durante 1 Semana ou 1 Mês</a:t>
            </a:r>
          </a:p>
        </p:txBody>
      </p:sp>
      <p:sp>
        <p:nvSpPr>
          <p:cNvPr id="46" name="Retângulo: Cantos Diagonais Arredondados 45">
            <a:extLst>
              <a:ext uri="{FF2B5EF4-FFF2-40B4-BE49-F238E27FC236}">
                <a16:creationId xmlns:a16="http://schemas.microsoft.com/office/drawing/2014/main" id="{A350ABF4-FC66-45E2-85FE-347278676236}"/>
              </a:ext>
            </a:extLst>
          </p:cNvPr>
          <p:cNvSpPr/>
          <p:nvPr/>
        </p:nvSpPr>
        <p:spPr>
          <a:xfrm>
            <a:off x="14722200" y="5143500"/>
            <a:ext cx="2880000" cy="1746641"/>
          </a:xfrm>
          <a:prstGeom prst="round2DiagRect">
            <a:avLst/>
          </a:prstGeom>
          <a:noFill/>
          <a:ln w="76200">
            <a:solidFill>
              <a:srgbClr val="0E2B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Implantação em todas as Linhas </a:t>
            </a:r>
            <a:r>
              <a:rPr lang="pt-BR" sz="24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Farmace</a:t>
            </a:r>
            <a:r>
              <a:rPr lang="pt-BR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 – </a:t>
            </a:r>
            <a:r>
              <a:rPr lang="pt-BR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Jan/26 </a:t>
            </a:r>
            <a:r>
              <a:rPr lang="pt-BR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ou Out/25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7E4E7DF-08EE-416B-967D-A8972665D51E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3717852" y="4284965"/>
            <a:ext cx="701748" cy="1731856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8D76380C-4E62-4734-857A-685DBA2ADCAF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3717852" y="6016821"/>
            <a:ext cx="701748" cy="1961651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9F21FB4-B1ED-4E23-B0D1-9CAE95F585FB}"/>
              </a:ext>
            </a:extLst>
          </p:cNvPr>
          <p:cNvCxnSpPr>
            <a:cxnSpLocks/>
            <a:stCxn id="43" idx="0"/>
            <a:endCxn id="42" idx="2"/>
          </p:cNvCxnSpPr>
          <p:nvPr/>
        </p:nvCxnSpPr>
        <p:spPr>
          <a:xfrm>
            <a:off x="7299600" y="4284966"/>
            <a:ext cx="625200" cy="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9299EBC0-2FDE-4C84-8A33-90C306A8B467}"/>
              </a:ext>
            </a:extLst>
          </p:cNvPr>
          <p:cNvCxnSpPr>
            <a:cxnSpLocks/>
            <a:stCxn id="44" idx="0"/>
            <a:endCxn id="45" idx="2"/>
          </p:cNvCxnSpPr>
          <p:nvPr/>
        </p:nvCxnSpPr>
        <p:spPr>
          <a:xfrm flipV="1">
            <a:off x="7299600" y="6016821"/>
            <a:ext cx="3917400" cy="1799058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4B5C1A6C-83E3-49E4-A143-CED53F526FD3}"/>
              </a:ext>
            </a:extLst>
          </p:cNvPr>
          <p:cNvCxnSpPr>
            <a:cxnSpLocks/>
            <a:stCxn id="42" idx="0"/>
            <a:endCxn id="45" idx="2"/>
          </p:cNvCxnSpPr>
          <p:nvPr/>
        </p:nvCxnSpPr>
        <p:spPr>
          <a:xfrm>
            <a:off x="10804800" y="4284966"/>
            <a:ext cx="412200" cy="1731855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CF273387-C508-4405-9F40-4E29423A9016}"/>
              </a:ext>
            </a:extLst>
          </p:cNvPr>
          <p:cNvCxnSpPr>
            <a:cxnSpLocks/>
            <a:stCxn id="45" idx="0"/>
            <a:endCxn id="46" idx="2"/>
          </p:cNvCxnSpPr>
          <p:nvPr/>
        </p:nvCxnSpPr>
        <p:spPr>
          <a:xfrm>
            <a:off x="14097000" y="6016821"/>
            <a:ext cx="625200" cy="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B80AF668-B2D7-4551-B945-E22A4656CE29}"/>
              </a:ext>
            </a:extLst>
          </p:cNvPr>
          <p:cNvSpPr txBox="1"/>
          <p:nvPr/>
        </p:nvSpPr>
        <p:spPr>
          <a:xfrm>
            <a:off x="832854" y="6955365"/>
            <a:ext cx="28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6600"/>
                </a:solidFill>
                <a:latin typeface="Book Antiqua" panose="02040602050305030304" pitchFamily="18" charset="0"/>
              </a:rPr>
              <a:t>FINALIZADO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268161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2">
            <a:extLst>
              <a:ext uri="{FF2B5EF4-FFF2-40B4-BE49-F238E27FC236}">
                <a16:creationId xmlns:a16="http://schemas.microsoft.com/office/drawing/2014/main" id="{894CE981-38FF-4E59-B54D-B94F9B4F5487}"/>
              </a:ext>
            </a:extLst>
          </p:cNvPr>
          <p:cNvSpPr/>
          <p:nvPr/>
        </p:nvSpPr>
        <p:spPr>
          <a:xfrm flipH="1" flipV="1">
            <a:off x="16025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b="-18444"/>
            </a:stretch>
          </a:blipFill>
        </p:spPr>
        <p:txBody>
          <a:bodyPr/>
          <a:lstStyle/>
          <a:p>
            <a:endParaRPr lang="pt-BR" dirty="0"/>
          </a:p>
        </p:txBody>
      </p:sp>
      <p:grpSp>
        <p:nvGrpSpPr>
          <p:cNvPr id="17" name="Group 17"/>
          <p:cNvGrpSpPr/>
          <p:nvPr/>
        </p:nvGrpSpPr>
        <p:grpSpPr>
          <a:xfrm>
            <a:off x="14564053" y="-1477201"/>
            <a:ext cx="5390494" cy="2982376"/>
            <a:chOff x="0" y="0"/>
            <a:chExt cx="7187325" cy="3976501"/>
          </a:xfrm>
        </p:grpSpPr>
        <p:grpSp>
          <p:nvGrpSpPr>
            <p:cNvPr id="18" name="Group 18"/>
            <p:cNvGrpSpPr/>
            <p:nvPr/>
          </p:nvGrpSpPr>
          <p:grpSpPr>
            <a:xfrm rot="-10800000">
              <a:off x="0" y="0"/>
              <a:ext cx="7187325" cy="3262226"/>
              <a:chOff x="0" y="0"/>
              <a:chExt cx="1239720" cy="562692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1239720" cy="562692"/>
              </a:xfrm>
              <a:custGeom>
                <a:avLst/>
                <a:gdLst/>
                <a:ahLst/>
                <a:cxnLst/>
                <a:rect l="l" t="t" r="r" b="b"/>
                <a:pathLst>
                  <a:path w="1239720" h="562692">
                    <a:moveTo>
                      <a:pt x="1239720" y="281346"/>
                    </a:moveTo>
                    <a:lnTo>
                      <a:pt x="1036520" y="562692"/>
                    </a:lnTo>
                    <a:lnTo>
                      <a:pt x="203200" y="562692"/>
                    </a:lnTo>
                    <a:lnTo>
                      <a:pt x="0" y="281346"/>
                    </a:lnTo>
                    <a:lnTo>
                      <a:pt x="203200" y="0"/>
                    </a:lnTo>
                    <a:lnTo>
                      <a:pt x="1036520" y="0"/>
                    </a:lnTo>
                    <a:lnTo>
                      <a:pt x="1239720" y="281346"/>
                    </a:lnTo>
                    <a:close/>
                  </a:path>
                </a:pathLst>
              </a:custGeom>
              <a:solidFill>
                <a:srgbClr val="071938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114300" y="-57150"/>
                <a:ext cx="1011120" cy="61984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 rot="-10800000">
              <a:off x="2511062" y="2547952"/>
              <a:ext cx="3673400" cy="1428550"/>
              <a:chOff x="0" y="0"/>
              <a:chExt cx="1643297" cy="639062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643297" cy="639062"/>
              </a:xfrm>
              <a:custGeom>
                <a:avLst/>
                <a:gdLst/>
                <a:ahLst/>
                <a:cxnLst/>
                <a:rect l="l" t="t" r="r" b="b"/>
                <a:pathLst>
                  <a:path w="1643297" h="639062">
                    <a:moveTo>
                      <a:pt x="1643297" y="319531"/>
                    </a:moveTo>
                    <a:lnTo>
                      <a:pt x="1440097" y="639062"/>
                    </a:lnTo>
                    <a:lnTo>
                      <a:pt x="203200" y="639062"/>
                    </a:lnTo>
                    <a:lnTo>
                      <a:pt x="0" y="319531"/>
                    </a:lnTo>
                    <a:lnTo>
                      <a:pt x="203200" y="0"/>
                    </a:lnTo>
                    <a:lnTo>
                      <a:pt x="1440097" y="0"/>
                    </a:lnTo>
                    <a:lnTo>
                      <a:pt x="1643297" y="319531"/>
                    </a:lnTo>
                    <a:close/>
                  </a:path>
                </a:pathLst>
              </a:custGeom>
              <a:solidFill>
                <a:srgbClr val="0E2B5D"/>
              </a:solidFill>
              <a:ln w="5715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114300" y="-57150"/>
                <a:ext cx="1414697" cy="69621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endParaRPr/>
              </a:p>
            </p:txBody>
          </p:sp>
        </p:grpSp>
      </p:grpSp>
      <p:grpSp>
        <p:nvGrpSpPr>
          <p:cNvPr id="24" name="Group 24"/>
          <p:cNvGrpSpPr/>
          <p:nvPr/>
        </p:nvGrpSpPr>
        <p:grpSpPr>
          <a:xfrm>
            <a:off x="-673113" y="9251081"/>
            <a:ext cx="5321313" cy="2446670"/>
            <a:chOff x="0" y="0"/>
            <a:chExt cx="1223810" cy="562692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223810" cy="562692"/>
            </a:xfrm>
            <a:custGeom>
              <a:avLst/>
              <a:gdLst/>
              <a:ahLst/>
              <a:cxnLst/>
              <a:rect l="l" t="t" r="r" b="b"/>
              <a:pathLst>
                <a:path w="1223810" h="562692">
                  <a:moveTo>
                    <a:pt x="1223810" y="281346"/>
                  </a:moveTo>
                  <a:lnTo>
                    <a:pt x="1020610" y="562692"/>
                  </a:lnTo>
                  <a:lnTo>
                    <a:pt x="203200" y="562692"/>
                  </a:lnTo>
                  <a:lnTo>
                    <a:pt x="0" y="281346"/>
                  </a:lnTo>
                  <a:lnTo>
                    <a:pt x="203200" y="0"/>
                  </a:lnTo>
                  <a:lnTo>
                    <a:pt x="1020610" y="0"/>
                  </a:lnTo>
                  <a:lnTo>
                    <a:pt x="1223810" y="281346"/>
                  </a:lnTo>
                  <a:close/>
                </a:path>
              </a:pathLst>
            </a:custGeom>
            <a:solidFill>
              <a:srgbClr val="0E2B5D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114300" y="-57150"/>
              <a:ext cx="995210" cy="6198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-673113" y="8675100"/>
            <a:ext cx="2673102" cy="1151961"/>
            <a:chOff x="0" y="0"/>
            <a:chExt cx="1482931" cy="639062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482931" cy="639062"/>
            </a:xfrm>
            <a:custGeom>
              <a:avLst/>
              <a:gdLst/>
              <a:ahLst/>
              <a:cxnLst/>
              <a:rect l="l" t="t" r="r" b="b"/>
              <a:pathLst>
                <a:path w="1482931" h="639062">
                  <a:moveTo>
                    <a:pt x="1482931" y="319531"/>
                  </a:moveTo>
                  <a:lnTo>
                    <a:pt x="1279731" y="639062"/>
                  </a:lnTo>
                  <a:lnTo>
                    <a:pt x="203200" y="639062"/>
                  </a:lnTo>
                  <a:lnTo>
                    <a:pt x="0" y="319531"/>
                  </a:lnTo>
                  <a:lnTo>
                    <a:pt x="203200" y="0"/>
                  </a:lnTo>
                  <a:lnTo>
                    <a:pt x="1279731" y="0"/>
                  </a:lnTo>
                  <a:lnTo>
                    <a:pt x="1482931" y="319531"/>
                  </a:lnTo>
                  <a:close/>
                </a:path>
              </a:pathLst>
            </a:custGeom>
            <a:solidFill>
              <a:srgbClr val="071938"/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114300" y="-57150"/>
              <a:ext cx="1254331" cy="6962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2450358" y="9762097"/>
            <a:ext cx="14808942" cy="1198000"/>
            <a:chOff x="0" y="0"/>
            <a:chExt cx="7899698" cy="639062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7899698" cy="639062"/>
            </a:xfrm>
            <a:custGeom>
              <a:avLst/>
              <a:gdLst/>
              <a:ahLst/>
              <a:cxnLst/>
              <a:rect l="l" t="t" r="r" b="b"/>
              <a:pathLst>
                <a:path w="7899698" h="639062">
                  <a:moveTo>
                    <a:pt x="7899698" y="319531"/>
                  </a:moveTo>
                  <a:lnTo>
                    <a:pt x="7696498" y="639062"/>
                  </a:lnTo>
                  <a:lnTo>
                    <a:pt x="203200" y="639062"/>
                  </a:lnTo>
                  <a:lnTo>
                    <a:pt x="0" y="319531"/>
                  </a:lnTo>
                  <a:lnTo>
                    <a:pt x="203200" y="0"/>
                  </a:lnTo>
                  <a:lnTo>
                    <a:pt x="7696498" y="0"/>
                  </a:lnTo>
                  <a:lnTo>
                    <a:pt x="7899698" y="319531"/>
                  </a:lnTo>
                  <a:close/>
                </a:path>
              </a:pathLst>
            </a:custGeom>
            <a:solidFill>
              <a:srgbClr val="294F96"/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114300" y="-57150"/>
              <a:ext cx="7671098" cy="6962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33" name="Freeform 33"/>
          <p:cNvSpPr/>
          <p:nvPr/>
        </p:nvSpPr>
        <p:spPr>
          <a:xfrm rot="-5400000">
            <a:off x="-1086039" y="3863443"/>
            <a:ext cx="2172079" cy="690405"/>
          </a:xfrm>
          <a:custGeom>
            <a:avLst/>
            <a:gdLst/>
            <a:ahLst/>
            <a:cxnLst/>
            <a:rect l="l" t="t" r="r" b="b"/>
            <a:pathLst>
              <a:path w="2172079" h="690405">
                <a:moveTo>
                  <a:pt x="0" y="0"/>
                </a:moveTo>
                <a:lnTo>
                  <a:pt x="2172078" y="0"/>
                </a:lnTo>
                <a:lnTo>
                  <a:pt x="2172078" y="690405"/>
                </a:lnTo>
                <a:lnTo>
                  <a:pt x="0" y="6904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3484"/>
            </a:stretch>
          </a:blipFill>
        </p:spPr>
      </p:sp>
      <p:sp>
        <p:nvSpPr>
          <p:cNvPr id="34" name="Freeform 34"/>
          <p:cNvSpPr/>
          <p:nvPr/>
        </p:nvSpPr>
        <p:spPr>
          <a:xfrm>
            <a:off x="17043400" y="-184885"/>
            <a:ext cx="1529778" cy="397742"/>
          </a:xfrm>
          <a:custGeom>
            <a:avLst/>
            <a:gdLst/>
            <a:ahLst/>
            <a:cxnLst/>
            <a:rect l="l" t="t" r="r" b="b"/>
            <a:pathLst>
              <a:path w="1529778" h="397742">
                <a:moveTo>
                  <a:pt x="0" y="0"/>
                </a:moveTo>
                <a:lnTo>
                  <a:pt x="1529778" y="0"/>
                </a:lnTo>
                <a:lnTo>
                  <a:pt x="1529778" y="397743"/>
                </a:lnTo>
                <a:lnTo>
                  <a:pt x="0" y="39774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>
            <a:off x="2952724" y="10076674"/>
            <a:ext cx="1529778" cy="397742"/>
          </a:xfrm>
          <a:custGeom>
            <a:avLst/>
            <a:gdLst/>
            <a:ahLst/>
            <a:cxnLst/>
            <a:rect l="l" t="t" r="r" b="b"/>
            <a:pathLst>
              <a:path w="1529778" h="397742">
                <a:moveTo>
                  <a:pt x="0" y="0"/>
                </a:moveTo>
                <a:lnTo>
                  <a:pt x="1529778" y="0"/>
                </a:lnTo>
                <a:lnTo>
                  <a:pt x="1529778" y="397742"/>
                </a:lnTo>
                <a:lnTo>
                  <a:pt x="0" y="3977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>
            <a:off x="17808289" y="6000750"/>
            <a:ext cx="991473" cy="677919"/>
          </a:xfrm>
          <a:custGeom>
            <a:avLst/>
            <a:gdLst/>
            <a:ahLst/>
            <a:cxnLst/>
            <a:rect l="l" t="t" r="r" b="b"/>
            <a:pathLst>
              <a:path w="991473" h="677919">
                <a:moveTo>
                  <a:pt x="0" y="0"/>
                </a:moveTo>
                <a:lnTo>
                  <a:pt x="991473" y="0"/>
                </a:lnTo>
                <a:lnTo>
                  <a:pt x="991473" y="677919"/>
                </a:lnTo>
                <a:lnTo>
                  <a:pt x="0" y="67791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>
            <a:off x="-1854200" y="-1709864"/>
            <a:ext cx="3098800" cy="2738564"/>
          </a:xfrm>
          <a:custGeom>
            <a:avLst/>
            <a:gdLst/>
            <a:ahLst/>
            <a:cxnLst/>
            <a:rect l="l" t="t" r="r" b="b"/>
            <a:pathLst>
              <a:path w="3098800" h="2738564">
                <a:moveTo>
                  <a:pt x="0" y="0"/>
                </a:moveTo>
                <a:lnTo>
                  <a:pt x="3098800" y="0"/>
                </a:lnTo>
                <a:lnTo>
                  <a:pt x="3098800" y="2738564"/>
                </a:lnTo>
                <a:lnTo>
                  <a:pt x="0" y="27385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11399076" y="9978798"/>
            <a:ext cx="1992249" cy="4114800"/>
          </a:xfrm>
          <a:custGeom>
            <a:avLst/>
            <a:gdLst/>
            <a:ahLst/>
            <a:cxnLst/>
            <a:rect l="l" t="t" r="r" b="b"/>
            <a:pathLst>
              <a:path w="1992249" h="4114800">
                <a:moveTo>
                  <a:pt x="0" y="0"/>
                </a:moveTo>
                <a:lnTo>
                  <a:pt x="1992249" y="0"/>
                </a:lnTo>
                <a:lnTo>
                  <a:pt x="1992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>
            <a:off x="297453" y="8922014"/>
            <a:ext cx="869673" cy="658131"/>
          </a:xfrm>
          <a:custGeom>
            <a:avLst/>
            <a:gdLst/>
            <a:ahLst/>
            <a:cxnLst/>
            <a:rect l="l" t="t" r="r" b="b"/>
            <a:pathLst>
              <a:path w="1085821" h="939235">
                <a:moveTo>
                  <a:pt x="0" y="0"/>
                </a:moveTo>
                <a:lnTo>
                  <a:pt x="1085821" y="0"/>
                </a:lnTo>
                <a:lnTo>
                  <a:pt x="1085821" y="939235"/>
                </a:lnTo>
                <a:lnTo>
                  <a:pt x="0" y="9392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40" name="Freeform 40"/>
          <p:cNvSpPr/>
          <p:nvPr/>
        </p:nvSpPr>
        <p:spPr>
          <a:xfrm>
            <a:off x="15632472" y="124822"/>
            <a:ext cx="753226" cy="658131"/>
          </a:xfrm>
          <a:custGeom>
            <a:avLst/>
            <a:gdLst/>
            <a:ahLst/>
            <a:cxnLst/>
            <a:rect l="l" t="t" r="r" b="b"/>
            <a:pathLst>
              <a:path w="1074947" h="939235">
                <a:moveTo>
                  <a:pt x="0" y="0"/>
                </a:moveTo>
                <a:lnTo>
                  <a:pt x="1074948" y="0"/>
                </a:lnTo>
                <a:lnTo>
                  <a:pt x="1074948" y="939235"/>
                </a:lnTo>
                <a:lnTo>
                  <a:pt x="0" y="93923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48" name="TextBox 48"/>
          <p:cNvSpPr txBox="1"/>
          <p:nvPr/>
        </p:nvSpPr>
        <p:spPr>
          <a:xfrm>
            <a:off x="1566654" y="379866"/>
            <a:ext cx="13874189" cy="10509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499"/>
              </a:lnSpc>
            </a:pPr>
            <a:r>
              <a:rPr lang="en-US" sz="6799" b="1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Desenvolvimento</a:t>
            </a:r>
            <a:r>
              <a:rPr lang="en-US" sz="6799" b="1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da Plataforma</a:t>
            </a:r>
          </a:p>
        </p:txBody>
      </p:sp>
      <p:sp>
        <p:nvSpPr>
          <p:cNvPr id="49" name="Freeform 19">
            <a:extLst>
              <a:ext uri="{FF2B5EF4-FFF2-40B4-BE49-F238E27FC236}">
                <a16:creationId xmlns:a16="http://schemas.microsoft.com/office/drawing/2014/main" id="{1C94A8ED-0485-4466-80CA-26D659AB2260}"/>
              </a:ext>
            </a:extLst>
          </p:cNvPr>
          <p:cNvSpPr/>
          <p:nvPr/>
        </p:nvSpPr>
        <p:spPr>
          <a:xfrm>
            <a:off x="16769242" y="683202"/>
            <a:ext cx="1322647" cy="507173"/>
          </a:xfrm>
          <a:custGeom>
            <a:avLst/>
            <a:gdLst/>
            <a:ahLst/>
            <a:cxnLst/>
            <a:rect l="l" t="t" r="r" b="b"/>
            <a:pathLst>
              <a:path w="1836450" h="660297">
                <a:moveTo>
                  <a:pt x="0" y="0"/>
                </a:moveTo>
                <a:lnTo>
                  <a:pt x="1836450" y="0"/>
                </a:lnTo>
                <a:lnTo>
                  <a:pt x="1836450" y="660297"/>
                </a:lnTo>
                <a:lnTo>
                  <a:pt x="0" y="660297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/>
            </a:stretch>
          </a:blipFill>
        </p:spPr>
      </p:sp>
      <p:sp>
        <p:nvSpPr>
          <p:cNvPr id="50" name="TextBox 48">
            <a:extLst>
              <a:ext uri="{FF2B5EF4-FFF2-40B4-BE49-F238E27FC236}">
                <a16:creationId xmlns:a16="http://schemas.microsoft.com/office/drawing/2014/main" id="{3224E6CB-0630-43D8-97FC-D8CF74EE1362}"/>
              </a:ext>
            </a:extLst>
          </p:cNvPr>
          <p:cNvSpPr txBox="1"/>
          <p:nvPr/>
        </p:nvSpPr>
        <p:spPr>
          <a:xfrm>
            <a:off x="1244600" y="1790700"/>
            <a:ext cx="16014700" cy="68941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71550" lvl="1" indent="-514350" algn="just">
              <a:buFont typeface="+mj-lt"/>
              <a:buAutoNum type="arabicPeriod"/>
            </a:pP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Após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definição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da Plataforma, o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responsável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pelo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desenvolvimento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deverá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receber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o material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teórico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de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Pré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Work;</a:t>
            </a:r>
          </a:p>
          <a:p>
            <a:pPr marL="971550" lvl="1" indent="-514350" algn="just">
              <a:buFont typeface="+mj-lt"/>
              <a:buAutoNum type="arabicPeriod"/>
            </a:pPr>
            <a:endParaRPr lang="en-US" sz="3200" dirty="0">
              <a:solidFill>
                <a:srgbClr val="002060"/>
              </a:solidFill>
              <a:latin typeface="Book Antiqua" panose="02040602050305030304" pitchFamily="18" charset="0"/>
              <a:ea typeface="Public Sans Bold"/>
              <a:cs typeface="Public Sans Bold"/>
              <a:sym typeface="Public Sans Bold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Após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leitura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,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deverá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ser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realizado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uma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reunião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com Sávio Rafael e Consultor Rafael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Gusmão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para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alinhamentos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referente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a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dúvidas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e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especialmente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sinalização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de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impossibilidade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de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implantação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qualquer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ferramenta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proposta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no material para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discussão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de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quais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ações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deverão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ser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realizadas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.</a:t>
            </a:r>
          </a:p>
          <a:p>
            <a:pPr marL="971550" lvl="1" indent="-514350" algn="just">
              <a:buFont typeface="+mj-lt"/>
              <a:buAutoNum type="arabicPeriod"/>
            </a:pPr>
            <a:endParaRPr lang="en-US" sz="3200" dirty="0">
              <a:solidFill>
                <a:srgbClr val="002060"/>
              </a:solidFill>
              <a:latin typeface="Book Antiqua" panose="02040602050305030304" pitchFamily="18" charset="0"/>
              <a:ea typeface="Public Sans Bold"/>
              <a:cs typeface="Public Sans Bold"/>
              <a:sym typeface="Public Sans Bold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Elaboração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 e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Aprovação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do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cronograma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para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etapa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de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desenvolvimento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da Plataforma.</a:t>
            </a:r>
          </a:p>
          <a:p>
            <a:pPr marL="971550" lvl="1" indent="-514350" algn="just">
              <a:buFont typeface="+mj-lt"/>
              <a:buAutoNum type="arabicPeriod"/>
            </a:pPr>
            <a:endParaRPr lang="en-US" sz="3200" dirty="0">
              <a:solidFill>
                <a:srgbClr val="002060"/>
              </a:solidFill>
              <a:latin typeface="Book Antiqua" panose="02040602050305030304" pitchFamily="18" charset="0"/>
              <a:ea typeface="Public Sans Bold"/>
              <a:cs typeface="Public Sans Bold"/>
              <a:sym typeface="Public Sans Bold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Início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do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desenvolvimento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da Plataforma com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reuniões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semanais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para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acompanhamento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das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ações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,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avaliação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das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etapas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já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realizadas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e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busca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por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reduzir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retrabalhos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e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ajuste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496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2">
            <a:extLst>
              <a:ext uri="{FF2B5EF4-FFF2-40B4-BE49-F238E27FC236}">
                <a16:creationId xmlns:a16="http://schemas.microsoft.com/office/drawing/2014/main" id="{894CE981-38FF-4E59-B54D-B94F9B4F5487}"/>
              </a:ext>
            </a:extLst>
          </p:cNvPr>
          <p:cNvSpPr/>
          <p:nvPr/>
        </p:nvSpPr>
        <p:spPr>
          <a:xfrm flipH="1" flipV="1">
            <a:off x="16025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b="-18444"/>
            </a:stretch>
          </a:blipFill>
        </p:spPr>
        <p:txBody>
          <a:bodyPr/>
          <a:lstStyle/>
          <a:p>
            <a:endParaRPr lang="pt-BR" dirty="0"/>
          </a:p>
        </p:txBody>
      </p:sp>
      <p:grpSp>
        <p:nvGrpSpPr>
          <p:cNvPr id="17" name="Group 17"/>
          <p:cNvGrpSpPr/>
          <p:nvPr/>
        </p:nvGrpSpPr>
        <p:grpSpPr>
          <a:xfrm>
            <a:off x="14564053" y="-1477201"/>
            <a:ext cx="5390494" cy="2982376"/>
            <a:chOff x="0" y="0"/>
            <a:chExt cx="7187325" cy="3976501"/>
          </a:xfrm>
        </p:grpSpPr>
        <p:grpSp>
          <p:nvGrpSpPr>
            <p:cNvPr id="18" name="Group 18"/>
            <p:cNvGrpSpPr/>
            <p:nvPr/>
          </p:nvGrpSpPr>
          <p:grpSpPr>
            <a:xfrm rot="-10800000">
              <a:off x="0" y="0"/>
              <a:ext cx="7187325" cy="3262226"/>
              <a:chOff x="0" y="0"/>
              <a:chExt cx="1239720" cy="562692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1239720" cy="562692"/>
              </a:xfrm>
              <a:custGeom>
                <a:avLst/>
                <a:gdLst/>
                <a:ahLst/>
                <a:cxnLst/>
                <a:rect l="l" t="t" r="r" b="b"/>
                <a:pathLst>
                  <a:path w="1239720" h="562692">
                    <a:moveTo>
                      <a:pt x="1239720" y="281346"/>
                    </a:moveTo>
                    <a:lnTo>
                      <a:pt x="1036520" y="562692"/>
                    </a:lnTo>
                    <a:lnTo>
                      <a:pt x="203200" y="562692"/>
                    </a:lnTo>
                    <a:lnTo>
                      <a:pt x="0" y="281346"/>
                    </a:lnTo>
                    <a:lnTo>
                      <a:pt x="203200" y="0"/>
                    </a:lnTo>
                    <a:lnTo>
                      <a:pt x="1036520" y="0"/>
                    </a:lnTo>
                    <a:lnTo>
                      <a:pt x="1239720" y="281346"/>
                    </a:lnTo>
                    <a:close/>
                  </a:path>
                </a:pathLst>
              </a:custGeom>
              <a:solidFill>
                <a:srgbClr val="071938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114300" y="-57150"/>
                <a:ext cx="1011120" cy="61984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 rot="-10800000">
              <a:off x="2511062" y="2547952"/>
              <a:ext cx="3673400" cy="1428550"/>
              <a:chOff x="0" y="0"/>
              <a:chExt cx="1643297" cy="639062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643297" cy="639062"/>
              </a:xfrm>
              <a:custGeom>
                <a:avLst/>
                <a:gdLst/>
                <a:ahLst/>
                <a:cxnLst/>
                <a:rect l="l" t="t" r="r" b="b"/>
                <a:pathLst>
                  <a:path w="1643297" h="639062">
                    <a:moveTo>
                      <a:pt x="1643297" y="319531"/>
                    </a:moveTo>
                    <a:lnTo>
                      <a:pt x="1440097" y="639062"/>
                    </a:lnTo>
                    <a:lnTo>
                      <a:pt x="203200" y="639062"/>
                    </a:lnTo>
                    <a:lnTo>
                      <a:pt x="0" y="319531"/>
                    </a:lnTo>
                    <a:lnTo>
                      <a:pt x="203200" y="0"/>
                    </a:lnTo>
                    <a:lnTo>
                      <a:pt x="1440097" y="0"/>
                    </a:lnTo>
                    <a:lnTo>
                      <a:pt x="1643297" y="319531"/>
                    </a:lnTo>
                    <a:close/>
                  </a:path>
                </a:pathLst>
              </a:custGeom>
              <a:solidFill>
                <a:srgbClr val="0E2B5D"/>
              </a:solidFill>
              <a:ln w="5715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114300" y="-57150"/>
                <a:ext cx="1414697" cy="69621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endParaRPr/>
              </a:p>
            </p:txBody>
          </p:sp>
        </p:grpSp>
      </p:grpSp>
      <p:grpSp>
        <p:nvGrpSpPr>
          <p:cNvPr id="24" name="Group 24"/>
          <p:cNvGrpSpPr/>
          <p:nvPr/>
        </p:nvGrpSpPr>
        <p:grpSpPr>
          <a:xfrm>
            <a:off x="-673113" y="9251081"/>
            <a:ext cx="5321313" cy="2446670"/>
            <a:chOff x="0" y="0"/>
            <a:chExt cx="1223810" cy="562692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223810" cy="562692"/>
            </a:xfrm>
            <a:custGeom>
              <a:avLst/>
              <a:gdLst/>
              <a:ahLst/>
              <a:cxnLst/>
              <a:rect l="l" t="t" r="r" b="b"/>
              <a:pathLst>
                <a:path w="1223810" h="562692">
                  <a:moveTo>
                    <a:pt x="1223810" y="281346"/>
                  </a:moveTo>
                  <a:lnTo>
                    <a:pt x="1020610" y="562692"/>
                  </a:lnTo>
                  <a:lnTo>
                    <a:pt x="203200" y="562692"/>
                  </a:lnTo>
                  <a:lnTo>
                    <a:pt x="0" y="281346"/>
                  </a:lnTo>
                  <a:lnTo>
                    <a:pt x="203200" y="0"/>
                  </a:lnTo>
                  <a:lnTo>
                    <a:pt x="1020610" y="0"/>
                  </a:lnTo>
                  <a:lnTo>
                    <a:pt x="1223810" y="281346"/>
                  </a:lnTo>
                  <a:close/>
                </a:path>
              </a:pathLst>
            </a:custGeom>
            <a:solidFill>
              <a:srgbClr val="0E2B5D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114300" y="-57150"/>
              <a:ext cx="995210" cy="6198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-673113" y="8675100"/>
            <a:ext cx="2673102" cy="1151961"/>
            <a:chOff x="0" y="0"/>
            <a:chExt cx="1482931" cy="639062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482931" cy="639062"/>
            </a:xfrm>
            <a:custGeom>
              <a:avLst/>
              <a:gdLst/>
              <a:ahLst/>
              <a:cxnLst/>
              <a:rect l="l" t="t" r="r" b="b"/>
              <a:pathLst>
                <a:path w="1482931" h="639062">
                  <a:moveTo>
                    <a:pt x="1482931" y="319531"/>
                  </a:moveTo>
                  <a:lnTo>
                    <a:pt x="1279731" y="639062"/>
                  </a:lnTo>
                  <a:lnTo>
                    <a:pt x="203200" y="639062"/>
                  </a:lnTo>
                  <a:lnTo>
                    <a:pt x="0" y="319531"/>
                  </a:lnTo>
                  <a:lnTo>
                    <a:pt x="203200" y="0"/>
                  </a:lnTo>
                  <a:lnTo>
                    <a:pt x="1279731" y="0"/>
                  </a:lnTo>
                  <a:lnTo>
                    <a:pt x="1482931" y="319531"/>
                  </a:lnTo>
                  <a:close/>
                </a:path>
              </a:pathLst>
            </a:custGeom>
            <a:solidFill>
              <a:srgbClr val="071938"/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114300" y="-57150"/>
              <a:ext cx="1254331" cy="6962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2450358" y="9762097"/>
            <a:ext cx="14808942" cy="1198000"/>
            <a:chOff x="0" y="0"/>
            <a:chExt cx="7899698" cy="639062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7899698" cy="639062"/>
            </a:xfrm>
            <a:custGeom>
              <a:avLst/>
              <a:gdLst/>
              <a:ahLst/>
              <a:cxnLst/>
              <a:rect l="l" t="t" r="r" b="b"/>
              <a:pathLst>
                <a:path w="7899698" h="639062">
                  <a:moveTo>
                    <a:pt x="7899698" y="319531"/>
                  </a:moveTo>
                  <a:lnTo>
                    <a:pt x="7696498" y="639062"/>
                  </a:lnTo>
                  <a:lnTo>
                    <a:pt x="203200" y="639062"/>
                  </a:lnTo>
                  <a:lnTo>
                    <a:pt x="0" y="319531"/>
                  </a:lnTo>
                  <a:lnTo>
                    <a:pt x="203200" y="0"/>
                  </a:lnTo>
                  <a:lnTo>
                    <a:pt x="7696498" y="0"/>
                  </a:lnTo>
                  <a:lnTo>
                    <a:pt x="7899698" y="319531"/>
                  </a:lnTo>
                  <a:close/>
                </a:path>
              </a:pathLst>
            </a:custGeom>
            <a:solidFill>
              <a:srgbClr val="294F96"/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114300" y="-57150"/>
              <a:ext cx="7671098" cy="6962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33" name="Freeform 33"/>
          <p:cNvSpPr/>
          <p:nvPr/>
        </p:nvSpPr>
        <p:spPr>
          <a:xfrm rot="-5400000">
            <a:off x="-1086039" y="3863443"/>
            <a:ext cx="2172079" cy="690405"/>
          </a:xfrm>
          <a:custGeom>
            <a:avLst/>
            <a:gdLst/>
            <a:ahLst/>
            <a:cxnLst/>
            <a:rect l="l" t="t" r="r" b="b"/>
            <a:pathLst>
              <a:path w="2172079" h="690405">
                <a:moveTo>
                  <a:pt x="0" y="0"/>
                </a:moveTo>
                <a:lnTo>
                  <a:pt x="2172078" y="0"/>
                </a:lnTo>
                <a:lnTo>
                  <a:pt x="2172078" y="690405"/>
                </a:lnTo>
                <a:lnTo>
                  <a:pt x="0" y="6904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3484"/>
            </a:stretch>
          </a:blipFill>
        </p:spPr>
      </p:sp>
      <p:sp>
        <p:nvSpPr>
          <p:cNvPr id="34" name="Freeform 34"/>
          <p:cNvSpPr/>
          <p:nvPr/>
        </p:nvSpPr>
        <p:spPr>
          <a:xfrm>
            <a:off x="17043400" y="-184885"/>
            <a:ext cx="1529778" cy="397742"/>
          </a:xfrm>
          <a:custGeom>
            <a:avLst/>
            <a:gdLst/>
            <a:ahLst/>
            <a:cxnLst/>
            <a:rect l="l" t="t" r="r" b="b"/>
            <a:pathLst>
              <a:path w="1529778" h="397742">
                <a:moveTo>
                  <a:pt x="0" y="0"/>
                </a:moveTo>
                <a:lnTo>
                  <a:pt x="1529778" y="0"/>
                </a:lnTo>
                <a:lnTo>
                  <a:pt x="1529778" y="397743"/>
                </a:lnTo>
                <a:lnTo>
                  <a:pt x="0" y="39774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>
            <a:off x="2952724" y="10076674"/>
            <a:ext cx="1529778" cy="397742"/>
          </a:xfrm>
          <a:custGeom>
            <a:avLst/>
            <a:gdLst/>
            <a:ahLst/>
            <a:cxnLst/>
            <a:rect l="l" t="t" r="r" b="b"/>
            <a:pathLst>
              <a:path w="1529778" h="397742">
                <a:moveTo>
                  <a:pt x="0" y="0"/>
                </a:moveTo>
                <a:lnTo>
                  <a:pt x="1529778" y="0"/>
                </a:lnTo>
                <a:lnTo>
                  <a:pt x="1529778" y="397742"/>
                </a:lnTo>
                <a:lnTo>
                  <a:pt x="0" y="3977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>
            <a:off x="17808289" y="6000750"/>
            <a:ext cx="991473" cy="677919"/>
          </a:xfrm>
          <a:custGeom>
            <a:avLst/>
            <a:gdLst/>
            <a:ahLst/>
            <a:cxnLst/>
            <a:rect l="l" t="t" r="r" b="b"/>
            <a:pathLst>
              <a:path w="991473" h="677919">
                <a:moveTo>
                  <a:pt x="0" y="0"/>
                </a:moveTo>
                <a:lnTo>
                  <a:pt x="991473" y="0"/>
                </a:lnTo>
                <a:lnTo>
                  <a:pt x="991473" y="677919"/>
                </a:lnTo>
                <a:lnTo>
                  <a:pt x="0" y="67791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>
            <a:off x="-1854200" y="-1709864"/>
            <a:ext cx="3098800" cy="2738564"/>
          </a:xfrm>
          <a:custGeom>
            <a:avLst/>
            <a:gdLst/>
            <a:ahLst/>
            <a:cxnLst/>
            <a:rect l="l" t="t" r="r" b="b"/>
            <a:pathLst>
              <a:path w="3098800" h="2738564">
                <a:moveTo>
                  <a:pt x="0" y="0"/>
                </a:moveTo>
                <a:lnTo>
                  <a:pt x="3098800" y="0"/>
                </a:lnTo>
                <a:lnTo>
                  <a:pt x="3098800" y="2738564"/>
                </a:lnTo>
                <a:lnTo>
                  <a:pt x="0" y="27385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11399076" y="9978798"/>
            <a:ext cx="1992249" cy="4114800"/>
          </a:xfrm>
          <a:custGeom>
            <a:avLst/>
            <a:gdLst/>
            <a:ahLst/>
            <a:cxnLst/>
            <a:rect l="l" t="t" r="r" b="b"/>
            <a:pathLst>
              <a:path w="1992249" h="4114800">
                <a:moveTo>
                  <a:pt x="0" y="0"/>
                </a:moveTo>
                <a:lnTo>
                  <a:pt x="1992249" y="0"/>
                </a:lnTo>
                <a:lnTo>
                  <a:pt x="1992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>
            <a:off x="297453" y="8922014"/>
            <a:ext cx="869673" cy="658131"/>
          </a:xfrm>
          <a:custGeom>
            <a:avLst/>
            <a:gdLst/>
            <a:ahLst/>
            <a:cxnLst/>
            <a:rect l="l" t="t" r="r" b="b"/>
            <a:pathLst>
              <a:path w="1085821" h="939235">
                <a:moveTo>
                  <a:pt x="0" y="0"/>
                </a:moveTo>
                <a:lnTo>
                  <a:pt x="1085821" y="0"/>
                </a:lnTo>
                <a:lnTo>
                  <a:pt x="1085821" y="939235"/>
                </a:lnTo>
                <a:lnTo>
                  <a:pt x="0" y="9392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40" name="Freeform 40"/>
          <p:cNvSpPr/>
          <p:nvPr/>
        </p:nvSpPr>
        <p:spPr>
          <a:xfrm>
            <a:off x="15632472" y="124822"/>
            <a:ext cx="753226" cy="658131"/>
          </a:xfrm>
          <a:custGeom>
            <a:avLst/>
            <a:gdLst/>
            <a:ahLst/>
            <a:cxnLst/>
            <a:rect l="l" t="t" r="r" b="b"/>
            <a:pathLst>
              <a:path w="1074947" h="939235">
                <a:moveTo>
                  <a:pt x="0" y="0"/>
                </a:moveTo>
                <a:lnTo>
                  <a:pt x="1074948" y="0"/>
                </a:lnTo>
                <a:lnTo>
                  <a:pt x="1074948" y="939235"/>
                </a:lnTo>
                <a:lnTo>
                  <a:pt x="0" y="93923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48" name="TextBox 48"/>
          <p:cNvSpPr txBox="1"/>
          <p:nvPr/>
        </p:nvSpPr>
        <p:spPr>
          <a:xfrm>
            <a:off x="1566654" y="379866"/>
            <a:ext cx="13874189" cy="10509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499"/>
              </a:lnSpc>
            </a:pPr>
            <a:r>
              <a:rPr lang="en-US" sz="6799" b="1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Treinamento</a:t>
            </a:r>
            <a:r>
              <a:rPr lang="en-US" sz="6799" b="1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6799" b="1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Teórico</a:t>
            </a:r>
            <a:r>
              <a:rPr lang="en-US" sz="6799" b="1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de OEE</a:t>
            </a:r>
          </a:p>
        </p:txBody>
      </p:sp>
      <p:sp>
        <p:nvSpPr>
          <p:cNvPr id="49" name="Freeform 19">
            <a:extLst>
              <a:ext uri="{FF2B5EF4-FFF2-40B4-BE49-F238E27FC236}">
                <a16:creationId xmlns:a16="http://schemas.microsoft.com/office/drawing/2014/main" id="{1C94A8ED-0485-4466-80CA-26D659AB2260}"/>
              </a:ext>
            </a:extLst>
          </p:cNvPr>
          <p:cNvSpPr/>
          <p:nvPr/>
        </p:nvSpPr>
        <p:spPr>
          <a:xfrm>
            <a:off x="16769242" y="683202"/>
            <a:ext cx="1322647" cy="507173"/>
          </a:xfrm>
          <a:custGeom>
            <a:avLst/>
            <a:gdLst/>
            <a:ahLst/>
            <a:cxnLst/>
            <a:rect l="l" t="t" r="r" b="b"/>
            <a:pathLst>
              <a:path w="1836450" h="660297">
                <a:moveTo>
                  <a:pt x="0" y="0"/>
                </a:moveTo>
                <a:lnTo>
                  <a:pt x="1836450" y="0"/>
                </a:lnTo>
                <a:lnTo>
                  <a:pt x="1836450" y="660297"/>
                </a:lnTo>
                <a:lnTo>
                  <a:pt x="0" y="660297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/>
            </a:stretch>
          </a:blipFill>
        </p:spPr>
      </p:sp>
      <p:sp>
        <p:nvSpPr>
          <p:cNvPr id="50" name="TextBox 48">
            <a:extLst>
              <a:ext uri="{FF2B5EF4-FFF2-40B4-BE49-F238E27FC236}">
                <a16:creationId xmlns:a16="http://schemas.microsoft.com/office/drawing/2014/main" id="{3224E6CB-0630-43D8-97FC-D8CF74EE1362}"/>
              </a:ext>
            </a:extLst>
          </p:cNvPr>
          <p:cNvSpPr txBox="1"/>
          <p:nvPr/>
        </p:nvSpPr>
        <p:spPr>
          <a:xfrm>
            <a:off x="1244600" y="1790700"/>
            <a:ext cx="16014700" cy="5909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71550" lvl="1" indent="-514350" algn="just">
              <a:buFont typeface="+mj-lt"/>
              <a:buAutoNum type="arabicPeriod"/>
            </a:pP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Elaboração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de Material que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será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utilizado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como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base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nos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treinamentos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teóricos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presencias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com TODOS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os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envolvidos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no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projeto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: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Gestores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,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Supervisores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,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Encarregados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,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Operadores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e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Analistas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de Dados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não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apenas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da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Produção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,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como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dos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setores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suporte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como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Manutenção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BP, DEM,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Garantia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da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Qualidade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e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etc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;</a:t>
            </a:r>
          </a:p>
          <a:p>
            <a:pPr marL="971550" lvl="1" indent="-514350" algn="just">
              <a:buFont typeface="+mj-lt"/>
              <a:buAutoNum type="arabicPeriod"/>
            </a:pPr>
            <a:endParaRPr lang="en-US" sz="3200" dirty="0">
              <a:solidFill>
                <a:srgbClr val="002060"/>
              </a:solidFill>
              <a:latin typeface="Book Antiqua" panose="02040602050305030304" pitchFamily="18" charset="0"/>
              <a:ea typeface="Public Sans Bold"/>
              <a:cs typeface="Public Sans Bold"/>
              <a:sym typeface="Public Sans Bold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Elaboração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e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aprovação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dos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Treinamentos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,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bem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como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definição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da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responsabilidade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em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ministrar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os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treinamentos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;</a:t>
            </a:r>
          </a:p>
          <a:p>
            <a:pPr marL="971550" lvl="1" indent="-514350" algn="just">
              <a:buFont typeface="+mj-lt"/>
              <a:buAutoNum type="arabicPeriod"/>
            </a:pPr>
            <a:endParaRPr lang="en-US" sz="3200" dirty="0">
              <a:solidFill>
                <a:srgbClr val="002060"/>
              </a:solidFill>
              <a:latin typeface="Book Antiqua" panose="02040602050305030304" pitchFamily="18" charset="0"/>
              <a:ea typeface="Public Sans Bold"/>
              <a:cs typeface="Public Sans Bold"/>
              <a:sym typeface="Public Sans Bold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Realização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de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Treinamentos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;</a:t>
            </a:r>
          </a:p>
          <a:p>
            <a:pPr marL="971550" lvl="1" indent="-514350" algn="just">
              <a:buFont typeface="+mj-lt"/>
              <a:buAutoNum type="arabicPeriod"/>
            </a:pPr>
            <a:endParaRPr lang="en-US" sz="3200" dirty="0">
              <a:solidFill>
                <a:srgbClr val="002060"/>
              </a:solidFill>
              <a:latin typeface="Book Antiqua" panose="02040602050305030304" pitchFamily="18" charset="0"/>
              <a:ea typeface="Public Sans Bold"/>
              <a:cs typeface="Public Sans Bold"/>
              <a:sym typeface="Public Sans Bold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Elaboração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de Material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Teórico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que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ficará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disponível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em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todas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as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linhas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de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produção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para consulta à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qualquer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momento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pelos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usuários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do OEE.</a:t>
            </a:r>
          </a:p>
        </p:txBody>
      </p:sp>
    </p:spTree>
    <p:extLst>
      <p:ext uri="{BB962C8B-B14F-4D97-AF65-F5344CB8AC3E}">
        <p14:creationId xmlns:p14="http://schemas.microsoft.com/office/powerpoint/2010/main" val="3259939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2">
            <a:extLst>
              <a:ext uri="{FF2B5EF4-FFF2-40B4-BE49-F238E27FC236}">
                <a16:creationId xmlns:a16="http://schemas.microsoft.com/office/drawing/2014/main" id="{894CE981-38FF-4E59-B54D-B94F9B4F5487}"/>
              </a:ext>
            </a:extLst>
          </p:cNvPr>
          <p:cNvSpPr/>
          <p:nvPr/>
        </p:nvSpPr>
        <p:spPr>
          <a:xfrm flipH="1" flipV="1">
            <a:off x="16025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b="-18444"/>
            </a:stretch>
          </a:blipFill>
        </p:spPr>
        <p:txBody>
          <a:bodyPr/>
          <a:lstStyle/>
          <a:p>
            <a:endParaRPr lang="pt-BR" dirty="0"/>
          </a:p>
        </p:txBody>
      </p:sp>
      <p:grpSp>
        <p:nvGrpSpPr>
          <p:cNvPr id="17" name="Group 17"/>
          <p:cNvGrpSpPr/>
          <p:nvPr/>
        </p:nvGrpSpPr>
        <p:grpSpPr>
          <a:xfrm>
            <a:off x="14564053" y="-1477201"/>
            <a:ext cx="5390494" cy="2982376"/>
            <a:chOff x="0" y="0"/>
            <a:chExt cx="7187325" cy="3976501"/>
          </a:xfrm>
        </p:grpSpPr>
        <p:grpSp>
          <p:nvGrpSpPr>
            <p:cNvPr id="18" name="Group 18"/>
            <p:cNvGrpSpPr/>
            <p:nvPr/>
          </p:nvGrpSpPr>
          <p:grpSpPr>
            <a:xfrm rot="-10800000">
              <a:off x="0" y="0"/>
              <a:ext cx="7187325" cy="3262226"/>
              <a:chOff x="0" y="0"/>
              <a:chExt cx="1239720" cy="562692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1239720" cy="562692"/>
              </a:xfrm>
              <a:custGeom>
                <a:avLst/>
                <a:gdLst/>
                <a:ahLst/>
                <a:cxnLst/>
                <a:rect l="l" t="t" r="r" b="b"/>
                <a:pathLst>
                  <a:path w="1239720" h="562692">
                    <a:moveTo>
                      <a:pt x="1239720" y="281346"/>
                    </a:moveTo>
                    <a:lnTo>
                      <a:pt x="1036520" y="562692"/>
                    </a:lnTo>
                    <a:lnTo>
                      <a:pt x="203200" y="562692"/>
                    </a:lnTo>
                    <a:lnTo>
                      <a:pt x="0" y="281346"/>
                    </a:lnTo>
                    <a:lnTo>
                      <a:pt x="203200" y="0"/>
                    </a:lnTo>
                    <a:lnTo>
                      <a:pt x="1036520" y="0"/>
                    </a:lnTo>
                    <a:lnTo>
                      <a:pt x="1239720" y="281346"/>
                    </a:lnTo>
                    <a:close/>
                  </a:path>
                </a:pathLst>
              </a:custGeom>
              <a:solidFill>
                <a:srgbClr val="071938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114300" y="-57150"/>
                <a:ext cx="1011120" cy="61984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 rot="-10800000">
              <a:off x="2511062" y="2547952"/>
              <a:ext cx="3673400" cy="1428550"/>
              <a:chOff x="0" y="0"/>
              <a:chExt cx="1643297" cy="639062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643297" cy="639062"/>
              </a:xfrm>
              <a:custGeom>
                <a:avLst/>
                <a:gdLst/>
                <a:ahLst/>
                <a:cxnLst/>
                <a:rect l="l" t="t" r="r" b="b"/>
                <a:pathLst>
                  <a:path w="1643297" h="639062">
                    <a:moveTo>
                      <a:pt x="1643297" y="319531"/>
                    </a:moveTo>
                    <a:lnTo>
                      <a:pt x="1440097" y="639062"/>
                    </a:lnTo>
                    <a:lnTo>
                      <a:pt x="203200" y="639062"/>
                    </a:lnTo>
                    <a:lnTo>
                      <a:pt x="0" y="319531"/>
                    </a:lnTo>
                    <a:lnTo>
                      <a:pt x="203200" y="0"/>
                    </a:lnTo>
                    <a:lnTo>
                      <a:pt x="1440097" y="0"/>
                    </a:lnTo>
                    <a:lnTo>
                      <a:pt x="1643297" y="319531"/>
                    </a:lnTo>
                    <a:close/>
                  </a:path>
                </a:pathLst>
              </a:custGeom>
              <a:solidFill>
                <a:srgbClr val="0E2B5D"/>
              </a:solidFill>
              <a:ln w="5715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114300" y="-57150"/>
                <a:ext cx="1414697" cy="69621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endParaRPr/>
              </a:p>
            </p:txBody>
          </p:sp>
        </p:grpSp>
      </p:grpSp>
      <p:grpSp>
        <p:nvGrpSpPr>
          <p:cNvPr id="24" name="Group 24"/>
          <p:cNvGrpSpPr/>
          <p:nvPr/>
        </p:nvGrpSpPr>
        <p:grpSpPr>
          <a:xfrm>
            <a:off x="-673113" y="9251081"/>
            <a:ext cx="5321313" cy="2446670"/>
            <a:chOff x="0" y="0"/>
            <a:chExt cx="1223810" cy="562692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223810" cy="562692"/>
            </a:xfrm>
            <a:custGeom>
              <a:avLst/>
              <a:gdLst/>
              <a:ahLst/>
              <a:cxnLst/>
              <a:rect l="l" t="t" r="r" b="b"/>
              <a:pathLst>
                <a:path w="1223810" h="562692">
                  <a:moveTo>
                    <a:pt x="1223810" y="281346"/>
                  </a:moveTo>
                  <a:lnTo>
                    <a:pt x="1020610" y="562692"/>
                  </a:lnTo>
                  <a:lnTo>
                    <a:pt x="203200" y="562692"/>
                  </a:lnTo>
                  <a:lnTo>
                    <a:pt x="0" y="281346"/>
                  </a:lnTo>
                  <a:lnTo>
                    <a:pt x="203200" y="0"/>
                  </a:lnTo>
                  <a:lnTo>
                    <a:pt x="1020610" y="0"/>
                  </a:lnTo>
                  <a:lnTo>
                    <a:pt x="1223810" y="281346"/>
                  </a:lnTo>
                  <a:close/>
                </a:path>
              </a:pathLst>
            </a:custGeom>
            <a:solidFill>
              <a:srgbClr val="0E2B5D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114300" y="-57150"/>
              <a:ext cx="995210" cy="6198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-673113" y="8675100"/>
            <a:ext cx="2673102" cy="1151961"/>
            <a:chOff x="0" y="0"/>
            <a:chExt cx="1482931" cy="639062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482931" cy="639062"/>
            </a:xfrm>
            <a:custGeom>
              <a:avLst/>
              <a:gdLst/>
              <a:ahLst/>
              <a:cxnLst/>
              <a:rect l="l" t="t" r="r" b="b"/>
              <a:pathLst>
                <a:path w="1482931" h="639062">
                  <a:moveTo>
                    <a:pt x="1482931" y="319531"/>
                  </a:moveTo>
                  <a:lnTo>
                    <a:pt x="1279731" y="639062"/>
                  </a:lnTo>
                  <a:lnTo>
                    <a:pt x="203200" y="639062"/>
                  </a:lnTo>
                  <a:lnTo>
                    <a:pt x="0" y="319531"/>
                  </a:lnTo>
                  <a:lnTo>
                    <a:pt x="203200" y="0"/>
                  </a:lnTo>
                  <a:lnTo>
                    <a:pt x="1279731" y="0"/>
                  </a:lnTo>
                  <a:lnTo>
                    <a:pt x="1482931" y="319531"/>
                  </a:lnTo>
                  <a:close/>
                </a:path>
              </a:pathLst>
            </a:custGeom>
            <a:solidFill>
              <a:srgbClr val="071938"/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114300" y="-57150"/>
              <a:ext cx="1254331" cy="6962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2450358" y="9762097"/>
            <a:ext cx="14808942" cy="1198000"/>
            <a:chOff x="0" y="0"/>
            <a:chExt cx="7899698" cy="639062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7899698" cy="639062"/>
            </a:xfrm>
            <a:custGeom>
              <a:avLst/>
              <a:gdLst/>
              <a:ahLst/>
              <a:cxnLst/>
              <a:rect l="l" t="t" r="r" b="b"/>
              <a:pathLst>
                <a:path w="7899698" h="639062">
                  <a:moveTo>
                    <a:pt x="7899698" y="319531"/>
                  </a:moveTo>
                  <a:lnTo>
                    <a:pt x="7696498" y="639062"/>
                  </a:lnTo>
                  <a:lnTo>
                    <a:pt x="203200" y="639062"/>
                  </a:lnTo>
                  <a:lnTo>
                    <a:pt x="0" y="319531"/>
                  </a:lnTo>
                  <a:lnTo>
                    <a:pt x="203200" y="0"/>
                  </a:lnTo>
                  <a:lnTo>
                    <a:pt x="7696498" y="0"/>
                  </a:lnTo>
                  <a:lnTo>
                    <a:pt x="7899698" y="319531"/>
                  </a:lnTo>
                  <a:close/>
                </a:path>
              </a:pathLst>
            </a:custGeom>
            <a:solidFill>
              <a:srgbClr val="294F96"/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114300" y="-57150"/>
              <a:ext cx="7671098" cy="6962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33" name="Freeform 33"/>
          <p:cNvSpPr/>
          <p:nvPr/>
        </p:nvSpPr>
        <p:spPr>
          <a:xfrm rot="-5400000">
            <a:off x="-1086039" y="3863443"/>
            <a:ext cx="2172079" cy="690405"/>
          </a:xfrm>
          <a:custGeom>
            <a:avLst/>
            <a:gdLst/>
            <a:ahLst/>
            <a:cxnLst/>
            <a:rect l="l" t="t" r="r" b="b"/>
            <a:pathLst>
              <a:path w="2172079" h="690405">
                <a:moveTo>
                  <a:pt x="0" y="0"/>
                </a:moveTo>
                <a:lnTo>
                  <a:pt x="2172078" y="0"/>
                </a:lnTo>
                <a:lnTo>
                  <a:pt x="2172078" y="690405"/>
                </a:lnTo>
                <a:lnTo>
                  <a:pt x="0" y="6904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3484"/>
            </a:stretch>
          </a:blipFill>
        </p:spPr>
      </p:sp>
      <p:sp>
        <p:nvSpPr>
          <p:cNvPr id="34" name="Freeform 34"/>
          <p:cNvSpPr/>
          <p:nvPr/>
        </p:nvSpPr>
        <p:spPr>
          <a:xfrm>
            <a:off x="17043400" y="-184885"/>
            <a:ext cx="1529778" cy="397742"/>
          </a:xfrm>
          <a:custGeom>
            <a:avLst/>
            <a:gdLst/>
            <a:ahLst/>
            <a:cxnLst/>
            <a:rect l="l" t="t" r="r" b="b"/>
            <a:pathLst>
              <a:path w="1529778" h="397742">
                <a:moveTo>
                  <a:pt x="0" y="0"/>
                </a:moveTo>
                <a:lnTo>
                  <a:pt x="1529778" y="0"/>
                </a:lnTo>
                <a:lnTo>
                  <a:pt x="1529778" y="397743"/>
                </a:lnTo>
                <a:lnTo>
                  <a:pt x="0" y="39774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>
            <a:off x="2952724" y="10076674"/>
            <a:ext cx="1529778" cy="397742"/>
          </a:xfrm>
          <a:custGeom>
            <a:avLst/>
            <a:gdLst/>
            <a:ahLst/>
            <a:cxnLst/>
            <a:rect l="l" t="t" r="r" b="b"/>
            <a:pathLst>
              <a:path w="1529778" h="397742">
                <a:moveTo>
                  <a:pt x="0" y="0"/>
                </a:moveTo>
                <a:lnTo>
                  <a:pt x="1529778" y="0"/>
                </a:lnTo>
                <a:lnTo>
                  <a:pt x="1529778" y="397742"/>
                </a:lnTo>
                <a:lnTo>
                  <a:pt x="0" y="3977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>
            <a:off x="17808289" y="6000750"/>
            <a:ext cx="991473" cy="677919"/>
          </a:xfrm>
          <a:custGeom>
            <a:avLst/>
            <a:gdLst/>
            <a:ahLst/>
            <a:cxnLst/>
            <a:rect l="l" t="t" r="r" b="b"/>
            <a:pathLst>
              <a:path w="991473" h="677919">
                <a:moveTo>
                  <a:pt x="0" y="0"/>
                </a:moveTo>
                <a:lnTo>
                  <a:pt x="991473" y="0"/>
                </a:lnTo>
                <a:lnTo>
                  <a:pt x="991473" y="677919"/>
                </a:lnTo>
                <a:lnTo>
                  <a:pt x="0" y="67791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>
            <a:off x="-1854200" y="-1709864"/>
            <a:ext cx="3098800" cy="2738564"/>
          </a:xfrm>
          <a:custGeom>
            <a:avLst/>
            <a:gdLst/>
            <a:ahLst/>
            <a:cxnLst/>
            <a:rect l="l" t="t" r="r" b="b"/>
            <a:pathLst>
              <a:path w="3098800" h="2738564">
                <a:moveTo>
                  <a:pt x="0" y="0"/>
                </a:moveTo>
                <a:lnTo>
                  <a:pt x="3098800" y="0"/>
                </a:lnTo>
                <a:lnTo>
                  <a:pt x="3098800" y="2738564"/>
                </a:lnTo>
                <a:lnTo>
                  <a:pt x="0" y="27385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11399076" y="9978798"/>
            <a:ext cx="1992249" cy="4114800"/>
          </a:xfrm>
          <a:custGeom>
            <a:avLst/>
            <a:gdLst/>
            <a:ahLst/>
            <a:cxnLst/>
            <a:rect l="l" t="t" r="r" b="b"/>
            <a:pathLst>
              <a:path w="1992249" h="4114800">
                <a:moveTo>
                  <a:pt x="0" y="0"/>
                </a:moveTo>
                <a:lnTo>
                  <a:pt x="1992249" y="0"/>
                </a:lnTo>
                <a:lnTo>
                  <a:pt x="1992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>
            <a:off x="297453" y="8922014"/>
            <a:ext cx="869673" cy="658131"/>
          </a:xfrm>
          <a:custGeom>
            <a:avLst/>
            <a:gdLst/>
            <a:ahLst/>
            <a:cxnLst/>
            <a:rect l="l" t="t" r="r" b="b"/>
            <a:pathLst>
              <a:path w="1085821" h="939235">
                <a:moveTo>
                  <a:pt x="0" y="0"/>
                </a:moveTo>
                <a:lnTo>
                  <a:pt x="1085821" y="0"/>
                </a:lnTo>
                <a:lnTo>
                  <a:pt x="1085821" y="939235"/>
                </a:lnTo>
                <a:lnTo>
                  <a:pt x="0" y="9392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40" name="Freeform 40"/>
          <p:cNvSpPr/>
          <p:nvPr/>
        </p:nvSpPr>
        <p:spPr>
          <a:xfrm>
            <a:off x="15632472" y="124822"/>
            <a:ext cx="753226" cy="658131"/>
          </a:xfrm>
          <a:custGeom>
            <a:avLst/>
            <a:gdLst/>
            <a:ahLst/>
            <a:cxnLst/>
            <a:rect l="l" t="t" r="r" b="b"/>
            <a:pathLst>
              <a:path w="1074947" h="939235">
                <a:moveTo>
                  <a:pt x="0" y="0"/>
                </a:moveTo>
                <a:lnTo>
                  <a:pt x="1074948" y="0"/>
                </a:lnTo>
                <a:lnTo>
                  <a:pt x="1074948" y="939235"/>
                </a:lnTo>
                <a:lnTo>
                  <a:pt x="0" y="93923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48" name="TextBox 48"/>
          <p:cNvSpPr txBox="1"/>
          <p:nvPr/>
        </p:nvSpPr>
        <p:spPr>
          <a:xfrm>
            <a:off x="1566654" y="379866"/>
            <a:ext cx="13874189" cy="10509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499"/>
              </a:lnSpc>
            </a:pPr>
            <a:r>
              <a:rPr lang="en-US" sz="6799" b="1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Treinamento</a:t>
            </a:r>
            <a:r>
              <a:rPr lang="en-US" sz="6799" b="1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da Plataforma</a:t>
            </a:r>
          </a:p>
        </p:txBody>
      </p:sp>
      <p:sp>
        <p:nvSpPr>
          <p:cNvPr id="49" name="Freeform 19">
            <a:extLst>
              <a:ext uri="{FF2B5EF4-FFF2-40B4-BE49-F238E27FC236}">
                <a16:creationId xmlns:a16="http://schemas.microsoft.com/office/drawing/2014/main" id="{1C94A8ED-0485-4466-80CA-26D659AB2260}"/>
              </a:ext>
            </a:extLst>
          </p:cNvPr>
          <p:cNvSpPr/>
          <p:nvPr/>
        </p:nvSpPr>
        <p:spPr>
          <a:xfrm>
            <a:off x="16769242" y="683202"/>
            <a:ext cx="1322647" cy="507173"/>
          </a:xfrm>
          <a:custGeom>
            <a:avLst/>
            <a:gdLst/>
            <a:ahLst/>
            <a:cxnLst/>
            <a:rect l="l" t="t" r="r" b="b"/>
            <a:pathLst>
              <a:path w="1836450" h="660297">
                <a:moveTo>
                  <a:pt x="0" y="0"/>
                </a:moveTo>
                <a:lnTo>
                  <a:pt x="1836450" y="0"/>
                </a:lnTo>
                <a:lnTo>
                  <a:pt x="1836450" y="660297"/>
                </a:lnTo>
                <a:lnTo>
                  <a:pt x="0" y="660297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/>
            </a:stretch>
          </a:blipFill>
        </p:spPr>
      </p:sp>
      <p:sp>
        <p:nvSpPr>
          <p:cNvPr id="50" name="TextBox 48">
            <a:extLst>
              <a:ext uri="{FF2B5EF4-FFF2-40B4-BE49-F238E27FC236}">
                <a16:creationId xmlns:a16="http://schemas.microsoft.com/office/drawing/2014/main" id="{3224E6CB-0630-43D8-97FC-D8CF74EE1362}"/>
              </a:ext>
            </a:extLst>
          </p:cNvPr>
          <p:cNvSpPr txBox="1"/>
          <p:nvPr/>
        </p:nvSpPr>
        <p:spPr>
          <a:xfrm>
            <a:off x="1244600" y="1790700"/>
            <a:ext cx="16014700" cy="68941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71550" lvl="1" indent="-514350" algn="just">
              <a:buFont typeface="+mj-lt"/>
              <a:buAutoNum type="arabicPeriod"/>
            </a:pP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Apresentação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e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Aprovação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da Plataforma para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os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gestores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;</a:t>
            </a:r>
          </a:p>
          <a:p>
            <a:pPr marL="971550" lvl="1" indent="-514350" algn="just">
              <a:buFont typeface="+mj-lt"/>
              <a:buAutoNum type="arabicPeriod"/>
            </a:pPr>
            <a:endParaRPr lang="en-US" sz="3200" dirty="0">
              <a:solidFill>
                <a:srgbClr val="002060"/>
              </a:solidFill>
              <a:latin typeface="Book Antiqua" panose="02040602050305030304" pitchFamily="18" charset="0"/>
              <a:ea typeface="Public Sans Bold"/>
              <a:cs typeface="Public Sans Bold"/>
              <a:sym typeface="Public Sans Bold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Elaboração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de Material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Teórico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sobre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o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uso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da Plataforma;</a:t>
            </a:r>
          </a:p>
          <a:p>
            <a:pPr marL="971550" lvl="1" indent="-514350" algn="just">
              <a:buFont typeface="+mj-lt"/>
              <a:buAutoNum type="arabicPeriod"/>
            </a:pPr>
            <a:endParaRPr lang="en-US" sz="3200" dirty="0">
              <a:solidFill>
                <a:srgbClr val="002060"/>
              </a:solidFill>
              <a:latin typeface="Book Antiqua" panose="02040602050305030304" pitchFamily="18" charset="0"/>
              <a:ea typeface="Public Sans Bold"/>
              <a:cs typeface="Public Sans Bold"/>
              <a:sym typeface="Public Sans Bold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Treinamentos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teóricos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presencias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com TODOS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os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envolvidos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no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projeto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: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Gestores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,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Supervisores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,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Encarregados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,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Operadores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e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Analistas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de Dados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não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apenas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da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Produção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,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como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dos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setores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suporte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como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Manutenção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BP, DEM,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Garantia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da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Qualidade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e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etc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;</a:t>
            </a:r>
          </a:p>
          <a:p>
            <a:pPr marL="971550" lvl="1" indent="-514350" algn="just">
              <a:buFont typeface="+mj-lt"/>
              <a:buAutoNum type="arabicPeriod"/>
            </a:pPr>
            <a:endParaRPr lang="en-US" sz="3200" dirty="0">
              <a:solidFill>
                <a:srgbClr val="002060"/>
              </a:solidFill>
              <a:latin typeface="Book Antiqua" panose="02040602050305030304" pitchFamily="18" charset="0"/>
              <a:ea typeface="Public Sans Bold"/>
              <a:cs typeface="Public Sans Bold"/>
              <a:sym typeface="Public Sans Bold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Entrega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do Plataforma para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uso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em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fase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teste;</a:t>
            </a:r>
          </a:p>
          <a:p>
            <a:pPr marL="971550" lvl="1" indent="-514350" algn="just">
              <a:buFont typeface="+mj-lt"/>
              <a:buAutoNum type="arabicPeriod"/>
            </a:pPr>
            <a:endParaRPr lang="en-US" sz="3200" dirty="0">
              <a:solidFill>
                <a:srgbClr val="002060"/>
              </a:solidFill>
              <a:latin typeface="Book Antiqua" panose="02040602050305030304" pitchFamily="18" charset="0"/>
              <a:ea typeface="Public Sans Bold"/>
              <a:cs typeface="Public Sans Bold"/>
              <a:sym typeface="Public Sans Bold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Realizar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ajustes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identificados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após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testes;</a:t>
            </a:r>
          </a:p>
          <a:p>
            <a:pPr marL="971550" lvl="1" indent="-514350" algn="just">
              <a:buFont typeface="+mj-lt"/>
              <a:buAutoNum type="arabicPeriod"/>
            </a:pPr>
            <a:endParaRPr lang="en-US" sz="3200" dirty="0">
              <a:solidFill>
                <a:srgbClr val="002060"/>
              </a:solidFill>
              <a:latin typeface="Book Antiqua" panose="02040602050305030304" pitchFamily="18" charset="0"/>
              <a:ea typeface="Public Sans Bold"/>
              <a:cs typeface="Public Sans Bold"/>
              <a:sym typeface="Public Sans Bold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Entre Final da Plataforma.</a:t>
            </a:r>
          </a:p>
        </p:txBody>
      </p:sp>
    </p:spTree>
    <p:extLst>
      <p:ext uri="{BB962C8B-B14F-4D97-AF65-F5344CB8AC3E}">
        <p14:creationId xmlns:p14="http://schemas.microsoft.com/office/powerpoint/2010/main" val="3273265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2">
            <a:extLst>
              <a:ext uri="{FF2B5EF4-FFF2-40B4-BE49-F238E27FC236}">
                <a16:creationId xmlns:a16="http://schemas.microsoft.com/office/drawing/2014/main" id="{894CE981-38FF-4E59-B54D-B94F9B4F5487}"/>
              </a:ext>
            </a:extLst>
          </p:cNvPr>
          <p:cNvSpPr/>
          <p:nvPr/>
        </p:nvSpPr>
        <p:spPr>
          <a:xfrm flipH="1" flipV="1">
            <a:off x="16025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b="-18444"/>
            </a:stretch>
          </a:blipFill>
        </p:spPr>
        <p:txBody>
          <a:bodyPr/>
          <a:lstStyle/>
          <a:p>
            <a:endParaRPr lang="pt-BR" dirty="0"/>
          </a:p>
        </p:txBody>
      </p:sp>
      <p:grpSp>
        <p:nvGrpSpPr>
          <p:cNvPr id="17" name="Group 17"/>
          <p:cNvGrpSpPr/>
          <p:nvPr/>
        </p:nvGrpSpPr>
        <p:grpSpPr>
          <a:xfrm>
            <a:off x="14564053" y="-1477201"/>
            <a:ext cx="5390494" cy="2982376"/>
            <a:chOff x="0" y="0"/>
            <a:chExt cx="7187325" cy="3976501"/>
          </a:xfrm>
        </p:grpSpPr>
        <p:grpSp>
          <p:nvGrpSpPr>
            <p:cNvPr id="18" name="Group 18"/>
            <p:cNvGrpSpPr/>
            <p:nvPr/>
          </p:nvGrpSpPr>
          <p:grpSpPr>
            <a:xfrm rot="-10800000">
              <a:off x="0" y="0"/>
              <a:ext cx="7187325" cy="3262226"/>
              <a:chOff x="0" y="0"/>
              <a:chExt cx="1239720" cy="562692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1239720" cy="562692"/>
              </a:xfrm>
              <a:custGeom>
                <a:avLst/>
                <a:gdLst/>
                <a:ahLst/>
                <a:cxnLst/>
                <a:rect l="l" t="t" r="r" b="b"/>
                <a:pathLst>
                  <a:path w="1239720" h="562692">
                    <a:moveTo>
                      <a:pt x="1239720" y="281346"/>
                    </a:moveTo>
                    <a:lnTo>
                      <a:pt x="1036520" y="562692"/>
                    </a:lnTo>
                    <a:lnTo>
                      <a:pt x="203200" y="562692"/>
                    </a:lnTo>
                    <a:lnTo>
                      <a:pt x="0" y="281346"/>
                    </a:lnTo>
                    <a:lnTo>
                      <a:pt x="203200" y="0"/>
                    </a:lnTo>
                    <a:lnTo>
                      <a:pt x="1036520" y="0"/>
                    </a:lnTo>
                    <a:lnTo>
                      <a:pt x="1239720" y="281346"/>
                    </a:lnTo>
                    <a:close/>
                  </a:path>
                </a:pathLst>
              </a:custGeom>
              <a:solidFill>
                <a:srgbClr val="071938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114300" y="-57150"/>
                <a:ext cx="1011120" cy="61984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 rot="-10800000">
              <a:off x="2511062" y="2547952"/>
              <a:ext cx="3673400" cy="1428550"/>
              <a:chOff x="0" y="0"/>
              <a:chExt cx="1643297" cy="639062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643297" cy="639062"/>
              </a:xfrm>
              <a:custGeom>
                <a:avLst/>
                <a:gdLst/>
                <a:ahLst/>
                <a:cxnLst/>
                <a:rect l="l" t="t" r="r" b="b"/>
                <a:pathLst>
                  <a:path w="1643297" h="639062">
                    <a:moveTo>
                      <a:pt x="1643297" y="319531"/>
                    </a:moveTo>
                    <a:lnTo>
                      <a:pt x="1440097" y="639062"/>
                    </a:lnTo>
                    <a:lnTo>
                      <a:pt x="203200" y="639062"/>
                    </a:lnTo>
                    <a:lnTo>
                      <a:pt x="0" y="319531"/>
                    </a:lnTo>
                    <a:lnTo>
                      <a:pt x="203200" y="0"/>
                    </a:lnTo>
                    <a:lnTo>
                      <a:pt x="1440097" y="0"/>
                    </a:lnTo>
                    <a:lnTo>
                      <a:pt x="1643297" y="319531"/>
                    </a:lnTo>
                    <a:close/>
                  </a:path>
                </a:pathLst>
              </a:custGeom>
              <a:solidFill>
                <a:srgbClr val="0E2B5D"/>
              </a:solidFill>
              <a:ln w="5715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114300" y="-57150"/>
                <a:ext cx="1414697" cy="69621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endParaRPr/>
              </a:p>
            </p:txBody>
          </p:sp>
        </p:grpSp>
      </p:grpSp>
      <p:grpSp>
        <p:nvGrpSpPr>
          <p:cNvPr id="24" name="Group 24"/>
          <p:cNvGrpSpPr/>
          <p:nvPr/>
        </p:nvGrpSpPr>
        <p:grpSpPr>
          <a:xfrm>
            <a:off x="-673113" y="9251081"/>
            <a:ext cx="5321313" cy="2446670"/>
            <a:chOff x="0" y="0"/>
            <a:chExt cx="1223810" cy="562692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223810" cy="562692"/>
            </a:xfrm>
            <a:custGeom>
              <a:avLst/>
              <a:gdLst/>
              <a:ahLst/>
              <a:cxnLst/>
              <a:rect l="l" t="t" r="r" b="b"/>
              <a:pathLst>
                <a:path w="1223810" h="562692">
                  <a:moveTo>
                    <a:pt x="1223810" y="281346"/>
                  </a:moveTo>
                  <a:lnTo>
                    <a:pt x="1020610" y="562692"/>
                  </a:lnTo>
                  <a:lnTo>
                    <a:pt x="203200" y="562692"/>
                  </a:lnTo>
                  <a:lnTo>
                    <a:pt x="0" y="281346"/>
                  </a:lnTo>
                  <a:lnTo>
                    <a:pt x="203200" y="0"/>
                  </a:lnTo>
                  <a:lnTo>
                    <a:pt x="1020610" y="0"/>
                  </a:lnTo>
                  <a:lnTo>
                    <a:pt x="1223810" y="281346"/>
                  </a:lnTo>
                  <a:close/>
                </a:path>
              </a:pathLst>
            </a:custGeom>
            <a:solidFill>
              <a:srgbClr val="0E2B5D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114300" y="-57150"/>
              <a:ext cx="995210" cy="6198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-673113" y="8675100"/>
            <a:ext cx="2673102" cy="1151961"/>
            <a:chOff x="0" y="0"/>
            <a:chExt cx="1482931" cy="639062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482931" cy="639062"/>
            </a:xfrm>
            <a:custGeom>
              <a:avLst/>
              <a:gdLst/>
              <a:ahLst/>
              <a:cxnLst/>
              <a:rect l="l" t="t" r="r" b="b"/>
              <a:pathLst>
                <a:path w="1482931" h="639062">
                  <a:moveTo>
                    <a:pt x="1482931" y="319531"/>
                  </a:moveTo>
                  <a:lnTo>
                    <a:pt x="1279731" y="639062"/>
                  </a:lnTo>
                  <a:lnTo>
                    <a:pt x="203200" y="639062"/>
                  </a:lnTo>
                  <a:lnTo>
                    <a:pt x="0" y="319531"/>
                  </a:lnTo>
                  <a:lnTo>
                    <a:pt x="203200" y="0"/>
                  </a:lnTo>
                  <a:lnTo>
                    <a:pt x="1279731" y="0"/>
                  </a:lnTo>
                  <a:lnTo>
                    <a:pt x="1482931" y="319531"/>
                  </a:lnTo>
                  <a:close/>
                </a:path>
              </a:pathLst>
            </a:custGeom>
            <a:solidFill>
              <a:srgbClr val="071938"/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114300" y="-57150"/>
              <a:ext cx="1254331" cy="6962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2450358" y="9762097"/>
            <a:ext cx="14808942" cy="1198000"/>
            <a:chOff x="0" y="0"/>
            <a:chExt cx="7899698" cy="639062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7899698" cy="639062"/>
            </a:xfrm>
            <a:custGeom>
              <a:avLst/>
              <a:gdLst/>
              <a:ahLst/>
              <a:cxnLst/>
              <a:rect l="l" t="t" r="r" b="b"/>
              <a:pathLst>
                <a:path w="7899698" h="639062">
                  <a:moveTo>
                    <a:pt x="7899698" y="319531"/>
                  </a:moveTo>
                  <a:lnTo>
                    <a:pt x="7696498" y="639062"/>
                  </a:lnTo>
                  <a:lnTo>
                    <a:pt x="203200" y="639062"/>
                  </a:lnTo>
                  <a:lnTo>
                    <a:pt x="0" y="319531"/>
                  </a:lnTo>
                  <a:lnTo>
                    <a:pt x="203200" y="0"/>
                  </a:lnTo>
                  <a:lnTo>
                    <a:pt x="7696498" y="0"/>
                  </a:lnTo>
                  <a:lnTo>
                    <a:pt x="7899698" y="319531"/>
                  </a:lnTo>
                  <a:close/>
                </a:path>
              </a:pathLst>
            </a:custGeom>
            <a:solidFill>
              <a:srgbClr val="294F96"/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114300" y="-57150"/>
              <a:ext cx="7671098" cy="6962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33" name="Freeform 33"/>
          <p:cNvSpPr/>
          <p:nvPr/>
        </p:nvSpPr>
        <p:spPr>
          <a:xfrm rot="-5400000">
            <a:off x="-1086039" y="3863443"/>
            <a:ext cx="2172079" cy="690405"/>
          </a:xfrm>
          <a:custGeom>
            <a:avLst/>
            <a:gdLst/>
            <a:ahLst/>
            <a:cxnLst/>
            <a:rect l="l" t="t" r="r" b="b"/>
            <a:pathLst>
              <a:path w="2172079" h="690405">
                <a:moveTo>
                  <a:pt x="0" y="0"/>
                </a:moveTo>
                <a:lnTo>
                  <a:pt x="2172078" y="0"/>
                </a:lnTo>
                <a:lnTo>
                  <a:pt x="2172078" y="690405"/>
                </a:lnTo>
                <a:lnTo>
                  <a:pt x="0" y="6904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3484"/>
            </a:stretch>
          </a:blipFill>
        </p:spPr>
      </p:sp>
      <p:sp>
        <p:nvSpPr>
          <p:cNvPr id="34" name="Freeform 34"/>
          <p:cNvSpPr/>
          <p:nvPr/>
        </p:nvSpPr>
        <p:spPr>
          <a:xfrm>
            <a:off x="17043400" y="-184885"/>
            <a:ext cx="1529778" cy="397742"/>
          </a:xfrm>
          <a:custGeom>
            <a:avLst/>
            <a:gdLst/>
            <a:ahLst/>
            <a:cxnLst/>
            <a:rect l="l" t="t" r="r" b="b"/>
            <a:pathLst>
              <a:path w="1529778" h="397742">
                <a:moveTo>
                  <a:pt x="0" y="0"/>
                </a:moveTo>
                <a:lnTo>
                  <a:pt x="1529778" y="0"/>
                </a:lnTo>
                <a:lnTo>
                  <a:pt x="1529778" y="397743"/>
                </a:lnTo>
                <a:lnTo>
                  <a:pt x="0" y="39774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>
            <a:off x="2952724" y="10076674"/>
            <a:ext cx="1529778" cy="397742"/>
          </a:xfrm>
          <a:custGeom>
            <a:avLst/>
            <a:gdLst/>
            <a:ahLst/>
            <a:cxnLst/>
            <a:rect l="l" t="t" r="r" b="b"/>
            <a:pathLst>
              <a:path w="1529778" h="397742">
                <a:moveTo>
                  <a:pt x="0" y="0"/>
                </a:moveTo>
                <a:lnTo>
                  <a:pt x="1529778" y="0"/>
                </a:lnTo>
                <a:lnTo>
                  <a:pt x="1529778" y="397742"/>
                </a:lnTo>
                <a:lnTo>
                  <a:pt x="0" y="3977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>
            <a:off x="17808289" y="6000750"/>
            <a:ext cx="991473" cy="677919"/>
          </a:xfrm>
          <a:custGeom>
            <a:avLst/>
            <a:gdLst/>
            <a:ahLst/>
            <a:cxnLst/>
            <a:rect l="l" t="t" r="r" b="b"/>
            <a:pathLst>
              <a:path w="991473" h="677919">
                <a:moveTo>
                  <a:pt x="0" y="0"/>
                </a:moveTo>
                <a:lnTo>
                  <a:pt x="991473" y="0"/>
                </a:lnTo>
                <a:lnTo>
                  <a:pt x="991473" y="677919"/>
                </a:lnTo>
                <a:lnTo>
                  <a:pt x="0" y="67791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>
            <a:off x="-1854200" y="-1709864"/>
            <a:ext cx="3098800" cy="2738564"/>
          </a:xfrm>
          <a:custGeom>
            <a:avLst/>
            <a:gdLst/>
            <a:ahLst/>
            <a:cxnLst/>
            <a:rect l="l" t="t" r="r" b="b"/>
            <a:pathLst>
              <a:path w="3098800" h="2738564">
                <a:moveTo>
                  <a:pt x="0" y="0"/>
                </a:moveTo>
                <a:lnTo>
                  <a:pt x="3098800" y="0"/>
                </a:lnTo>
                <a:lnTo>
                  <a:pt x="3098800" y="2738564"/>
                </a:lnTo>
                <a:lnTo>
                  <a:pt x="0" y="27385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11399076" y="9978798"/>
            <a:ext cx="1992249" cy="4114800"/>
          </a:xfrm>
          <a:custGeom>
            <a:avLst/>
            <a:gdLst/>
            <a:ahLst/>
            <a:cxnLst/>
            <a:rect l="l" t="t" r="r" b="b"/>
            <a:pathLst>
              <a:path w="1992249" h="4114800">
                <a:moveTo>
                  <a:pt x="0" y="0"/>
                </a:moveTo>
                <a:lnTo>
                  <a:pt x="1992249" y="0"/>
                </a:lnTo>
                <a:lnTo>
                  <a:pt x="1992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>
            <a:off x="297453" y="8922014"/>
            <a:ext cx="869673" cy="658131"/>
          </a:xfrm>
          <a:custGeom>
            <a:avLst/>
            <a:gdLst/>
            <a:ahLst/>
            <a:cxnLst/>
            <a:rect l="l" t="t" r="r" b="b"/>
            <a:pathLst>
              <a:path w="1085821" h="939235">
                <a:moveTo>
                  <a:pt x="0" y="0"/>
                </a:moveTo>
                <a:lnTo>
                  <a:pt x="1085821" y="0"/>
                </a:lnTo>
                <a:lnTo>
                  <a:pt x="1085821" y="939235"/>
                </a:lnTo>
                <a:lnTo>
                  <a:pt x="0" y="9392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40" name="Freeform 40"/>
          <p:cNvSpPr/>
          <p:nvPr/>
        </p:nvSpPr>
        <p:spPr>
          <a:xfrm>
            <a:off x="15632472" y="124822"/>
            <a:ext cx="753226" cy="658131"/>
          </a:xfrm>
          <a:custGeom>
            <a:avLst/>
            <a:gdLst/>
            <a:ahLst/>
            <a:cxnLst/>
            <a:rect l="l" t="t" r="r" b="b"/>
            <a:pathLst>
              <a:path w="1074947" h="939235">
                <a:moveTo>
                  <a:pt x="0" y="0"/>
                </a:moveTo>
                <a:lnTo>
                  <a:pt x="1074948" y="0"/>
                </a:lnTo>
                <a:lnTo>
                  <a:pt x="1074948" y="939235"/>
                </a:lnTo>
                <a:lnTo>
                  <a:pt x="0" y="93923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48" name="TextBox 48"/>
          <p:cNvSpPr txBox="1"/>
          <p:nvPr/>
        </p:nvSpPr>
        <p:spPr>
          <a:xfrm>
            <a:off x="1566654" y="379866"/>
            <a:ext cx="13874189" cy="10509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499"/>
              </a:lnSpc>
            </a:pPr>
            <a:r>
              <a:rPr lang="en-US" sz="6799" b="1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Escolha</a:t>
            </a:r>
            <a:r>
              <a:rPr lang="en-US" sz="6799" b="1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de </a:t>
            </a:r>
            <a:r>
              <a:rPr lang="en-US" sz="6799" b="1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Linhas</a:t>
            </a:r>
            <a:r>
              <a:rPr lang="en-US" sz="6799" b="1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6799" b="1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Piloto</a:t>
            </a:r>
            <a:endParaRPr lang="en-US" sz="6799" b="1" dirty="0">
              <a:solidFill>
                <a:srgbClr val="002060"/>
              </a:solidFill>
              <a:latin typeface="Book Antiqua" panose="02040602050305030304" pitchFamily="18" charset="0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49" name="Freeform 19">
            <a:extLst>
              <a:ext uri="{FF2B5EF4-FFF2-40B4-BE49-F238E27FC236}">
                <a16:creationId xmlns:a16="http://schemas.microsoft.com/office/drawing/2014/main" id="{1C94A8ED-0485-4466-80CA-26D659AB2260}"/>
              </a:ext>
            </a:extLst>
          </p:cNvPr>
          <p:cNvSpPr/>
          <p:nvPr/>
        </p:nvSpPr>
        <p:spPr>
          <a:xfrm>
            <a:off x="16769242" y="683202"/>
            <a:ext cx="1322647" cy="507173"/>
          </a:xfrm>
          <a:custGeom>
            <a:avLst/>
            <a:gdLst/>
            <a:ahLst/>
            <a:cxnLst/>
            <a:rect l="l" t="t" r="r" b="b"/>
            <a:pathLst>
              <a:path w="1836450" h="660297">
                <a:moveTo>
                  <a:pt x="0" y="0"/>
                </a:moveTo>
                <a:lnTo>
                  <a:pt x="1836450" y="0"/>
                </a:lnTo>
                <a:lnTo>
                  <a:pt x="1836450" y="660297"/>
                </a:lnTo>
                <a:lnTo>
                  <a:pt x="0" y="660297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/>
            </a:stretch>
          </a:blipFill>
        </p:spPr>
      </p:sp>
      <p:sp>
        <p:nvSpPr>
          <p:cNvPr id="50" name="TextBox 48">
            <a:extLst>
              <a:ext uri="{FF2B5EF4-FFF2-40B4-BE49-F238E27FC236}">
                <a16:creationId xmlns:a16="http://schemas.microsoft.com/office/drawing/2014/main" id="{3224E6CB-0630-43D8-97FC-D8CF74EE1362}"/>
              </a:ext>
            </a:extLst>
          </p:cNvPr>
          <p:cNvSpPr txBox="1"/>
          <p:nvPr/>
        </p:nvSpPr>
        <p:spPr>
          <a:xfrm>
            <a:off x="1244600" y="1790700"/>
            <a:ext cx="16014700" cy="68941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71550" lvl="1" indent="-514350" algn="just">
              <a:buFont typeface="+mj-lt"/>
              <a:buAutoNum type="arabicPeriod"/>
            </a:pP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Definir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quais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serão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as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Linhas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Piloto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do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Projeto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e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quanto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tempo de teste;</a:t>
            </a:r>
          </a:p>
          <a:p>
            <a:pPr marL="971550" lvl="1" indent="-514350" algn="just">
              <a:buFont typeface="+mj-lt"/>
              <a:buAutoNum type="arabicPeriod"/>
            </a:pPr>
            <a:endParaRPr lang="en-US" sz="3200" dirty="0">
              <a:solidFill>
                <a:srgbClr val="002060"/>
              </a:solidFill>
              <a:latin typeface="Book Antiqua" panose="02040602050305030304" pitchFamily="18" charset="0"/>
              <a:ea typeface="Public Sans Bold"/>
              <a:cs typeface="Public Sans Bold"/>
              <a:sym typeface="Public Sans Bold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Idealmente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deve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ser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realizado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minimamente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uma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Linha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por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Setor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Produtivo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e no SPEP e SPPV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deve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ser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realizado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com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uma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linha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de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envase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e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uma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linha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de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embalagem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.</a:t>
            </a:r>
          </a:p>
          <a:p>
            <a:pPr marL="971550" lvl="1" indent="-514350" algn="just">
              <a:buFont typeface="+mj-lt"/>
              <a:buAutoNum type="arabicPeriod"/>
            </a:pPr>
            <a:endParaRPr lang="en-US" sz="3200" dirty="0">
              <a:solidFill>
                <a:srgbClr val="002060"/>
              </a:solidFill>
              <a:latin typeface="Book Antiqua" panose="02040602050305030304" pitchFamily="18" charset="0"/>
              <a:ea typeface="Public Sans Bold"/>
              <a:cs typeface="Public Sans Bold"/>
              <a:sym typeface="Public Sans Bold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Analisar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os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resultados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obtidos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e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avaliar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o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uso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e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entrega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de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todas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as ferramentas da Plataforma.</a:t>
            </a:r>
          </a:p>
          <a:p>
            <a:pPr marL="971550" lvl="1" indent="-514350" algn="just">
              <a:buFont typeface="+mj-lt"/>
              <a:buAutoNum type="arabicPeriod"/>
            </a:pPr>
            <a:endParaRPr lang="en-US" sz="3200" dirty="0">
              <a:solidFill>
                <a:srgbClr val="002060"/>
              </a:solidFill>
              <a:latin typeface="Book Antiqua" panose="02040602050305030304" pitchFamily="18" charset="0"/>
              <a:ea typeface="Public Sans Bold"/>
              <a:cs typeface="Public Sans Bold"/>
              <a:sym typeface="Public Sans Bold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Identificar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pontos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de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melhorias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e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necessidade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de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ajustes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.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Formalizar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em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documento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e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entregar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ao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responsável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pelo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desenvolvimento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da Plataforma.</a:t>
            </a:r>
          </a:p>
          <a:p>
            <a:pPr marL="971550" lvl="1" indent="-514350" algn="just">
              <a:buFont typeface="+mj-lt"/>
              <a:buAutoNum type="arabicPeriod"/>
            </a:pPr>
            <a:endParaRPr lang="en-US" sz="3200" dirty="0">
              <a:solidFill>
                <a:srgbClr val="002060"/>
              </a:solidFill>
              <a:latin typeface="Book Antiqua" panose="02040602050305030304" pitchFamily="18" charset="0"/>
              <a:ea typeface="Public Sans Bold"/>
              <a:cs typeface="Public Sans Bold"/>
              <a:sym typeface="Public Sans Bold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Aprovar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as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correções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dos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pontos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identificados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.</a:t>
            </a:r>
          </a:p>
          <a:p>
            <a:pPr marL="1943100" lvl="3" indent="-571500" algn="just">
              <a:buFont typeface="+mj-lt"/>
              <a:buAutoNum type="romanLcPeriod"/>
            </a:pPr>
            <a:endParaRPr lang="en-US" sz="3200" dirty="0">
              <a:solidFill>
                <a:srgbClr val="002060"/>
              </a:solidFill>
              <a:latin typeface="Book Antiqua" panose="02040602050305030304" pitchFamily="18" charset="0"/>
              <a:ea typeface="Public Sans Bold"/>
              <a:cs typeface="Public Sans Bold"/>
              <a:sym typeface="Public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518350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2">
            <a:extLst>
              <a:ext uri="{FF2B5EF4-FFF2-40B4-BE49-F238E27FC236}">
                <a16:creationId xmlns:a16="http://schemas.microsoft.com/office/drawing/2014/main" id="{894CE981-38FF-4E59-B54D-B94F9B4F5487}"/>
              </a:ext>
            </a:extLst>
          </p:cNvPr>
          <p:cNvSpPr/>
          <p:nvPr/>
        </p:nvSpPr>
        <p:spPr>
          <a:xfrm flipH="1" flipV="1">
            <a:off x="16025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b="-18444"/>
            </a:stretch>
          </a:blipFill>
        </p:spPr>
        <p:txBody>
          <a:bodyPr/>
          <a:lstStyle/>
          <a:p>
            <a:endParaRPr lang="pt-BR" dirty="0"/>
          </a:p>
        </p:txBody>
      </p:sp>
      <p:grpSp>
        <p:nvGrpSpPr>
          <p:cNvPr id="17" name="Group 17"/>
          <p:cNvGrpSpPr/>
          <p:nvPr/>
        </p:nvGrpSpPr>
        <p:grpSpPr>
          <a:xfrm>
            <a:off x="14564053" y="-1477201"/>
            <a:ext cx="5390494" cy="2982376"/>
            <a:chOff x="0" y="0"/>
            <a:chExt cx="7187325" cy="3976501"/>
          </a:xfrm>
        </p:grpSpPr>
        <p:grpSp>
          <p:nvGrpSpPr>
            <p:cNvPr id="18" name="Group 18"/>
            <p:cNvGrpSpPr/>
            <p:nvPr/>
          </p:nvGrpSpPr>
          <p:grpSpPr>
            <a:xfrm rot="-10800000">
              <a:off x="0" y="0"/>
              <a:ext cx="7187325" cy="3262226"/>
              <a:chOff x="0" y="0"/>
              <a:chExt cx="1239720" cy="562692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1239720" cy="562692"/>
              </a:xfrm>
              <a:custGeom>
                <a:avLst/>
                <a:gdLst/>
                <a:ahLst/>
                <a:cxnLst/>
                <a:rect l="l" t="t" r="r" b="b"/>
                <a:pathLst>
                  <a:path w="1239720" h="562692">
                    <a:moveTo>
                      <a:pt x="1239720" y="281346"/>
                    </a:moveTo>
                    <a:lnTo>
                      <a:pt x="1036520" y="562692"/>
                    </a:lnTo>
                    <a:lnTo>
                      <a:pt x="203200" y="562692"/>
                    </a:lnTo>
                    <a:lnTo>
                      <a:pt x="0" y="281346"/>
                    </a:lnTo>
                    <a:lnTo>
                      <a:pt x="203200" y="0"/>
                    </a:lnTo>
                    <a:lnTo>
                      <a:pt x="1036520" y="0"/>
                    </a:lnTo>
                    <a:lnTo>
                      <a:pt x="1239720" y="281346"/>
                    </a:lnTo>
                    <a:close/>
                  </a:path>
                </a:pathLst>
              </a:custGeom>
              <a:solidFill>
                <a:srgbClr val="071938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114300" y="-57150"/>
                <a:ext cx="1011120" cy="61984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 rot="-10800000">
              <a:off x="2511062" y="2547952"/>
              <a:ext cx="3673400" cy="1428550"/>
              <a:chOff x="0" y="0"/>
              <a:chExt cx="1643297" cy="639062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643297" cy="639062"/>
              </a:xfrm>
              <a:custGeom>
                <a:avLst/>
                <a:gdLst/>
                <a:ahLst/>
                <a:cxnLst/>
                <a:rect l="l" t="t" r="r" b="b"/>
                <a:pathLst>
                  <a:path w="1643297" h="639062">
                    <a:moveTo>
                      <a:pt x="1643297" y="319531"/>
                    </a:moveTo>
                    <a:lnTo>
                      <a:pt x="1440097" y="639062"/>
                    </a:lnTo>
                    <a:lnTo>
                      <a:pt x="203200" y="639062"/>
                    </a:lnTo>
                    <a:lnTo>
                      <a:pt x="0" y="319531"/>
                    </a:lnTo>
                    <a:lnTo>
                      <a:pt x="203200" y="0"/>
                    </a:lnTo>
                    <a:lnTo>
                      <a:pt x="1440097" y="0"/>
                    </a:lnTo>
                    <a:lnTo>
                      <a:pt x="1643297" y="319531"/>
                    </a:lnTo>
                    <a:close/>
                  </a:path>
                </a:pathLst>
              </a:custGeom>
              <a:solidFill>
                <a:srgbClr val="0E2B5D"/>
              </a:solidFill>
              <a:ln w="5715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114300" y="-57150"/>
                <a:ext cx="1414697" cy="69621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endParaRPr/>
              </a:p>
            </p:txBody>
          </p:sp>
        </p:grpSp>
      </p:grpSp>
      <p:grpSp>
        <p:nvGrpSpPr>
          <p:cNvPr id="24" name="Group 24"/>
          <p:cNvGrpSpPr/>
          <p:nvPr/>
        </p:nvGrpSpPr>
        <p:grpSpPr>
          <a:xfrm>
            <a:off x="-673113" y="9251081"/>
            <a:ext cx="5321313" cy="2446670"/>
            <a:chOff x="0" y="0"/>
            <a:chExt cx="1223810" cy="562692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223810" cy="562692"/>
            </a:xfrm>
            <a:custGeom>
              <a:avLst/>
              <a:gdLst/>
              <a:ahLst/>
              <a:cxnLst/>
              <a:rect l="l" t="t" r="r" b="b"/>
              <a:pathLst>
                <a:path w="1223810" h="562692">
                  <a:moveTo>
                    <a:pt x="1223810" y="281346"/>
                  </a:moveTo>
                  <a:lnTo>
                    <a:pt x="1020610" y="562692"/>
                  </a:lnTo>
                  <a:lnTo>
                    <a:pt x="203200" y="562692"/>
                  </a:lnTo>
                  <a:lnTo>
                    <a:pt x="0" y="281346"/>
                  </a:lnTo>
                  <a:lnTo>
                    <a:pt x="203200" y="0"/>
                  </a:lnTo>
                  <a:lnTo>
                    <a:pt x="1020610" y="0"/>
                  </a:lnTo>
                  <a:lnTo>
                    <a:pt x="1223810" y="281346"/>
                  </a:lnTo>
                  <a:close/>
                </a:path>
              </a:pathLst>
            </a:custGeom>
            <a:solidFill>
              <a:srgbClr val="0E2B5D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114300" y="-57150"/>
              <a:ext cx="995210" cy="6198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-673113" y="8675100"/>
            <a:ext cx="2673102" cy="1151961"/>
            <a:chOff x="0" y="0"/>
            <a:chExt cx="1482931" cy="639062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482931" cy="639062"/>
            </a:xfrm>
            <a:custGeom>
              <a:avLst/>
              <a:gdLst/>
              <a:ahLst/>
              <a:cxnLst/>
              <a:rect l="l" t="t" r="r" b="b"/>
              <a:pathLst>
                <a:path w="1482931" h="639062">
                  <a:moveTo>
                    <a:pt x="1482931" y="319531"/>
                  </a:moveTo>
                  <a:lnTo>
                    <a:pt x="1279731" y="639062"/>
                  </a:lnTo>
                  <a:lnTo>
                    <a:pt x="203200" y="639062"/>
                  </a:lnTo>
                  <a:lnTo>
                    <a:pt x="0" y="319531"/>
                  </a:lnTo>
                  <a:lnTo>
                    <a:pt x="203200" y="0"/>
                  </a:lnTo>
                  <a:lnTo>
                    <a:pt x="1279731" y="0"/>
                  </a:lnTo>
                  <a:lnTo>
                    <a:pt x="1482931" y="319531"/>
                  </a:lnTo>
                  <a:close/>
                </a:path>
              </a:pathLst>
            </a:custGeom>
            <a:solidFill>
              <a:srgbClr val="071938"/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114300" y="-57150"/>
              <a:ext cx="1254331" cy="6962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2450358" y="9762097"/>
            <a:ext cx="14808942" cy="1198000"/>
            <a:chOff x="0" y="0"/>
            <a:chExt cx="7899698" cy="639062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7899698" cy="639062"/>
            </a:xfrm>
            <a:custGeom>
              <a:avLst/>
              <a:gdLst/>
              <a:ahLst/>
              <a:cxnLst/>
              <a:rect l="l" t="t" r="r" b="b"/>
              <a:pathLst>
                <a:path w="7899698" h="639062">
                  <a:moveTo>
                    <a:pt x="7899698" y="319531"/>
                  </a:moveTo>
                  <a:lnTo>
                    <a:pt x="7696498" y="639062"/>
                  </a:lnTo>
                  <a:lnTo>
                    <a:pt x="203200" y="639062"/>
                  </a:lnTo>
                  <a:lnTo>
                    <a:pt x="0" y="319531"/>
                  </a:lnTo>
                  <a:lnTo>
                    <a:pt x="203200" y="0"/>
                  </a:lnTo>
                  <a:lnTo>
                    <a:pt x="7696498" y="0"/>
                  </a:lnTo>
                  <a:lnTo>
                    <a:pt x="7899698" y="319531"/>
                  </a:lnTo>
                  <a:close/>
                </a:path>
              </a:pathLst>
            </a:custGeom>
            <a:solidFill>
              <a:srgbClr val="294F96"/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114300" y="-57150"/>
              <a:ext cx="7671098" cy="6962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33" name="Freeform 33"/>
          <p:cNvSpPr/>
          <p:nvPr/>
        </p:nvSpPr>
        <p:spPr>
          <a:xfrm rot="-5400000">
            <a:off x="-1086039" y="3863443"/>
            <a:ext cx="2172079" cy="690405"/>
          </a:xfrm>
          <a:custGeom>
            <a:avLst/>
            <a:gdLst/>
            <a:ahLst/>
            <a:cxnLst/>
            <a:rect l="l" t="t" r="r" b="b"/>
            <a:pathLst>
              <a:path w="2172079" h="690405">
                <a:moveTo>
                  <a:pt x="0" y="0"/>
                </a:moveTo>
                <a:lnTo>
                  <a:pt x="2172078" y="0"/>
                </a:lnTo>
                <a:lnTo>
                  <a:pt x="2172078" y="690405"/>
                </a:lnTo>
                <a:lnTo>
                  <a:pt x="0" y="6904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3484"/>
            </a:stretch>
          </a:blipFill>
        </p:spPr>
      </p:sp>
      <p:sp>
        <p:nvSpPr>
          <p:cNvPr id="34" name="Freeform 34"/>
          <p:cNvSpPr/>
          <p:nvPr/>
        </p:nvSpPr>
        <p:spPr>
          <a:xfrm>
            <a:off x="17043400" y="-184885"/>
            <a:ext cx="1529778" cy="397742"/>
          </a:xfrm>
          <a:custGeom>
            <a:avLst/>
            <a:gdLst/>
            <a:ahLst/>
            <a:cxnLst/>
            <a:rect l="l" t="t" r="r" b="b"/>
            <a:pathLst>
              <a:path w="1529778" h="397742">
                <a:moveTo>
                  <a:pt x="0" y="0"/>
                </a:moveTo>
                <a:lnTo>
                  <a:pt x="1529778" y="0"/>
                </a:lnTo>
                <a:lnTo>
                  <a:pt x="1529778" y="397743"/>
                </a:lnTo>
                <a:lnTo>
                  <a:pt x="0" y="39774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>
            <a:off x="2952724" y="10076674"/>
            <a:ext cx="1529778" cy="397742"/>
          </a:xfrm>
          <a:custGeom>
            <a:avLst/>
            <a:gdLst/>
            <a:ahLst/>
            <a:cxnLst/>
            <a:rect l="l" t="t" r="r" b="b"/>
            <a:pathLst>
              <a:path w="1529778" h="397742">
                <a:moveTo>
                  <a:pt x="0" y="0"/>
                </a:moveTo>
                <a:lnTo>
                  <a:pt x="1529778" y="0"/>
                </a:lnTo>
                <a:lnTo>
                  <a:pt x="1529778" y="397742"/>
                </a:lnTo>
                <a:lnTo>
                  <a:pt x="0" y="3977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>
            <a:off x="17808289" y="6000750"/>
            <a:ext cx="991473" cy="677919"/>
          </a:xfrm>
          <a:custGeom>
            <a:avLst/>
            <a:gdLst/>
            <a:ahLst/>
            <a:cxnLst/>
            <a:rect l="l" t="t" r="r" b="b"/>
            <a:pathLst>
              <a:path w="991473" h="677919">
                <a:moveTo>
                  <a:pt x="0" y="0"/>
                </a:moveTo>
                <a:lnTo>
                  <a:pt x="991473" y="0"/>
                </a:lnTo>
                <a:lnTo>
                  <a:pt x="991473" y="677919"/>
                </a:lnTo>
                <a:lnTo>
                  <a:pt x="0" y="67791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>
            <a:off x="-1854200" y="-1709864"/>
            <a:ext cx="3098800" cy="2738564"/>
          </a:xfrm>
          <a:custGeom>
            <a:avLst/>
            <a:gdLst/>
            <a:ahLst/>
            <a:cxnLst/>
            <a:rect l="l" t="t" r="r" b="b"/>
            <a:pathLst>
              <a:path w="3098800" h="2738564">
                <a:moveTo>
                  <a:pt x="0" y="0"/>
                </a:moveTo>
                <a:lnTo>
                  <a:pt x="3098800" y="0"/>
                </a:lnTo>
                <a:lnTo>
                  <a:pt x="3098800" y="2738564"/>
                </a:lnTo>
                <a:lnTo>
                  <a:pt x="0" y="27385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11399076" y="9978798"/>
            <a:ext cx="1992249" cy="4114800"/>
          </a:xfrm>
          <a:custGeom>
            <a:avLst/>
            <a:gdLst/>
            <a:ahLst/>
            <a:cxnLst/>
            <a:rect l="l" t="t" r="r" b="b"/>
            <a:pathLst>
              <a:path w="1992249" h="4114800">
                <a:moveTo>
                  <a:pt x="0" y="0"/>
                </a:moveTo>
                <a:lnTo>
                  <a:pt x="1992249" y="0"/>
                </a:lnTo>
                <a:lnTo>
                  <a:pt x="1992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>
            <a:off x="297453" y="8922014"/>
            <a:ext cx="869673" cy="658131"/>
          </a:xfrm>
          <a:custGeom>
            <a:avLst/>
            <a:gdLst/>
            <a:ahLst/>
            <a:cxnLst/>
            <a:rect l="l" t="t" r="r" b="b"/>
            <a:pathLst>
              <a:path w="1085821" h="939235">
                <a:moveTo>
                  <a:pt x="0" y="0"/>
                </a:moveTo>
                <a:lnTo>
                  <a:pt x="1085821" y="0"/>
                </a:lnTo>
                <a:lnTo>
                  <a:pt x="1085821" y="939235"/>
                </a:lnTo>
                <a:lnTo>
                  <a:pt x="0" y="9392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40" name="Freeform 40"/>
          <p:cNvSpPr/>
          <p:nvPr/>
        </p:nvSpPr>
        <p:spPr>
          <a:xfrm>
            <a:off x="15632472" y="124822"/>
            <a:ext cx="753226" cy="658131"/>
          </a:xfrm>
          <a:custGeom>
            <a:avLst/>
            <a:gdLst/>
            <a:ahLst/>
            <a:cxnLst/>
            <a:rect l="l" t="t" r="r" b="b"/>
            <a:pathLst>
              <a:path w="1074947" h="939235">
                <a:moveTo>
                  <a:pt x="0" y="0"/>
                </a:moveTo>
                <a:lnTo>
                  <a:pt x="1074948" y="0"/>
                </a:lnTo>
                <a:lnTo>
                  <a:pt x="1074948" y="939235"/>
                </a:lnTo>
                <a:lnTo>
                  <a:pt x="0" y="93923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48" name="TextBox 48"/>
          <p:cNvSpPr txBox="1"/>
          <p:nvPr/>
        </p:nvSpPr>
        <p:spPr>
          <a:xfrm>
            <a:off x="1566654" y="379866"/>
            <a:ext cx="13874189" cy="10509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499"/>
              </a:lnSpc>
            </a:pPr>
            <a:r>
              <a:rPr lang="en-US" sz="6799" b="1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Implantação</a:t>
            </a:r>
            <a:r>
              <a:rPr lang="en-US" sz="6799" b="1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de TODAS as </a:t>
            </a:r>
            <a:r>
              <a:rPr lang="en-US" sz="6799" b="1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Linhas</a:t>
            </a:r>
            <a:endParaRPr lang="en-US" sz="6799" b="1" dirty="0">
              <a:solidFill>
                <a:srgbClr val="002060"/>
              </a:solidFill>
              <a:latin typeface="Book Antiqua" panose="02040602050305030304" pitchFamily="18" charset="0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49" name="Freeform 19">
            <a:extLst>
              <a:ext uri="{FF2B5EF4-FFF2-40B4-BE49-F238E27FC236}">
                <a16:creationId xmlns:a16="http://schemas.microsoft.com/office/drawing/2014/main" id="{1C94A8ED-0485-4466-80CA-26D659AB2260}"/>
              </a:ext>
            </a:extLst>
          </p:cNvPr>
          <p:cNvSpPr/>
          <p:nvPr/>
        </p:nvSpPr>
        <p:spPr>
          <a:xfrm>
            <a:off x="16769242" y="683202"/>
            <a:ext cx="1322647" cy="507173"/>
          </a:xfrm>
          <a:custGeom>
            <a:avLst/>
            <a:gdLst/>
            <a:ahLst/>
            <a:cxnLst/>
            <a:rect l="l" t="t" r="r" b="b"/>
            <a:pathLst>
              <a:path w="1836450" h="660297">
                <a:moveTo>
                  <a:pt x="0" y="0"/>
                </a:moveTo>
                <a:lnTo>
                  <a:pt x="1836450" y="0"/>
                </a:lnTo>
                <a:lnTo>
                  <a:pt x="1836450" y="660297"/>
                </a:lnTo>
                <a:lnTo>
                  <a:pt x="0" y="660297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/>
            </a:stretch>
          </a:blipFill>
        </p:spPr>
      </p:sp>
      <p:sp>
        <p:nvSpPr>
          <p:cNvPr id="50" name="TextBox 48">
            <a:extLst>
              <a:ext uri="{FF2B5EF4-FFF2-40B4-BE49-F238E27FC236}">
                <a16:creationId xmlns:a16="http://schemas.microsoft.com/office/drawing/2014/main" id="{3224E6CB-0630-43D8-97FC-D8CF74EE1362}"/>
              </a:ext>
            </a:extLst>
          </p:cNvPr>
          <p:cNvSpPr txBox="1"/>
          <p:nvPr/>
        </p:nvSpPr>
        <p:spPr>
          <a:xfrm>
            <a:off x="1244600" y="1790700"/>
            <a:ext cx="16014700" cy="5909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71550" lvl="1" indent="-514350" algn="just">
              <a:buFont typeface="+mj-lt"/>
              <a:buAutoNum type="arabicPeriod"/>
            </a:pP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Definir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data de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implantação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em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todas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as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Linha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.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Idealmente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a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implantação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oficial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do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projeto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deve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ocorrer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no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início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do 4T25 (01 de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Outubro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de 2025)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ou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em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01 de Janeiro de 2026 -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Iniciar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em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01/01/26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seria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o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melhor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cenário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!</a:t>
            </a:r>
          </a:p>
          <a:p>
            <a:pPr marL="971550" lvl="1" indent="-514350" algn="just">
              <a:buFont typeface="+mj-lt"/>
              <a:buAutoNum type="arabicPeriod"/>
            </a:pPr>
            <a:endParaRPr lang="en-US" sz="3200" dirty="0">
              <a:solidFill>
                <a:srgbClr val="002060"/>
              </a:solidFill>
              <a:latin typeface="Book Antiqua" panose="02040602050305030304" pitchFamily="18" charset="0"/>
              <a:ea typeface="Public Sans Bold"/>
              <a:cs typeface="Public Sans Bold"/>
              <a:sym typeface="Public Sans Bold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Implantar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o OEE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todas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as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Linhas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que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estão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no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escopo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do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Projeto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;</a:t>
            </a:r>
          </a:p>
          <a:p>
            <a:pPr marL="971550" lvl="1" indent="-514350" algn="just">
              <a:buFont typeface="+mj-lt"/>
              <a:buAutoNum type="arabicPeriod"/>
            </a:pPr>
            <a:endParaRPr lang="en-US" sz="3200" dirty="0">
              <a:solidFill>
                <a:srgbClr val="002060"/>
              </a:solidFill>
              <a:latin typeface="Book Antiqua" panose="02040602050305030304" pitchFamily="18" charset="0"/>
              <a:ea typeface="Public Sans Bold"/>
              <a:cs typeface="Public Sans Bold"/>
              <a:sym typeface="Public Sans Bold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Usar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todas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as ferramentas e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opcionalidades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da Plataforma;</a:t>
            </a:r>
          </a:p>
          <a:p>
            <a:pPr marL="971550" lvl="1" indent="-514350" algn="just">
              <a:buFont typeface="+mj-lt"/>
              <a:buAutoNum type="arabicPeriod"/>
            </a:pPr>
            <a:endParaRPr lang="en-US" sz="3200" dirty="0">
              <a:solidFill>
                <a:srgbClr val="002060"/>
              </a:solidFill>
              <a:latin typeface="Book Antiqua" panose="02040602050305030304" pitchFamily="18" charset="0"/>
              <a:ea typeface="Public Sans Bold"/>
              <a:cs typeface="Public Sans Bold"/>
              <a:sym typeface="Public Sans Bold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Elaborar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rotinas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de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apresentação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e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uso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dos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resultados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de forma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integrada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e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padronizada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em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toda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a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Farmace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. TODOS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os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setores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produtivos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precisam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utilizar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o OEE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como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ferramenta de </a:t>
            </a:r>
            <a:r>
              <a:rPr lang="en-US" sz="3200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trabalho</a:t>
            </a:r>
            <a:r>
              <a:rPr lang="en-US" sz="3200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! </a:t>
            </a:r>
            <a:r>
              <a:rPr lang="en-US" sz="3200" b="1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É o principal </a:t>
            </a:r>
            <a:r>
              <a:rPr lang="en-US" sz="3200" b="1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indicador</a:t>
            </a:r>
            <a:r>
              <a:rPr lang="en-US" sz="3200" b="1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 da </a:t>
            </a:r>
            <a:r>
              <a:rPr lang="en-US" sz="3200" b="1" dirty="0" err="1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Produção</a:t>
            </a:r>
            <a:r>
              <a:rPr lang="en-US" sz="3200" b="1" dirty="0">
                <a:solidFill>
                  <a:srgbClr val="002060"/>
                </a:solidFill>
                <a:latin typeface="Book Antiqua" panose="02040602050305030304" pitchFamily="18" charset="0"/>
                <a:ea typeface="Public Sans Bold"/>
                <a:cs typeface="Public Sans Bold"/>
                <a:sym typeface="Public Sans Bold"/>
              </a:rPr>
              <a:t>!</a:t>
            </a:r>
          </a:p>
          <a:p>
            <a:pPr marL="971550" lvl="1" indent="-514350" algn="just">
              <a:buFont typeface="+mj-lt"/>
              <a:buAutoNum type="arabicPeriod"/>
            </a:pPr>
            <a:endParaRPr lang="en-US" sz="3200" b="1" dirty="0">
              <a:solidFill>
                <a:srgbClr val="002060"/>
              </a:solidFill>
              <a:latin typeface="Book Antiqua" panose="02040602050305030304" pitchFamily="18" charset="0"/>
              <a:ea typeface="Public Sans Bold"/>
              <a:cs typeface="Public Sans Bold"/>
              <a:sym typeface="Public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855920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3957</TotalTime>
  <Words>598</Words>
  <Application>Microsoft Office PowerPoint</Application>
  <PresentationFormat>Personalizar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Public Sans Bold</vt:lpstr>
      <vt:lpstr>Arial</vt:lpstr>
      <vt:lpstr>Book Antiqua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Marilia Lopes</dc:creator>
  <cp:lastModifiedBy>Savio Rafael</cp:lastModifiedBy>
  <cp:revision>252</cp:revision>
  <cp:lastPrinted>2025-01-29T18:02:18Z</cp:lastPrinted>
  <dcterms:created xsi:type="dcterms:W3CDTF">2006-08-16T00:00:00Z</dcterms:created>
  <dcterms:modified xsi:type="dcterms:W3CDTF">2025-08-04T13:09:13Z</dcterms:modified>
  <dc:identifier>DAGXIWMFxIg</dc:identifier>
</cp:coreProperties>
</file>