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2CEE4-249F-4D57-A05D-486D7C7EEC2D}" type="datetimeFigureOut">
              <a:rPr lang="es-ES" smtClean="0"/>
              <a:t>08/10/2016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C24DA-94A9-4077-8EC7-EACE55FEC9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7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24DA-94A9-4077-8EC7-EACE55FEC93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82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5EC8-05C0-456D-B1F7-BF21DE391D85}" type="datetimeFigureOut">
              <a:rPr lang="es-ES" smtClean="0"/>
              <a:t>08/10/2016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F17B-75F2-4888-8D47-B8FB0407BE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65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5EC8-05C0-456D-B1F7-BF21DE391D85}" type="datetimeFigureOut">
              <a:rPr lang="es-ES" smtClean="0"/>
              <a:t>08/10/2016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F17B-75F2-4888-8D47-B8FB0407BE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69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5EC8-05C0-456D-B1F7-BF21DE391D85}" type="datetimeFigureOut">
              <a:rPr lang="es-ES" smtClean="0"/>
              <a:t>08/10/2016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F17B-75F2-4888-8D47-B8FB0407BE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14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5EC8-05C0-456D-B1F7-BF21DE391D85}" type="datetimeFigureOut">
              <a:rPr lang="es-ES" smtClean="0"/>
              <a:t>08/10/2016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F17B-75F2-4888-8D47-B8FB0407BE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19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5EC8-05C0-456D-B1F7-BF21DE391D85}" type="datetimeFigureOut">
              <a:rPr lang="es-ES" smtClean="0"/>
              <a:t>08/10/2016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F17B-75F2-4888-8D47-B8FB0407BE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25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5EC8-05C0-456D-B1F7-BF21DE391D85}" type="datetimeFigureOut">
              <a:rPr lang="es-ES" smtClean="0"/>
              <a:t>08/10/2016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F17B-75F2-4888-8D47-B8FB0407BE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34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5EC8-05C0-456D-B1F7-BF21DE391D85}" type="datetimeFigureOut">
              <a:rPr lang="es-ES" smtClean="0"/>
              <a:t>08/10/2016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F17B-75F2-4888-8D47-B8FB0407BE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03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5EC8-05C0-456D-B1F7-BF21DE391D85}" type="datetimeFigureOut">
              <a:rPr lang="es-ES" smtClean="0"/>
              <a:t>08/10/2016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F17B-75F2-4888-8D47-B8FB0407BE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68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5EC8-05C0-456D-B1F7-BF21DE391D85}" type="datetimeFigureOut">
              <a:rPr lang="es-ES" smtClean="0"/>
              <a:t>08/10/2016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F17B-75F2-4888-8D47-B8FB0407BE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77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5EC8-05C0-456D-B1F7-BF21DE391D85}" type="datetimeFigureOut">
              <a:rPr lang="es-ES" smtClean="0"/>
              <a:t>08/10/2016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F17B-75F2-4888-8D47-B8FB0407BE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78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5EC8-05C0-456D-B1F7-BF21DE391D85}" type="datetimeFigureOut">
              <a:rPr lang="es-ES" smtClean="0"/>
              <a:t>08/10/2016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F17B-75F2-4888-8D47-B8FB0407BE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69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5EC8-05C0-456D-B1F7-BF21DE391D85}" type="datetimeFigureOut">
              <a:rPr lang="es-ES" smtClean="0"/>
              <a:t>08/10/2016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F17B-75F2-4888-8D47-B8FB0407BE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290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s-CR" dirty="0" smtClean="0"/>
              <a:t>Estructura sistema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2924944"/>
            <a:ext cx="6400800" cy="1752600"/>
          </a:xfrm>
        </p:spPr>
        <p:txBody>
          <a:bodyPr/>
          <a:lstStyle/>
          <a:p>
            <a:r>
              <a:rPr lang="es-CR" dirty="0" smtClean="0"/>
              <a:t>Confidencial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96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CR" dirty="0" smtClean="0"/>
              <a:t>Organigrama de usuario (ejemplo)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3563888" y="908720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Usuario</a:t>
            </a:r>
            <a:endParaRPr lang="es-ES" dirty="0"/>
          </a:p>
        </p:txBody>
      </p:sp>
      <p:sp>
        <p:nvSpPr>
          <p:cNvPr id="26" name="25 Rectángulo"/>
          <p:cNvSpPr/>
          <p:nvPr/>
        </p:nvSpPr>
        <p:spPr>
          <a:xfrm>
            <a:off x="755576" y="2060848"/>
            <a:ext cx="1080120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>
                <a:solidFill>
                  <a:schemeClr val="tx1"/>
                </a:solidFill>
              </a:rPr>
              <a:t>Empresa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3714254" y="2060848"/>
            <a:ext cx="1080120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>
                <a:solidFill>
                  <a:schemeClr val="tx1"/>
                </a:solidFill>
              </a:rPr>
              <a:t>Empresa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6372200" y="2060848"/>
            <a:ext cx="1080120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>
                <a:solidFill>
                  <a:schemeClr val="tx1"/>
                </a:solidFill>
              </a:rPr>
              <a:t>Empresa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0" name="29 Conector angular"/>
          <p:cNvCxnSpPr>
            <a:stCxn id="25" idx="2"/>
            <a:endCxn id="26" idx="0"/>
          </p:cNvCxnSpPr>
          <p:nvPr/>
        </p:nvCxnSpPr>
        <p:spPr>
          <a:xfrm rot="5400000">
            <a:off x="2483768" y="296652"/>
            <a:ext cx="576064" cy="2952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25" idx="2"/>
            <a:endCxn id="27" idx="0"/>
          </p:cNvCxnSpPr>
          <p:nvPr/>
        </p:nvCxnSpPr>
        <p:spPr>
          <a:xfrm rot="16200000" flipH="1">
            <a:off x="3963107" y="1769641"/>
            <a:ext cx="576064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angular"/>
          <p:cNvCxnSpPr>
            <a:stCxn id="25" idx="2"/>
            <a:endCxn id="28" idx="0"/>
          </p:cNvCxnSpPr>
          <p:nvPr/>
        </p:nvCxnSpPr>
        <p:spPr>
          <a:xfrm rot="16200000" flipH="1">
            <a:off x="5292080" y="440668"/>
            <a:ext cx="576064" cy="266429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3995936" y="3284984"/>
            <a:ext cx="1800200" cy="7920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Departamento o sucursal</a:t>
            </a:r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>
            <a:off x="6552220" y="3284984"/>
            <a:ext cx="18002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Departamento o sucursal</a:t>
            </a:r>
            <a:endParaRPr lang="es-ES" dirty="0"/>
          </a:p>
        </p:txBody>
      </p:sp>
      <p:cxnSp>
        <p:nvCxnSpPr>
          <p:cNvPr id="40" name="39 Conector angular"/>
          <p:cNvCxnSpPr>
            <a:stCxn id="28" idx="2"/>
            <a:endCxn id="37" idx="0"/>
          </p:cNvCxnSpPr>
          <p:nvPr/>
        </p:nvCxnSpPr>
        <p:spPr>
          <a:xfrm rot="5400000">
            <a:off x="5580112" y="1952836"/>
            <a:ext cx="648072" cy="2016224"/>
          </a:xfrm>
          <a:prstGeom prst="bentConnector3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angular"/>
          <p:cNvCxnSpPr>
            <a:stCxn id="28" idx="2"/>
            <a:endCxn id="38" idx="0"/>
          </p:cNvCxnSpPr>
          <p:nvPr/>
        </p:nvCxnSpPr>
        <p:spPr>
          <a:xfrm rot="16200000" flipH="1">
            <a:off x="6858254" y="2690918"/>
            <a:ext cx="648072" cy="5400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Rectángulo"/>
          <p:cNvSpPr/>
          <p:nvPr/>
        </p:nvSpPr>
        <p:spPr>
          <a:xfrm>
            <a:off x="1808878" y="4393735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Sección</a:t>
            </a:r>
            <a:endParaRPr lang="es-ES" dirty="0"/>
          </a:p>
        </p:txBody>
      </p:sp>
      <p:sp>
        <p:nvSpPr>
          <p:cNvPr id="47" name="46 Rectángulo"/>
          <p:cNvSpPr/>
          <p:nvPr/>
        </p:nvSpPr>
        <p:spPr>
          <a:xfrm>
            <a:off x="3851920" y="4422366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Sección</a:t>
            </a:r>
            <a:endParaRPr lang="es-ES" dirty="0"/>
          </a:p>
        </p:txBody>
      </p:sp>
      <p:sp>
        <p:nvSpPr>
          <p:cNvPr id="48" name="47 Rectángulo"/>
          <p:cNvSpPr/>
          <p:nvPr/>
        </p:nvSpPr>
        <p:spPr>
          <a:xfrm>
            <a:off x="5580112" y="4423288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Sección</a:t>
            </a:r>
            <a:endParaRPr lang="es-ES" dirty="0"/>
          </a:p>
        </p:txBody>
      </p:sp>
      <p:cxnSp>
        <p:nvCxnSpPr>
          <p:cNvPr id="50" name="49 Conector angular"/>
          <p:cNvCxnSpPr>
            <a:stCxn id="37" idx="2"/>
            <a:endCxn id="46" idx="0"/>
          </p:cNvCxnSpPr>
          <p:nvPr/>
        </p:nvCxnSpPr>
        <p:spPr>
          <a:xfrm rot="5400000">
            <a:off x="3464156" y="2961854"/>
            <a:ext cx="316663" cy="2547098"/>
          </a:xfrm>
          <a:prstGeom prst="bentConnector3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stCxn id="37" idx="2"/>
            <a:endCxn id="47" idx="0"/>
          </p:cNvCxnSpPr>
          <p:nvPr/>
        </p:nvCxnSpPr>
        <p:spPr>
          <a:xfrm rot="5400000">
            <a:off x="4471361" y="3997691"/>
            <a:ext cx="345294" cy="5040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angular"/>
          <p:cNvCxnSpPr>
            <a:stCxn id="37" idx="2"/>
            <a:endCxn id="48" idx="0"/>
          </p:cNvCxnSpPr>
          <p:nvPr/>
        </p:nvCxnSpPr>
        <p:spPr>
          <a:xfrm rot="16200000" flipH="1">
            <a:off x="5334996" y="3638112"/>
            <a:ext cx="346216" cy="12241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3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3154" y="0"/>
            <a:ext cx="8229600" cy="1143000"/>
          </a:xfrm>
        </p:spPr>
        <p:txBody>
          <a:bodyPr/>
          <a:lstStyle/>
          <a:p>
            <a:pPr algn="l"/>
            <a:r>
              <a:rPr lang="es-CR" dirty="0" smtClean="0"/>
              <a:t>Organigrama de usuario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3563888" y="908720"/>
            <a:ext cx="136815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>
                <a:solidFill>
                  <a:schemeClr val="bg1"/>
                </a:solidFill>
              </a:rPr>
              <a:t>Pedro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55576" y="2060848"/>
            <a:ext cx="1368152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>
                <a:solidFill>
                  <a:schemeClr val="tx1"/>
                </a:solidFill>
              </a:rPr>
              <a:t>Finca la Esmeralda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3419872" y="2060847"/>
            <a:ext cx="147616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>
                <a:solidFill>
                  <a:schemeClr val="tx1"/>
                </a:solidFill>
              </a:rPr>
              <a:t>Transportes Pedrito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6372200" y="2060848"/>
            <a:ext cx="1512168" cy="576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>
                <a:solidFill>
                  <a:schemeClr val="tx1"/>
                </a:solidFill>
              </a:rPr>
              <a:t>Hotel Bella Vista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0" name="29 Conector angular"/>
          <p:cNvCxnSpPr>
            <a:stCxn id="25" idx="2"/>
            <a:endCxn id="26" idx="0"/>
          </p:cNvCxnSpPr>
          <p:nvPr/>
        </p:nvCxnSpPr>
        <p:spPr>
          <a:xfrm rot="5400000">
            <a:off x="2555776" y="368660"/>
            <a:ext cx="576064" cy="28083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25" idx="2"/>
            <a:endCxn id="27" idx="0"/>
          </p:cNvCxnSpPr>
          <p:nvPr/>
        </p:nvCxnSpPr>
        <p:spPr>
          <a:xfrm rot="5400000">
            <a:off x="3914928" y="1727810"/>
            <a:ext cx="576063" cy="900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angular"/>
          <p:cNvCxnSpPr>
            <a:stCxn id="25" idx="2"/>
            <a:endCxn id="28" idx="0"/>
          </p:cNvCxnSpPr>
          <p:nvPr/>
        </p:nvCxnSpPr>
        <p:spPr>
          <a:xfrm rot="16200000" flipH="1">
            <a:off x="5400092" y="332656"/>
            <a:ext cx="576064" cy="2880320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3995936" y="3284984"/>
            <a:ext cx="1800200" cy="7920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Restaurante  El Torito</a:t>
            </a:r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>
            <a:off x="6552220" y="3284984"/>
            <a:ext cx="18002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Departamento o sucursal</a:t>
            </a:r>
            <a:endParaRPr lang="es-ES" dirty="0"/>
          </a:p>
        </p:txBody>
      </p:sp>
      <p:cxnSp>
        <p:nvCxnSpPr>
          <p:cNvPr id="40" name="39 Conector angular"/>
          <p:cNvCxnSpPr>
            <a:stCxn id="28" idx="2"/>
            <a:endCxn id="37" idx="0"/>
          </p:cNvCxnSpPr>
          <p:nvPr/>
        </p:nvCxnSpPr>
        <p:spPr>
          <a:xfrm rot="5400000">
            <a:off x="5688124" y="1844824"/>
            <a:ext cx="648072" cy="2232248"/>
          </a:xfrm>
          <a:prstGeom prst="bentConnector3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angular"/>
          <p:cNvCxnSpPr>
            <a:stCxn id="28" idx="2"/>
            <a:endCxn id="38" idx="0"/>
          </p:cNvCxnSpPr>
          <p:nvPr/>
        </p:nvCxnSpPr>
        <p:spPr>
          <a:xfrm rot="16200000" flipH="1">
            <a:off x="6966266" y="2798930"/>
            <a:ext cx="648072" cy="3240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Rectángulo"/>
          <p:cNvSpPr/>
          <p:nvPr/>
        </p:nvSpPr>
        <p:spPr>
          <a:xfrm>
            <a:off x="1691680" y="4393735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Bar Vaca </a:t>
            </a:r>
            <a:r>
              <a:rPr lang="es-CR" dirty="0" err="1" smtClean="0"/>
              <a:t>Muca</a:t>
            </a:r>
            <a:endParaRPr lang="es-ES" dirty="0"/>
          </a:p>
        </p:txBody>
      </p:sp>
      <p:sp>
        <p:nvSpPr>
          <p:cNvPr id="47" name="46 Rectángulo"/>
          <p:cNvSpPr/>
          <p:nvPr/>
        </p:nvSpPr>
        <p:spPr>
          <a:xfrm>
            <a:off x="3563888" y="4422366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Restaurante</a:t>
            </a:r>
          </a:p>
          <a:p>
            <a:pPr algn="ctr"/>
            <a:r>
              <a:rPr lang="es-CR" dirty="0" smtClean="0"/>
              <a:t>Cocina El lomito</a:t>
            </a:r>
            <a:endParaRPr lang="es-ES" dirty="0"/>
          </a:p>
        </p:txBody>
      </p:sp>
      <p:sp>
        <p:nvSpPr>
          <p:cNvPr id="48" name="47 Rectángulo"/>
          <p:cNvSpPr/>
          <p:nvPr/>
        </p:nvSpPr>
        <p:spPr>
          <a:xfrm>
            <a:off x="5580112" y="4423288"/>
            <a:ext cx="15481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 smtClean="0"/>
              <a:t>Room</a:t>
            </a:r>
            <a:r>
              <a:rPr lang="es-CR" dirty="0" smtClean="0"/>
              <a:t> </a:t>
            </a:r>
            <a:r>
              <a:rPr lang="es-CR" dirty="0" err="1" smtClean="0"/>
              <a:t>service</a:t>
            </a:r>
            <a:r>
              <a:rPr lang="es-CR" dirty="0" smtClean="0"/>
              <a:t> El Lomito</a:t>
            </a:r>
            <a:endParaRPr lang="es-ES" dirty="0"/>
          </a:p>
        </p:txBody>
      </p:sp>
      <p:cxnSp>
        <p:nvCxnSpPr>
          <p:cNvPr id="50" name="49 Conector angular"/>
          <p:cNvCxnSpPr>
            <a:stCxn id="37" idx="2"/>
            <a:endCxn id="46" idx="0"/>
          </p:cNvCxnSpPr>
          <p:nvPr/>
        </p:nvCxnSpPr>
        <p:spPr>
          <a:xfrm rot="5400000">
            <a:off x="3459563" y="2957261"/>
            <a:ext cx="316663" cy="2556284"/>
          </a:xfrm>
          <a:prstGeom prst="bentConnector3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stCxn id="37" idx="2"/>
            <a:endCxn id="47" idx="0"/>
          </p:cNvCxnSpPr>
          <p:nvPr/>
        </p:nvCxnSpPr>
        <p:spPr>
          <a:xfrm rot="5400000">
            <a:off x="4489363" y="4015693"/>
            <a:ext cx="345294" cy="4680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angular"/>
          <p:cNvCxnSpPr>
            <a:stCxn id="37" idx="2"/>
            <a:endCxn id="48" idx="0"/>
          </p:cNvCxnSpPr>
          <p:nvPr/>
        </p:nvCxnSpPr>
        <p:spPr>
          <a:xfrm rot="16200000" flipH="1">
            <a:off x="5452009" y="3521099"/>
            <a:ext cx="346216" cy="14581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Rectángulo"/>
          <p:cNvSpPr/>
          <p:nvPr/>
        </p:nvSpPr>
        <p:spPr>
          <a:xfrm>
            <a:off x="251520" y="5157192"/>
            <a:ext cx="15984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 smtClean="0">
                <a:solidFill>
                  <a:schemeClr val="bg1"/>
                </a:solidFill>
              </a:rPr>
              <a:t>Familia de productos </a:t>
            </a:r>
          </a:p>
          <a:p>
            <a:pPr algn="ctr"/>
            <a:r>
              <a:rPr lang="es-CR" sz="1200" dirty="0" smtClean="0">
                <a:solidFill>
                  <a:schemeClr val="bg1"/>
                </a:solidFill>
              </a:rPr>
              <a:t>VINOS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71" name="70 Rectángulo"/>
          <p:cNvSpPr/>
          <p:nvPr/>
        </p:nvSpPr>
        <p:spPr>
          <a:xfrm>
            <a:off x="251520" y="5770093"/>
            <a:ext cx="15984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 smtClean="0">
                <a:solidFill>
                  <a:schemeClr val="bg1"/>
                </a:solidFill>
              </a:rPr>
              <a:t>Familia de productos </a:t>
            </a:r>
          </a:p>
          <a:p>
            <a:pPr algn="ctr"/>
            <a:r>
              <a:rPr lang="es-CR" sz="1200" dirty="0" smtClean="0">
                <a:solidFill>
                  <a:schemeClr val="bg1"/>
                </a:solidFill>
              </a:rPr>
              <a:t>Bebidas no </a:t>
            </a:r>
            <a:r>
              <a:rPr lang="es-CR" sz="1200" dirty="0" err="1" smtClean="0">
                <a:solidFill>
                  <a:schemeClr val="bg1"/>
                </a:solidFill>
              </a:rPr>
              <a:t>alcoholicas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72" name="71 Rectángulo"/>
          <p:cNvSpPr/>
          <p:nvPr/>
        </p:nvSpPr>
        <p:spPr>
          <a:xfrm>
            <a:off x="251520" y="6379693"/>
            <a:ext cx="15984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 smtClean="0">
                <a:solidFill>
                  <a:schemeClr val="bg1"/>
                </a:solidFill>
              </a:rPr>
              <a:t>Familia de productos </a:t>
            </a:r>
          </a:p>
          <a:p>
            <a:pPr algn="ctr"/>
            <a:r>
              <a:rPr lang="es-CR" sz="1200" dirty="0" smtClean="0">
                <a:solidFill>
                  <a:schemeClr val="bg1"/>
                </a:solidFill>
              </a:rPr>
              <a:t>Cocteles</a:t>
            </a:r>
            <a:endParaRPr lang="es-ES" sz="1200" dirty="0">
              <a:solidFill>
                <a:schemeClr val="bg1"/>
              </a:solidFill>
            </a:endParaRPr>
          </a:p>
        </p:txBody>
      </p:sp>
      <p:cxnSp>
        <p:nvCxnSpPr>
          <p:cNvPr id="74" name="73 Conector angular"/>
          <p:cNvCxnSpPr>
            <a:stCxn id="46" idx="2"/>
            <a:endCxn id="70" idx="3"/>
          </p:cNvCxnSpPr>
          <p:nvPr/>
        </p:nvCxnSpPr>
        <p:spPr>
          <a:xfrm rot="5400000">
            <a:off x="1850874" y="4896913"/>
            <a:ext cx="488001" cy="4897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angular"/>
          <p:cNvCxnSpPr>
            <a:endCxn id="71" idx="3"/>
          </p:cNvCxnSpPr>
          <p:nvPr/>
        </p:nvCxnSpPr>
        <p:spPr>
          <a:xfrm rot="5400000">
            <a:off x="1788425" y="5447364"/>
            <a:ext cx="612901" cy="4897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angular"/>
          <p:cNvCxnSpPr>
            <a:stCxn id="46" idx="2"/>
            <a:endCxn id="72" idx="3"/>
          </p:cNvCxnSpPr>
          <p:nvPr/>
        </p:nvCxnSpPr>
        <p:spPr>
          <a:xfrm rot="5400000">
            <a:off x="1239623" y="5508164"/>
            <a:ext cx="1710502" cy="4897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7137" y="2876742"/>
            <a:ext cx="3412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Desde la empresa hasta las familias de productos</a:t>
            </a:r>
          </a:p>
          <a:p>
            <a:r>
              <a:rPr lang="es-CR" dirty="0" smtClean="0"/>
              <a:t>Existe un ligamen con una cuenta contable</a:t>
            </a:r>
          </a:p>
          <a:p>
            <a:endParaRPr lang="es-CR" dirty="0" smtClean="0"/>
          </a:p>
          <a:p>
            <a:endParaRPr lang="es-ES" dirty="0"/>
          </a:p>
        </p:txBody>
      </p:sp>
      <p:sp>
        <p:nvSpPr>
          <p:cNvPr id="80" name="79 Elipse"/>
          <p:cNvSpPr/>
          <p:nvPr/>
        </p:nvSpPr>
        <p:spPr>
          <a:xfrm>
            <a:off x="6372200" y="5614392"/>
            <a:ext cx="2304256" cy="99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Catalogo contable</a:t>
            </a:r>
            <a:endParaRPr lang="es-ES" dirty="0"/>
          </a:p>
        </p:txBody>
      </p:sp>
      <p:cxnSp>
        <p:nvCxnSpPr>
          <p:cNvPr id="86" name="85 Conector curvado"/>
          <p:cNvCxnSpPr>
            <a:stCxn id="28" idx="3"/>
            <a:endCxn id="80" idx="0"/>
          </p:cNvCxnSpPr>
          <p:nvPr/>
        </p:nvCxnSpPr>
        <p:spPr>
          <a:xfrm flipH="1">
            <a:off x="7524328" y="2348880"/>
            <a:ext cx="360040" cy="3265512"/>
          </a:xfrm>
          <a:prstGeom prst="curvedConnector4">
            <a:avLst>
              <a:gd name="adj1" fmla="val -255896"/>
              <a:gd name="adj2" fmla="val 73078"/>
            </a:avLst>
          </a:prstGeom>
          <a:ln w="25400">
            <a:solidFill>
              <a:srgbClr val="008E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curvado"/>
          <p:cNvCxnSpPr>
            <a:stCxn id="80" idx="1"/>
            <a:endCxn id="47" idx="2"/>
          </p:cNvCxnSpPr>
          <p:nvPr/>
        </p:nvCxnSpPr>
        <p:spPr>
          <a:xfrm rot="16200000" flipV="1">
            <a:off x="5152056" y="4202351"/>
            <a:ext cx="833523" cy="2281666"/>
          </a:xfrm>
          <a:prstGeom prst="curvedConnector3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curvado">
            <a:hlinkClick r:id="" action="ppaction://noaction" highlightClick="1"/>
            <a:hlinkHover r:id="" action="ppaction://hlinkshowjump?jump=nextslide"/>
          </p:cNvPr>
          <p:cNvCxnSpPr>
            <a:stCxn id="80" idx="2"/>
            <a:endCxn id="46" idx="2"/>
          </p:cNvCxnSpPr>
          <p:nvPr/>
        </p:nvCxnSpPr>
        <p:spPr>
          <a:xfrm rot="10800000">
            <a:off x="2339752" y="4897791"/>
            <a:ext cx="4032448" cy="1213552"/>
          </a:xfrm>
          <a:prstGeom prst="curvedConnector2">
            <a:avLst/>
          </a:prstGeom>
          <a:ln w="254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curvado"/>
          <p:cNvCxnSpPr>
            <a:stCxn id="80" idx="3"/>
          </p:cNvCxnSpPr>
          <p:nvPr/>
        </p:nvCxnSpPr>
        <p:spPr>
          <a:xfrm rot="5400000" flipH="1">
            <a:off x="3933502" y="3686593"/>
            <a:ext cx="692645" cy="4859651"/>
          </a:xfrm>
          <a:prstGeom prst="curvedConnector4">
            <a:avLst>
              <a:gd name="adj1" fmla="val -33004"/>
              <a:gd name="adj2" fmla="val 53472"/>
            </a:avLst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CuadroTexto"/>
          <p:cNvSpPr txBox="1"/>
          <p:nvPr/>
        </p:nvSpPr>
        <p:spPr>
          <a:xfrm>
            <a:off x="5796136" y="404664"/>
            <a:ext cx="3168352" cy="9233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R" dirty="0" smtClean="0"/>
              <a:t>El usuario puede poseer varias empresas dependiendo de su contrato</a:t>
            </a:r>
            <a:endParaRPr lang="es-ES" dirty="0"/>
          </a:p>
        </p:txBody>
      </p:sp>
      <p:cxnSp>
        <p:nvCxnSpPr>
          <p:cNvPr id="102" name="101 Conector recto de flecha"/>
          <p:cNvCxnSpPr>
            <a:stCxn id="100" idx="2"/>
          </p:cNvCxnSpPr>
          <p:nvPr/>
        </p:nvCxnSpPr>
        <p:spPr>
          <a:xfrm flipH="1">
            <a:off x="7290302" y="1327994"/>
            <a:ext cx="90010" cy="7328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6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03848" y="116632"/>
            <a:ext cx="2818656" cy="346050"/>
          </a:xfrm>
        </p:spPr>
        <p:txBody>
          <a:bodyPr>
            <a:noAutofit/>
          </a:bodyPr>
          <a:lstStyle/>
          <a:p>
            <a:r>
              <a:rPr lang="es-CR" sz="2400" dirty="0" smtClean="0"/>
              <a:t>Catalogo contable</a:t>
            </a:r>
            <a:endParaRPr lang="es-ES" sz="2400" dirty="0"/>
          </a:p>
        </p:txBody>
      </p:sp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20472" cy="6912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97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06093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6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Explicación del generador de declaraciones o reportes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R" dirty="0" smtClean="0"/>
              <a:t>Primero el sistema tiene que poder convertir valores de texto de un campo o una variable en instrucciones. De código.</a:t>
            </a:r>
          </a:p>
          <a:p>
            <a:r>
              <a:rPr lang="es-CR" dirty="0" smtClean="0"/>
              <a:t>Por ejemplo si el campo o variable  dice SUMA</a:t>
            </a:r>
          </a:p>
          <a:p>
            <a:r>
              <a:rPr lang="es-CR" dirty="0" smtClean="0"/>
              <a:t>El programa debe ejecutar una suma o indicarlo como un </a:t>
            </a:r>
            <a:r>
              <a:rPr lang="es-CR" dirty="0" err="1" smtClean="0"/>
              <a:t>if</a:t>
            </a:r>
            <a:r>
              <a:rPr lang="es-CR" dirty="0" smtClean="0"/>
              <a:t>. </a:t>
            </a:r>
            <a:r>
              <a:rPr lang="es-CR" dirty="0"/>
              <a:t> </a:t>
            </a:r>
            <a:r>
              <a:rPr lang="es-CR" dirty="0" smtClean="0"/>
              <a:t>o una opción.</a:t>
            </a:r>
          </a:p>
          <a:p>
            <a:r>
              <a:rPr lang="es-CR" dirty="0" smtClean="0"/>
              <a:t>Luego los grupo, subgrupo y subgrupos indican como irán formándose los subtotales. Y resultados del reporte </a:t>
            </a:r>
          </a:p>
          <a:p>
            <a:r>
              <a:rPr lang="es-CR" dirty="0" smtClean="0"/>
              <a:t>Esto permitirá al usuario profesional configurar su declaración indiferentemente del país.</a:t>
            </a:r>
          </a:p>
          <a:p>
            <a:endParaRPr lang="es-CR" dirty="0" smtClean="0"/>
          </a:p>
          <a:p>
            <a:endParaRPr lang="es-CR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66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0"/>
            <a:ext cx="7290733" cy="67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131840" y="5949280"/>
            <a:ext cx="5814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Igual se configuran opciones como el descuento</a:t>
            </a:r>
          </a:p>
          <a:p>
            <a:r>
              <a:rPr lang="es-CR" dirty="0" smtClean="0"/>
              <a:t>Que sería un debito. No olvides crear la tabla de descuentos</a:t>
            </a:r>
          </a:p>
          <a:p>
            <a:r>
              <a:rPr lang="es-CR" dirty="0" smtClean="0"/>
              <a:t>Similar a la tabla de impuestos.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31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187</TotalTime>
  <Words>205</Words>
  <Application>Microsoft Office PowerPoint</Application>
  <PresentationFormat>Presentación en pantalla (4:3)</PresentationFormat>
  <Paragraphs>45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Estructura sistema</vt:lpstr>
      <vt:lpstr>Organigrama de usuario (ejemplo)</vt:lpstr>
      <vt:lpstr>Organigrama de usuario</vt:lpstr>
      <vt:lpstr>Catalogo contable</vt:lpstr>
      <vt:lpstr>Presentación de PowerPoint</vt:lpstr>
      <vt:lpstr>Explicación del generador de declaraciones o reportes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sistema</dc:title>
  <dc:creator>FREDDYMC</dc:creator>
  <cp:lastModifiedBy>FREDDYMC</cp:lastModifiedBy>
  <cp:revision>11</cp:revision>
  <dcterms:created xsi:type="dcterms:W3CDTF">2016-10-09T00:28:40Z</dcterms:created>
  <dcterms:modified xsi:type="dcterms:W3CDTF">2016-10-09T03:35:45Z</dcterms:modified>
</cp:coreProperties>
</file>