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70498B3-B1D4-45C5-B951-C96DB7EA4B57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4FD3477-1E1D-434C-ABE3-7287C65086D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416824" cy="5256584"/>
          </a:xfrm>
        </p:spPr>
        <p:txBody>
          <a:bodyPr>
            <a:normAutofit/>
          </a:bodyPr>
          <a:lstStyle/>
          <a:p>
            <a:r>
              <a:rPr lang="es-CR" dirty="0" smtClean="0"/>
              <a:t>Se debe escoger cual de los métodos de registro de inventario vamos a utilizar, según el público.</a:t>
            </a:r>
          </a:p>
          <a:p>
            <a:endParaRPr lang="es-CR" dirty="0"/>
          </a:p>
          <a:p>
            <a:r>
              <a:rPr lang="es-CR" dirty="0" smtClean="0"/>
              <a:t>1- Controlando en el inventario los mismos artículos que se venden.</a:t>
            </a:r>
          </a:p>
          <a:p>
            <a:r>
              <a:rPr lang="es-CR" dirty="0" smtClean="0"/>
              <a:t>Esto es que el mismo articulo que se factura en la VENTA, seria el que COMPRAMOS. Esto funciona para tiendas o almacenes sencillos. No es muy practico para combos.</a:t>
            </a:r>
          </a:p>
          <a:p>
            <a:endParaRPr lang="es-CR" dirty="0"/>
          </a:p>
          <a:p>
            <a:r>
              <a:rPr lang="es-CR" dirty="0" smtClean="0"/>
              <a:t>2-Facturando con una tabla de artículos diferente a la  de los inventarios. Funciona para COMERCIO en general, para talleres, fabricas, restaurantes, tiendas virtuales y otros que modifican el producto de venta final.</a:t>
            </a:r>
          </a:p>
          <a:p>
            <a:r>
              <a:rPr lang="es-CR" dirty="0" smtClean="0"/>
              <a:t>Yo optaría por la 2 que aunque lleva más tablas es mucho mas practica y tiene más mercado.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768993"/>
          </a:xfrm>
        </p:spPr>
        <p:txBody>
          <a:bodyPr/>
          <a:lstStyle/>
          <a:p>
            <a:r>
              <a:rPr lang="es-CR" dirty="0" smtClean="0"/>
              <a:t>Inventarios – punto de venta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2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PARECE COMPLEJO PERO NO LO ES</a:t>
            </a:r>
            <a:endParaRPr lang="es-ES" dirty="0"/>
          </a:p>
        </p:txBody>
      </p:sp>
      <p:pic>
        <p:nvPicPr>
          <p:cNvPr id="2052" name="Picture 4" descr="Resultado de imagen de excelente gif animado mr bu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8879"/>
            <a:ext cx="284797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48235" y="2028607"/>
            <a:ext cx="4354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Je, Je, Genial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7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s-CR" dirty="0" smtClean="0"/>
              <a:t>El punto de venta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7924800" cy="5112568"/>
          </a:xfrm>
        </p:spPr>
        <p:txBody>
          <a:bodyPr>
            <a:normAutofit/>
          </a:bodyPr>
          <a:lstStyle/>
          <a:p>
            <a:r>
              <a:rPr lang="es-CR" dirty="0" smtClean="0"/>
              <a:t>En el sistema de contabilidad cuando se tratan la operación con varios departamentos</a:t>
            </a:r>
          </a:p>
          <a:p>
            <a:r>
              <a:rPr lang="es-CR" dirty="0" smtClean="0"/>
              <a:t>Cada departamento tiene varias secciones.</a:t>
            </a:r>
          </a:p>
          <a:p>
            <a:pPr lvl="1"/>
            <a:r>
              <a:rPr lang="es-CR" dirty="0"/>
              <a:t>Las secciones  pueden ser  </a:t>
            </a:r>
          </a:p>
          <a:p>
            <a:pPr lvl="2"/>
            <a:r>
              <a:rPr lang="es-CR" dirty="0"/>
              <a:t>Grupos de empleados</a:t>
            </a:r>
          </a:p>
          <a:p>
            <a:pPr lvl="2"/>
            <a:r>
              <a:rPr lang="es-CR" dirty="0"/>
              <a:t>Centros operativos</a:t>
            </a:r>
          </a:p>
          <a:p>
            <a:pPr lvl="2"/>
            <a:r>
              <a:rPr lang="es-CR" dirty="0"/>
              <a:t>O PUNTOS DE VENTAS.</a:t>
            </a:r>
          </a:p>
          <a:p>
            <a:endParaRPr lang="es-CR" dirty="0" smtClean="0"/>
          </a:p>
          <a:p>
            <a:r>
              <a:rPr lang="es-CR" dirty="0" smtClean="0"/>
              <a:t>A las secciones se les asigna un código de sección o código de punto de venta</a:t>
            </a:r>
          </a:p>
          <a:p>
            <a:r>
              <a:rPr lang="es-CR" dirty="0" smtClean="0"/>
              <a:t>Que ira a formar parte de la cuenta contable por ejemplo </a:t>
            </a:r>
          </a:p>
          <a:p>
            <a:r>
              <a:rPr lang="es-CR" dirty="0" smtClean="0"/>
              <a:t>La cuenta es 101001 y la sección 01 entonces la cuenta queda 101001-01 o algo similar.</a:t>
            </a:r>
          </a:p>
          <a:p>
            <a:r>
              <a:rPr lang="es-CR" dirty="0" smtClean="0"/>
              <a:t>Esto sirve para agrupar los ingresos y los gastos de esa sección dentro de la contabilidad.</a:t>
            </a:r>
          </a:p>
          <a:p>
            <a:r>
              <a:rPr lang="es-CR" dirty="0" smtClean="0"/>
              <a:t>Cuando quiero tener un resultado departamental, el código por sección me sirve de filtro.</a:t>
            </a:r>
          </a:p>
          <a:p>
            <a:endParaRPr lang="es-CR" dirty="0" smtClean="0"/>
          </a:p>
          <a:p>
            <a:endParaRPr lang="es-CR" dirty="0" smtClean="0"/>
          </a:p>
          <a:p>
            <a:pPr lvl="2"/>
            <a:endParaRPr lang="es-CR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13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Control de inventarios Con una sola tabla de productos.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66856" cy="5069160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Las familias o categorías deben llevar configuración de las siguientes cuentas contables</a:t>
            </a:r>
          </a:p>
          <a:p>
            <a:pPr lvl="1"/>
            <a:r>
              <a:rPr lang="es-CR" dirty="0" smtClean="0"/>
              <a:t>para la venta exenta</a:t>
            </a:r>
          </a:p>
          <a:p>
            <a:pPr lvl="1"/>
            <a:r>
              <a:rPr lang="es-CR" dirty="0" smtClean="0"/>
              <a:t>para la venta grabadas</a:t>
            </a:r>
          </a:p>
          <a:p>
            <a:pPr lvl="1"/>
            <a:r>
              <a:rPr lang="es-CR" dirty="0" smtClean="0"/>
              <a:t>para la compra</a:t>
            </a:r>
          </a:p>
          <a:p>
            <a:pPr lvl="1"/>
            <a:r>
              <a:rPr lang="es-CR" dirty="0" smtClean="0"/>
              <a:t>para el inventario</a:t>
            </a:r>
          </a:p>
          <a:p>
            <a:pPr lvl="1"/>
            <a:r>
              <a:rPr lang="es-CR" dirty="0" smtClean="0"/>
              <a:t>para la diferencias de inventario</a:t>
            </a:r>
          </a:p>
          <a:p>
            <a:pPr lvl="1"/>
            <a:r>
              <a:rPr lang="es-CR" dirty="0" smtClean="0"/>
              <a:t>5 cuentas en total por familia.</a:t>
            </a:r>
          </a:p>
          <a:p>
            <a:pPr lvl="1"/>
            <a:r>
              <a:rPr lang="es-CR" dirty="0" smtClean="0"/>
              <a:t>Todas ellas se concatenan  con  el código de la configuración de la SECCION O SUCURSAL. O PUNTO DE VENTA</a:t>
            </a:r>
          </a:p>
          <a:p>
            <a:pPr lvl="1"/>
            <a:r>
              <a:rPr lang="es-CR" dirty="0"/>
              <a:t> </a:t>
            </a:r>
            <a:r>
              <a:rPr lang="es-CR" dirty="0" smtClean="0"/>
              <a:t>los impuestos, descuentos y formas de pago van en otras tablas con estos mismos nombres.</a:t>
            </a:r>
          </a:p>
          <a:p>
            <a:pPr lvl="1"/>
            <a:r>
              <a:rPr lang="es-CR" dirty="0" smtClean="0"/>
              <a:t>Los clientes por separado tienen cada uno su cuenta de crédito. Pero al mismo tiempo con el ID identifican las ventas que hayan hecho en efectivo u otras formas de pago.</a:t>
            </a:r>
          </a:p>
          <a:p>
            <a:pPr lvl="1"/>
            <a:r>
              <a:rPr lang="es-CR" dirty="0" smtClean="0"/>
              <a:t>Para la </a:t>
            </a:r>
            <a:r>
              <a:rPr lang="es-CR" dirty="0" err="1" smtClean="0"/>
              <a:t>estadistica</a:t>
            </a:r>
            <a:r>
              <a:rPr lang="es-CR" dirty="0" smtClean="0"/>
              <a:t> por cliente no interesa la forma de pago sino la venta total.</a:t>
            </a:r>
          </a:p>
          <a:p>
            <a:pPr lvl="1"/>
            <a:endParaRPr lang="es-CR" dirty="0" smtClean="0"/>
          </a:p>
          <a:p>
            <a:pPr marL="457200" lvl="1" indent="0">
              <a:buNone/>
            </a:pPr>
            <a:endParaRPr lang="es-C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50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Facturando con control de inventario separado.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Este método nos permite crear RECETAS ESTANDAR Y COMBOS DE PRODUCTOS mucho más fácil.</a:t>
            </a:r>
          </a:p>
          <a:p>
            <a:endParaRPr lang="es-CR" dirty="0"/>
          </a:p>
          <a:p>
            <a:r>
              <a:rPr lang="es-CR" u="sng" dirty="0" smtClean="0"/>
              <a:t>Consiste en crear los artículos de venta en una tabla con su propia tabla de categorías</a:t>
            </a:r>
          </a:p>
          <a:p>
            <a:r>
              <a:rPr lang="es-CR" dirty="0" smtClean="0"/>
              <a:t>Esta tabla de categorías tendría la configuración de cuentas siguiente.</a:t>
            </a:r>
          </a:p>
          <a:p>
            <a:pPr lvl="1"/>
            <a:r>
              <a:rPr lang="es-CR" dirty="0" smtClean="0"/>
              <a:t>Para la venta exenta</a:t>
            </a:r>
          </a:p>
          <a:p>
            <a:pPr lvl="1"/>
            <a:r>
              <a:rPr lang="es-CR" dirty="0" smtClean="0"/>
              <a:t>Para la venta grabada</a:t>
            </a:r>
          </a:p>
          <a:p>
            <a:pPr lvl="1"/>
            <a:r>
              <a:rPr lang="es-CR" dirty="0" smtClean="0"/>
              <a:t>Los impuestos, descuentos y formas de pago van en tablas separadas con su correspondiente cuenta contable.</a:t>
            </a:r>
          </a:p>
          <a:p>
            <a:pPr lvl="1"/>
            <a:r>
              <a:rPr lang="es-CR" dirty="0" smtClean="0"/>
              <a:t>Y todas concatenadas con el código de sección, </a:t>
            </a:r>
          </a:p>
          <a:p>
            <a:pPr lvl="1"/>
            <a:endParaRPr lang="es-CR" dirty="0" smtClean="0"/>
          </a:p>
          <a:p>
            <a:pPr lvl="1"/>
            <a:r>
              <a:rPr lang="es-CR" dirty="0" smtClean="0"/>
              <a:t>Sigue..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69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332656"/>
            <a:ext cx="7924800" cy="5976664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En la parte de inventarios también se crean categorías pero normalmente tienen nombres distintos.</a:t>
            </a:r>
          </a:p>
          <a:p>
            <a:r>
              <a:rPr lang="es-CR" dirty="0" smtClean="0"/>
              <a:t>Por ejemplo en las categorías de un restaurante para la venta podrían ser</a:t>
            </a:r>
          </a:p>
          <a:p>
            <a:pPr lvl="1"/>
            <a:r>
              <a:rPr lang="es-CR" dirty="0" smtClean="0"/>
              <a:t>Platos fuertes</a:t>
            </a:r>
          </a:p>
          <a:p>
            <a:pPr lvl="1"/>
            <a:r>
              <a:rPr lang="es-CR" dirty="0" smtClean="0"/>
              <a:t>Ensaladas</a:t>
            </a:r>
          </a:p>
          <a:p>
            <a:pPr lvl="1"/>
            <a:r>
              <a:rPr lang="es-CR" dirty="0" smtClean="0"/>
              <a:t>Arroces</a:t>
            </a:r>
          </a:p>
          <a:p>
            <a:pPr lvl="1"/>
            <a:endParaRPr lang="es-CR" dirty="0"/>
          </a:p>
          <a:p>
            <a:pPr lvl="1"/>
            <a:r>
              <a:rPr lang="es-CR" dirty="0" smtClean="0"/>
              <a:t>El la bodega los insumos utilizados para estos platos serian</a:t>
            </a:r>
          </a:p>
          <a:p>
            <a:pPr lvl="1"/>
            <a:r>
              <a:rPr lang="es-CR" dirty="0" smtClean="0"/>
              <a:t>Carne de res</a:t>
            </a:r>
          </a:p>
          <a:p>
            <a:pPr lvl="1"/>
            <a:r>
              <a:rPr lang="es-CR" dirty="0" smtClean="0"/>
              <a:t>Carne de cerdo</a:t>
            </a:r>
          </a:p>
          <a:p>
            <a:pPr lvl="1"/>
            <a:r>
              <a:rPr lang="es-CR" dirty="0" smtClean="0"/>
              <a:t>Verduras</a:t>
            </a:r>
          </a:p>
          <a:p>
            <a:pPr lvl="1"/>
            <a:r>
              <a:rPr lang="es-CR" dirty="0" smtClean="0"/>
              <a:t>Legumbres</a:t>
            </a:r>
          </a:p>
          <a:p>
            <a:pPr lvl="1"/>
            <a:r>
              <a:rPr lang="es-CR" dirty="0" smtClean="0"/>
              <a:t>Granos</a:t>
            </a:r>
          </a:p>
          <a:p>
            <a:pPr lvl="1"/>
            <a:r>
              <a:rPr lang="es-CR" dirty="0" err="1" smtClean="0"/>
              <a:t>Etc</a:t>
            </a:r>
            <a:endParaRPr lang="es-CR" dirty="0" smtClean="0"/>
          </a:p>
          <a:p>
            <a:pPr lvl="1"/>
            <a:r>
              <a:rPr lang="es-CR" dirty="0" smtClean="0"/>
              <a:t>En una mueblería en la venta dirían sillas y mesas</a:t>
            </a:r>
          </a:p>
          <a:p>
            <a:pPr lvl="1"/>
            <a:r>
              <a:rPr lang="es-CR" dirty="0" smtClean="0"/>
              <a:t>Pero en inventario dirían Clavos, barniz, madera tornillos etc.</a:t>
            </a:r>
          </a:p>
          <a:p>
            <a:pPr lvl="1"/>
            <a:r>
              <a:rPr lang="es-CR" dirty="0" smtClean="0"/>
              <a:t>Son muy diferentes los productos de venta respecto a los de compra.</a:t>
            </a:r>
          </a:p>
          <a:p>
            <a:pPr lvl="1"/>
            <a:endParaRPr lang="es-CR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8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260648"/>
            <a:ext cx="7924800" cy="5454352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Algunos sistemas como el SIMPLE, intentan tener la misma tabla,</a:t>
            </a:r>
          </a:p>
          <a:p>
            <a:r>
              <a:rPr lang="es-CR" dirty="0" smtClean="0"/>
              <a:t>Pero crean redundancias que les limitan la cantidad de recetas y </a:t>
            </a:r>
            <a:r>
              <a:rPr lang="es-CR" dirty="0" err="1" smtClean="0"/>
              <a:t>subrecetas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Y no les permite EXPLOCIONAR los artículos de forma automática. Requieren de que el  usuario alimente la producción.</a:t>
            </a:r>
          </a:p>
          <a:p>
            <a:r>
              <a:rPr lang="es-CR" dirty="0" smtClean="0"/>
              <a:t>Esto crea duplicidad de funciones entre usuario y computadora.</a:t>
            </a:r>
          </a:p>
          <a:p>
            <a:endParaRPr lang="es-CR" dirty="0" smtClean="0"/>
          </a:p>
          <a:p>
            <a:r>
              <a:rPr lang="es-CR" dirty="0" smtClean="0"/>
              <a:t>Para configurar las categorías de inventario se requieren las siguientes cuentas</a:t>
            </a:r>
          </a:p>
          <a:p>
            <a:pPr lvl="1"/>
            <a:r>
              <a:rPr lang="es-CR" dirty="0" smtClean="0"/>
              <a:t>Una para la existencia</a:t>
            </a:r>
          </a:p>
          <a:p>
            <a:pPr lvl="1"/>
            <a:r>
              <a:rPr lang="es-CR" dirty="0" smtClean="0"/>
              <a:t>Una para la compra</a:t>
            </a:r>
          </a:p>
          <a:p>
            <a:pPr lvl="1"/>
            <a:r>
              <a:rPr lang="es-CR" dirty="0" smtClean="0"/>
              <a:t>Una para la diferencia de inventario</a:t>
            </a:r>
          </a:p>
          <a:p>
            <a:pPr lvl="1"/>
            <a:endParaRPr lang="es-CR" dirty="0"/>
          </a:p>
          <a:p>
            <a:pPr lvl="1"/>
            <a:endParaRPr lang="es-CR" dirty="0" smtClean="0"/>
          </a:p>
          <a:p>
            <a:r>
              <a:rPr lang="es-CR" dirty="0" smtClean="0"/>
              <a:t> la sección de inventario puede utilizar el mismo código de la sección de punto de venta</a:t>
            </a:r>
          </a:p>
          <a:p>
            <a:r>
              <a:rPr lang="es-CR" dirty="0" smtClean="0"/>
              <a:t>O bien utilizar un código separado para inventario o almacén central.</a:t>
            </a:r>
          </a:p>
          <a:p>
            <a:r>
              <a:rPr lang="es-CR" dirty="0" smtClean="0"/>
              <a:t>De este modo el inventario envía pedidos a los diferentes puntos de venta.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9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s-CR" dirty="0" smtClean="0"/>
              <a:t>Gráficamente</a:t>
            </a:r>
            <a:endParaRPr lang="es-ES" dirty="0"/>
          </a:p>
        </p:txBody>
      </p:sp>
      <p:pic>
        <p:nvPicPr>
          <p:cNvPr id="1026" name="Picture 2" descr="Resultado de imagen de almacen dibuj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7" y="1566084"/>
            <a:ext cx="1502118" cy="14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59786" y="11967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Almacen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3036" y="2937908"/>
            <a:ext cx="25545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A la sección de almacén </a:t>
            </a:r>
          </a:p>
          <a:p>
            <a:r>
              <a:rPr lang="es-CR" dirty="0" smtClean="0"/>
              <a:t>Se le asigna un código de</a:t>
            </a:r>
          </a:p>
          <a:p>
            <a:r>
              <a:rPr lang="es-CR" dirty="0" smtClean="0"/>
              <a:t>sección</a:t>
            </a:r>
          </a:p>
          <a:p>
            <a:r>
              <a:rPr lang="es-CR" dirty="0" smtClean="0"/>
              <a:t>Tiene Su propias categorías</a:t>
            </a:r>
          </a:p>
          <a:p>
            <a:r>
              <a:rPr lang="es-CR" dirty="0" smtClean="0"/>
              <a:t>Inclusive grupos</a:t>
            </a:r>
          </a:p>
          <a:p>
            <a:r>
              <a:rPr lang="es-CR" dirty="0" smtClean="0"/>
              <a:t>De categorías </a:t>
            </a:r>
          </a:p>
          <a:p>
            <a:r>
              <a:rPr lang="es-CR" dirty="0" smtClean="0"/>
              <a:t>Cuentas</a:t>
            </a:r>
          </a:p>
          <a:p>
            <a:r>
              <a:rPr lang="es-CR" dirty="0" smtClean="0"/>
              <a:t>1 inventario</a:t>
            </a:r>
          </a:p>
          <a:p>
            <a:r>
              <a:rPr lang="es-CR" dirty="0" smtClean="0"/>
              <a:t>2 compras</a:t>
            </a:r>
          </a:p>
          <a:p>
            <a:r>
              <a:rPr lang="es-CR" dirty="0" smtClean="0"/>
              <a:t>3 diferencias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1636" y="6077229"/>
            <a:ext cx="1819601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CR" dirty="0" smtClean="0"/>
              <a:t>Tabla de impuestos</a:t>
            </a:r>
          </a:p>
          <a:p>
            <a:r>
              <a:rPr lang="es-CR" dirty="0" smtClean="0"/>
              <a:t>cuenta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52315" y="6100366"/>
            <a:ext cx="1927002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CR" dirty="0" smtClean="0"/>
              <a:t>Tabla de descuentos</a:t>
            </a:r>
          </a:p>
          <a:p>
            <a:r>
              <a:rPr lang="es-CR" dirty="0" smtClean="0"/>
              <a:t>cuenta</a:t>
            </a:r>
            <a:endParaRPr lang="es-ES" dirty="0"/>
          </a:p>
        </p:txBody>
      </p:sp>
      <p:pic>
        <p:nvPicPr>
          <p:cNvPr id="1028" name="Picture 4" descr="Resultado de imagen de tiendas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60" y="510950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tiendas dibuj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10951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580112" y="14161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Secciones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413679" y="1362956"/>
            <a:ext cx="1525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 smtClean="0"/>
              <a:t>Categorias</a:t>
            </a:r>
            <a:endParaRPr lang="es-CR" dirty="0" smtClean="0"/>
          </a:p>
          <a:p>
            <a:r>
              <a:rPr lang="es-CR" dirty="0" smtClean="0"/>
              <a:t>Cuentas</a:t>
            </a:r>
          </a:p>
          <a:p>
            <a:r>
              <a:rPr lang="es-CR" dirty="0" smtClean="0"/>
              <a:t>Ventas grabadas </a:t>
            </a:r>
          </a:p>
          <a:p>
            <a:r>
              <a:rPr lang="es-CR" dirty="0" smtClean="0"/>
              <a:t>ventas exentas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915816" y="3115968"/>
            <a:ext cx="1615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Tabla recetas 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915816" y="3933056"/>
            <a:ext cx="1615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Detalle receta</a:t>
            </a:r>
          </a:p>
          <a:p>
            <a:pPr algn="ctr"/>
            <a:r>
              <a:rPr lang="es-CR" dirty="0" smtClean="0"/>
              <a:t>Producto 1</a:t>
            </a:r>
          </a:p>
          <a:p>
            <a:pPr algn="ctr"/>
            <a:r>
              <a:rPr lang="es-CR" dirty="0" smtClean="0"/>
              <a:t>Producto 2</a:t>
            </a:r>
            <a:endParaRPr lang="es-ES" dirty="0"/>
          </a:p>
        </p:txBody>
      </p:sp>
      <p:sp>
        <p:nvSpPr>
          <p:cNvPr id="13" name="12 Flecha abajo"/>
          <p:cNvSpPr/>
          <p:nvPr/>
        </p:nvSpPr>
        <p:spPr>
          <a:xfrm>
            <a:off x="3563888" y="3573168"/>
            <a:ext cx="288032" cy="359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5996604" y="3115968"/>
            <a:ext cx="1615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Tabla productos </a:t>
            </a:r>
            <a:endParaRPr lang="es-ES" dirty="0"/>
          </a:p>
        </p:txBody>
      </p:sp>
      <p:sp>
        <p:nvSpPr>
          <p:cNvPr id="14" name="13 Flecha derecha"/>
          <p:cNvSpPr/>
          <p:nvPr/>
        </p:nvSpPr>
        <p:spPr>
          <a:xfrm>
            <a:off x="4740276" y="3050324"/>
            <a:ext cx="1127867" cy="58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Id -&gt;  id</a:t>
            </a:r>
            <a:endParaRPr lang="es-ES" dirty="0"/>
          </a:p>
        </p:txBody>
      </p:sp>
      <p:sp>
        <p:nvSpPr>
          <p:cNvPr id="16" name="15 Multidocumento"/>
          <p:cNvSpPr/>
          <p:nvPr/>
        </p:nvSpPr>
        <p:spPr>
          <a:xfrm>
            <a:off x="7812360" y="3344568"/>
            <a:ext cx="1080120" cy="9485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facturas</a:t>
            </a:r>
            <a:endParaRPr lang="es-ES" dirty="0"/>
          </a:p>
        </p:txBody>
      </p:sp>
      <p:sp>
        <p:nvSpPr>
          <p:cNvPr id="19" name="18 Flecha doblada"/>
          <p:cNvSpPr/>
          <p:nvPr/>
        </p:nvSpPr>
        <p:spPr>
          <a:xfrm rot="11184947">
            <a:off x="5241171" y="3987928"/>
            <a:ext cx="3126155" cy="12281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095060" y="5318561"/>
            <a:ext cx="3797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La información de cantidad Vendida regresa a la receta para deducir del inventario y crear  el asiento de costos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8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s-CR" dirty="0" smtClean="0"/>
              <a:t>Explosión de insumos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7924800" cy="4662264"/>
          </a:xfrm>
        </p:spPr>
        <p:txBody>
          <a:bodyPr/>
          <a:lstStyle/>
          <a:p>
            <a:r>
              <a:rPr lang="es-CR" dirty="0" smtClean="0"/>
              <a:t>Cada unidad vendida  se multiplica por las cantidades de la receta correspondiente</a:t>
            </a:r>
          </a:p>
          <a:p>
            <a:r>
              <a:rPr lang="es-CR" dirty="0" smtClean="0"/>
              <a:t>La sumatoria de las cantidades forman un resumen que se deduce del inventario</a:t>
            </a:r>
          </a:p>
          <a:p>
            <a:r>
              <a:rPr lang="es-CR" dirty="0" smtClean="0"/>
              <a:t>Esto debe hacerse en cada cierre de turno, o bien si el sistema es suficientemente </a:t>
            </a:r>
            <a:r>
              <a:rPr lang="es-CR" dirty="0" err="1" smtClean="0"/>
              <a:t>rapido</a:t>
            </a:r>
            <a:endParaRPr lang="es-CR" dirty="0" smtClean="0"/>
          </a:p>
          <a:p>
            <a:r>
              <a:rPr lang="es-CR" dirty="0" smtClean="0"/>
              <a:t>En cada venta. Pero almacenarse en una tabla para luego crear el asiento de costos resumido, ya que si cada venta crea un asiento los asientos serian muchos y el usuario se abrumaría.</a:t>
            </a:r>
          </a:p>
          <a:p>
            <a:r>
              <a:rPr lang="es-CR" dirty="0" smtClean="0"/>
              <a:t>El asiento vendría siendo así</a:t>
            </a:r>
          </a:p>
          <a:p>
            <a:endParaRPr lang="es-CR" dirty="0" smtClean="0"/>
          </a:p>
          <a:p>
            <a:r>
              <a:rPr lang="es-CR" dirty="0" smtClean="0"/>
              <a:t>cuenta                                      detalle                                    debe           haber                </a:t>
            </a:r>
            <a:endParaRPr lang="es-CR" dirty="0"/>
          </a:p>
          <a:p>
            <a:r>
              <a:rPr lang="es-CR" dirty="0" smtClean="0"/>
              <a:t>Inventario de sección	una diminución			57610</a:t>
            </a:r>
          </a:p>
          <a:p>
            <a:r>
              <a:rPr lang="es-CR" dirty="0" smtClean="0"/>
              <a:t>Costo de ventas                    un gasto                                   57810</a:t>
            </a:r>
          </a:p>
          <a:p>
            <a:endParaRPr lang="es-C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1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5703"/>
              </p:ext>
            </p:extLst>
          </p:nvPr>
        </p:nvGraphicFramePr>
        <p:xfrm>
          <a:off x="840555" y="2780545"/>
          <a:ext cx="37947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17"/>
                <a:gridCol w="720023"/>
                <a:gridCol w="1082052"/>
                <a:gridCol w="1213591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ID </a:t>
                      </a:r>
                      <a:r>
                        <a:rPr lang="es-CR" dirty="0" err="1" smtClean="0"/>
                        <a:t>rec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Cant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Articulo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Venta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200gr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Arroz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200gr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Pollo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200gr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Arroz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175gr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camarón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40555" y="2411213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Tabla detalle recetas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98088"/>
              </p:ext>
            </p:extLst>
          </p:nvPr>
        </p:nvGraphicFramePr>
        <p:xfrm>
          <a:off x="5220072" y="554119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58417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cantidad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Arroz con pollo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79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Arroz</a:t>
                      </a:r>
                      <a:r>
                        <a:rPr lang="es-CR" baseline="0" dirty="0" smtClean="0"/>
                        <a:t> camarón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>
          <a:xfrm flipH="1">
            <a:off x="3565432" y="1052736"/>
            <a:ext cx="4174920" cy="236720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3779912" y="1507891"/>
            <a:ext cx="3960440" cy="254530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29788"/>
              </p:ext>
            </p:extLst>
          </p:nvPr>
        </p:nvGraphicFramePr>
        <p:xfrm>
          <a:off x="5362546" y="4509120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96"/>
                <a:gridCol w="1836204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Articulo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 deducir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Arroz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 kilo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Pollo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600gr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Camarón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350gr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5345065" y="4053199"/>
            <a:ext cx="318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A deducir de la sección de COCINA</a:t>
            </a:r>
            <a:endParaRPr lang="es-ES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84396"/>
              </p:ext>
            </p:extLst>
          </p:nvPr>
        </p:nvGraphicFramePr>
        <p:xfrm>
          <a:off x="867481" y="1069985"/>
          <a:ext cx="3528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800200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ID</a:t>
                      </a:r>
                      <a:r>
                        <a:rPr lang="es-CR" baseline="0" dirty="0" smtClean="0"/>
                        <a:t> </a:t>
                      </a:r>
                      <a:r>
                        <a:rPr lang="es-CR" baseline="0" dirty="0" err="1" smtClean="0"/>
                        <a:t>prod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Arroz con pollo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Arroz con </a:t>
                      </a:r>
                      <a:r>
                        <a:rPr lang="es-CR" dirty="0" err="1" smtClean="0"/>
                        <a:t>camaron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79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>
            <a:off x="184029" y="500528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Tabla recetas</a:t>
            </a:r>
            <a:endParaRPr lang="es-ES" dirty="0"/>
          </a:p>
        </p:txBody>
      </p:sp>
      <p:sp>
        <p:nvSpPr>
          <p:cNvPr id="20" name="19 Flecha izquierda y derecha"/>
          <p:cNvSpPr/>
          <p:nvPr/>
        </p:nvSpPr>
        <p:spPr>
          <a:xfrm rot="20435678">
            <a:off x="3940431" y="1136392"/>
            <a:ext cx="1389817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lecha curvada hacia la derecha"/>
          <p:cNvSpPr/>
          <p:nvPr/>
        </p:nvSpPr>
        <p:spPr>
          <a:xfrm>
            <a:off x="184029" y="1507891"/>
            <a:ext cx="656526" cy="19120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355650" y="131196"/>
            <a:ext cx="29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Tabla de productos para la venta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691676" y="341994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3x200 + 2x200 = 1 kilo de arroz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0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</TotalTime>
  <Words>935</Words>
  <Application>Microsoft Office PowerPoint</Application>
  <PresentationFormat>Presentación en pantalla (4:3)</PresentationFormat>
  <Paragraphs>170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Horizonte</vt:lpstr>
      <vt:lpstr>Inventarios – punto de venta</vt:lpstr>
      <vt:lpstr>El punto de venta</vt:lpstr>
      <vt:lpstr>Control de inventarios Con una sola tabla de productos.</vt:lpstr>
      <vt:lpstr>Facturando con control de inventario separado.</vt:lpstr>
      <vt:lpstr>Presentación de PowerPoint</vt:lpstr>
      <vt:lpstr>Presentación de PowerPoint</vt:lpstr>
      <vt:lpstr>Gráficamente</vt:lpstr>
      <vt:lpstr>Explosión de insumos</vt:lpstr>
      <vt:lpstr>Presentación de PowerPoint</vt:lpstr>
      <vt:lpstr>PARECE COMPLEJO PERO NO LO 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Inventarios – punto de venta</dc:title>
  <dc:creator>FREDDYMC</dc:creator>
  <cp:lastModifiedBy>FREDDYMC</cp:lastModifiedBy>
  <cp:revision>9</cp:revision>
  <dcterms:created xsi:type="dcterms:W3CDTF">2016-10-11T03:13:34Z</dcterms:created>
  <dcterms:modified xsi:type="dcterms:W3CDTF">2016-10-11T04:44:43Z</dcterms:modified>
</cp:coreProperties>
</file>