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68" r:id="rId3"/>
    <p:sldId id="266" r:id="rId4"/>
    <p:sldId id="292" r:id="rId5"/>
    <p:sldId id="259" r:id="rId6"/>
    <p:sldId id="283" r:id="rId7"/>
    <p:sldId id="284" r:id="rId8"/>
    <p:sldId id="285" r:id="rId9"/>
    <p:sldId id="293" r:id="rId10"/>
    <p:sldId id="287" r:id="rId11"/>
    <p:sldId id="294" r:id="rId12"/>
    <p:sldId id="295" r:id="rId13"/>
    <p:sldId id="296" r:id="rId14"/>
    <p:sldId id="278" r:id="rId15"/>
    <p:sldId id="271" r:id="rId16"/>
    <p:sldId id="273" r:id="rId17"/>
    <p:sldId id="275" r:id="rId18"/>
    <p:sldId id="277" r:id="rId19"/>
    <p:sldId id="279" r:id="rId20"/>
    <p:sldId id="282" r:id="rId21"/>
    <p:sldId id="265" r:id="rId22"/>
  </p:sldIdLst>
  <p:sldSz cx="18288000" cy="10287000"/>
  <p:notesSz cx="6858000" cy="9144000"/>
  <p:embeddedFontLst>
    <p:embeddedFont>
      <p:font typeface="Open Sans" panose="020B0606030504020204" pitchFamily="34" charset="0"/>
      <p:regular r:id="rId24"/>
      <p:bold r:id="rId25"/>
      <p:italic r:id="rId26"/>
      <p:boldItalic r:id="rId27"/>
    </p:embeddedFont>
    <p:embeddedFont>
      <p:font typeface="Open Sans Bold" panose="020B0806030504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DDDD"/>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BC614-4A81-4DAD-A69D-9D750ECF1392}" v="2" dt="2025-01-20T13:32:50.9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raa Essam" userId="b26fe72825fdbbf2" providerId="LiveId" clId="{CDFA0729-03A6-457E-BAE0-05E2B09DE854}"/>
    <pc:docChg chg="undo custSel modSld">
      <pc:chgData name="Israa Essam" userId="b26fe72825fdbbf2" providerId="LiveId" clId="{CDFA0729-03A6-457E-BAE0-05E2B09DE854}" dt="2024-12-27T15:30:27.902" v="22" actId="20577"/>
      <pc:docMkLst>
        <pc:docMk/>
      </pc:docMkLst>
      <pc:sldChg chg="modSp mod">
        <pc:chgData name="Israa Essam" userId="b26fe72825fdbbf2" providerId="LiveId" clId="{CDFA0729-03A6-457E-BAE0-05E2B09DE854}" dt="2024-12-27T15:25:32.445" v="0" actId="2711"/>
        <pc:sldMkLst>
          <pc:docMk/>
          <pc:sldMk cId="0" sldId="256"/>
        </pc:sldMkLst>
        <pc:spChg chg="mod">
          <ac:chgData name="Israa Essam" userId="b26fe72825fdbbf2" providerId="LiveId" clId="{CDFA0729-03A6-457E-BAE0-05E2B09DE854}" dt="2024-12-27T15:25:32.445" v="0" actId="2711"/>
          <ac:spMkLst>
            <pc:docMk/>
            <pc:sldMk cId="0" sldId="256"/>
            <ac:spMk id="3" creationId="{00000000-0000-0000-0000-000000000000}"/>
          </ac:spMkLst>
        </pc:spChg>
        <pc:spChg chg="mod">
          <ac:chgData name="Israa Essam" userId="b26fe72825fdbbf2" providerId="LiveId" clId="{CDFA0729-03A6-457E-BAE0-05E2B09DE854}" dt="2024-12-27T15:25:32.445" v="0" actId="2711"/>
          <ac:spMkLst>
            <pc:docMk/>
            <pc:sldMk cId="0" sldId="256"/>
            <ac:spMk id="4" creationId="{00000000-0000-0000-0000-000000000000}"/>
          </ac:spMkLst>
        </pc:spChg>
        <pc:spChg chg="mod">
          <ac:chgData name="Israa Essam" userId="b26fe72825fdbbf2" providerId="LiveId" clId="{CDFA0729-03A6-457E-BAE0-05E2B09DE854}" dt="2024-12-27T15:25:32.445" v="0" actId="2711"/>
          <ac:spMkLst>
            <pc:docMk/>
            <pc:sldMk cId="0" sldId="256"/>
            <ac:spMk id="6" creationId="{00000000-0000-0000-0000-000000000000}"/>
          </ac:spMkLst>
        </pc:spChg>
        <pc:spChg chg="mod">
          <ac:chgData name="Israa Essam" userId="b26fe72825fdbbf2" providerId="LiveId" clId="{CDFA0729-03A6-457E-BAE0-05E2B09DE854}" dt="2024-12-27T15:25:32.445" v="0" actId="2711"/>
          <ac:spMkLst>
            <pc:docMk/>
            <pc:sldMk cId="0" sldId="256"/>
            <ac:spMk id="9" creationId="{00000000-0000-0000-0000-000000000000}"/>
          </ac:spMkLst>
        </pc:spChg>
        <pc:spChg chg="mod">
          <ac:chgData name="Israa Essam" userId="b26fe72825fdbbf2" providerId="LiveId" clId="{CDFA0729-03A6-457E-BAE0-05E2B09DE854}" dt="2024-12-27T15:25:32.445" v="0" actId="2711"/>
          <ac:spMkLst>
            <pc:docMk/>
            <pc:sldMk cId="0" sldId="256"/>
            <ac:spMk id="12" creationId="{00000000-0000-0000-0000-000000000000}"/>
          </ac:spMkLst>
        </pc:spChg>
      </pc:sldChg>
      <pc:sldChg chg="modSp mod">
        <pc:chgData name="Israa Essam" userId="b26fe72825fdbbf2" providerId="LiveId" clId="{CDFA0729-03A6-457E-BAE0-05E2B09DE854}" dt="2024-12-27T15:30:03.725" v="21" actId="20577"/>
        <pc:sldMkLst>
          <pc:docMk/>
          <pc:sldMk cId="1185675962" sldId="275"/>
        </pc:sldMkLst>
        <pc:spChg chg="mod">
          <ac:chgData name="Israa Essam" userId="b26fe72825fdbbf2" providerId="LiveId" clId="{CDFA0729-03A6-457E-BAE0-05E2B09DE854}" dt="2024-12-27T15:30:03.725" v="21" actId="20577"/>
          <ac:spMkLst>
            <pc:docMk/>
            <pc:sldMk cId="1185675962" sldId="275"/>
            <ac:spMk id="12" creationId="{00000000-0000-0000-0000-000000000000}"/>
          </ac:spMkLst>
        </pc:spChg>
      </pc:sldChg>
      <pc:sldChg chg="modSp mod">
        <pc:chgData name="Israa Essam" userId="b26fe72825fdbbf2" providerId="LiveId" clId="{CDFA0729-03A6-457E-BAE0-05E2B09DE854}" dt="2024-12-27T15:30:27.902" v="22" actId="20577"/>
        <pc:sldMkLst>
          <pc:docMk/>
          <pc:sldMk cId="2259593367" sldId="277"/>
        </pc:sldMkLst>
        <pc:spChg chg="mod">
          <ac:chgData name="Israa Essam" userId="b26fe72825fdbbf2" providerId="LiveId" clId="{CDFA0729-03A6-457E-BAE0-05E2B09DE854}" dt="2024-12-27T15:30:27.902" v="22" actId="20577"/>
          <ac:spMkLst>
            <pc:docMk/>
            <pc:sldMk cId="2259593367" sldId="277"/>
            <ac:spMk id="12" creationId="{00000000-0000-0000-0000-000000000000}"/>
          </ac:spMkLst>
        </pc:spChg>
      </pc:sldChg>
    </pc:docChg>
  </pc:docChgLst>
  <pc:docChgLst>
    <pc:chgData name="Israa Essam" userId="b26fe72825fdbbf2" providerId="LiveId" clId="{BEFBC614-4A81-4DAD-A69D-9D750ECF1392}"/>
    <pc:docChg chg="undo custSel addSld delSld modSld sldOrd">
      <pc:chgData name="Israa Essam" userId="b26fe72825fdbbf2" providerId="LiveId" clId="{BEFBC614-4A81-4DAD-A69D-9D750ECF1392}" dt="2025-01-20T13:33:15.465" v="305"/>
      <pc:docMkLst>
        <pc:docMk/>
      </pc:docMkLst>
      <pc:sldChg chg="addSp delSp modSp mod">
        <pc:chgData name="Israa Essam" userId="b26fe72825fdbbf2" providerId="LiveId" clId="{BEFBC614-4A81-4DAD-A69D-9D750ECF1392}" dt="2024-12-31T22:17:06.677" v="8" actId="1076"/>
        <pc:sldMkLst>
          <pc:docMk/>
          <pc:sldMk cId="0" sldId="256"/>
        </pc:sldMkLst>
        <pc:spChg chg="mod topLvl">
          <ac:chgData name="Israa Essam" userId="b26fe72825fdbbf2" providerId="LiveId" clId="{BEFBC614-4A81-4DAD-A69D-9D750ECF1392}" dt="2024-12-31T22:17:06.677" v="8" actId="1076"/>
          <ac:spMkLst>
            <pc:docMk/>
            <pc:sldMk cId="0" sldId="256"/>
            <ac:spMk id="4" creationId="{00000000-0000-0000-0000-000000000000}"/>
          </ac:spMkLst>
        </pc:spChg>
        <pc:spChg chg="mod topLvl">
          <ac:chgData name="Israa Essam" userId="b26fe72825fdbbf2" providerId="LiveId" clId="{BEFBC614-4A81-4DAD-A69D-9D750ECF1392}" dt="2024-12-31T22:17:06.677" v="8" actId="1076"/>
          <ac:spMkLst>
            <pc:docMk/>
            <pc:sldMk cId="0" sldId="256"/>
            <ac:spMk id="9" creationId="{00000000-0000-0000-0000-000000000000}"/>
          </ac:spMkLst>
        </pc:spChg>
        <pc:picChg chg="mod topLvl">
          <ac:chgData name="Israa Essam" userId="b26fe72825fdbbf2" providerId="LiveId" clId="{BEFBC614-4A81-4DAD-A69D-9D750ECF1392}" dt="2024-12-31T22:17:06.677" v="8" actId="1076"/>
          <ac:picMkLst>
            <pc:docMk/>
            <pc:sldMk cId="0" sldId="256"/>
            <ac:picMk id="8" creationId="{A84BFFAF-4276-6F29-2809-72F0E6BA0940}"/>
          </ac:picMkLst>
        </pc:picChg>
      </pc:sldChg>
      <pc:sldChg chg="addSp delSp mod">
        <pc:chgData name="Israa Essam" userId="b26fe72825fdbbf2" providerId="LiveId" clId="{BEFBC614-4A81-4DAD-A69D-9D750ECF1392}" dt="2025-01-08T21:33:45.600" v="37" actId="478"/>
        <pc:sldMkLst>
          <pc:docMk/>
          <pc:sldMk cId="0" sldId="259"/>
        </pc:sldMkLst>
        <pc:spChg chg="add del">
          <ac:chgData name="Israa Essam" userId="b26fe72825fdbbf2" providerId="LiveId" clId="{BEFBC614-4A81-4DAD-A69D-9D750ECF1392}" dt="2025-01-08T21:33:45.233" v="36" actId="478"/>
          <ac:spMkLst>
            <pc:docMk/>
            <pc:sldMk cId="0" sldId="259"/>
            <ac:spMk id="2" creationId="{00000000-0000-0000-0000-000000000000}"/>
          </ac:spMkLst>
        </pc:spChg>
        <pc:spChg chg="add del">
          <ac:chgData name="Israa Essam" userId="b26fe72825fdbbf2" providerId="LiveId" clId="{BEFBC614-4A81-4DAD-A69D-9D750ECF1392}" dt="2025-01-08T21:33:45.600" v="37" actId="478"/>
          <ac:spMkLst>
            <pc:docMk/>
            <pc:sldMk cId="0" sldId="259"/>
            <ac:spMk id="3" creationId="{00000000-0000-0000-0000-000000000000}"/>
          </ac:spMkLst>
        </pc:spChg>
      </pc:sldChg>
      <pc:sldChg chg="addSp delSp modSp mod">
        <pc:chgData name="Israa Essam" userId="b26fe72825fdbbf2" providerId="LiveId" clId="{BEFBC614-4A81-4DAD-A69D-9D750ECF1392}" dt="2025-01-08T21:34:25.529" v="50" actId="1076"/>
        <pc:sldMkLst>
          <pc:docMk/>
          <pc:sldMk cId="3584218171" sldId="266"/>
        </pc:sldMkLst>
        <pc:spChg chg="mod">
          <ac:chgData name="Israa Essam" userId="b26fe72825fdbbf2" providerId="LiveId" clId="{BEFBC614-4A81-4DAD-A69D-9D750ECF1392}" dt="2025-01-08T21:34:03.159" v="44" actId="1076"/>
          <ac:spMkLst>
            <pc:docMk/>
            <pc:sldMk cId="3584218171" sldId="266"/>
            <ac:spMk id="2" creationId="{00000000-0000-0000-0000-000000000000}"/>
          </ac:spMkLst>
        </pc:spChg>
        <pc:spChg chg="add del mod">
          <ac:chgData name="Israa Essam" userId="b26fe72825fdbbf2" providerId="LiveId" clId="{BEFBC614-4A81-4DAD-A69D-9D750ECF1392}" dt="2025-01-08T21:34:03.637" v="45" actId="14100"/>
          <ac:spMkLst>
            <pc:docMk/>
            <pc:sldMk cId="3584218171" sldId="266"/>
            <ac:spMk id="13" creationId="{00000000-0000-0000-0000-000000000000}"/>
          </ac:spMkLst>
        </pc:spChg>
        <pc:picChg chg="add mod">
          <ac:chgData name="Israa Essam" userId="b26fe72825fdbbf2" providerId="LiveId" clId="{BEFBC614-4A81-4DAD-A69D-9D750ECF1392}" dt="2025-01-08T21:34:25.529" v="50" actId="1076"/>
          <ac:picMkLst>
            <pc:docMk/>
            <pc:sldMk cId="3584218171" sldId="266"/>
            <ac:picMk id="7" creationId="{E6C1692E-EACA-9732-DB4C-A0557962701E}"/>
          </ac:picMkLst>
        </pc:picChg>
        <pc:picChg chg="add del mod">
          <ac:chgData name="Israa Essam" userId="b26fe72825fdbbf2" providerId="LiveId" clId="{BEFBC614-4A81-4DAD-A69D-9D750ECF1392}" dt="2025-01-08T21:34:20.249" v="49" actId="1076"/>
          <ac:picMkLst>
            <pc:docMk/>
            <pc:sldMk cId="3584218171" sldId="266"/>
            <ac:picMk id="21" creationId="{00000000-0000-0000-0000-000000000000}"/>
          </ac:picMkLst>
        </pc:picChg>
      </pc:sldChg>
      <pc:sldChg chg="modSp mod">
        <pc:chgData name="Israa Essam" userId="b26fe72825fdbbf2" providerId="LiveId" clId="{BEFBC614-4A81-4DAD-A69D-9D750ECF1392}" dt="2025-01-20T13:31:33.352" v="261" actId="20577"/>
        <pc:sldMkLst>
          <pc:docMk/>
          <pc:sldMk cId="1928682392" sldId="284"/>
        </pc:sldMkLst>
        <pc:spChg chg="mod">
          <ac:chgData name="Israa Essam" userId="b26fe72825fdbbf2" providerId="LiveId" clId="{BEFBC614-4A81-4DAD-A69D-9D750ECF1392}" dt="2025-01-08T21:35:20.825" v="65" actId="1076"/>
          <ac:spMkLst>
            <pc:docMk/>
            <pc:sldMk cId="1928682392" sldId="284"/>
            <ac:spMk id="3" creationId="{00000000-0000-0000-0000-000000000000}"/>
          </ac:spMkLst>
        </pc:spChg>
        <pc:spChg chg="mod">
          <ac:chgData name="Israa Essam" userId="b26fe72825fdbbf2" providerId="LiveId" clId="{BEFBC614-4A81-4DAD-A69D-9D750ECF1392}" dt="2025-01-20T13:31:33.352" v="261" actId="20577"/>
          <ac:spMkLst>
            <pc:docMk/>
            <pc:sldMk cId="1928682392" sldId="284"/>
            <ac:spMk id="41" creationId="{00000000-0000-0000-0000-000000000000}"/>
          </ac:spMkLst>
        </pc:spChg>
      </pc:sldChg>
      <pc:sldChg chg="modSp mod">
        <pc:chgData name="Israa Essam" userId="b26fe72825fdbbf2" providerId="LiveId" clId="{BEFBC614-4A81-4DAD-A69D-9D750ECF1392}" dt="2025-01-20T13:31:50.154" v="272" actId="20577"/>
        <pc:sldMkLst>
          <pc:docMk/>
          <pc:sldMk cId="27307935" sldId="285"/>
        </pc:sldMkLst>
        <pc:spChg chg="mod">
          <ac:chgData name="Israa Essam" userId="b26fe72825fdbbf2" providerId="LiveId" clId="{BEFBC614-4A81-4DAD-A69D-9D750ECF1392}" dt="2025-01-20T13:31:50.154" v="272" actId="20577"/>
          <ac:spMkLst>
            <pc:docMk/>
            <pc:sldMk cId="27307935" sldId="285"/>
            <ac:spMk id="41" creationId="{00000000-0000-0000-0000-000000000000}"/>
          </ac:spMkLst>
        </pc:spChg>
      </pc:sldChg>
      <pc:sldChg chg="modSp mod">
        <pc:chgData name="Israa Essam" userId="b26fe72825fdbbf2" providerId="LiveId" clId="{BEFBC614-4A81-4DAD-A69D-9D750ECF1392}" dt="2025-01-20T13:32:01.915" v="287" actId="20577"/>
        <pc:sldMkLst>
          <pc:docMk/>
          <pc:sldMk cId="2055290537" sldId="287"/>
        </pc:sldMkLst>
        <pc:spChg chg="mod">
          <ac:chgData name="Israa Essam" userId="b26fe72825fdbbf2" providerId="LiveId" clId="{BEFBC614-4A81-4DAD-A69D-9D750ECF1392}" dt="2025-01-20T13:32:01.915" v="287" actId="20577"/>
          <ac:spMkLst>
            <pc:docMk/>
            <pc:sldMk cId="2055290537" sldId="287"/>
            <ac:spMk id="41" creationId="{00000000-0000-0000-0000-000000000000}"/>
          </ac:spMkLst>
        </pc:spChg>
      </pc:sldChg>
      <pc:sldChg chg="modSp mod">
        <pc:chgData name="Israa Essam" userId="b26fe72825fdbbf2" providerId="LiveId" clId="{BEFBC614-4A81-4DAD-A69D-9D750ECF1392}" dt="2025-01-08T21:34:47.526" v="63" actId="20577"/>
        <pc:sldMkLst>
          <pc:docMk/>
          <pc:sldMk cId="2872507583" sldId="292"/>
        </pc:sldMkLst>
        <pc:spChg chg="mod">
          <ac:chgData name="Israa Essam" userId="b26fe72825fdbbf2" providerId="LiveId" clId="{BEFBC614-4A81-4DAD-A69D-9D750ECF1392}" dt="2025-01-08T21:34:47.526" v="63" actId="20577"/>
          <ac:spMkLst>
            <pc:docMk/>
            <pc:sldMk cId="2872507583" sldId="292"/>
            <ac:spMk id="4" creationId="{936D688C-94D2-538C-610B-E8B945F9EACC}"/>
          </ac:spMkLst>
        </pc:spChg>
      </pc:sldChg>
      <pc:sldChg chg="modSp mod">
        <pc:chgData name="Israa Essam" userId="b26fe72825fdbbf2" providerId="LiveId" clId="{BEFBC614-4A81-4DAD-A69D-9D750ECF1392}" dt="2025-01-20T13:31:57.038" v="280" actId="20577"/>
        <pc:sldMkLst>
          <pc:docMk/>
          <pc:sldMk cId="2509596241" sldId="293"/>
        </pc:sldMkLst>
        <pc:spChg chg="mod">
          <ac:chgData name="Israa Essam" userId="b26fe72825fdbbf2" providerId="LiveId" clId="{BEFBC614-4A81-4DAD-A69D-9D750ECF1392}" dt="2025-01-20T13:31:57.038" v="280" actId="20577"/>
          <ac:spMkLst>
            <pc:docMk/>
            <pc:sldMk cId="2509596241" sldId="293"/>
            <ac:spMk id="41" creationId="{7C0EB38E-DC69-1100-211C-F6DD14778312}"/>
          </ac:spMkLst>
        </pc:spChg>
      </pc:sldChg>
      <pc:sldChg chg="modSp mod">
        <pc:chgData name="Israa Essam" userId="b26fe72825fdbbf2" providerId="LiveId" clId="{BEFBC614-4A81-4DAD-A69D-9D750ECF1392}" dt="2025-01-20T13:32:16.242" v="293" actId="20577"/>
        <pc:sldMkLst>
          <pc:docMk/>
          <pc:sldMk cId="3853278581" sldId="294"/>
        </pc:sldMkLst>
        <pc:spChg chg="mod">
          <ac:chgData name="Israa Essam" userId="b26fe72825fdbbf2" providerId="LiveId" clId="{BEFBC614-4A81-4DAD-A69D-9D750ECF1392}" dt="2025-01-20T13:32:16.242" v="293" actId="20577"/>
          <ac:spMkLst>
            <pc:docMk/>
            <pc:sldMk cId="3853278581" sldId="294"/>
            <ac:spMk id="41" creationId="{EFB896BE-FBDD-55CC-3856-4727F42A41B5}"/>
          </ac:spMkLst>
        </pc:spChg>
      </pc:sldChg>
      <pc:sldChg chg="modSp mod">
        <pc:chgData name="Israa Essam" userId="b26fe72825fdbbf2" providerId="LiveId" clId="{BEFBC614-4A81-4DAD-A69D-9D750ECF1392}" dt="2025-01-20T13:32:21.322" v="301" actId="20577"/>
        <pc:sldMkLst>
          <pc:docMk/>
          <pc:sldMk cId="2025063700" sldId="295"/>
        </pc:sldMkLst>
        <pc:spChg chg="mod">
          <ac:chgData name="Israa Essam" userId="b26fe72825fdbbf2" providerId="LiveId" clId="{BEFBC614-4A81-4DAD-A69D-9D750ECF1392}" dt="2025-01-20T13:32:21.322" v="301" actId="20577"/>
          <ac:spMkLst>
            <pc:docMk/>
            <pc:sldMk cId="2025063700" sldId="295"/>
            <ac:spMk id="41" creationId="{5AF0AB44-3B8E-78B6-3641-64C064B88988}"/>
          </ac:spMkLst>
        </pc:spChg>
      </pc:sldChg>
      <pc:sldChg chg="add ord">
        <pc:chgData name="Israa Essam" userId="b26fe72825fdbbf2" providerId="LiveId" clId="{BEFBC614-4A81-4DAD-A69D-9D750ECF1392}" dt="2025-01-20T13:33:15.465" v="305"/>
        <pc:sldMkLst>
          <pc:docMk/>
          <pc:sldMk cId="3570848709" sldId="296"/>
        </pc:sldMkLst>
      </pc:sldChg>
      <pc:sldChg chg="new del">
        <pc:chgData name="Israa Essam" userId="b26fe72825fdbbf2" providerId="LiveId" clId="{BEFBC614-4A81-4DAD-A69D-9D750ECF1392}" dt="2025-01-08T21:35:38.192" v="67" actId="47"/>
        <pc:sldMkLst>
          <pc:docMk/>
          <pc:sldMk cId="3804233116" sldId="296"/>
        </pc:sldMkLst>
      </pc:sldChg>
      <pc:sldChg chg="modSp add del mod ord">
        <pc:chgData name="Israa Essam" userId="b26fe72825fdbbf2" providerId="LiveId" clId="{BEFBC614-4A81-4DAD-A69D-9D750ECF1392}" dt="2025-01-20T13:32:37.746" v="302" actId="2696"/>
        <pc:sldMkLst>
          <pc:docMk/>
          <pc:sldMk cId="4080964108" sldId="296"/>
        </pc:sldMkLst>
        <pc:spChg chg="mod">
          <ac:chgData name="Israa Essam" userId="b26fe72825fdbbf2" providerId="LiveId" clId="{BEFBC614-4A81-4DAD-A69D-9D750ECF1392}" dt="2025-01-08T21:59:07.452" v="169" actId="1076"/>
          <ac:spMkLst>
            <pc:docMk/>
            <pc:sldMk cId="4080964108" sldId="296"/>
            <ac:spMk id="3" creationId="{3D27E50D-8535-015B-2C01-6E96A94BFC97}"/>
          </ac:spMkLst>
        </pc:spChg>
        <pc:spChg chg="mod">
          <ac:chgData name="Israa Essam" userId="b26fe72825fdbbf2" providerId="LiveId" clId="{BEFBC614-4A81-4DAD-A69D-9D750ECF1392}" dt="2025-01-08T21:57:53.743" v="156" actId="1037"/>
          <ac:spMkLst>
            <pc:docMk/>
            <pc:sldMk cId="4080964108" sldId="296"/>
            <ac:spMk id="6" creationId="{99175D98-A5F2-44F2-D4A1-689D930C9263}"/>
          </ac:spMkLst>
        </pc:spChg>
        <pc:spChg chg="mod">
          <ac:chgData name="Israa Essam" userId="b26fe72825fdbbf2" providerId="LiveId" clId="{BEFBC614-4A81-4DAD-A69D-9D750ECF1392}" dt="2025-01-08T21:58:40.980" v="168" actId="1037"/>
          <ac:spMkLst>
            <pc:docMk/>
            <pc:sldMk cId="4080964108" sldId="296"/>
            <ac:spMk id="16" creationId="{EF64D6BD-302F-E3CD-5DAB-8E2EA03A23B3}"/>
          </ac:spMkLst>
        </pc:spChg>
        <pc:spChg chg="mod">
          <ac:chgData name="Israa Essam" userId="b26fe72825fdbbf2" providerId="LiveId" clId="{BEFBC614-4A81-4DAD-A69D-9D750ECF1392}" dt="2025-01-08T21:50:02.914" v="115" actId="13926"/>
          <ac:spMkLst>
            <pc:docMk/>
            <pc:sldMk cId="4080964108" sldId="296"/>
            <ac:spMk id="17" creationId="{441DDEDC-5E05-9E4F-881E-6D08A58EA48C}"/>
          </ac:spMkLst>
        </pc:spChg>
        <pc:spChg chg="mod">
          <ac:chgData name="Israa Essam" userId="b26fe72825fdbbf2" providerId="LiveId" clId="{BEFBC614-4A81-4DAD-A69D-9D750ECF1392}" dt="2025-01-08T21:58:06.128" v="160" actId="1037"/>
          <ac:spMkLst>
            <pc:docMk/>
            <pc:sldMk cId="4080964108" sldId="296"/>
            <ac:spMk id="18" creationId="{CF440650-9577-C500-5A3A-C96B51DCB461}"/>
          </ac:spMkLst>
        </pc:spChg>
        <pc:spChg chg="mod">
          <ac:chgData name="Israa Essam" userId="b26fe72825fdbbf2" providerId="LiveId" clId="{BEFBC614-4A81-4DAD-A69D-9D750ECF1392}" dt="2025-01-08T21:58:31.616" v="164" actId="1037"/>
          <ac:spMkLst>
            <pc:docMk/>
            <pc:sldMk cId="4080964108" sldId="296"/>
            <ac:spMk id="19" creationId="{F0D2317C-3BA8-0CFE-3982-383F90D4839F}"/>
          </ac:spMkLst>
        </pc:spChg>
        <pc:spChg chg="mod">
          <ac:chgData name="Israa Essam" userId="b26fe72825fdbbf2" providerId="LiveId" clId="{BEFBC614-4A81-4DAD-A69D-9D750ECF1392}" dt="2025-01-08T21:56:46.819" v="140" actId="1076"/>
          <ac:spMkLst>
            <pc:docMk/>
            <pc:sldMk cId="4080964108" sldId="296"/>
            <ac:spMk id="20" creationId="{78EA079D-3122-C296-26DA-D9013CBE779B}"/>
          </ac:spMkLst>
        </pc:spChg>
        <pc:spChg chg="mod">
          <ac:chgData name="Israa Essam" userId="b26fe72825fdbbf2" providerId="LiveId" clId="{BEFBC614-4A81-4DAD-A69D-9D750ECF1392}" dt="2025-01-08T21:58:35.701" v="166" actId="1037"/>
          <ac:spMkLst>
            <pc:docMk/>
            <pc:sldMk cId="4080964108" sldId="296"/>
            <ac:spMk id="21" creationId="{A1D0517B-1215-2B53-CB07-59836A2CB856}"/>
          </ac:spMkLst>
        </pc:spChg>
        <pc:spChg chg="mod">
          <ac:chgData name="Israa Essam" userId="b26fe72825fdbbf2" providerId="LiveId" clId="{BEFBC614-4A81-4DAD-A69D-9D750ECF1392}" dt="2025-01-08T21:58:38.352" v="167" actId="14100"/>
          <ac:spMkLst>
            <pc:docMk/>
            <pc:sldMk cId="4080964108" sldId="296"/>
            <ac:spMk id="22" creationId="{8B16C701-66FD-A0BE-12A6-6B84769C5FC7}"/>
          </ac:spMkLst>
        </pc:spChg>
        <pc:spChg chg="mod">
          <ac:chgData name="Israa Essam" userId="b26fe72825fdbbf2" providerId="LiveId" clId="{BEFBC614-4A81-4DAD-A69D-9D750ECF1392}" dt="2025-01-08T21:58:22.887" v="163" actId="1037"/>
          <ac:spMkLst>
            <pc:docMk/>
            <pc:sldMk cId="4080964108" sldId="296"/>
            <ac:spMk id="23" creationId="{170E21F6-B1FD-CE35-C5DC-4E6B5A5EABBA}"/>
          </ac:spMkLst>
        </pc:spChg>
        <pc:spChg chg="mod">
          <ac:chgData name="Israa Essam" userId="b26fe72825fdbbf2" providerId="LiveId" clId="{BEFBC614-4A81-4DAD-A69D-9D750ECF1392}" dt="2025-01-20T13:12:56.607" v="250" actId="20577"/>
          <ac:spMkLst>
            <pc:docMk/>
            <pc:sldMk cId="4080964108" sldId="296"/>
            <ac:spMk id="24" creationId="{9988FBC8-C9A7-D456-75C0-26BE38CD7500}"/>
          </ac:spMkLst>
        </pc:spChg>
        <pc:spChg chg="mod">
          <ac:chgData name="Israa Essam" userId="b26fe72825fdbbf2" providerId="LiveId" clId="{BEFBC614-4A81-4DAD-A69D-9D750ECF1392}" dt="2025-01-20T13:31:40.323" v="267" actId="20577"/>
          <ac:spMkLst>
            <pc:docMk/>
            <pc:sldMk cId="4080964108" sldId="296"/>
            <ac:spMk id="41" creationId="{89E2C8A1-CE31-CBDE-860E-7EE078C2399F}"/>
          </ac:spMkLst>
        </pc:spChg>
      </pc:sldChg>
      <pc:sldChg chg="new del">
        <pc:chgData name="Israa Essam" userId="b26fe72825fdbbf2" providerId="LiveId" clId="{BEFBC614-4A81-4DAD-A69D-9D750ECF1392}" dt="2025-01-20T13:19:27.707" v="254" actId="680"/>
        <pc:sldMkLst>
          <pc:docMk/>
          <pc:sldMk cId="3028767432" sldId="29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5B7E6-F9A6-4832-AF99-C947843F03E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D7B86D9-0B47-4E14-99D7-4E8BD826F2F3}">
      <dgm:prSet phldrT="[Text]"/>
      <dgm:spPr>
        <a:noFill/>
      </dgm:spPr>
      <dgm:t>
        <a:bodyPr/>
        <a:lstStyle/>
        <a:p>
          <a:pPr>
            <a:buFont typeface="Arial" pitchFamily="34" charset="0"/>
            <a:buChar char="•"/>
          </a:pPr>
          <a:r>
            <a:rPr lang="en-US" b="1" dirty="0">
              <a:solidFill>
                <a:schemeClr val="bg1"/>
              </a:solidFill>
              <a:latin typeface="+mj-lt"/>
            </a:rPr>
            <a:t>Sales and Revenue KPIs </a:t>
          </a:r>
          <a:endParaRPr lang="en-US" dirty="0"/>
        </a:p>
      </dgm:t>
    </dgm:pt>
    <dgm:pt modelId="{A65E3FD1-76CD-42B3-ABF0-E9A23A39B1A7}" type="parTrans" cxnId="{ECC655FF-665B-4B5C-BD21-22EA5587B249}">
      <dgm:prSet/>
      <dgm:spPr/>
      <dgm:t>
        <a:bodyPr/>
        <a:lstStyle/>
        <a:p>
          <a:endParaRPr lang="en-US"/>
        </a:p>
      </dgm:t>
    </dgm:pt>
    <dgm:pt modelId="{1123790D-8087-40C6-B913-051811AF7E5F}" type="sibTrans" cxnId="{ECC655FF-665B-4B5C-BD21-22EA5587B249}">
      <dgm:prSet/>
      <dgm:spPr/>
      <dgm:t>
        <a:bodyPr/>
        <a:lstStyle/>
        <a:p>
          <a:endParaRPr lang="en-US" dirty="0"/>
        </a:p>
      </dgm:t>
    </dgm:pt>
    <dgm:pt modelId="{39E08F93-554B-415A-A170-4FAA70E25A72}">
      <dgm:prSet phldrT="[Text]"/>
      <dgm:spPr>
        <a:noFill/>
      </dgm:spPr>
      <dgm:t>
        <a:bodyPr/>
        <a:lstStyle/>
        <a:p>
          <a:pPr>
            <a:buFont typeface="Arial" pitchFamily="34" charset="0"/>
            <a:buChar char="•"/>
          </a:pPr>
          <a:r>
            <a:rPr lang="en-US" b="1" dirty="0">
              <a:solidFill>
                <a:schemeClr val="bg1"/>
              </a:solidFill>
              <a:latin typeface="+mj-lt"/>
            </a:rPr>
            <a:t>Customer KPIs </a:t>
          </a:r>
          <a:endParaRPr lang="en-US" dirty="0"/>
        </a:p>
      </dgm:t>
    </dgm:pt>
    <dgm:pt modelId="{74BDC607-D0A3-472E-B524-F2B784177C56}" type="parTrans" cxnId="{313D79DB-2EA4-455E-9D62-DD5DF5204A86}">
      <dgm:prSet/>
      <dgm:spPr/>
      <dgm:t>
        <a:bodyPr/>
        <a:lstStyle/>
        <a:p>
          <a:endParaRPr lang="en-US"/>
        </a:p>
      </dgm:t>
    </dgm:pt>
    <dgm:pt modelId="{E4CDD80A-185F-4EDF-99A4-CEFC15EBC324}" type="sibTrans" cxnId="{313D79DB-2EA4-455E-9D62-DD5DF5204A86}">
      <dgm:prSet/>
      <dgm:spPr/>
      <dgm:t>
        <a:bodyPr/>
        <a:lstStyle/>
        <a:p>
          <a:endParaRPr lang="en-US"/>
        </a:p>
      </dgm:t>
    </dgm:pt>
    <dgm:pt modelId="{E5478240-829D-420F-8D44-7E3EB0682F59}">
      <dgm:prSet phldrT="[Text]"/>
      <dgm:spPr>
        <a:noFill/>
      </dgm:spPr>
      <dgm:t>
        <a:bodyPr/>
        <a:lstStyle/>
        <a:p>
          <a:pPr>
            <a:buFont typeface="Arial" pitchFamily="34" charset="0"/>
            <a:buChar char="•"/>
          </a:pPr>
          <a:r>
            <a:rPr lang="en-US" b="1" dirty="0">
              <a:solidFill>
                <a:schemeClr val="bg1"/>
              </a:solidFill>
              <a:latin typeface="+mj-lt"/>
            </a:rPr>
            <a:t>Order and Fulfillment KPIs </a:t>
          </a:r>
          <a:endParaRPr lang="en-US" dirty="0"/>
        </a:p>
      </dgm:t>
    </dgm:pt>
    <dgm:pt modelId="{60357049-E345-4347-B3DE-9A6009187A75}" type="parTrans" cxnId="{27CE18B0-5637-4225-92D7-A63F1179CBE2}">
      <dgm:prSet/>
      <dgm:spPr/>
      <dgm:t>
        <a:bodyPr/>
        <a:lstStyle/>
        <a:p>
          <a:endParaRPr lang="en-US"/>
        </a:p>
      </dgm:t>
    </dgm:pt>
    <dgm:pt modelId="{966AB9F8-1F87-44B5-8E04-647940CAB8EF}" type="sibTrans" cxnId="{27CE18B0-5637-4225-92D7-A63F1179CBE2}">
      <dgm:prSet/>
      <dgm:spPr/>
      <dgm:t>
        <a:bodyPr/>
        <a:lstStyle/>
        <a:p>
          <a:endParaRPr lang="en-US"/>
        </a:p>
      </dgm:t>
    </dgm:pt>
    <dgm:pt modelId="{5085426B-1078-4F38-9622-E753985F25B6}">
      <dgm:prSet/>
      <dgm:spPr>
        <a:noFill/>
      </dgm:spPr>
      <dgm:t>
        <a:bodyPr/>
        <a:lstStyle/>
        <a:p>
          <a:r>
            <a:rPr lang="en-US" b="1">
              <a:solidFill>
                <a:schemeClr val="bg1"/>
              </a:solidFill>
              <a:latin typeface="+mj-lt"/>
            </a:rPr>
            <a:t>Product and Category KPIs </a:t>
          </a:r>
          <a:endParaRPr lang="en-US" b="1" dirty="0">
            <a:solidFill>
              <a:schemeClr val="bg1"/>
            </a:solidFill>
            <a:latin typeface="+mj-lt"/>
          </a:endParaRPr>
        </a:p>
      </dgm:t>
    </dgm:pt>
    <dgm:pt modelId="{80A4F072-F30C-42BF-BC4B-534C5DF411E3}" type="parTrans" cxnId="{4143BECC-1A2C-4129-B25C-39F189DAD7E1}">
      <dgm:prSet/>
      <dgm:spPr/>
      <dgm:t>
        <a:bodyPr/>
        <a:lstStyle/>
        <a:p>
          <a:endParaRPr lang="en-US"/>
        </a:p>
      </dgm:t>
    </dgm:pt>
    <dgm:pt modelId="{BD9789E0-4066-4BC9-B1DF-D2D4D5E36C77}" type="sibTrans" cxnId="{4143BECC-1A2C-4129-B25C-39F189DAD7E1}">
      <dgm:prSet/>
      <dgm:spPr/>
      <dgm:t>
        <a:bodyPr/>
        <a:lstStyle/>
        <a:p>
          <a:endParaRPr lang="en-US"/>
        </a:p>
      </dgm:t>
    </dgm:pt>
    <dgm:pt modelId="{B71AF580-71D1-48B1-A83B-D4F41FACEC29}">
      <dgm:prSet/>
      <dgm:spPr>
        <a:noFill/>
      </dgm:spPr>
      <dgm:t>
        <a:bodyPr/>
        <a:lstStyle/>
        <a:p>
          <a:r>
            <a:rPr lang="en-US" b="1">
              <a:solidFill>
                <a:schemeClr val="bg1"/>
              </a:solidFill>
              <a:latin typeface="+mj-lt"/>
            </a:rPr>
            <a:t>Profitability KPIs </a:t>
          </a:r>
          <a:endParaRPr lang="en-US" b="1" dirty="0">
            <a:solidFill>
              <a:schemeClr val="bg1"/>
            </a:solidFill>
            <a:latin typeface="+mj-lt"/>
          </a:endParaRPr>
        </a:p>
      </dgm:t>
    </dgm:pt>
    <dgm:pt modelId="{53FAE4E0-813E-42DC-830D-1EE632E79668}" type="parTrans" cxnId="{C91C5B89-B4D9-4C60-BC7C-D36D750E50E1}">
      <dgm:prSet/>
      <dgm:spPr/>
      <dgm:t>
        <a:bodyPr/>
        <a:lstStyle/>
        <a:p>
          <a:endParaRPr lang="en-US"/>
        </a:p>
      </dgm:t>
    </dgm:pt>
    <dgm:pt modelId="{2348CBE7-03A3-469F-B732-799FAC61A38C}" type="sibTrans" cxnId="{C91C5B89-B4D9-4C60-BC7C-D36D750E50E1}">
      <dgm:prSet/>
      <dgm:spPr/>
      <dgm:t>
        <a:bodyPr/>
        <a:lstStyle/>
        <a:p>
          <a:endParaRPr lang="en-US"/>
        </a:p>
      </dgm:t>
    </dgm:pt>
    <dgm:pt modelId="{CD5A23FC-C7B1-483A-87AA-13DA257AA874}">
      <dgm:prSet/>
      <dgm:spPr>
        <a:noFill/>
      </dgm:spPr>
      <dgm:t>
        <a:bodyPr/>
        <a:lstStyle/>
        <a:p>
          <a:r>
            <a:rPr lang="en-US" b="1">
              <a:solidFill>
                <a:schemeClr val="bg1"/>
              </a:solidFill>
              <a:latin typeface="+mj-lt"/>
            </a:rPr>
            <a:t>Market and Regional KPIs </a:t>
          </a:r>
          <a:endParaRPr lang="en-US" b="1" dirty="0">
            <a:solidFill>
              <a:schemeClr val="bg1"/>
            </a:solidFill>
            <a:latin typeface="+mj-lt"/>
          </a:endParaRPr>
        </a:p>
      </dgm:t>
    </dgm:pt>
    <dgm:pt modelId="{D62C01D6-06C3-4188-BD59-F28E6899F40C}" type="parTrans" cxnId="{5A69807C-39DD-4583-B99A-7CF5558A8B32}">
      <dgm:prSet/>
      <dgm:spPr/>
      <dgm:t>
        <a:bodyPr/>
        <a:lstStyle/>
        <a:p>
          <a:endParaRPr lang="en-US"/>
        </a:p>
      </dgm:t>
    </dgm:pt>
    <dgm:pt modelId="{A6F50DC5-A235-4300-BC2D-BD19FCB88298}" type="sibTrans" cxnId="{5A69807C-39DD-4583-B99A-7CF5558A8B32}">
      <dgm:prSet/>
      <dgm:spPr/>
      <dgm:t>
        <a:bodyPr/>
        <a:lstStyle/>
        <a:p>
          <a:endParaRPr lang="en-US"/>
        </a:p>
      </dgm:t>
    </dgm:pt>
    <dgm:pt modelId="{D60B629C-8A2E-4347-A943-0DF0097720A0}">
      <dgm:prSet/>
      <dgm:spPr>
        <a:noFill/>
      </dgm:spPr>
      <dgm:t>
        <a:bodyPr/>
        <a:lstStyle/>
        <a:p>
          <a:r>
            <a:rPr lang="en-US" b="1">
              <a:solidFill>
                <a:schemeClr val="bg1"/>
              </a:solidFill>
              <a:latin typeface="+mj-lt"/>
            </a:rPr>
            <a:t>Operational KPIs </a:t>
          </a:r>
          <a:endParaRPr lang="en-US" b="1" dirty="0">
            <a:solidFill>
              <a:schemeClr val="bg1"/>
            </a:solidFill>
            <a:latin typeface="+mj-lt"/>
            <a:sym typeface="HK Grotesk"/>
          </a:endParaRPr>
        </a:p>
      </dgm:t>
    </dgm:pt>
    <dgm:pt modelId="{B51B5D3C-574F-4267-9B16-EC3DCD0DB0A6}" type="parTrans" cxnId="{CF4C713C-BAC7-403F-8C65-B3F232692339}">
      <dgm:prSet/>
      <dgm:spPr/>
      <dgm:t>
        <a:bodyPr/>
        <a:lstStyle/>
        <a:p>
          <a:endParaRPr lang="en-US"/>
        </a:p>
      </dgm:t>
    </dgm:pt>
    <dgm:pt modelId="{215CB418-0A77-4232-AC8C-3CDA8AA716E0}" type="sibTrans" cxnId="{CF4C713C-BAC7-403F-8C65-B3F232692339}">
      <dgm:prSet/>
      <dgm:spPr/>
      <dgm:t>
        <a:bodyPr/>
        <a:lstStyle/>
        <a:p>
          <a:endParaRPr lang="en-US"/>
        </a:p>
      </dgm:t>
    </dgm:pt>
    <dgm:pt modelId="{6FDDBE11-9011-4E74-A2C0-0CE635DA482B}" type="pres">
      <dgm:prSet presAssocID="{6D45B7E6-F9A6-4832-AF99-C947843F03ED}" presName="diagram" presStyleCnt="0">
        <dgm:presLayoutVars>
          <dgm:dir/>
          <dgm:resizeHandles val="exact"/>
        </dgm:presLayoutVars>
      </dgm:prSet>
      <dgm:spPr/>
    </dgm:pt>
    <dgm:pt modelId="{D0E474C9-ECFA-46A4-86CB-C8F002BF4973}" type="pres">
      <dgm:prSet presAssocID="{1D7B86D9-0B47-4E14-99D7-4E8BD826F2F3}" presName="node" presStyleLbl="node1" presStyleIdx="0" presStyleCnt="7">
        <dgm:presLayoutVars>
          <dgm:bulletEnabled val="1"/>
        </dgm:presLayoutVars>
      </dgm:prSet>
      <dgm:spPr/>
    </dgm:pt>
    <dgm:pt modelId="{D6AD4CE0-4C8A-41CC-803B-6170CB500223}" type="pres">
      <dgm:prSet presAssocID="{1123790D-8087-40C6-B913-051811AF7E5F}" presName="sibTrans" presStyleCnt="0"/>
      <dgm:spPr/>
    </dgm:pt>
    <dgm:pt modelId="{4D1A80FE-DE7B-4B1D-B85B-BEFE0A632B5D}" type="pres">
      <dgm:prSet presAssocID="{39E08F93-554B-415A-A170-4FAA70E25A72}" presName="node" presStyleLbl="node1" presStyleIdx="1" presStyleCnt="7">
        <dgm:presLayoutVars>
          <dgm:bulletEnabled val="1"/>
        </dgm:presLayoutVars>
      </dgm:prSet>
      <dgm:spPr/>
    </dgm:pt>
    <dgm:pt modelId="{EE8B0915-DA99-49ED-B7E2-0717D4EB5375}" type="pres">
      <dgm:prSet presAssocID="{E4CDD80A-185F-4EDF-99A4-CEFC15EBC324}" presName="sibTrans" presStyleCnt="0"/>
      <dgm:spPr/>
    </dgm:pt>
    <dgm:pt modelId="{5E3BC823-2118-4AAA-9B70-23E992303BFE}" type="pres">
      <dgm:prSet presAssocID="{E5478240-829D-420F-8D44-7E3EB0682F59}" presName="node" presStyleLbl="node1" presStyleIdx="2" presStyleCnt="7">
        <dgm:presLayoutVars>
          <dgm:bulletEnabled val="1"/>
        </dgm:presLayoutVars>
      </dgm:prSet>
      <dgm:spPr/>
    </dgm:pt>
    <dgm:pt modelId="{DF4DFCE5-01C0-43D8-8484-EB6EBC69080A}" type="pres">
      <dgm:prSet presAssocID="{966AB9F8-1F87-44B5-8E04-647940CAB8EF}" presName="sibTrans" presStyleCnt="0"/>
      <dgm:spPr/>
    </dgm:pt>
    <dgm:pt modelId="{B6A3ABAE-5091-452B-8580-8E83FE39BF94}" type="pres">
      <dgm:prSet presAssocID="{5085426B-1078-4F38-9622-E753985F25B6}" presName="node" presStyleLbl="node1" presStyleIdx="3" presStyleCnt="7">
        <dgm:presLayoutVars>
          <dgm:bulletEnabled val="1"/>
        </dgm:presLayoutVars>
      </dgm:prSet>
      <dgm:spPr/>
    </dgm:pt>
    <dgm:pt modelId="{8B0242E0-3970-42ED-BF7B-99C3EBC64778}" type="pres">
      <dgm:prSet presAssocID="{BD9789E0-4066-4BC9-B1DF-D2D4D5E36C77}" presName="sibTrans" presStyleCnt="0"/>
      <dgm:spPr/>
    </dgm:pt>
    <dgm:pt modelId="{01A3E718-85E2-4A65-A581-868DB0641FE2}" type="pres">
      <dgm:prSet presAssocID="{B71AF580-71D1-48B1-A83B-D4F41FACEC29}" presName="node" presStyleLbl="node1" presStyleIdx="4" presStyleCnt="7">
        <dgm:presLayoutVars>
          <dgm:bulletEnabled val="1"/>
        </dgm:presLayoutVars>
      </dgm:prSet>
      <dgm:spPr/>
    </dgm:pt>
    <dgm:pt modelId="{40B10B57-D52C-4378-B093-EBC5D4C11FFC}" type="pres">
      <dgm:prSet presAssocID="{2348CBE7-03A3-469F-B732-799FAC61A38C}" presName="sibTrans" presStyleCnt="0"/>
      <dgm:spPr/>
    </dgm:pt>
    <dgm:pt modelId="{7E0CE93A-EE25-4ADA-89E1-460BAE4445F5}" type="pres">
      <dgm:prSet presAssocID="{D60B629C-8A2E-4347-A943-0DF0097720A0}" presName="node" presStyleLbl="node1" presStyleIdx="5" presStyleCnt="7">
        <dgm:presLayoutVars>
          <dgm:bulletEnabled val="1"/>
        </dgm:presLayoutVars>
      </dgm:prSet>
      <dgm:spPr/>
    </dgm:pt>
    <dgm:pt modelId="{31CF3E27-F90C-432F-9931-E46CA6BD8924}" type="pres">
      <dgm:prSet presAssocID="{215CB418-0A77-4232-AC8C-3CDA8AA716E0}" presName="sibTrans" presStyleCnt="0"/>
      <dgm:spPr/>
    </dgm:pt>
    <dgm:pt modelId="{D4EF63C9-926F-45D8-8615-511DB6F9A8E4}" type="pres">
      <dgm:prSet presAssocID="{CD5A23FC-C7B1-483A-87AA-13DA257AA874}" presName="node" presStyleLbl="node1" presStyleIdx="6" presStyleCnt="7">
        <dgm:presLayoutVars>
          <dgm:bulletEnabled val="1"/>
        </dgm:presLayoutVars>
      </dgm:prSet>
      <dgm:spPr/>
    </dgm:pt>
  </dgm:ptLst>
  <dgm:cxnLst>
    <dgm:cxn modelId="{BD36C207-5E66-4654-8D47-017EF2CCCF3E}" type="presOf" srcId="{39E08F93-554B-415A-A170-4FAA70E25A72}" destId="{4D1A80FE-DE7B-4B1D-B85B-BEFE0A632B5D}" srcOrd="0" destOrd="0" presId="urn:microsoft.com/office/officeart/2005/8/layout/default"/>
    <dgm:cxn modelId="{B0A3E41E-1562-4822-A202-8EDA70694306}" type="presOf" srcId="{5085426B-1078-4F38-9622-E753985F25B6}" destId="{B6A3ABAE-5091-452B-8580-8E83FE39BF94}" srcOrd="0" destOrd="0" presId="urn:microsoft.com/office/officeart/2005/8/layout/default"/>
    <dgm:cxn modelId="{CF4C713C-BAC7-403F-8C65-B3F232692339}" srcId="{6D45B7E6-F9A6-4832-AF99-C947843F03ED}" destId="{D60B629C-8A2E-4347-A943-0DF0097720A0}" srcOrd="5" destOrd="0" parTransId="{B51B5D3C-574F-4267-9B16-EC3DCD0DB0A6}" sibTransId="{215CB418-0A77-4232-AC8C-3CDA8AA716E0}"/>
    <dgm:cxn modelId="{2CDEBA70-CC02-450E-A065-623D1C0E3D6E}" type="presOf" srcId="{D60B629C-8A2E-4347-A943-0DF0097720A0}" destId="{7E0CE93A-EE25-4ADA-89E1-460BAE4445F5}" srcOrd="0" destOrd="0" presId="urn:microsoft.com/office/officeart/2005/8/layout/default"/>
    <dgm:cxn modelId="{5A69807C-39DD-4583-B99A-7CF5558A8B32}" srcId="{6D45B7E6-F9A6-4832-AF99-C947843F03ED}" destId="{CD5A23FC-C7B1-483A-87AA-13DA257AA874}" srcOrd="6" destOrd="0" parTransId="{D62C01D6-06C3-4188-BD59-F28E6899F40C}" sibTransId="{A6F50DC5-A235-4300-BC2D-BD19FCB88298}"/>
    <dgm:cxn modelId="{C6220086-86CA-4ED0-BBDF-8DC68D6B6154}" type="presOf" srcId="{B71AF580-71D1-48B1-A83B-D4F41FACEC29}" destId="{01A3E718-85E2-4A65-A581-868DB0641FE2}" srcOrd="0" destOrd="0" presId="urn:microsoft.com/office/officeart/2005/8/layout/default"/>
    <dgm:cxn modelId="{C91C5B89-B4D9-4C60-BC7C-D36D750E50E1}" srcId="{6D45B7E6-F9A6-4832-AF99-C947843F03ED}" destId="{B71AF580-71D1-48B1-A83B-D4F41FACEC29}" srcOrd="4" destOrd="0" parTransId="{53FAE4E0-813E-42DC-830D-1EE632E79668}" sibTransId="{2348CBE7-03A3-469F-B732-799FAC61A38C}"/>
    <dgm:cxn modelId="{27CE18B0-5637-4225-92D7-A63F1179CBE2}" srcId="{6D45B7E6-F9A6-4832-AF99-C947843F03ED}" destId="{E5478240-829D-420F-8D44-7E3EB0682F59}" srcOrd="2" destOrd="0" parTransId="{60357049-E345-4347-B3DE-9A6009187A75}" sibTransId="{966AB9F8-1F87-44B5-8E04-647940CAB8EF}"/>
    <dgm:cxn modelId="{97397EBC-B890-4A55-86AF-BD9C749821D6}" type="presOf" srcId="{E5478240-829D-420F-8D44-7E3EB0682F59}" destId="{5E3BC823-2118-4AAA-9B70-23E992303BFE}" srcOrd="0" destOrd="0" presId="urn:microsoft.com/office/officeart/2005/8/layout/default"/>
    <dgm:cxn modelId="{4143BECC-1A2C-4129-B25C-39F189DAD7E1}" srcId="{6D45B7E6-F9A6-4832-AF99-C947843F03ED}" destId="{5085426B-1078-4F38-9622-E753985F25B6}" srcOrd="3" destOrd="0" parTransId="{80A4F072-F30C-42BF-BC4B-534C5DF411E3}" sibTransId="{BD9789E0-4066-4BC9-B1DF-D2D4D5E36C77}"/>
    <dgm:cxn modelId="{3AF233D5-AE36-45D4-A32B-DE37BE54B040}" type="presOf" srcId="{6D45B7E6-F9A6-4832-AF99-C947843F03ED}" destId="{6FDDBE11-9011-4E74-A2C0-0CE635DA482B}" srcOrd="0" destOrd="0" presId="urn:microsoft.com/office/officeart/2005/8/layout/default"/>
    <dgm:cxn modelId="{313D79DB-2EA4-455E-9D62-DD5DF5204A86}" srcId="{6D45B7E6-F9A6-4832-AF99-C947843F03ED}" destId="{39E08F93-554B-415A-A170-4FAA70E25A72}" srcOrd="1" destOrd="0" parTransId="{74BDC607-D0A3-472E-B524-F2B784177C56}" sibTransId="{E4CDD80A-185F-4EDF-99A4-CEFC15EBC324}"/>
    <dgm:cxn modelId="{EA6007E5-97CA-4C81-8BEB-16B5D88115D5}" type="presOf" srcId="{1D7B86D9-0B47-4E14-99D7-4E8BD826F2F3}" destId="{D0E474C9-ECFA-46A4-86CB-C8F002BF4973}" srcOrd="0" destOrd="0" presId="urn:microsoft.com/office/officeart/2005/8/layout/default"/>
    <dgm:cxn modelId="{7B47B6F4-F338-40FF-B55D-7B1AE8432785}" type="presOf" srcId="{CD5A23FC-C7B1-483A-87AA-13DA257AA874}" destId="{D4EF63C9-926F-45D8-8615-511DB6F9A8E4}" srcOrd="0" destOrd="0" presId="urn:microsoft.com/office/officeart/2005/8/layout/default"/>
    <dgm:cxn modelId="{ECC655FF-665B-4B5C-BD21-22EA5587B249}" srcId="{6D45B7E6-F9A6-4832-AF99-C947843F03ED}" destId="{1D7B86D9-0B47-4E14-99D7-4E8BD826F2F3}" srcOrd="0" destOrd="0" parTransId="{A65E3FD1-76CD-42B3-ABF0-E9A23A39B1A7}" sibTransId="{1123790D-8087-40C6-B913-051811AF7E5F}"/>
    <dgm:cxn modelId="{8184B10B-6022-47FD-B81B-F83D99D83DF2}" type="presParOf" srcId="{6FDDBE11-9011-4E74-A2C0-0CE635DA482B}" destId="{D0E474C9-ECFA-46A4-86CB-C8F002BF4973}" srcOrd="0" destOrd="0" presId="urn:microsoft.com/office/officeart/2005/8/layout/default"/>
    <dgm:cxn modelId="{5B99D921-2093-4DD2-90CC-C188ED993B5D}" type="presParOf" srcId="{6FDDBE11-9011-4E74-A2C0-0CE635DA482B}" destId="{D6AD4CE0-4C8A-41CC-803B-6170CB500223}" srcOrd="1" destOrd="0" presId="urn:microsoft.com/office/officeart/2005/8/layout/default"/>
    <dgm:cxn modelId="{2FB0E9DB-2F07-4FE8-B25E-2B66A3B3C6E3}" type="presParOf" srcId="{6FDDBE11-9011-4E74-A2C0-0CE635DA482B}" destId="{4D1A80FE-DE7B-4B1D-B85B-BEFE0A632B5D}" srcOrd="2" destOrd="0" presId="urn:microsoft.com/office/officeart/2005/8/layout/default"/>
    <dgm:cxn modelId="{353C363D-E15A-4333-86A8-D8607E3BC559}" type="presParOf" srcId="{6FDDBE11-9011-4E74-A2C0-0CE635DA482B}" destId="{EE8B0915-DA99-49ED-B7E2-0717D4EB5375}" srcOrd="3" destOrd="0" presId="urn:microsoft.com/office/officeart/2005/8/layout/default"/>
    <dgm:cxn modelId="{11600148-9885-46A7-B8C2-C882419B8B2E}" type="presParOf" srcId="{6FDDBE11-9011-4E74-A2C0-0CE635DA482B}" destId="{5E3BC823-2118-4AAA-9B70-23E992303BFE}" srcOrd="4" destOrd="0" presId="urn:microsoft.com/office/officeart/2005/8/layout/default"/>
    <dgm:cxn modelId="{83578952-8749-41E3-8119-58A1307FB3D1}" type="presParOf" srcId="{6FDDBE11-9011-4E74-A2C0-0CE635DA482B}" destId="{DF4DFCE5-01C0-43D8-8484-EB6EBC69080A}" srcOrd="5" destOrd="0" presId="urn:microsoft.com/office/officeart/2005/8/layout/default"/>
    <dgm:cxn modelId="{A96DFB26-C4F2-4F7E-8F52-D1629ACCFE74}" type="presParOf" srcId="{6FDDBE11-9011-4E74-A2C0-0CE635DA482B}" destId="{B6A3ABAE-5091-452B-8580-8E83FE39BF94}" srcOrd="6" destOrd="0" presId="urn:microsoft.com/office/officeart/2005/8/layout/default"/>
    <dgm:cxn modelId="{F05F4AF4-66D9-45ED-BEC8-CE691B7B3D1F}" type="presParOf" srcId="{6FDDBE11-9011-4E74-A2C0-0CE635DA482B}" destId="{8B0242E0-3970-42ED-BF7B-99C3EBC64778}" srcOrd="7" destOrd="0" presId="urn:microsoft.com/office/officeart/2005/8/layout/default"/>
    <dgm:cxn modelId="{E98839F8-9B65-4BFA-A0C0-9368A6B6807C}" type="presParOf" srcId="{6FDDBE11-9011-4E74-A2C0-0CE635DA482B}" destId="{01A3E718-85E2-4A65-A581-868DB0641FE2}" srcOrd="8" destOrd="0" presId="urn:microsoft.com/office/officeart/2005/8/layout/default"/>
    <dgm:cxn modelId="{DD17FDC8-B119-4160-88A4-20D839882649}" type="presParOf" srcId="{6FDDBE11-9011-4E74-A2C0-0CE635DA482B}" destId="{40B10B57-D52C-4378-B093-EBC5D4C11FFC}" srcOrd="9" destOrd="0" presId="urn:microsoft.com/office/officeart/2005/8/layout/default"/>
    <dgm:cxn modelId="{7714B945-1444-4AB0-A951-CC4E4115E446}" type="presParOf" srcId="{6FDDBE11-9011-4E74-A2C0-0CE635DA482B}" destId="{7E0CE93A-EE25-4ADA-89E1-460BAE4445F5}" srcOrd="10" destOrd="0" presId="urn:microsoft.com/office/officeart/2005/8/layout/default"/>
    <dgm:cxn modelId="{464836D0-048D-47D9-A237-5A02B29A4B2E}" type="presParOf" srcId="{6FDDBE11-9011-4E74-A2C0-0CE635DA482B}" destId="{31CF3E27-F90C-432F-9931-E46CA6BD8924}" srcOrd="11" destOrd="0" presId="urn:microsoft.com/office/officeart/2005/8/layout/default"/>
    <dgm:cxn modelId="{AEDA3AEE-F0F0-44F3-B88F-5E14A8F9DFD3}" type="presParOf" srcId="{6FDDBE11-9011-4E74-A2C0-0CE635DA482B}" destId="{D4EF63C9-926F-45D8-8615-511DB6F9A8E4}" srcOrd="12" destOrd="0" presId="urn:microsoft.com/office/officeart/2005/8/layout/default"/>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474C9-ECFA-46A4-86CB-C8F002BF4973}">
      <dsp:nvSpPr>
        <dsp:cNvPr id="0" name=""/>
        <dsp:cNvSpPr/>
      </dsp:nvSpPr>
      <dsp:spPr>
        <a:xfrm>
          <a:off x="4633" y="899233"/>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Font typeface="Arial" pitchFamily="34" charset="0"/>
            <a:buNone/>
          </a:pPr>
          <a:r>
            <a:rPr lang="en-US" sz="4400" b="1" kern="1200" dirty="0">
              <a:solidFill>
                <a:schemeClr val="bg1"/>
              </a:solidFill>
              <a:latin typeface="+mj-lt"/>
            </a:rPr>
            <a:t>Sales and Revenue KPIs </a:t>
          </a:r>
          <a:endParaRPr lang="en-US" sz="4400" kern="1200" dirty="0"/>
        </a:p>
      </dsp:txBody>
      <dsp:txXfrm>
        <a:off x="4633" y="899233"/>
        <a:ext cx="3675912" cy="2205547"/>
      </dsp:txXfrm>
    </dsp:sp>
    <dsp:sp modelId="{4D1A80FE-DE7B-4B1D-B85B-BEFE0A632B5D}">
      <dsp:nvSpPr>
        <dsp:cNvPr id="0" name=""/>
        <dsp:cNvSpPr/>
      </dsp:nvSpPr>
      <dsp:spPr>
        <a:xfrm>
          <a:off x="4048137" y="899233"/>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Font typeface="Arial" pitchFamily="34" charset="0"/>
            <a:buNone/>
          </a:pPr>
          <a:r>
            <a:rPr lang="en-US" sz="4400" b="1" kern="1200" dirty="0">
              <a:solidFill>
                <a:schemeClr val="bg1"/>
              </a:solidFill>
              <a:latin typeface="+mj-lt"/>
            </a:rPr>
            <a:t>Customer KPIs </a:t>
          </a:r>
          <a:endParaRPr lang="en-US" sz="4400" kern="1200" dirty="0"/>
        </a:p>
      </dsp:txBody>
      <dsp:txXfrm>
        <a:off x="4048137" y="899233"/>
        <a:ext cx="3675912" cy="2205547"/>
      </dsp:txXfrm>
    </dsp:sp>
    <dsp:sp modelId="{5E3BC823-2118-4AAA-9B70-23E992303BFE}">
      <dsp:nvSpPr>
        <dsp:cNvPr id="0" name=""/>
        <dsp:cNvSpPr/>
      </dsp:nvSpPr>
      <dsp:spPr>
        <a:xfrm>
          <a:off x="8091640" y="899233"/>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Font typeface="Arial" pitchFamily="34" charset="0"/>
            <a:buNone/>
          </a:pPr>
          <a:r>
            <a:rPr lang="en-US" sz="4400" b="1" kern="1200" dirty="0">
              <a:solidFill>
                <a:schemeClr val="bg1"/>
              </a:solidFill>
              <a:latin typeface="+mj-lt"/>
            </a:rPr>
            <a:t>Order and Fulfillment KPIs </a:t>
          </a:r>
          <a:endParaRPr lang="en-US" sz="4400" kern="1200" dirty="0"/>
        </a:p>
      </dsp:txBody>
      <dsp:txXfrm>
        <a:off x="8091640" y="899233"/>
        <a:ext cx="3675912" cy="2205547"/>
      </dsp:txXfrm>
    </dsp:sp>
    <dsp:sp modelId="{B6A3ABAE-5091-452B-8580-8E83FE39BF94}">
      <dsp:nvSpPr>
        <dsp:cNvPr id="0" name=""/>
        <dsp:cNvSpPr/>
      </dsp:nvSpPr>
      <dsp:spPr>
        <a:xfrm>
          <a:off x="12135144" y="899233"/>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solidFill>
                <a:schemeClr val="bg1"/>
              </a:solidFill>
              <a:latin typeface="+mj-lt"/>
            </a:rPr>
            <a:t>Product and Category KPIs </a:t>
          </a:r>
          <a:endParaRPr lang="en-US" sz="4400" b="1" kern="1200" dirty="0">
            <a:solidFill>
              <a:schemeClr val="bg1"/>
            </a:solidFill>
            <a:latin typeface="+mj-lt"/>
          </a:endParaRPr>
        </a:p>
      </dsp:txBody>
      <dsp:txXfrm>
        <a:off x="12135144" y="899233"/>
        <a:ext cx="3675912" cy="2205547"/>
      </dsp:txXfrm>
    </dsp:sp>
    <dsp:sp modelId="{01A3E718-85E2-4A65-A581-868DB0641FE2}">
      <dsp:nvSpPr>
        <dsp:cNvPr id="0" name=""/>
        <dsp:cNvSpPr/>
      </dsp:nvSpPr>
      <dsp:spPr>
        <a:xfrm>
          <a:off x="2026385" y="3472372"/>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solidFill>
                <a:schemeClr val="bg1"/>
              </a:solidFill>
              <a:latin typeface="+mj-lt"/>
            </a:rPr>
            <a:t>Profitability KPIs </a:t>
          </a:r>
          <a:endParaRPr lang="en-US" sz="4400" b="1" kern="1200" dirty="0">
            <a:solidFill>
              <a:schemeClr val="bg1"/>
            </a:solidFill>
            <a:latin typeface="+mj-lt"/>
          </a:endParaRPr>
        </a:p>
      </dsp:txBody>
      <dsp:txXfrm>
        <a:off x="2026385" y="3472372"/>
        <a:ext cx="3675912" cy="2205547"/>
      </dsp:txXfrm>
    </dsp:sp>
    <dsp:sp modelId="{7E0CE93A-EE25-4ADA-89E1-460BAE4445F5}">
      <dsp:nvSpPr>
        <dsp:cNvPr id="0" name=""/>
        <dsp:cNvSpPr/>
      </dsp:nvSpPr>
      <dsp:spPr>
        <a:xfrm>
          <a:off x="6069888" y="3472372"/>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solidFill>
                <a:schemeClr val="bg1"/>
              </a:solidFill>
              <a:latin typeface="+mj-lt"/>
            </a:rPr>
            <a:t>Operational KPIs </a:t>
          </a:r>
          <a:endParaRPr lang="en-US" sz="4400" b="1" kern="1200" dirty="0">
            <a:solidFill>
              <a:schemeClr val="bg1"/>
            </a:solidFill>
            <a:latin typeface="+mj-lt"/>
            <a:sym typeface="HK Grotesk"/>
          </a:endParaRPr>
        </a:p>
      </dsp:txBody>
      <dsp:txXfrm>
        <a:off x="6069888" y="3472372"/>
        <a:ext cx="3675912" cy="2205547"/>
      </dsp:txXfrm>
    </dsp:sp>
    <dsp:sp modelId="{D4EF63C9-926F-45D8-8615-511DB6F9A8E4}">
      <dsp:nvSpPr>
        <dsp:cNvPr id="0" name=""/>
        <dsp:cNvSpPr/>
      </dsp:nvSpPr>
      <dsp:spPr>
        <a:xfrm>
          <a:off x="10113392" y="3472372"/>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solidFill>
                <a:schemeClr val="bg1"/>
              </a:solidFill>
              <a:latin typeface="+mj-lt"/>
            </a:rPr>
            <a:t>Market and Regional KPIs </a:t>
          </a:r>
          <a:endParaRPr lang="en-US" sz="4400" b="1" kern="1200" dirty="0">
            <a:solidFill>
              <a:schemeClr val="bg1"/>
            </a:solidFill>
            <a:latin typeface="+mj-lt"/>
          </a:endParaRPr>
        </a:p>
      </dsp:txBody>
      <dsp:txXfrm>
        <a:off x="10113392" y="3472372"/>
        <a:ext cx="3675912" cy="22055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03591-2B82-4F26-A335-3F1FA6E6AF37}" type="datetimeFigureOut">
              <a:rPr lang="en-US" smtClean="0"/>
              <a:t>1/20/2025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D23B5D-D54C-47EE-9049-636212EBE0B5}" type="slidenum">
              <a:rPr lang="en-US" smtClean="0"/>
              <a:t>‹#›</a:t>
            </a:fld>
            <a:endParaRPr lang="en-US"/>
          </a:p>
        </p:txBody>
      </p:sp>
    </p:spTree>
    <p:extLst>
      <p:ext uri="{BB962C8B-B14F-4D97-AF65-F5344CB8AC3E}">
        <p14:creationId xmlns:p14="http://schemas.microsoft.com/office/powerpoint/2010/main" val="3582098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3</a:t>
            </a:fld>
            <a:endParaRPr lang="en-US"/>
          </a:p>
        </p:txBody>
      </p:sp>
    </p:spTree>
    <p:extLst>
      <p:ext uri="{BB962C8B-B14F-4D97-AF65-F5344CB8AC3E}">
        <p14:creationId xmlns:p14="http://schemas.microsoft.com/office/powerpoint/2010/main" val="172105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4</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14</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15</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16</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17</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18</a:t>
            </a:fld>
            <a:endParaRPr lang="en-US"/>
          </a:p>
        </p:txBody>
      </p:sp>
    </p:spTree>
    <p:extLst>
      <p:ext uri="{BB962C8B-B14F-4D97-AF65-F5344CB8AC3E}">
        <p14:creationId xmlns:p14="http://schemas.microsoft.com/office/powerpoint/2010/main" val="400899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5.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datasets/shashwatwork/dataco-smart-supply-chain-for-big-data-analysis" TargetMode="External"/><Relationship Id="rId13"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6.png"/><Relationship Id="rId12" Type="http://schemas.microsoft.com/office/2007/relationships/hdphoto" Target="../media/hdphoto3.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5.jpe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a:off x="3962400" y="-114949"/>
            <a:ext cx="10591800" cy="10287000"/>
          </a:xfrm>
          <a:prstGeom prst="flowChartInputOutput">
            <a:avLst/>
          </a:prstGeom>
          <a:blipFill>
            <a:blip r:embed="rId3"/>
            <a:stretch>
              <a:fillRect/>
            </a:stretch>
          </a:blipFill>
        </p:spPr>
        <p:txBody>
          <a:bodyPr/>
          <a:lstStyle/>
          <a:p>
            <a:endParaRPr lang="en-US"/>
          </a:p>
        </p:txBody>
      </p:sp>
      <p:sp>
        <p:nvSpPr>
          <p:cNvPr id="6" name="TextBox 6"/>
          <p:cNvSpPr txBox="1"/>
          <p:nvPr/>
        </p:nvSpPr>
        <p:spPr>
          <a:xfrm>
            <a:off x="4725061" y="3694385"/>
            <a:ext cx="8984736" cy="1449115"/>
          </a:xfrm>
          <a:prstGeom prst="rect">
            <a:avLst/>
          </a:prstGeom>
        </p:spPr>
        <p:txBody>
          <a:bodyPr lIns="0" tIns="0" rIns="0" bIns="0" rtlCol="0" anchor="t">
            <a:spAutoFit/>
          </a:bodyPr>
          <a:lstStyle/>
          <a:p>
            <a:pPr algn="ctr">
              <a:lnSpc>
                <a:spcPts val="11307"/>
              </a:lnSpc>
            </a:pPr>
            <a:r>
              <a:rPr lang="en-US" sz="10006" b="1" dirty="0">
                <a:solidFill>
                  <a:srgbClr val="FFFFFF"/>
                </a:solidFill>
                <a:ea typeface="Glacial Indifference Bold"/>
                <a:cs typeface="Glacial Indifference Bold"/>
                <a:sym typeface="Glacial Indifference Bold"/>
              </a:rPr>
              <a:t>SUPPLY CHAIN</a:t>
            </a:r>
          </a:p>
        </p:txBody>
      </p:sp>
      <p:sp>
        <p:nvSpPr>
          <p:cNvPr id="4" name="TextBox 4"/>
          <p:cNvSpPr txBox="1"/>
          <p:nvPr/>
        </p:nvSpPr>
        <p:spPr>
          <a:xfrm>
            <a:off x="6477000" y="5121729"/>
            <a:ext cx="8706259" cy="534698"/>
          </a:xfrm>
          <a:prstGeom prst="rect">
            <a:avLst/>
          </a:prstGeom>
        </p:spPr>
        <p:txBody>
          <a:bodyPr wrap="square" lIns="0" tIns="0" rIns="0" bIns="0" rtlCol="0" anchor="t">
            <a:spAutoFit/>
          </a:bodyPr>
          <a:lstStyle/>
          <a:p>
            <a:pPr algn="ctr">
              <a:lnSpc>
                <a:spcPts val="4570"/>
              </a:lnSpc>
            </a:pPr>
            <a:r>
              <a:rPr lang="en-US" sz="2400" dirty="0">
                <a:solidFill>
                  <a:srgbClr val="FFFFFF"/>
                </a:solidFill>
                <a:ea typeface="HK Grotesk"/>
                <a:cs typeface="HK Grotesk"/>
                <a:sym typeface="HK Grotesk"/>
              </a:rPr>
              <a:t>DATASET ANALYSIS PROPOSAL</a:t>
            </a:r>
          </a:p>
        </p:txBody>
      </p:sp>
      <p:pic>
        <p:nvPicPr>
          <p:cNvPr id="8" name="Picture 7"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7034"/>
          <a:stretch/>
        </p:blipFill>
        <p:spPr>
          <a:xfrm>
            <a:off x="2061291" y="5504027"/>
            <a:ext cx="3733800" cy="3583527"/>
          </a:xfrm>
          <a:prstGeom prst="rect">
            <a:avLst/>
          </a:prstGeom>
        </p:spPr>
      </p:pic>
      <p:sp>
        <p:nvSpPr>
          <p:cNvPr id="9" name="TextBox 4"/>
          <p:cNvSpPr txBox="1"/>
          <p:nvPr/>
        </p:nvSpPr>
        <p:spPr>
          <a:xfrm>
            <a:off x="3733800" y="5504027"/>
            <a:ext cx="8706259" cy="1124603"/>
          </a:xfrm>
          <a:prstGeom prst="rect">
            <a:avLst/>
          </a:prstGeom>
        </p:spPr>
        <p:txBody>
          <a:bodyPr wrap="square" lIns="0" tIns="0" rIns="0" bIns="0" rtlCol="0" anchor="t">
            <a:spAutoFit/>
          </a:bodyPr>
          <a:lstStyle/>
          <a:p>
            <a:pPr algn="r">
              <a:lnSpc>
                <a:spcPts val="4570"/>
              </a:lnSpc>
            </a:pPr>
            <a:r>
              <a:rPr lang="en-US" sz="2400" dirty="0">
                <a:solidFill>
                  <a:srgbClr val="FFFFFF"/>
                </a:solidFill>
                <a:ea typeface="HK Grotesk"/>
                <a:cs typeface="HK Grotesk"/>
                <a:sym typeface="HK Grotesk"/>
              </a:rPr>
              <a:t>BY POWER BI</a:t>
            </a:r>
            <a:br>
              <a:rPr lang="en-US" sz="2400" dirty="0">
                <a:solidFill>
                  <a:srgbClr val="FFFFFF"/>
                </a:solidFill>
                <a:ea typeface="HK Grotesk"/>
                <a:cs typeface="HK Grotesk"/>
                <a:sym typeface="HK Grotesk"/>
              </a:rPr>
            </a:br>
            <a:endParaRPr lang="en-US" sz="2400" dirty="0">
              <a:solidFill>
                <a:srgbClr val="FFFFFF"/>
              </a:solidFill>
              <a:ea typeface="HK Grotesk"/>
              <a:cs typeface="HK Grotesk"/>
              <a:sym typeface="HK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p:cNvSpPr txBox="1"/>
          <p:nvPr/>
        </p:nvSpPr>
        <p:spPr>
          <a:xfrm>
            <a:off x="1447800" y="2661445"/>
            <a:ext cx="14554200" cy="1015663"/>
          </a:xfrm>
          <a:prstGeom prst="rect">
            <a:avLst/>
          </a:prstGeom>
        </p:spPr>
        <p:txBody>
          <a:bodyPr wrap="square" lIns="0" tIns="0" rIns="0" bIns="0" rtlCol="0" anchor="t">
            <a:spAutoFit/>
          </a:bodyPr>
          <a:lstStyle/>
          <a:p>
            <a:r>
              <a:rPr lang="en-US" sz="3600" b="1" dirty="0">
                <a:solidFill>
                  <a:srgbClr val="1DDDDD"/>
                </a:solidFill>
                <a:latin typeface="+mj-lt"/>
              </a:rPr>
              <a:t>Product and Category KPIs </a:t>
            </a:r>
          </a:p>
          <a:p>
            <a:endParaRPr lang="en-US" sz="3000" dirty="0">
              <a:solidFill>
                <a:schemeClr val="bg1"/>
              </a:solidFill>
              <a:latin typeface="+mj-lt"/>
              <a:ea typeface="HK Grotesk"/>
              <a:cs typeface="HK Grotesk"/>
              <a:sym typeface="HK Grotesk"/>
            </a:endParaRPr>
          </a:p>
        </p:txBody>
      </p:sp>
      <p:grpSp>
        <p:nvGrpSpPr>
          <p:cNvPr id="7" name="Group 6"/>
          <p:cNvGrpSpPr/>
          <p:nvPr/>
        </p:nvGrpSpPr>
        <p:grpSpPr>
          <a:xfrm>
            <a:off x="8610600" y="8952202"/>
            <a:ext cx="9753600" cy="1275705"/>
            <a:chOff x="8610600" y="8952202"/>
            <a:chExt cx="9753600" cy="1275705"/>
          </a:xfrm>
        </p:grpSpPr>
        <p:grpSp>
          <p:nvGrpSpPr>
            <p:cNvPr id="8" name="Group 7"/>
            <p:cNvGrpSpPr/>
            <p:nvPr/>
          </p:nvGrpSpPr>
          <p:grpSpPr>
            <a:xfrm>
              <a:off x="8610600" y="9124297"/>
              <a:ext cx="9753600" cy="1103610"/>
              <a:chOff x="8534400" y="190500"/>
              <a:chExt cx="9753600" cy="1103610"/>
            </a:xfrm>
          </p:grpSpPr>
          <p:pic>
            <p:nvPicPr>
              <p:cNvPr id="10" name="Picture 9"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Rectangle 3">
            <a:extLst>
              <a:ext uri="{FF2B5EF4-FFF2-40B4-BE49-F238E27FC236}">
                <a16:creationId xmlns:a16="http://schemas.microsoft.com/office/drawing/2014/main" id="{3EF07266-A052-48EB-F479-065071BC701A}"/>
              </a:ext>
            </a:extLst>
          </p:cNvPr>
          <p:cNvSpPr/>
          <p:nvPr/>
        </p:nvSpPr>
        <p:spPr>
          <a:xfrm>
            <a:off x="2683813" y="3642360"/>
            <a:ext cx="4254718" cy="46712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88AD985-B759-97CC-7078-0137041223F4}"/>
              </a:ext>
            </a:extLst>
          </p:cNvPr>
          <p:cNvSpPr/>
          <p:nvPr/>
        </p:nvSpPr>
        <p:spPr>
          <a:xfrm>
            <a:off x="7195589" y="3642362"/>
            <a:ext cx="4254719" cy="46712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C3BE5C-EC31-744E-9182-4282DDE216D3}"/>
              </a:ext>
            </a:extLst>
          </p:cNvPr>
          <p:cNvSpPr/>
          <p:nvPr/>
        </p:nvSpPr>
        <p:spPr>
          <a:xfrm>
            <a:off x="11707366" y="3642362"/>
            <a:ext cx="4254719" cy="46712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5E39BEC-D796-AEBF-FDE8-D7D7223FBEB9}"/>
              </a:ext>
            </a:extLst>
          </p:cNvPr>
          <p:cNvSpPr txBox="1"/>
          <p:nvPr/>
        </p:nvSpPr>
        <p:spPr>
          <a:xfrm>
            <a:off x="3002703" y="4055359"/>
            <a:ext cx="3307332" cy="461665"/>
          </a:xfrm>
          <a:prstGeom prst="rect">
            <a:avLst/>
          </a:prstGeom>
          <a:noFill/>
        </p:spPr>
        <p:txBody>
          <a:bodyPr wrap="square" rtlCol="0">
            <a:spAutoFit/>
          </a:bodyPr>
          <a:lstStyle/>
          <a:p>
            <a:r>
              <a:rPr lang="en-US" sz="2400" b="1" kern="0" dirty="0">
                <a:solidFill>
                  <a:schemeClr val="bg1"/>
                </a:solidFill>
                <a:latin typeface="Times New Roman" panose="02020603050405020304" pitchFamily="18" charset="0"/>
              </a:rPr>
              <a:t>1-Top Selling Products</a:t>
            </a:r>
          </a:p>
        </p:txBody>
      </p:sp>
      <p:sp>
        <p:nvSpPr>
          <p:cNvPr id="16" name="TextBox 15">
            <a:extLst>
              <a:ext uri="{FF2B5EF4-FFF2-40B4-BE49-F238E27FC236}">
                <a16:creationId xmlns:a16="http://schemas.microsoft.com/office/drawing/2014/main" id="{F26A77B6-FB82-E955-2E38-C6289A8621EA}"/>
              </a:ext>
            </a:extLst>
          </p:cNvPr>
          <p:cNvSpPr txBox="1"/>
          <p:nvPr/>
        </p:nvSpPr>
        <p:spPr>
          <a:xfrm>
            <a:off x="2977338" y="4772165"/>
            <a:ext cx="3571515" cy="2677656"/>
          </a:xfrm>
          <a:prstGeom prst="rect">
            <a:avLst/>
          </a:prstGeom>
          <a:noFill/>
        </p:spPr>
        <p:txBody>
          <a:bodyPr wrap="square" rtlCol="0">
            <a:spAutoFit/>
          </a:bodyPr>
          <a:lstStyle/>
          <a:p>
            <a:r>
              <a:rPr lang="en-US" sz="2400" b="1" kern="0" dirty="0">
                <a:solidFill>
                  <a:schemeClr val="bg1"/>
                </a:solidFill>
                <a:highlight>
                  <a:srgbClr val="008000"/>
                </a:highlight>
                <a:latin typeface="Times New Roman" panose="02020603050405020304" pitchFamily="18" charset="0"/>
              </a:rPr>
              <a:t>Description</a:t>
            </a:r>
            <a:r>
              <a:rPr lang="en-US" sz="2400" b="1" kern="0" dirty="0">
                <a:solidFill>
                  <a:schemeClr val="bg1"/>
                </a:solidFill>
                <a:latin typeface="Times New Roman" panose="02020603050405020304" pitchFamily="18" charset="0"/>
              </a:rPr>
              <a:t>: The products with the highest sales.</a:t>
            </a:r>
          </a:p>
          <a:p>
            <a:endParaRPr lang="en-US" sz="2400" b="1" kern="0" dirty="0">
              <a:solidFill>
                <a:schemeClr val="bg1"/>
              </a:solidFill>
              <a:latin typeface="Times New Roman" panose="02020603050405020304" pitchFamily="18" charset="0"/>
            </a:endParaRPr>
          </a:p>
          <a:p>
            <a:r>
              <a:rPr lang="en-US" sz="2400" b="1" kern="0" dirty="0">
                <a:solidFill>
                  <a:schemeClr val="bg1"/>
                </a:solidFill>
                <a:highlight>
                  <a:srgbClr val="008000"/>
                </a:highlight>
                <a:latin typeface="Times New Roman" panose="02020603050405020304" pitchFamily="18" charset="0"/>
              </a:rPr>
              <a:t>Calculation</a:t>
            </a:r>
            <a:r>
              <a:rPr lang="en-US" sz="2400" b="1" kern="0" dirty="0">
                <a:solidFill>
                  <a:schemeClr val="bg1"/>
                </a:solidFill>
                <a:latin typeface="Times New Roman" panose="02020603050405020304" pitchFamily="18" charset="0"/>
              </a:rPr>
              <a:t>: Identify products with the highest Sales.</a:t>
            </a:r>
          </a:p>
        </p:txBody>
      </p:sp>
      <p:sp>
        <p:nvSpPr>
          <p:cNvPr id="17" name="TextBox 16">
            <a:extLst>
              <a:ext uri="{FF2B5EF4-FFF2-40B4-BE49-F238E27FC236}">
                <a16:creationId xmlns:a16="http://schemas.microsoft.com/office/drawing/2014/main" id="{A524E7BB-8908-CA0F-7ED9-74E9560755F6}"/>
              </a:ext>
            </a:extLst>
          </p:cNvPr>
          <p:cNvSpPr txBox="1"/>
          <p:nvPr/>
        </p:nvSpPr>
        <p:spPr>
          <a:xfrm>
            <a:off x="7554608" y="3993804"/>
            <a:ext cx="3280334" cy="461665"/>
          </a:xfrm>
          <a:prstGeom prst="rect">
            <a:avLst/>
          </a:prstGeom>
          <a:noFill/>
        </p:spPr>
        <p:txBody>
          <a:bodyPr wrap="square" rtlCol="0">
            <a:spAutoFit/>
          </a:bodyPr>
          <a:lstStyle/>
          <a:p>
            <a:r>
              <a:rPr lang="en-US" sz="2400" b="1" kern="0" dirty="0">
                <a:solidFill>
                  <a:schemeClr val="bg1"/>
                </a:solidFill>
                <a:latin typeface="Times New Roman" panose="02020603050405020304" pitchFamily="18" charset="0"/>
              </a:rPr>
              <a:t>2- Product Return Rate</a:t>
            </a:r>
          </a:p>
        </p:txBody>
      </p:sp>
      <p:sp>
        <p:nvSpPr>
          <p:cNvPr id="18" name="TextBox 17">
            <a:extLst>
              <a:ext uri="{FF2B5EF4-FFF2-40B4-BE49-F238E27FC236}">
                <a16:creationId xmlns:a16="http://schemas.microsoft.com/office/drawing/2014/main" id="{1336F7E1-34C5-CCF3-F47D-25E6CE811171}"/>
              </a:ext>
            </a:extLst>
          </p:cNvPr>
          <p:cNvSpPr txBox="1"/>
          <p:nvPr/>
        </p:nvSpPr>
        <p:spPr>
          <a:xfrm>
            <a:off x="7554608" y="4772165"/>
            <a:ext cx="3678204" cy="2677656"/>
          </a:xfrm>
          <a:prstGeom prst="rect">
            <a:avLst/>
          </a:prstGeom>
          <a:noFill/>
        </p:spPr>
        <p:txBody>
          <a:bodyPr wrap="square" rtlCol="0">
            <a:spAutoFit/>
          </a:bodyPr>
          <a:lstStyle/>
          <a:p>
            <a:r>
              <a:rPr lang="en-US" sz="2400" b="1" kern="0" dirty="0">
                <a:solidFill>
                  <a:schemeClr val="bg1"/>
                </a:solidFill>
                <a:highlight>
                  <a:srgbClr val="008000"/>
                </a:highlight>
                <a:latin typeface="Times New Roman" panose="02020603050405020304" pitchFamily="18" charset="0"/>
              </a:rPr>
              <a:t>Description</a:t>
            </a:r>
            <a:r>
              <a:rPr lang="en-US" sz="2400" b="1" kern="0" dirty="0">
                <a:solidFill>
                  <a:schemeClr val="bg1"/>
                </a:solidFill>
                <a:latin typeface="Times New Roman" panose="02020603050405020304" pitchFamily="18" charset="0"/>
              </a:rPr>
              <a:t>: The percentage of products returned by customers.</a:t>
            </a:r>
          </a:p>
          <a:p>
            <a:endParaRPr lang="ar-EG" sz="2400" b="1" kern="0" dirty="0">
              <a:solidFill>
                <a:schemeClr val="bg1"/>
              </a:solidFill>
              <a:latin typeface="Times New Roman" panose="02020603050405020304" pitchFamily="18" charset="0"/>
            </a:endParaRPr>
          </a:p>
          <a:p>
            <a:r>
              <a:rPr lang="en-US" sz="2400" b="1" kern="0" dirty="0">
                <a:solidFill>
                  <a:schemeClr val="bg1"/>
                </a:solidFill>
                <a:highlight>
                  <a:srgbClr val="008000"/>
                </a:highlight>
                <a:latin typeface="Times New Roman" panose="02020603050405020304" pitchFamily="18" charset="0"/>
              </a:rPr>
              <a:t>Calculation</a:t>
            </a:r>
            <a:r>
              <a:rPr lang="en-US" sz="2400" b="1" kern="0" dirty="0">
                <a:solidFill>
                  <a:schemeClr val="bg1"/>
                </a:solidFill>
                <a:latin typeface="Times New Roman" panose="02020603050405020304" pitchFamily="18" charset="0"/>
              </a:rPr>
              <a:t>: (Number of Returned Products / Total Products Sold) * 100.</a:t>
            </a:r>
          </a:p>
        </p:txBody>
      </p:sp>
      <p:sp>
        <p:nvSpPr>
          <p:cNvPr id="19" name="TextBox 18">
            <a:extLst>
              <a:ext uri="{FF2B5EF4-FFF2-40B4-BE49-F238E27FC236}">
                <a16:creationId xmlns:a16="http://schemas.microsoft.com/office/drawing/2014/main" id="{C182DD5F-D42A-12E7-01E6-F1BA2A6FB86C}"/>
              </a:ext>
            </a:extLst>
          </p:cNvPr>
          <p:cNvSpPr txBox="1"/>
          <p:nvPr/>
        </p:nvSpPr>
        <p:spPr>
          <a:xfrm>
            <a:off x="12025684" y="3967861"/>
            <a:ext cx="3578503" cy="461665"/>
          </a:xfrm>
          <a:prstGeom prst="rect">
            <a:avLst/>
          </a:prstGeom>
          <a:noFill/>
        </p:spPr>
        <p:txBody>
          <a:bodyPr wrap="square" rtlCol="0">
            <a:spAutoFit/>
          </a:bodyPr>
          <a:lstStyle/>
          <a:p>
            <a:r>
              <a:rPr lang="en-US" sz="2400" b="1" kern="0" dirty="0">
                <a:solidFill>
                  <a:schemeClr val="bg1"/>
                </a:solidFill>
                <a:latin typeface="Times New Roman" panose="02020603050405020304" pitchFamily="18" charset="0"/>
              </a:rPr>
              <a:t>3- Category Performance</a:t>
            </a:r>
          </a:p>
        </p:txBody>
      </p:sp>
      <p:sp>
        <p:nvSpPr>
          <p:cNvPr id="20" name="TextBox 19">
            <a:extLst>
              <a:ext uri="{FF2B5EF4-FFF2-40B4-BE49-F238E27FC236}">
                <a16:creationId xmlns:a16="http://schemas.microsoft.com/office/drawing/2014/main" id="{C49A919E-8FDA-C57D-FB37-A4F3A135101B}"/>
              </a:ext>
            </a:extLst>
          </p:cNvPr>
          <p:cNvSpPr txBox="1"/>
          <p:nvPr/>
        </p:nvSpPr>
        <p:spPr>
          <a:xfrm>
            <a:off x="12029187" y="4702300"/>
            <a:ext cx="3575000" cy="2677656"/>
          </a:xfrm>
          <a:prstGeom prst="rect">
            <a:avLst/>
          </a:prstGeom>
          <a:noFill/>
        </p:spPr>
        <p:txBody>
          <a:bodyPr wrap="square" rtlCol="0">
            <a:spAutoFit/>
          </a:bodyPr>
          <a:lstStyle/>
          <a:p>
            <a:r>
              <a:rPr lang="en-US" sz="2400" b="1" kern="0" dirty="0">
                <a:solidFill>
                  <a:schemeClr val="bg1"/>
                </a:solidFill>
                <a:highlight>
                  <a:srgbClr val="008000"/>
                </a:highlight>
                <a:latin typeface="Times New Roman" panose="02020603050405020304" pitchFamily="18" charset="0"/>
              </a:rPr>
              <a:t>Description</a:t>
            </a:r>
            <a:r>
              <a:rPr lang="en-US" sz="2400" b="1" kern="0" dirty="0">
                <a:solidFill>
                  <a:schemeClr val="bg1"/>
                </a:solidFill>
                <a:latin typeface="Times New Roman" panose="02020603050405020304" pitchFamily="18" charset="0"/>
              </a:rPr>
              <a:t>: The sales performance of each product category.</a:t>
            </a:r>
          </a:p>
          <a:p>
            <a:endParaRPr lang="en-US" sz="2400" b="1" kern="0" dirty="0">
              <a:solidFill>
                <a:schemeClr val="bg1"/>
              </a:solidFill>
              <a:latin typeface="Times New Roman" panose="02020603050405020304" pitchFamily="18" charset="0"/>
            </a:endParaRPr>
          </a:p>
          <a:p>
            <a:r>
              <a:rPr lang="en-US" sz="2400" b="1" kern="0" dirty="0">
                <a:solidFill>
                  <a:schemeClr val="bg1"/>
                </a:solidFill>
                <a:highlight>
                  <a:srgbClr val="008000"/>
                </a:highlight>
                <a:latin typeface="Times New Roman" panose="02020603050405020304" pitchFamily="18" charset="0"/>
              </a:rPr>
              <a:t>Calculation</a:t>
            </a:r>
            <a:r>
              <a:rPr lang="en-US" sz="2400" b="1" kern="0" dirty="0">
                <a:solidFill>
                  <a:schemeClr val="bg1"/>
                </a:solidFill>
                <a:latin typeface="Times New Roman" panose="02020603050405020304" pitchFamily="18" charset="0"/>
              </a:rPr>
              <a:t>:</a:t>
            </a:r>
            <a:r>
              <a:rPr lang="ar-EG" sz="2400" b="1" kern="0" dirty="0">
                <a:solidFill>
                  <a:schemeClr val="bg1"/>
                </a:solidFill>
                <a:latin typeface="Times New Roman" panose="02020603050405020304" pitchFamily="18" charset="0"/>
              </a:rPr>
              <a:t> </a:t>
            </a:r>
            <a:r>
              <a:rPr lang="en-US" sz="2400" b="1" kern="0" dirty="0">
                <a:solidFill>
                  <a:schemeClr val="bg1"/>
                </a:solidFill>
                <a:latin typeface="Times New Roman" panose="02020603050405020304" pitchFamily="18" charset="0"/>
              </a:rPr>
              <a:t>Sum of Sales for each Category Id or Category Name.</a:t>
            </a:r>
          </a:p>
        </p:txBody>
      </p:sp>
    </p:spTree>
    <p:extLst>
      <p:ext uri="{BB962C8B-B14F-4D97-AF65-F5344CB8AC3E}">
        <p14:creationId xmlns:p14="http://schemas.microsoft.com/office/powerpoint/2010/main" val="205529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7FFAC-CF1E-C6B1-E9CD-F4BB441F6A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5DC2A01-2314-A6F6-525F-FE96BCE0A684}"/>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a:extLst>
              <a:ext uri="{FF2B5EF4-FFF2-40B4-BE49-F238E27FC236}">
                <a16:creationId xmlns:a16="http://schemas.microsoft.com/office/drawing/2014/main" id="{DC8ED1AD-BF6D-9B7C-E4AC-EFF00C7E39B5}"/>
              </a:ext>
            </a:extLst>
          </p:cNvPr>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a:extLst>
              <a:ext uri="{FF2B5EF4-FFF2-40B4-BE49-F238E27FC236}">
                <a16:creationId xmlns:a16="http://schemas.microsoft.com/office/drawing/2014/main" id="{079C1E66-96D4-6F56-9D1B-8E07B398F939}"/>
              </a:ext>
            </a:extLst>
          </p:cNvPr>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Glacial Indifference Bold"/>
                <a:ea typeface="Glacial Indifference Bold"/>
                <a:cs typeface="Glacial Indifference Bold"/>
                <a:sym typeface="Glacial Indifference Bold"/>
              </a:rPr>
              <a:t>Key Performance Indicators (KPIs) according to our data</a:t>
            </a:r>
          </a:p>
        </p:txBody>
      </p:sp>
      <p:pic>
        <p:nvPicPr>
          <p:cNvPr id="11" name="Picture 10">
            <a:extLst>
              <a:ext uri="{FF2B5EF4-FFF2-40B4-BE49-F238E27FC236}">
                <a16:creationId xmlns:a16="http://schemas.microsoft.com/office/drawing/2014/main" id="{140E4F92-D8B6-D6EC-F431-8DAA5F620084}"/>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a:extLst>
              <a:ext uri="{FF2B5EF4-FFF2-40B4-BE49-F238E27FC236}">
                <a16:creationId xmlns:a16="http://schemas.microsoft.com/office/drawing/2014/main" id="{EFB896BE-FBDD-55CC-3856-4727F42A41B5}"/>
              </a:ext>
            </a:extLst>
          </p:cNvPr>
          <p:cNvSpPr txBox="1"/>
          <p:nvPr/>
        </p:nvSpPr>
        <p:spPr>
          <a:xfrm>
            <a:off x="1453354" y="2400300"/>
            <a:ext cx="14554200" cy="615553"/>
          </a:xfrm>
          <a:prstGeom prst="rect">
            <a:avLst/>
          </a:prstGeom>
        </p:spPr>
        <p:txBody>
          <a:bodyPr wrap="square" lIns="0" tIns="0" rIns="0" bIns="0" rtlCol="0" anchor="t">
            <a:spAutoFit/>
          </a:bodyPr>
          <a:lstStyle/>
          <a:p>
            <a:r>
              <a:rPr lang="en-US" sz="4000" b="1" dirty="0">
                <a:solidFill>
                  <a:srgbClr val="1DDDDD"/>
                </a:solidFill>
              </a:rPr>
              <a:t>Profitability KPIs </a:t>
            </a:r>
          </a:p>
        </p:txBody>
      </p:sp>
      <p:grpSp>
        <p:nvGrpSpPr>
          <p:cNvPr id="7" name="Group 6">
            <a:extLst>
              <a:ext uri="{FF2B5EF4-FFF2-40B4-BE49-F238E27FC236}">
                <a16:creationId xmlns:a16="http://schemas.microsoft.com/office/drawing/2014/main" id="{978F3DDB-05D3-0FC5-8AC4-9C390F014406}"/>
              </a:ext>
            </a:extLst>
          </p:cNvPr>
          <p:cNvGrpSpPr/>
          <p:nvPr/>
        </p:nvGrpSpPr>
        <p:grpSpPr>
          <a:xfrm>
            <a:off x="8610600" y="8952202"/>
            <a:ext cx="9753600" cy="1228504"/>
            <a:chOff x="8610600" y="8952202"/>
            <a:chExt cx="9753600" cy="1228504"/>
          </a:xfrm>
        </p:grpSpPr>
        <p:grpSp>
          <p:nvGrpSpPr>
            <p:cNvPr id="8" name="Group 7">
              <a:extLst>
                <a:ext uri="{FF2B5EF4-FFF2-40B4-BE49-F238E27FC236}">
                  <a16:creationId xmlns:a16="http://schemas.microsoft.com/office/drawing/2014/main" id="{9879939D-F3DB-9466-32DE-2ADAF09DE0AD}"/>
                </a:ext>
              </a:extLst>
            </p:cNvPr>
            <p:cNvGrpSpPr/>
            <p:nvPr/>
          </p:nvGrpSpPr>
          <p:grpSpPr>
            <a:xfrm>
              <a:off x="8610600" y="9124297"/>
              <a:ext cx="9753600" cy="1056409"/>
              <a:chOff x="8534400" y="190500"/>
              <a:chExt cx="9753600" cy="1056409"/>
            </a:xfrm>
          </p:grpSpPr>
          <p:pic>
            <p:nvPicPr>
              <p:cNvPr id="10" name="Picture 9" descr="A yellow rectangular objects on a black background&#10;&#10;Description automatically generated">
                <a:extLst>
                  <a:ext uri="{FF2B5EF4-FFF2-40B4-BE49-F238E27FC236}">
                    <a16:creationId xmlns:a16="http://schemas.microsoft.com/office/drawing/2014/main" id="{7BFF3A2A-A8BE-D0EC-91C3-F9D88B82BF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a:extLst>
                  <a:ext uri="{FF2B5EF4-FFF2-40B4-BE49-F238E27FC236}">
                    <a16:creationId xmlns:a16="http://schemas.microsoft.com/office/drawing/2014/main" id="{41155231-2373-FCF5-62D1-E7EB3556DCD1}"/>
                  </a:ext>
                </a:extLst>
              </p:cNvPr>
              <p:cNvSpPr txBox="1"/>
              <p:nvPr/>
            </p:nvSpPr>
            <p:spPr>
              <a:xfrm>
                <a:off x="8534400" y="704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a:extLst>
                  <a:ext uri="{FF2B5EF4-FFF2-40B4-BE49-F238E27FC236}">
                    <a16:creationId xmlns:a16="http://schemas.microsoft.com/office/drawing/2014/main" id="{02AF97B7-E6C0-2EAA-E1B7-251095232261}"/>
                  </a:ext>
                </a:extLst>
              </p:cNvPr>
              <p:cNvSpPr txBox="1"/>
              <p:nvPr/>
            </p:nvSpPr>
            <p:spPr>
              <a:xfrm>
                <a:off x="8743541" y="323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a:extLst>
                <a:ext uri="{FF2B5EF4-FFF2-40B4-BE49-F238E27FC236}">
                  <a16:creationId xmlns:a16="http://schemas.microsoft.com/office/drawing/2014/main" id="{E45A8186-7975-0BAF-847F-3527F3F65FA8}"/>
                </a:ext>
              </a:extLst>
            </p:cNvPr>
            <p:cNvSpPr txBox="1"/>
            <p:nvPr/>
          </p:nvSpPr>
          <p:spPr>
            <a:xfrm>
              <a:off x="9067800" y="8952202"/>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Rectangle 3">
            <a:extLst>
              <a:ext uri="{FF2B5EF4-FFF2-40B4-BE49-F238E27FC236}">
                <a16:creationId xmlns:a16="http://schemas.microsoft.com/office/drawing/2014/main" id="{D581E9A6-80D9-F72D-BBBD-EB85EBFB00D9}"/>
              </a:ext>
            </a:extLst>
          </p:cNvPr>
          <p:cNvSpPr/>
          <p:nvPr/>
        </p:nvSpPr>
        <p:spPr>
          <a:xfrm>
            <a:off x="2538562" y="3551976"/>
            <a:ext cx="5271930" cy="4482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5E5F182-DBA6-1AE7-0BF5-64960772340D}"/>
              </a:ext>
            </a:extLst>
          </p:cNvPr>
          <p:cNvSpPr/>
          <p:nvPr/>
        </p:nvSpPr>
        <p:spPr>
          <a:xfrm>
            <a:off x="9695695" y="3551976"/>
            <a:ext cx="5271930" cy="4482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4696CD-484D-7C90-50F6-D84D05F898A8}"/>
              </a:ext>
            </a:extLst>
          </p:cNvPr>
          <p:cNvSpPr txBox="1"/>
          <p:nvPr/>
        </p:nvSpPr>
        <p:spPr>
          <a:xfrm>
            <a:off x="2752765" y="3977565"/>
            <a:ext cx="3723968"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1-Gross Profit Margin</a:t>
            </a:r>
          </a:p>
        </p:txBody>
      </p:sp>
      <p:sp>
        <p:nvSpPr>
          <p:cNvPr id="15" name="TextBox 14">
            <a:extLst>
              <a:ext uri="{FF2B5EF4-FFF2-40B4-BE49-F238E27FC236}">
                <a16:creationId xmlns:a16="http://schemas.microsoft.com/office/drawing/2014/main" id="{5376FB02-30AD-C7B8-7915-5E15A035F96F}"/>
              </a:ext>
            </a:extLst>
          </p:cNvPr>
          <p:cNvSpPr txBox="1"/>
          <p:nvPr/>
        </p:nvSpPr>
        <p:spPr>
          <a:xfrm>
            <a:off x="2938519" y="4918675"/>
            <a:ext cx="4529081" cy="2585323"/>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percentage of revenue that exceeds the cost of goods sold (COGS).</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(Total Revenue - COGS) / Total Revenue * 100</a:t>
            </a:r>
          </a:p>
          <a:p>
            <a:endParaRPr lang="en-US" dirty="0"/>
          </a:p>
        </p:txBody>
      </p:sp>
      <p:sp>
        <p:nvSpPr>
          <p:cNvPr id="16" name="TextBox 15">
            <a:extLst>
              <a:ext uri="{FF2B5EF4-FFF2-40B4-BE49-F238E27FC236}">
                <a16:creationId xmlns:a16="http://schemas.microsoft.com/office/drawing/2014/main" id="{EA81A2B9-7689-9A48-63AB-94C9CF33A440}"/>
              </a:ext>
            </a:extLst>
          </p:cNvPr>
          <p:cNvSpPr txBox="1"/>
          <p:nvPr/>
        </p:nvSpPr>
        <p:spPr>
          <a:xfrm>
            <a:off x="10039731" y="3933131"/>
            <a:ext cx="3436376"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 Net Profit Margin</a:t>
            </a:r>
          </a:p>
        </p:txBody>
      </p:sp>
      <p:sp>
        <p:nvSpPr>
          <p:cNvPr id="17" name="TextBox 16">
            <a:extLst>
              <a:ext uri="{FF2B5EF4-FFF2-40B4-BE49-F238E27FC236}">
                <a16:creationId xmlns:a16="http://schemas.microsoft.com/office/drawing/2014/main" id="{F7537377-8BCB-2968-2AE5-2AEEF78E073A}"/>
              </a:ext>
            </a:extLst>
          </p:cNvPr>
          <p:cNvSpPr txBox="1"/>
          <p:nvPr/>
        </p:nvSpPr>
        <p:spPr>
          <a:xfrm>
            <a:off x="10039731" y="4918675"/>
            <a:ext cx="4735143" cy="2308324"/>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percentage of revenue that remains as profit after all expenses are deducted.</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(Net Profit / Total Revenue) * 100.</a:t>
            </a:r>
          </a:p>
        </p:txBody>
      </p:sp>
    </p:spTree>
    <p:extLst>
      <p:ext uri="{BB962C8B-B14F-4D97-AF65-F5344CB8AC3E}">
        <p14:creationId xmlns:p14="http://schemas.microsoft.com/office/powerpoint/2010/main" val="385327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A3B63-1E7F-F7F7-C5AF-E9138D977F8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6E6B2A3-AC95-4022-0DF4-057C9F1221E9}"/>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a:extLst>
              <a:ext uri="{FF2B5EF4-FFF2-40B4-BE49-F238E27FC236}">
                <a16:creationId xmlns:a16="http://schemas.microsoft.com/office/drawing/2014/main" id="{AEFE6ECB-BC95-5C82-B2F3-34B380128B8C}"/>
              </a:ext>
            </a:extLst>
          </p:cNvPr>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a:extLst>
              <a:ext uri="{FF2B5EF4-FFF2-40B4-BE49-F238E27FC236}">
                <a16:creationId xmlns:a16="http://schemas.microsoft.com/office/drawing/2014/main" id="{E512D77E-CA07-0F0C-DA15-959C2CBFEB61}"/>
              </a:ext>
            </a:extLst>
          </p:cNvPr>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Glacial Indifference Bold"/>
                <a:ea typeface="Glacial Indifference Bold"/>
                <a:cs typeface="Glacial Indifference Bold"/>
                <a:sym typeface="Glacial Indifference Bold"/>
              </a:rPr>
              <a:t>Key Performance Indicators (KPIs) according to our data</a:t>
            </a:r>
          </a:p>
        </p:txBody>
      </p:sp>
      <p:pic>
        <p:nvPicPr>
          <p:cNvPr id="11" name="Picture 10">
            <a:extLst>
              <a:ext uri="{FF2B5EF4-FFF2-40B4-BE49-F238E27FC236}">
                <a16:creationId xmlns:a16="http://schemas.microsoft.com/office/drawing/2014/main" id="{0D47103F-F68D-B8E7-F376-8AAC446B5C4F}"/>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a:extLst>
              <a:ext uri="{FF2B5EF4-FFF2-40B4-BE49-F238E27FC236}">
                <a16:creationId xmlns:a16="http://schemas.microsoft.com/office/drawing/2014/main" id="{5AF0AB44-3B8E-78B6-3641-64C064B88988}"/>
              </a:ext>
            </a:extLst>
          </p:cNvPr>
          <p:cNvSpPr txBox="1"/>
          <p:nvPr/>
        </p:nvSpPr>
        <p:spPr>
          <a:xfrm>
            <a:off x="1453354" y="2400300"/>
            <a:ext cx="14554200" cy="615553"/>
          </a:xfrm>
          <a:prstGeom prst="rect">
            <a:avLst/>
          </a:prstGeom>
        </p:spPr>
        <p:txBody>
          <a:bodyPr wrap="square" lIns="0" tIns="0" rIns="0" bIns="0" rtlCol="0" anchor="t">
            <a:spAutoFit/>
          </a:bodyPr>
          <a:lstStyle/>
          <a:p>
            <a:r>
              <a:rPr lang="en-US" sz="4000" b="1" dirty="0">
                <a:solidFill>
                  <a:srgbClr val="1DDDDD"/>
                </a:solidFill>
              </a:rPr>
              <a:t>Market and Regional KPIs</a:t>
            </a:r>
          </a:p>
        </p:txBody>
      </p:sp>
      <p:grpSp>
        <p:nvGrpSpPr>
          <p:cNvPr id="7" name="Group 6">
            <a:extLst>
              <a:ext uri="{FF2B5EF4-FFF2-40B4-BE49-F238E27FC236}">
                <a16:creationId xmlns:a16="http://schemas.microsoft.com/office/drawing/2014/main" id="{8BF9058B-6885-9DA7-632D-AF93B88B847A}"/>
              </a:ext>
            </a:extLst>
          </p:cNvPr>
          <p:cNvGrpSpPr/>
          <p:nvPr/>
        </p:nvGrpSpPr>
        <p:grpSpPr>
          <a:xfrm>
            <a:off x="8610600" y="8952202"/>
            <a:ext cx="9753600" cy="1228504"/>
            <a:chOff x="8610600" y="8952202"/>
            <a:chExt cx="9753600" cy="1228504"/>
          </a:xfrm>
        </p:grpSpPr>
        <p:grpSp>
          <p:nvGrpSpPr>
            <p:cNvPr id="8" name="Group 7">
              <a:extLst>
                <a:ext uri="{FF2B5EF4-FFF2-40B4-BE49-F238E27FC236}">
                  <a16:creationId xmlns:a16="http://schemas.microsoft.com/office/drawing/2014/main" id="{A038287A-7CF6-243D-88ED-73B23B32D1A7}"/>
                </a:ext>
              </a:extLst>
            </p:cNvPr>
            <p:cNvGrpSpPr/>
            <p:nvPr/>
          </p:nvGrpSpPr>
          <p:grpSpPr>
            <a:xfrm>
              <a:off x="8610600" y="9124297"/>
              <a:ext cx="9753600" cy="1056409"/>
              <a:chOff x="8534400" y="190500"/>
              <a:chExt cx="9753600" cy="1056409"/>
            </a:xfrm>
          </p:grpSpPr>
          <p:pic>
            <p:nvPicPr>
              <p:cNvPr id="10" name="Picture 9" descr="A yellow rectangular objects on a black background&#10;&#10;Description automatically generated">
                <a:extLst>
                  <a:ext uri="{FF2B5EF4-FFF2-40B4-BE49-F238E27FC236}">
                    <a16:creationId xmlns:a16="http://schemas.microsoft.com/office/drawing/2014/main" id="{3468DFC6-A862-1295-D54C-7901109A2C6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a:extLst>
                  <a:ext uri="{FF2B5EF4-FFF2-40B4-BE49-F238E27FC236}">
                    <a16:creationId xmlns:a16="http://schemas.microsoft.com/office/drawing/2014/main" id="{ADF62ABA-647A-B21B-23EE-8A6AEECC9082}"/>
                  </a:ext>
                </a:extLst>
              </p:cNvPr>
              <p:cNvSpPr txBox="1"/>
              <p:nvPr/>
            </p:nvSpPr>
            <p:spPr>
              <a:xfrm>
                <a:off x="8534400" y="704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a:extLst>
                  <a:ext uri="{FF2B5EF4-FFF2-40B4-BE49-F238E27FC236}">
                    <a16:creationId xmlns:a16="http://schemas.microsoft.com/office/drawing/2014/main" id="{50F027CE-EEB6-914D-C4FE-367FC325398D}"/>
                  </a:ext>
                </a:extLst>
              </p:cNvPr>
              <p:cNvSpPr txBox="1"/>
              <p:nvPr/>
            </p:nvSpPr>
            <p:spPr>
              <a:xfrm>
                <a:off x="8743541" y="323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a:extLst>
                <a:ext uri="{FF2B5EF4-FFF2-40B4-BE49-F238E27FC236}">
                  <a16:creationId xmlns:a16="http://schemas.microsoft.com/office/drawing/2014/main" id="{A361BE0E-91FA-296C-E6ED-16E46FEFA458}"/>
                </a:ext>
              </a:extLst>
            </p:cNvPr>
            <p:cNvSpPr txBox="1"/>
            <p:nvPr/>
          </p:nvSpPr>
          <p:spPr>
            <a:xfrm>
              <a:off x="9067800" y="8952202"/>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Rectangle 3">
            <a:extLst>
              <a:ext uri="{FF2B5EF4-FFF2-40B4-BE49-F238E27FC236}">
                <a16:creationId xmlns:a16="http://schemas.microsoft.com/office/drawing/2014/main" id="{09ED398F-38D2-EF69-BB71-FD24DCC4F603}"/>
              </a:ext>
            </a:extLst>
          </p:cNvPr>
          <p:cNvSpPr/>
          <p:nvPr/>
        </p:nvSpPr>
        <p:spPr>
          <a:xfrm>
            <a:off x="2538562" y="3551976"/>
            <a:ext cx="5271930" cy="4482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072C41-D773-E642-0C99-85A3197D00FD}"/>
              </a:ext>
            </a:extLst>
          </p:cNvPr>
          <p:cNvSpPr/>
          <p:nvPr/>
        </p:nvSpPr>
        <p:spPr>
          <a:xfrm>
            <a:off x="9695695" y="3551976"/>
            <a:ext cx="5271930" cy="4482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93C8FC4-CD10-54B0-0392-FBAB980E18A8}"/>
              </a:ext>
            </a:extLst>
          </p:cNvPr>
          <p:cNvSpPr txBox="1"/>
          <p:nvPr/>
        </p:nvSpPr>
        <p:spPr>
          <a:xfrm>
            <a:off x="2752765" y="3977565"/>
            <a:ext cx="3723968"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1-Market Share</a:t>
            </a:r>
          </a:p>
        </p:txBody>
      </p:sp>
      <p:sp>
        <p:nvSpPr>
          <p:cNvPr id="15" name="TextBox 14">
            <a:extLst>
              <a:ext uri="{FF2B5EF4-FFF2-40B4-BE49-F238E27FC236}">
                <a16:creationId xmlns:a16="http://schemas.microsoft.com/office/drawing/2014/main" id="{424B8A29-B497-BD87-7465-7CCE839D0725}"/>
              </a:ext>
            </a:extLst>
          </p:cNvPr>
          <p:cNvSpPr txBox="1"/>
          <p:nvPr/>
        </p:nvSpPr>
        <p:spPr>
          <a:xfrm>
            <a:off x="2938519" y="4918675"/>
            <a:ext cx="4529081" cy="2585323"/>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company's sales as a percentage of the total market sales.</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(Company Sales / Total Market Sales) * 100.</a:t>
            </a:r>
          </a:p>
          <a:p>
            <a:endParaRPr lang="en-US" dirty="0"/>
          </a:p>
        </p:txBody>
      </p:sp>
      <p:sp>
        <p:nvSpPr>
          <p:cNvPr id="16" name="TextBox 15">
            <a:extLst>
              <a:ext uri="{FF2B5EF4-FFF2-40B4-BE49-F238E27FC236}">
                <a16:creationId xmlns:a16="http://schemas.microsoft.com/office/drawing/2014/main" id="{A1283CB0-8454-9419-A668-52A55EB12550}"/>
              </a:ext>
            </a:extLst>
          </p:cNvPr>
          <p:cNvSpPr txBox="1"/>
          <p:nvPr/>
        </p:nvSpPr>
        <p:spPr>
          <a:xfrm>
            <a:off x="10039730" y="3933131"/>
            <a:ext cx="4474555"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 Regional Sales Performance</a:t>
            </a:r>
          </a:p>
        </p:txBody>
      </p:sp>
      <p:sp>
        <p:nvSpPr>
          <p:cNvPr id="17" name="TextBox 16">
            <a:extLst>
              <a:ext uri="{FF2B5EF4-FFF2-40B4-BE49-F238E27FC236}">
                <a16:creationId xmlns:a16="http://schemas.microsoft.com/office/drawing/2014/main" id="{9D2D4425-24D6-90BF-F2F3-D3759138101E}"/>
              </a:ext>
            </a:extLst>
          </p:cNvPr>
          <p:cNvSpPr txBox="1"/>
          <p:nvPr/>
        </p:nvSpPr>
        <p:spPr>
          <a:xfrm>
            <a:off x="10005812" y="4917001"/>
            <a:ext cx="4735143" cy="1938992"/>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Sales performance across different regions.</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Sales for each Order Region or Order State.</a:t>
            </a:r>
          </a:p>
        </p:txBody>
      </p:sp>
    </p:spTree>
    <p:extLst>
      <p:ext uri="{BB962C8B-B14F-4D97-AF65-F5344CB8AC3E}">
        <p14:creationId xmlns:p14="http://schemas.microsoft.com/office/powerpoint/2010/main" val="202506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19D7B-D234-9438-3BCC-A11CE7E9F16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299EA2B-40A5-5C07-789E-B466037441C2}"/>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a:extLst>
              <a:ext uri="{FF2B5EF4-FFF2-40B4-BE49-F238E27FC236}">
                <a16:creationId xmlns:a16="http://schemas.microsoft.com/office/drawing/2014/main" id="{3D27E50D-8535-015B-2C01-6E96A94BFC97}"/>
              </a:ext>
            </a:extLst>
          </p:cNvPr>
          <p:cNvSpPr/>
          <p:nvPr/>
        </p:nvSpPr>
        <p:spPr>
          <a:xfrm rot="5400000">
            <a:off x="2289806"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a:extLst>
              <a:ext uri="{FF2B5EF4-FFF2-40B4-BE49-F238E27FC236}">
                <a16:creationId xmlns:a16="http://schemas.microsoft.com/office/drawing/2014/main" id="{E6ADE355-29E0-9020-9F28-309081B488C1}"/>
              </a:ext>
            </a:extLst>
          </p:cNvPr>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a:extLst>
              <a:ext uri="{FF2B5EF4-FFF2-40B4-BE49-F238E27FC236}">
                <a16:creationId xmlns:a16="http://schemas.microsoft.com/office/drawing/2014/main" id="{A110C4E6-C5DC-DD44-150F-386A0ABCBE87}"/>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a:extLst>
              <a:ext uri="{FF2B5EF4-FFF2-40B4-BE49-F238E27FC236}">
                <a16:creationId xmlns:a16="http://schemas.microsoft.com/office/drawing/2014/main" id="{89E2C8A1-CE31-CBDE-860E-7EE078C2399F}"/>
              </a:ext>
            </a:extLst>
          </p:cNvPr>
          <p:cNvSpPr txBox="1"/>
          <p:nvPr/>
        </p:nvSpPr>
        <p:spPr>
          <a:xfrm>
            <a:off x="1453354" y="2400300"/>
            <a:ext cx="14554200" cy="1077218"/>
          </a:xfrm>
          <a:prstGeom prst="rect">
            <a:avLst/>
          </a:prstGeom>
        </p:spPr>
        <p:txBody>
          <a:bodyPr wrap="square" lIns="0" tIns="0" rIns="0" bIns="0" rtlCol="0" anchor="t">
            <a:spAutoFit/>
          </a:bodyPr>
          <a:lstStyle/>
          <a:p>
            <a:r>
              <a:rPr lang="en-US" sz="4000" b="1" dirty="0">
                <a:solidFill>
                  <a:srgbClr val="1DDDDD"/>
                </a:solidFill>
                <a:latin typeface="+mj-lt"/>
              </a:rPr>
              <a:t>Timeline Performance  </a:t>
            </a:r>
          </a:p>
          <a:p>
            <a:endParaRPr lang="en-US" sz="3000" b="1" dirty="0">
              <a:solidFill>
                <a:srgbClr val="1DDDDD"/>
              </a:solidFill>
              <a:latin typeface="+mj-lt"/>
            </a:endParaRPr>
          </a:p>
        </p:txBody>
      </p:sp>
      <p:grpSp>
        <p:nvGrpSpPr>
          <p:cNvPr id="7" name="Group 6">
            <a:extLst>
              <a:ext uri="{FF2B5EF4-FFF2-40B4-BE49-F238E27FC236}">
                <a16:creationId xmlns:a16="http://schemas.microsoft.com/office/drawing/2014/main" id="{9550AC22-6544-F937-FE25-38225D2CA025}"/>
              </a:ext>
            </a:extLst>
          </p:cNvPr>
          <p:cNvGrpSpPr/>
          <p:nvPr/>
        </p:nvGrpSpPr>
        <p:grpSpPr>
          <a:xfrm>
            <a:off x="8610600" y="8952202"/>
            <a:ext cx="9753600" cy="1275705"/>
            <a:chOff x="8610600" y="8952202"/>
            <a:chExt cx="9753600" cy="1275705"/>
          </a:xfrm>
        </p:grpSpPr>
        <p:grpSp>
          <p:nvGrpSpPr>
            <p:cNvPr id="8" name="Group 7">
              <a:extLst>
                <a:ext uri="{FF2B5EF4-FFF2-40B4-BE49-F238E27FC236}">
                  <a16:creationId xmlns:a16="http://schemas.microsoft.com/office/drawing/2014/main" id="{783A8977-A51F-BE3D-9221-7A34DA6D0924}"/>
                </a:ext>
              </a:extLst>
            </p:cNvPr>
            <p:cNvGrpSpPr/>
            <p:nvPr/>
          </p:nvGrpSpPr>
          <p:grpSpPr>
            <a:xfrm>
              <a:off x="8610600" y="9124297"/>
              <a:ext cx="9753600" cy="1103610"/>
              <a:chOff x="8534400" y="190500"/>
              <a:chExt cx="9753600" cy="1103610"/>
            </a:xfrm>
          </p:grpSpPr>
          <p:pic>
            <p:nvPicPr>
              <p:cNvPr id="10" name="Picture 9" descr="A yellow rectangular objects on a black background&#10;&#10;Description automatically generated">
                <a:extLst>
                  <a:ext uri="{FF2B5EF4-FFF2-40B4-BE49-F238E27FC236}">
                    <a16:creationId xmlns:a16="http://schemas.microsoft.com/office/drawing/2014/main" id="{6C31365D-D282-80AB-BAD0-6DFEED5119E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a:extLst>
                  <a:ext uri="{FF2B5EF4-FFF2-40B4-BE49-F238E27FC236}">
                    <a16:creationId xmlns:a16="http://schemas.microsoft.com/office/drawing/2014/main" id="{E0DFA6BC-FDD6-332B-E4C5-FEB880D44015}"/>
                  </a:ext>
                </a:extLst>
              </p:cNvPr>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a:extLst>
                  <a:ext uri="{FF2B5EF4-FFF2-40B4-BE49-F238E27FC236}">
                    <a16:creationId xmlns:a16="http://schemas.microsoft.com/office/drawing/2014/main" id="{D178BD68-73EC-A395-4FA4-8A14A6108145}"/>
                  </a:ext>
                </a:extLst>
              </p:cNvPr>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a:extLst>
                <a:ext uri="{FF2B5EF4-FFF2-40B4-BE49-F238E27FC236}">
                  <a16:creationId xmlns:a16="http://schemas.microsoft.com/office/drawing/2014/main" id="{10F7683C-AD92-4408-AC26-5D5DACD974A1}"/>
                </a:ext>
              </a:extLst>
            </p:cNvPr>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6" name="Rectangle 5">
            <a:extLst>
              <a:ext uri="{FF2B5EF4-FFF2-40B4-BE49-F238E27FC236}">
                <a16:creationId xmlns:a16="http://schemas.microsoft.com/office/drawing/2014/main" id="{99175D98-A5F2-44F2-D4A1-689D930C9263}"/>
              </a:ext>
            </a:extLst>
          </p:cNvPr>
          <p:cNvSpPr/>
          <p:nvPr/>
        </p:nvSpPr>
        <p:spPr>
          <a:xfrm>
            <a:off x="2057400" y="3619500"/>
            <a:ext cx="3436613" cy="44058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3B11F7D-3E4D-00A2-EBA5-8975E9DAEE8E}"/>
              </a:ext>
            </a:extLst>
          </p:cNvPr>
          <p:cNvSpPr/>
          <p:nvPr/>
        </p:nvSpPr>
        <p:spPr>
          <a:xfrm>
            <a:off x="9493046" y="3635474"/>
            <a:ext cx="3436613" cy="4389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1046E3-FDDE-16D7-6FB5-39B24B94E8B4}"/>
              </a:ext>
            </a:extLst>
          </p:cNvPr>
          <p:cNvSpPr/>
          <p:nvPr/>
        </p:nvSpPr>
        <p:spPr>
          <a:xfrm>
            <a:off x="13211398" y="3610224"/>
            <a:ext cx="3436613" cy="43728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F64D6BD-302F-E3CD-5DAB-8E2EA03A23B3}"/>
              </a:ext>
            </a:extLst>
          </p:cNvPr>
          <p:cNvSpPr txBox="1"/>
          <p:nvPr/>
        </p:nvSpPr>
        <p:spPr>
          <a:xfrm>
            <a:off x="2286000" y="4018680"/>
            <a:ext cx="2544336"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rPr>
              <a:t>1.Trend Analysis:</a:t>
            </a:r>
          </a:p>
        </p:txBody>
      </p:sp>
      <p:sp>
        <p:nvSpPr>
          <p:cNvPr id="17" name="TextBox 16">
            <a:extLst>
              <a:ext uri="{FF2B5EF4-FFF2-40B4-BE49-F238E27FC236}">
                <a16:creationId xmlns:a16="http://schemas.microsoft.com/office/drawing/2014/main" id="{441DDEDC-5E05-9E4F-881E-6D08A58EA48C}"/>
              </a:ext>
            </a:extLst>
          </p:cNvPr>
          <p:cNvSpPr txBox="1"/>
          <p:nvPr/>
        </p:nvSpPr>
        <p:spPr>
          <a:xfrm>
            <a:off x="2365646" y="4852010"/>
            <a:ext cx="3158375" cy="3046988"/>
          </a:xfrm>
          <a:prstGeom prst="rect">
            <a:avLst/>
          </a:prstGeom>
          <a:noFill/>
        </p:spPr>
        <p:txBody>
          <a:bodyPr wrap="square" rtlCol="0">
            <a:spAutoFit/>
          </a:bodyPr>
          <a:lstStyle/>
          <a:p>
            <a:r>
              <a:rPr lang="en-US" sz="2400" b="1" dirty="0">
                <a:solidFill>
                  <a:schemeClr val="bg1"/>
                </a:solidFill>
                <a:highlight>
                  <a:srgbClr val="008000"/>
                </a:highlight>
              </a:rPr>
              <a:t>Sales Trends</a:t>
            </a:r>
            <a:r>
              <a:rPr lang="en-US" sz="2400" dirty="0">
                <a:solidFill>
                  <a:schemeClr val="bg1"/>
                </a:solidFill>
                <a:highlight>
                  <a:srgbClr val="008000"/>
                </a:highlight>
              </a:rPr>
              <a:t>: </a:t>
            </a:r>
            <a:r>
              <a:rPr lang="en-US" sz="2400" dirty="0">
                <a:solidFill>
                  <a:schemeClr val="bg1"/>
                </a:solidFill>
              </a:rPr>
              <a:t>Analyze the fluctuations in sales over time to identify peak seasons and slow periods.</a:t>
            </a:r>
          </a:p>
          <a:p>
            <a:r>
              <a:rPr lang="en-US" sz="2400" b="1" dirty="0">
                <a:solidFill>
                  <a:schemeClr val="bg1"/>
                </a:solidFill>
                <a:highlight>
                  <a:srgbClr val="008000"/>
                </a:highlight>
              </a:rPr>
              <a:t>Demand Forecasting: </a:t>
            </a:r>
            <a:r>
              <a:rPr lang="en-US" sz="2400" dirty="0">
                <a:solidFill>
                  <a:schemeClr val="bg1"/>
                </a:solidFill>
              </a:rPr>
              <a:t>Use historical data to predict future demand.</a:t>
            </a:r>
          </a:p>
        </p:txBody>
      </p:sp>
      <p:sp>
        <p:nvSpPr>
          <p:cNvPr id="18" name="Rectangle 17">
            <a:extLst>
              <a:ext uri="{FF2B5EF4-FFF2-40B4-BE49-F238E27FC236}">
                <a16:creationId xmlns:a16="http://schemas.microsoft.com/office/drawing/2014/main" id="{CF440650-9577-C500-5A3A-C96B51DCB461}"/>
              </a:ext>
            </a:extLst>
          </p:cNvPr>
          <p:cNvSpPr/>
          <p:nvPr/>
        </p:nvSpPr>
        <p:spPr>
          <a:xfrm>
            <a:off x="5715000" y="3635474"/>
            <a:ext cx="3436613" cy="4389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F0D2317C-3BA8-0CFE-3982-383F90D4839F}"/>
              </a:ext>
            </a:extLst>
          </p:cNvPr>
          <p:cNvSpPr txBox="1"/>
          <p:nvPr/>
        </p:nvSpPr>
        <p:spPr>
          <a:xfrm>
            <a:off x="5867400" y="3958942"/>
            <a:ext cx="3196008" cy="523220"/>
          </a:xfrm>
          <a:prstGeom prst="rect">
            <a:avLst/>
          </a:prstGeom>
          <a:noFill/>
        </p:spPr>
        <p:txBody>
          <a:bodyPr wrap="square" rtlCol="0">
            <a:spAutoFit/>
          </a:bodyPr>
          <a:lstStyle/>
          <a:p>
            <a:r>
              <a:rPr lang="en-US" sz="2400" b="1" dirty="0">
                <a:solidFill>
                  <a:schemeClr val="bg1"/>
                </a:solidFill>
              </a:rPr>
              <a:t>2.Order Processing</a:t>
            </a:r>
            <a:r>
              <a:rPr lang="en-US" sz="2800" dirty="0"/>
              <a:t>:</a:t>
            </a:r>
            <a:endParaRPr lang="en-US" sz="2800" b="1" dirty="0">
              <a:solidFill>
                <a:schemeClr val="bg1">
                  <a:lumMod val="95000"/>
                </a:schemeClr>
              </a:solidFill>
              <a:latin typeface="+mj-lt"/>
              <a:ea typeface="Arial Unicode MS" pitchFamily="34" charset="-128"/>
              <a:cs typeface="Arial Unicode MS" pitchFamily="34" charset="-128"/>
            </a:endParaRPr>
          </a:p>
        </p:txBody>
      </p:sp>
      <p:sp>
        <p:nvSpPr>
          <p:cNvPr id="20" name="TextBox 19">
            <a:extLst>
              <a:ext uri="{FF2B5EF4-FFF2-40B4-BE49-F238E27FC236}">
                <a16:creationId xmlns:a16="http://schemas.microsoft.com/office/drawing/2014/main" id="{78EA079D-3122-C296-26DA-D9013CBE779B}"/>
              </a:ext>
            </a:extLst>
          </p:cNvPr>
          <p:cNvSpPr txBox="1"/>
          <p:nvPr/>
        </p:nvSpPr>
        <p:spPr>
          <a:xfrm>
            <a:off x="5859787" y="4891246"/>
            <a:ext cx="3208013" cy="1200329"/>
          </a:xfrm>
          <a:prstGeom prst="rect">
            <a:avLst/>
          </a:prstGeom>
          <a:noFill/>
        </p:spPr>
        <p:txBody>
          <a:bodyPr wrap="square" rtlCol="0">
            <a:spAutoFit/>
          </a:bodyPr>
          <a:lstStyle/>
          <a:p>
            <a:r>
              <a:rPr lang="en-US" sz="2400" b="1" dirty="0">
                <a:solidFill>
                  <a:schemeClr val="bg1"/>
                </a:solidFill>
                <a:highlight>
                  <a:srgbClr val="008000"/>
                </a:highlight>
              </a:rPr>
              <a:t>Lead Time</a:t>
            </a:r>
            <a:r>
              <a:rPr lang="en-US" sz="2400" dirty="0">
                <a:solidFill>
                  <a:schemeClr val="bg1"/>
                </a:solidFill>
                <a:highlight>
                  <a:srgbClr val="008000"/>
                </a:highlight>
              </a:rPr>
              <a:t>: </a:t>
            </a:r>
            <a:r>
              <a:rPr lang="en-US" sz="2400" dirty="0">
                <a:solidFill>
                  <a:schemeClr val="bg1"/>
                </a:solidFill>
              </a:rPr>
              <a:t>Analyze the time between order placement and delivery</a:t>
            </a:r>
            <a:r>
              <a:rPr lang="en-US" sz="2400" dirty="0"/>
              <a:t>.</a:t>
            </a:r>
            <a:endParaRPr lang="en-US" sz="2400" b="1" dirty="0">
              <a:solidFill>
                <a:schemeClr val="bg1">
                  <a:lumMod val="95000"/>
                </a:schemeClr>
              </a:solidFill>
              <a:latin typeface="+mj-lt"/>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A1D0517B-1215-2B53-CB07-59836A2CB856}"/>
              </a:ext>
            </a:extLst>
          </p:cNvPr>
          <p:cNvSpPr txBox="1"/>
          <p:nvPr/>
        </p:nvSpPr>
        <p:spPr>
          <a:xfrm>
            <a:off x="9601200" y="3920598"/>
            <a:ext cx="3363103" cy="461665"/>
          </a:xfrm>
          <a:prstGeom prst="rect">
            <a:avLst/>
          </a:prstGeom>
          <a:noFill/>
        </p:spPr>
        <p:txBody>
          <a:bodyPr wrap="square" rtlCol="0">
            <a:spAutoFit/>
          </a:bodyPr>
          <a:lstStyle/>
          <a:p>
            <a:r>
              <a:rPr lang="en-US" sz="2400" b="1" dirty="0">
                <a:solidFill>
                  <a:schemeClr val="bg1"/>
                </a:solidFill>
              </a:rPr>
              <a:t>3.Supplier Performance</a:t>
            </a:r>
            <a:r>
              <a:rPr lang="en-US" sz="2400" dirty="0"/>
              <a:t>:</a:t>
            </a:r>
            <a:endParaRPr lang="en-US" sz="2400" b="1" dirty="0">
              <a:solidFill>
                <a:schemeClr val="bg1">
                  <a:lumMod val="95000"/>
                </a:schemeClr>
              </a:solidFill>
              <a:latin typeface="+mj-lt"/>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8B16C701-66FD-A0BE-12A6-6B84769C5FC7}"/>
              </a:ext>
            </a:extLst>
          </p:cNvPr>
          <p:cNvSpPr txBox="1"/>
          <p:nvPr/>
        </p:nvSpPr>
        <p:spPr>
          <a:xfrm>
            <a:off x="9612992" y="4891246"/>
            <a:ext cx="3112407" cy="1938992"/>
          </a:xfrm>
          <a:prstGeom prst="rect">
            <a:avLst/>
          </a:prstGeom>
          <a:noFill/>
        </p:spPr>
        <p:txBody>
          <a:bodyPr wrap="square" rtlCol="0">
            <a:spAutoFit/>
          </a:bodyPr>
          <a:lstStyle/>
          <a:p>
            <a:r>
              <a:rPr lang="en-US" sz="2400" b="1" dirty="0">
                <a:solidFill>
                  <a:schemeClr val="bg1"/>
                </a:solidFill>
                <a:highlight>
                  <a:srgbClr val="008000"/>
                </a:highlight>
              </a:rPr>
              <a:t>Delivery Times</a:t>
            </a:r>
            <a:r>
              <a:rPr lang="en-US" sz="2400" dirty="0">
                <a:solidFill>
                  <a:schemeClr val="bg1"/>
                </a:solidFill>
                <a:highlight>
                  <a:srgbClr val="008000"/>
                </a:highlight>
              </a:rPr>
              <a:t>: </a:t>
            </a:r>
            <a:r>
              <a:rPr lang="en-US" sz="2400" dirty="0">
                <a:solidFill>
                  <a:schemeClr val="bg1"/>
                </a:solidFill>
              </a:rPr>
              <a:t>Evaluate the consistency and reliability of suppliers over time</a:t>
            </a:r>
          </a:p>
        </p:txBody>
      </p:sp>
      <p:sp>
        <p:nvSpPr>
          <p:cNvPr id="23" name="TextBox 22">
            <a:extLst>
              <a:ext uri="{FF2B5EF4-FFF2-40B4-BE49-F238E27FC236}">
                <a16:creationId xmlns:a16="http://schemas.microsoft.com/office/drawing/2014/main" id="{170E21F6-B1FD-CE35-C5DC-4E6B5A5EABBA}"/>
              </a:ext>
            </a:extLst>
          </p:cNvPr>
          <p:cNvSpPr txBox="1"/>
          <p:nvPr/>
        </p:nvSpPr>
        <p:spPr>
          <a:xfrm>
            <a:off x="13258800" y="3920598"/>
            <a:ext cx="3504387" cy="461665"/>
          </a:xfrm>
          <a:prstGeom prst="rect">
            <a:avLst/>
          </a:prstGeom>
          <a:noFill/>
        </p:spPr>
        <p:txBody>
          <a:bodyPr wrap="square" rtlCol="0">
            <a:spAutoFit/>
          </a:bodyPr>
          <a:lstStyle/>
          <a:p>
            <a:r>
              <a:rPr lang="en-US" sz="2400" b="1" dirty="0">
                <a:solidFill>
                  <a:schemeClr val="bg1"/>
                </a:solidFill>
              </a:rPr>
              <a:t>4.Operational Efficiency</a:t>
            </a:r>
            <a:r>
              <a:rPr lang="en-US" sz="2400" dirty="0">
                <a:solidFill>
                  <a:schemeClr val="bg1"/>
                </a:solidFill>
              </a:rPr>
              <a:t>:</a:t>
            </a:r>
            <a:endParaRPr lang="en-US" sz="2400" b="1" dirty="0">
              <a:solidFill>
                <a:schemeClr val="bg1"/>
              </a:solidFill>
              <a:latin typeface="+mj-lt"/>
              <a:ea typeface="Arial Unicode MS" pitchFamily="34" charset="-128"/>
              <a:cs typeface="Arial Unicode MS" pitchFamily="34" charset="-128"/>
            </a:endParaRPr>
          </a:p>
        </p:txBody>
      </p:sp>
      <p:sp>
        <p:nvSpPr>
          <p:cNvPr id="24" name="TextBox 23">
            <a:extLst>
              <a:ext uri="{FF2B5EF4-FFF2-40B4-BE49-F238E27FC236}">
                <a16:creationId xmlns:a16="http://schemas.microsoft.com/office/drawing/2014/main" id="{9988FBC8-C9A7-D456-75C0-26BE38CD7500}"/>
              </a:ext>
            </a:extLst>
          </p:cNvPr>
          <p:cNvSpPr txBox="1"/>
          <p:nvPr/>
        </p:nvSpPr>
        <p:spPr>
          <a:xfrm>
            <a:off x="13387612" y="4891246"/>
            <a:ext cx="2989592" cy="1569660"/>
          </a:xfrm>
          <a:prstGeom prst="rect">
            <a:avLst/>
          </a:prstGeom>
          <a:noFill/>
        </p:spPr>
        <p:txBody>
          <a:bodyPr wrap="square" rtlCol="0">
            <a:spAutoFit/>
          </a:bodyPr>
          <a:lstStyle/>
          <a:p>
            <a:r>
              <a:rPr lang="en-US" sz="2400" b="1" dirty="0">
                <a:solidFill>
                  <a:schemeClr val="bg1"/>
                </a:solidFill>
                <a:highlight>
                  <a:srgbClr val="008000"/>
                </a:highlight>
              </a:rPr>
              <a:t>Cycle Time</a:t>
            </a:r>
            <a:r>
              <a:rPr lang="en-US" sz="2400" dirty="0">
                <a:solidFill>
                  <a:schemeClr val="bg1"/>
                </a:solidFill>
                <a:highlight>
                  <a:srgbClr val="008000"/>
                </a:highlight>
              </a:rPr>
              <a:t>: </a:t>
            </a:r>
            <a:r>
              <a:rPr lang="en-US" sz="2400" dirty="0">
                <a:solidFill>
                  <a:schemeClr val="bg1"/>
                </a:solidFill>
              </a:rPr>
              <a:t>Measure the time taken for key processes in the supply chain.</a:t>
            </a:r>
            <a:endParaRPr lang="en-US" sz="2400" b="1" dirty="0">
              <a:solidFill>
                <a:schemeClr val="bg1"/>
              </a:solidFill>
              <a:latin typeface="+mj-lt"/>
              <a:ea typeface="Arial Unicode MS" pitchFamily="34" charset="-128"/>
              <a:cs typeface="Arial Unicode MS" pitchFamily="34" charset="-128"/>
            </a:endParaRPr>
          </a:p>
        </p:txBody>
      </p:sp>
    </p:spTree>
    <p:extLst>
      <p:ext uri="{BB962C8B-B14F-4D97-AF65-F5344CB8AC3E}">
        <p14:creationId xmlns:p14="http://schemas.microsoft.com/office/powerpoint/2010/main" val="357084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9446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7" name="TextBox 6"/>
          <p:cNvSpPr txBox="1"/>
          <p:nvPr/>
        </p:nvSpPr>
        <p:spPr>
          <a:xfrm>
            <a:off x="457200" y="1638300"/>
            <a:ext cx="16382999" cy="7078861"/>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Sales and Revenue Analysis</a:t>
            </a:r>
            <a:endParaRPr lang="en-US" sz="4000" dirty="0">
              <a:solidFill>
                <a:srgbClr val="00B050"/>
              </a:solidFill>
              <a:latin typeface="+mj-lt"/>
              <a:ea typeface="HK Grotesk"/>
              <a:cs typeface="HK Grotesk"/>
              <a:sym typeface="HK Grotesk"/>
            </a:endParaRPr>
          </a:p>
          <a:p>
            <a:pPr algn="ctr"/>
            <a:endParaRPr lang="en-US" sz="4000" dirty="0">
              <a:solidFill>
                <a:srgbClr val="00B050"/>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 How are sales trends evolving over time?</a:t>
            </a:r>
          </a:p>
          <a:p>
            <a:r>
              <a:rPr lang="en-US" sz="2800" dirty="0">
                <a:solidFill>
                  <a:srgbClr val="FFFFFF"/>
                </a:solidFill>
                <a:latin typeface="+mj-lt"/>
                <a:ea typeface="HK Grotesk"/>
                <a:cs typeface="HK Grotesk"/>
                <a:sym typeface="HK Grotesk"/>
              </a:rPr>
              <a:t>• Analyze Sales data over different time periods (monthly, quarterly, yearly) to identify </a:t>
            </a:r>
          </a:p>
          <a:p>
            <a:r>
              <a:rPr lang="en-US" sz="2800" dirty="0">
                <a:solidFill>
                  <a:srgbClr val="FFFFFF"/>
                </a:solidFill>
                <a:latin typeface="+mj-lt"/>
                <a:ea typeface="HK Grotesk"/>
                <a:cs typeface="HK Grotesk"/>
                <a:sym typeface="HK Grotesk"/>
              </a:rPr>
              <a:t>trends and patterns.</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2- Which products or categories generate the most revenue?</a:t>
            </a:r>
          </a:p>
          <a:p>
            <a:r>
              <a:rPr lang="en-US" sz="2800" dirty="0">
                <a:solidFill>
                  <a:srgbClr val="FFFFFF"/>
                </a:solidFill>
                <a:latin typeface="+mj-lt"/>
                <a:ea typeface="HK Grotesk"/>
                <a:cs typeface="HK Grotesk"/>
                <a:sym typeface="HK Grotesk"/>
              </a:rPr>
              <a:t>• Compare Sales across different Product Name and Category Name to identify top </a:t>
            </a:r>
          </a:p>
          <a:p>
            <a:r>
              <a:rPr lang="en-US" sz="2800" dirty="0">
                <a:solidFill>
                  <a:srgbClr val="FFFFFF"/>
                </a:solidFill>
                <a:latin typeface="+mj-lt"/>
                <a:ea typeface="HK Grotesk"/>
                <a:cs typeface="HK Grotesk"/>
                <a:sym typeface="HK Grotesk"/>
              </a:rPr>
              <a:t>performers.</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3- What is the average order value and how does it vary by customer segment?</a:t>
            </a:r>
          </a:p>
          <a:p>
            <a:r>
              <a:rPr lang="en-US" sz="2800" dirty="0">
                <a:solidFill>
                  <a:srgbClr val="FFFFFF"/>
                </a:solidFill>
                <a:latin typeface="+mj-lt"/>
                <a:ea typeface="HK Grotesk"/>
                <a:cs typeface="HK Grotesk"/>
                <a:sym typeface="HK Grotesk"/>
              </a:rPr>
              <a:t>• Calculate the Average Order Value (AOV) and analyze it by Customer Segment.</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4- What are the profit margins for different products?</a:t>
            </a:r>
          </a:p>
          <a:p>
            <a:r>
              <a:rPr lang="en-US" sz="2800" dirty="0">
                <a:solidFill>
                  <a:srgbClr val="FFFFFF"/>
                </a:solidFill>
                <a:latin typeface="+mj-lt"/>
                <a:ea typeface="HK Grotesk"/>
                <a:cs typeface="HK Grotesk"/>
                <a:sym typeface="HK Grotesk"/>
              </a:rPr>
              <a:t>• Analyze Order Profit Per Order for different Product Name and Category Name</a:t>
            </a:r>
          </a:p>
        </p:txBody>
      </p:sp>
    </p:spTree>
    <p:extLst>
      <p:ext uri="{BB962C8B-B14F-4D97-AF65-F5344CB8AC3E}">
        <p14:creationId xmlns:p14="http://schemas.microsoft.com/office/powerpoint/2010/main" val="423108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9446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12" name="TextBox 6"/>
          <p:cNvSpPr txBox="1"/>
          <p:nvPr/>
        </p:nvSpPr>
        <p:spPr>
          <a:xfrm>
            <a:off x="533400" y="2063542"/>
            <a:ext cx="16382999" cy="6217087"/>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Customer Analysis</a:t>
            </a:r>
          </a:p>
          <a:p>
            <a:endParaRPr lang="en-US" sz="4000" b="1" dirty="0">
              <a:solidFill>
                <a:schemeClr val="bg1"/>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5- What is the customer retention rate?</a:t>
            </a:r>
          </a:p>
          <a:p>
            <a:r>
              <a:rPr lang="en-US" sz="2800" dirty="0">
                <a:solidFill>
                  <a:srgbClr val="FFFFFF"/>
                </a:solidFill>
                <a:latin typeface="+mj-lt"/>
                <a:ea typeface="HK Grotesk"/>
                <a:cs typeface="HK Grotesk"/>
                <a:sym typeface="HK Grotesk"/>
              </a:rPr>
              <a:t>• Determine how many customers are repeat buyers using Customer Id.</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6- What is the lifetime value of our customers?</a:t>
            </a:r>
          </a:p>
          <a:p>
            <a:r>
              <a:rPr lang="en-US" sz="2800" dirty="0">
                <a:solidFill>
                  <a:srgbClr val="FFFFFF"/>
                </a:solidFill>
                <a:latin typeface="+mj-lt"/>
                <a:ea typeface="HK Grotesk"/>
                <a:cs typeface="HK Grotesk"/>
                <a:sym typeface="HK Grotesk"/>
              </a:rPr>
              <a:t>• Calculate the Customer Lifetime Value (CLV) based on Benefit per order.</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7- Which customer segments are most profitable?</a:t>
            </a:r>
          </a:p>
          <a:p>
            <a:r>
              <a:rPr lang="en-US" sz="2800" dirty="0">
                <a:solidFill>
                  <a:srgbClr val="FFFFFF"/>
                </a:solidFill>
                <a:latin typeface="+mj-lt"/>
                <a:ea typeface="HK Grotesk"/>
                <a:cs typeface="HK Grotesk"/>
                <a:sym typeface="HK Grotesk"/>
              </a:rPr>
              <a:t>• Compare Profit per order across different Customer Segment.</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8- How does customer location affect sales?</a:t>
            </a:r>
          </a:p>
          <a:p>
            <a:r>
              <a:rPr lang="en-US" sz="2800" dirty="0">
                <a:solidFill>
                  <a:srgbClr val="FFFFFF"/>
                </a:solidFill>
                <a:latin typeface="+mj-lt"/>
                <a:ea typeface="HK Grotesk"/>
                <a:cs typeface="HK Grotesk"/>
                <a:sym typeface="HK Grotesk"/>
              </a:rPr>
              <a:t>• Analyze Sales data by Customer City, Customer State, and Customer Country</a:t>
            </a:r>
          </a:p>
        </p:txBody>
      </p:sp>
    </p:spTree>
    <p:extLst>
      <p:ext uri="{BB962C8B-B14F-4D97-AF65-F5344CB8AC3E}">
        <p14:creationId xmlns:p14="http://schemas.microsoft.com/office/powerpoint/2010/main" val="127522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7922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12" name="TextBox 6"/>
          <p:cNvSpPr txBox="1"/>
          <p:nvPr/>
        </p:nvSpPr>
        <p:spPr>
          <a:xfrm>
            <a:off x="511629" y="2040731"/>
            <a:ext cx="16382999" cy="6832640"/>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Order and Fulfillment Analysis</a:t>
            </a:r>
          </a:p>
          <a:p>
            <a:endParaRPr lang="en-US" sz="4000" b="1" dirty="0">
              <a:solidFill>
                <a:schemeClr val="bg1"/>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9- What is the average shipping time and how does it affect customer loyalty?</a:t>
            </a:r>
          </a:p>
          <a:p>
            <a:r>
              <a:rPr lang="en-US" sz="2800" dirty="0">
                <a:solidFill>
                  <a:srgbClr val="FFFFFF"/>
                </a:solidFill>
                <a:latin typeface="+mj-lt"/>
                <a:ea typeface="HK Grotesk"/>
                <a:cs typeface="HK Grotesk"/>
                <a:sym typeface="HK Grotesk"/>
              </a:rPr>
              <a:t>• Analyze Days for shipping (real) and Delivery Status to evaluate shipping performance.</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10- What percentage of orders are delivered late?</a:t>
            </a:r>
          </a:p>
          <a:p>
            <a:r>
              <a:rPr lang="en-US" sz="2800" dirty="0">
                <a:solidFill>
                  <a:srgbClr val="FFFFFF"/>
                </a:solidFill>
                <a:latin typeface="+mj-lt"/>
                <a:ea typeface="HK Grotesk"/>
                <a:cs typeface="HK Grotesk"/>
                <a:sym typeface="HK Grotesk"/>
              </a:rPr>
              <a:t>• Calculate the proportion of orders with Late_delivery_risk.</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11- What are the main causes of delayed shipments?</a:t>
            </a:r>
          </a:p>
          <a:p>
            <a:r>
              <a:rPr lang="en-US" sz="2800" dirty="0">
                <a:solidFill>
                  <a:srgbClr val="FFFFFF"/>
                </a:solidFill>
                <a:latin typeface="+mj-lt"/>
                <a:ea typeface="HK Grotesk"/>
                <a:cs typeface="HK Grotesk"/>
                <a:sym typeface="HK Grotesk"/>
              </a:rPr>
              <a:t>• Investigate the reasons behind variations in Days for shipping (real) vs. Days for </a:t>
            </a:r>
          </a:p>
          <a:p>
            <a:r>
              <a:rPr lang="en-US" sz="2800" dirty="0">
                <a:solidFill>
                  <a:srgbClr val="FFFFFF"/>
                </a:solidFill>
                <a:latin typeface="+mj-lt"/>
                <a:ea typeface="HK Grotesk"/>
                <a:cs typeface="HK Grotesk"/>
                <a:sym typeface="HK Grotesk"/>
              </a:rPr>
              <a:t>shipment (scheduled).</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12- How does order statue rate vary across different regions?</a:t>
            </a:r>
          </a:p>
          <a:p>
            <a:r>
              <a:rPr lang="en-US" sz="4000" b="1" dirty="0">
                <a:solidFill>
                  <a:schemeClr val="bg1"/>
                </a:solidFill>
                <a:latin typeface="+mj-lt"/>
                <a:ea typeface="HK Grotesk"/>
                <a:cs typeface="HK Grotesk"/>
                <a:sym typeface="HK Grotesk"/>
              </a:rPr>
              <a:t>• </a:t>
            </a:r>
            <a:r>
              <a:rPr lang="en-US" sz="2800" dirty="0">
                <a:solidFill>
                  <a:srgbClr val="FFFFFF"/>
                </a:solidFill>
                <a:latin typeface="+mj-lt"/>
                <a:ea typeface="HK Grotesk"/>
                <a:cs typeface="HK Grotesk"/>
                <a:sym typeface="HK Grotesk"/>
              </a:rPr>
              <a:t>Compare the Order Status across Order Region.</a:t>
            </a:r>
          </a:p>
        </p:txBody>
      </p:sp>
    </p:spTree>
    <p:extLst>
      <p:ext uri="{BB962C8B-B14F-4D97-AF65-F5344CB8AC3E}">
        <p14:creationId xmlns:p14="http://schemas.microsoft.com/office/powerpoint/2010/main" val="343107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9446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12" name="TextBox 6"/>
          <p:cNvSpPr txBox="1"/>
          <p:nvPr/>
        </p:nvSpPr>
        <p:spPr>
          <a:xfrm>
            <a:off x="533400" y="1887155"/>
            <a:ext cx="16382999" cy="7201972"/>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Product and Category Analysis</a:t>
            </a:r>
          </a:p>
          <a:p>
            <a:endParaRPr lang="en-US" sz="4000" b="1" dirty="0">
              <a:solidFill>
                <a:schemeClr val="bg1"/>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13- Which product categories have the highest return rates?</a:t>
            </a:r>
          </a:p>
          <a:p>
            <a:r>
              <a:rPr lang="en-US" sz="2800" dirty="0">
                <a:solidFill>
                  <a:srgbClr val="FFFFFF"/>
                </a:solidFill>
                <a:latin typeface="+mj-lt"/>
                <a:ea typeface="HK Grotesk"/>
                <a:cs typeface="HK Grotesk"/>
                <a:sym typeface="HK Grotesk"/>
              </a:rPr>
              <a:t>• Analyze the Product Status to identify categories with high return rates.</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14- How do product prices influence sales volume?</a:t>
            </a:r>
          </a:p>
          <a:p>
            <a:r>
              <a:rPr lang="en-US" sz="2800" dirty="0">
                <a:solidFill>
                  <a:srgbClr val="FFFFFF"/>
                </a:solidFill>
                <a:latin typeface="+mj-lt"/>
                <a:ea typeface="HK Grotesk"/>
                <a:cs typeface="HK Grotesk"/>
                <a:sym typeface="HK Grotesk"/>
              </a:rPr>
              <a:t>• Compare Product Price with Order Item Quantity to see how pricing affects sales.</a:t>
            </a:r>
          </a:p>
          <a:p>
            <a:endParaRPr lang="en-US" sz="2800" dirty="0">
              <a:solidFill>
                <a:srgbClr val="FFFFFF"/>
              </a:solidFill>
              <a:latin typeface="+mj-lt"/>
              <a:ea typeface="HK Grotesk"/>
              <a:cs typeface="HK Grotesk"/>
              <a:sym typeface="HK Grotesk"/>
            </a:endParaRPr>
          </a:p>
          <a:p>
            <a:r>
              <a:rPr lang="en-US" sz="3600" b="1" dirty="0">
                <a:solidFill>
                  <a:schemeClr val="bg1"/>
                </a:solidFill>
                <a:latin typeface="+mj-lt"/>
                <a:ea typeface="HK Grotesk"/>
                <a:cs typeface="HK Grotesk"/>
                <a:sym typeface="HK Grotesk"/>
              </a:rPr>
              <a:t>Market and Regional Analysis</a:t>
            </a:r>
          </a:p>
          <a:p>
            <a:endParaRPr lang="en-US" sz="3600" b="1" dirty="0">
              <a:solidFill>
                <a:schemeClr val="bg1"/>
              </a:solidFill>
              <a:latin typeface="+mj-lt"/>
              <a:ea typeface="HK Grotesk"/>
              <a:cs typeface="HK Grotesk"/>
              <a:sym typeface="HK Grotesk"/>
            </a:endParaRPr>
          </a:p>
          <a:p>
            <a:r>
              <a:rPr lang="en-US" sz="2800" b="1" dirty="0">
                <a:solidFill>
                  <a:srgbClr val="92D050"/>
                </a:solidFill>
                <a:latin typeface="+mj-lt"/>
                <a:ea typeface="HK Grotesk"/>
                <a:cs typeface="HK Grotesk"/>
                <a:sym typeface="HK Grotesk"/>
              </a:rPr>
              <a:t>15- How do sales vary across different markets?</a:t>
            </a:r>
          </a:p>
          <a:p>
            <a:r>
              <a:rPr lang="en-US" sz="2800" dirty="0">
                <a:solidFill>
                  <a:srgbClr val="FFFFFF"/>
                </a:solidFill>
                <a:latin typeface="+mj-lt"/>
                <a:ea typeface="HK Grotesk"/>
                <a:cs typeface="HK Grotesk"/>
                <a:sym typeface="HK Grotesk"/>
              </a:rPr>
              <a:t>• Analyze Sales data by Market.</a:t>
            </a:r>
          </a:p>
          <a:p>
            <a:endParaRPr lang="en-US" sz="2400" dirty="0">
              <a:solidFill>
                <a:srgbClr val="FFFFFF"/>
              </a:solidFill>
              <a:latin typeface="+mj-lt"/>
              <a:ea typeface="HK Grotesk"/>
              <a:cs typeface="HK Grotesk"/>
              <a:sym typeface="HK Grotesk"/>
            </a:endParaRPr>
          </a:p>
          <a:p>
            <a:r>
              <a:rPr lang="en-US" sz="2800" b="1" dirty="0">
                <a:solidFill>
                  <a:srgbClr val="92D050"/>
                </a:solidFill>
                <a:latin typeface="+mj-lt"/>
                <a:ea typeface="HK Grotesk"/>
                <a:cs typeface="HK Grotesk"/>
                <a:sym typeface="HK Grotesk"/>
              </a:rPr>
              <a:t>16- Which regions generate the most revenue?</a:t>
            </a:r>
          </a:p>
          <a:p>
            <a:r>
              <a:rPr lang="en-US" sz="2800" dirty="0">
                <a:solidFill>
                  <a:srgbClr val="FFFFFF"/>
                </a:solidFill>
                <a:latin typeface="+mj-lt"/>
                <a:ea typeface="HK Grotesk"/>
                <a:cs typeface="HK Grotesk"/>
                <a:sym typeface="HK Grotesk"/>
              </a:rPr>
              <a:t>• Compare Sales across different Order Region and Order State</a:t>
            </a:r>
            <a:r>
              <a:rPr lang="en-US" sz="2800" b="1" dirty="0">
                <a:solidFill>
                  <a:schemeClr val="bg1"/>
                </a:solidFill>
                <a:latin typeface="+mj-lt"/>
                <a:ea typeface="HK Grotesk"/>
                <a:cs typeface="HK Grotesk"/>
                <a:sym typeface="HK Grotesk"/>
              </a:rPr>
              <a:t>.</a:t>
            </a:r>
            <a:endParaRPr lang="en-US" sz="2800" dirty="0">
              <a:solidFill>
                <a:srgbClr val="FFFFFF"/>
              </a:solidFill>
              <a:latin typeface="+mj-lt"/>
              <a:ea typeface="HK Grotesk"/>
              <a:cs typeface="HK Grotesk"/>
              <a:sym typeface="HK Grotesk"/>
            </a:endParaRPr>
          </a:p>
        </p:txBody>
      </p:sp>
    </p:spTree>
    <p:extLst>
      <p:ext uri="{BB962C8B-B14F-4D97-AF65-F5344CB8AC3E}">
        <p14:creationId xmlns:p14="http://schemas.microsoft.com/office/powerpoint/2010/main" val="1185675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9446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12" name="TextBox 6"/>
          <p:cNvSpPr txBox="1"/>
          <p:nvPr/>
        </p:nvSpPr>
        <p:spPr>
          <a:xfrm>
            <a:off x="402771" y="1997188"/>
            <a:ext cx="14514287" cy="4001095"/>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Operational Efficiency Analysis</a:t>
            </a:r>
          </a:p>
          <a:p>
            <a:endParaRPr lang="en-US" sz="4000" b="1" dirty="0">
              <a:solidFill>
                <a:schemeClr val="bg1"/>
              </a:solidFill>
              <a:latin typeface="+mj-lt"/>
              <a:ea typeface="HK Grotesk"/>
              <a:cs typeface="HK Grotesk"/>
              <a:sym typeface="HK Grotesk"/>
            </a:endParaRPr>
          </a:p>
          <a:p>
            <a:r>
              <a:rPr lang="en-US" sz="3200" b="1" dirty="0">
                <a:solidFill>
                  <a:srgbClr val="92D050"/>
                </a:solidFill>
                <a:latin typeface="+mj-lt"/>
                <a:sym typeface="HK Grotesk"/>
              </a:rPr>
              <a:t>17- What is the efficiency of our order fulfillment process?</a:t>
            </a:r>
          </a:p>
          <a:p>
            <a:r>
              <a:rPr lang="en-US" sz="2800" b="1" dirty="0">
                <a:solidFill>
                  <a:schemeClr val="bg1"/>
                </a:solidFill>
                <a:latin typeface="+mj-lt"/>
                <a:sym typeface="HK Grotesk"/>
              </a:rPr>
              <a:t>• </a:t>
            </a:r>
            <a:r>
              <a:rPr lang="en-US" sz="2800" dirty="0">
                <a:solidFill>
                  <a:schemeClr val="bg1"/>
                </a:solidFill>
                <a:latin typeface="+mj-lt"/>
                <a:sym typeface="HK Grotesk"/>
              </a:rPr>
              <a:t>Evaluate Fulfillment Efficiency by comparing Days for shipment (scheduled) with</a:t>
            </a:r>
          </a:p>
          <a:p>
            <a:r>
              <a:rPr lang="en-US" sz="2800" dirty="0">
                <a:solidFill>
                  <a:schemeClr val="bg1"/>
                </a:solidFill>
                <a:latin typeface="+mj-lt"/>
                <a:sym typeface="HK Grotesk"/>
              </a:rPr>
              <a:t> Days for shipping (real</a:t>
            </a:r>
            <a:r>
              <a:rPr lang="en-US" sz="2800" b="1" dirty="0">
                <a:solidFill>
                  <a:schemeClr val="bg1"/>
                </a:solidFill>
                <a:latin typeface="+mj-lt"/>
                <a:sym typeface="HK Grotesk"/>
              </a:rPr>
              <a:t>).</a:t>
            </a:r>
          </a:p>
          <a:p>
            <a:endParaRPr lang="en-US" sz="3200" b="1" dirty="0">
              <a:solidFill>
                <a:schemeClr val="bg1"/>
              </a:solidFill>
              <a:latin typeface="+mj-lt"/>
              <a:sym typeface="HK Grotesk"/>
            </a:endParaRPr>
          </a:p>
          <a:p>
            <a:r>
              <a:rPr lang="en-US" sz="3200" b="1" dirty="0">
                <a:solidFill>
                  <a:srgbClr val="92D050"/>
                </a:solidFill>
                <a:latin typeface="+mj-lt"/>
                <a:sym typeface="HK Grotesk"/>
              </a:rPr>
              <a:t>18- How do shipping modes affect delivery times and costs?</a:t>
            </a:r>
          </a:p>
          <a:p>
            <a:r>
              <a:rPr lang="en-US" sz="2800" b="1" dirty="0">
                <a:solidFill>
                  <a:schemeClr val="bg1"/>
                </a:solidFill>
                <a:latin typeface="+mj-lt"/>
                <a:sym typeface="HK Grotesk"/>
              </a:rPr>
              <a:t>• </a:t>
            </a:r>
            <a:r>
              <a:rPr lang="en-US" sz="2800" dirty="0">
                <a:solidFill>
                  <a:schemeClr val="bg1"/>
                </a:solidFill>
                <a:latin typeface="+mj-lt"/>
                <a:sym typeface="HK Grotesk"/>
              </a:rPr>
              <a:t>Analyze Shipping Mode, Days for shipping (real), and shipping costs.</a:t>
            </a:r>
          </a:p>
        </p:txBody>
      </p:sp>
    </p:spTree>
    <p:extLst>
      <p:ext uri="{BB962C8B-B14F-4D97-AF65-F5344CB8AC3E}">
        <p14:creationId xmlns:p14="http://schemas.microsoft.com/office/powerpoint/2010/main" val="225959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grpSp>
        <p:nvGrpSpPr>
          <p:cNvPr id="5" name="Group 5"/>
          <p:cNvGrpSpPr/>
          <p:nvPr/>
        </p:nvGrpSpPr>
        <p:grpSpPr>
          <a:xfrm rot="-5400000">
            <a:off x="17631481" y="8597471"/>
            <a:ext cx="924223" cy="397435"/>
            <a:chOff x="0" y="0"/>
            <a:chExt cx="1347239" cy="579341"/>
          </a:xfrm>
        </p:grpSpPr>
        <p:sp>
          <p:nvSpPr>
            <p:cNvPr id="6" name="Freeform 6"/>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txBody>
            <a:bodyPr/>
            <a:lstStyle/>
            <a:p>
              <a:endParaRPr lang="en-US"/>
            </a:p>
          </p:txBody>
        </p:sp>
        <p:sp>
          <p:nvSpPr>
            <p:cNvPr id="7" name="TextBox 7"/>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7362339" y="2914524"/>
            <a:ext cx="6509860" cy="2228976"/>
            <a:chOff x="0" y="0"/>
            <a:chExt cx="6350000" cy="2174240"/>
          </a:xfrm>
        </p:grpSpPr>
        <p:sp>
          <p:nvSpPr>
            <p:cNvPr id="9" name="Freeform 9"/>
            <p:cNvSpPr/>
            <p:nvPr/>
          </p:nvSpPr>
          <p:spPr>
            <a:xfrm>
              <a:off x="0" y="0"/>
              <a:ext cx="6350000" cy="2174240"/>
            </a:xfrm>
            <a:custGeom>
              <a:avLst/>
              <a:gdLst/>
              <a:ahLst/>
              <a:cxnLst/>
              <a:rect l="l" t="t" r="r" b="b"/>
              <a:pathLst>
                <a:path w="6350000" h="2174240">
                  <a:moveTo>
                    <a:pt x="6350000" y="0"/>
                  </a:moveTo>
                  <a:lnTo>
                    <a:pt x="6350000" y="2174240"/>
                  </a:lnTo>
                  <a:lnTo>
                    <a:pt x="647700" y="2174240"/>
                  </a:lnTo>
                  <a:lnTo>
                    <a:pt x="0" y="0"/>
                  </a:lnTo>
                  <a:close/>
                </a:path>
              </a:pathLst>
            </a:custGeom>
            <a:solidFill>
              <a:srgbClr val="12F1FF"/>
            </a:solidFill>
            <a:ln w="12700">
              <a:solidFill>
                <a:srgbClr val="000000"/>
              </a:solidFill>
            </a:ln>
          </p:spPr>
          <p:txBody>
            <a:bodyPr/>
            <a:lstStyle/>
            <a:p>
              <a:endParaRPr lang="en-US"/>
            </a:p>
          </p:txBody>
        </p:sp>
      </p:grpSp>
      <p:grpSp>
        <p:nvGrpSpPr>
          <p:cNvPr id="10" name="Group 10"/>
          <p:cNvGrpSpPr/>
          <p:nvPr/>
        </p:nvGrpSpPr>
        <p:grpSpPr>
          <a:xfrm>
            <a:off x="7189484" y="1028700"/>
            <a:ext cx="11098516" cy="3800132"/>
            <a:chOff x="0" y="0"/>
            <a:chExt cx="6350000" cy="2174240"/>
          </a:xfrm>
        </p:grpSpPr>
        <p:sp>
          <p:nvSpPr>
            <p:cNvPr id="11" name="Freeform 11"/>
            <p:cNvSpPr/>
            <p:nvPr/>
          </p:nvSpPr>
          <p:spPr>
            <a:xfrm>
              <a:off x="0" y="0"/>
              <a:ext cx="6350000" cy="2174240"/>
            </a:xfrm>
            <a:custGeom>
              <a:avLst/>
              <a:gdLst/>
              <a:ahLst/>
              <a:cxnLst/>
              <a:rect l="l" t="t" r="r" b="b"/>
              <a:pathLst>
                <a:path w="6350000" h="2174240">
                  <a:moveTo>
                    <a:pt x="6350000" y="0"/>
                  </a:moveTo>
                  <a:lnTo>
                    <a:pt x="6350000" y="2174240"/>
                  </a:lnTo>
                  <a:lnTo>
                    <a:pt x="647700" y="2174240"/>
                  </a:lnTo>
                  <a:lnTo>
                    <a:pt x="0" y="0"/>
                  </a:lnTo>
                  <a:close/>
                </a:path>
              </a:pathLst>
            </a:custGeom>
            <a:blipFill>
              <a:blip r:embed="rId3"/>
              <a:stretch>
                <a:fillRect t="-42321" b="-52260"/>
              </a:stretch>
            </a:blipFill>
          </p:spPr>
          <p:txBody>
            <a:bodyPr/>
            <a:lstStyle/>
            <a:p>
              <a:endParaRPr lang="en-US"/>
            </a:p>
          </p:txBody>
        </p:sp>
      </p:grpSp>
      <p:sp>
        <p:nvSpPr>
          <p:cNvPr id="18" name="Freeform 18"/>
          <p:cNvSpPr/>
          <p:nvPr/>
        </p:nvSpPr>
        <p:spPr>
          <a:xfrm>
            <a:off x="1850798" y="2399296"/>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2315918" y="239929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2781038" y="239929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21" name="Group 21"/>
          <p:cNvGrpSpPr/>
          <p:nvPr/>
        </p:nvGrpSpPr>
        <p:grpSpPr>
          <a:xfrm>
            <a:off x="1850798" y="6751024"/>
            <a:ext cx="677751" cy="677751"/>
            <a:chOff x="0" y="0"/>
            <a:chExt cx="812800" cy="812800"/>
          </a:xfrm>
        </p:grpSpPr>
        <p:sp>
          <p:nvSpPr>
            <p:cNvPr id="22" name="Freeform 2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txBody>
            <a:bodyPr/>
            <a:lstStyle/>
            <a:p>
              <a:endParaRPr lang="en-US"/>
            </a:p>
          </p:txBody>
        </p:sp>
        <p:sp>
          <p:nvSpPr>
            <p:cNvPr id="23" name="TextBox 23"/>
            <p:cNvSpPr txBox="1"/>
            <p:nvPr/>
          </p:nvSpPr>
          <p:spPr>
            <a:xfrm>
              <a:off x="0" y="-47625"/>
              <a:ext cx="812800" cy="860425"/>
            </a:xfrm>
            <a:prstGeom prst="rect">
              <a:avLst/>
            </a:prstGeom>
          </p:spPr>
          <p:txBody>
            <a:bodyPr lIns="50800" tIns="50800" rIns="50800" bIns="50800" rtlCol="0" anchor="ctr"/>
            <a:lstStyle/>
            <a:p>
              <a:pPr algn="ctr">
                <a:lnSpc>
                  <a:spcPts val="2239"/>
                </a:lnSpc>
              </a:pPr>
              <a:endParaRPr sz="3200"/>
            </a:p>
          </p:txBody>
        </p:sp>
      </p:grpSp>
      <p:sp>
        <p:nvSpPr>
          <p:cNvPr id="24" name="TextBox 24"/>
          <p:cNvSpPr txBox="1"/>
          <p:nvPr/>
        </p:nvSpPr>
        <p:spPr>
          <a:xfrm>
            <a:off x="2924118" y="6731974"/>
            <a:ext cx="14601882" cy="800219"/>
          </a:xfrm>
          <a:prstGeom prst="rect">
            <a:avLst/>
          </a:prstGeom>
        </p:spPr>
        <p:txBody>
          <a:bodyPr wrap="square" lIns="0" tIns="0" rIns="0" bIns="0" rtlCol="0" anchor="t">
            <a:spAutoFit/>
          </a:bodyPr>
          <a:lstStyle/>
          <a:p>
            <a:pPr>
              <a:spcBef>
                <a:spcPct val="0"/>
              </a:spcBef>
            </a:pPr>
            <a:r>
              <a:rPr lang="en-US" sz="2800" b="1" dirty="0">
                <a:solidFill>
                  <a:srgbClr val="66FFFF"/>
                </a:solidFill>
                <a:ea typeface="Open Sans"/>
                <a:cs typeface="Open Sans"/>
                <a:sym typeface="Open Sans"/>
              </a:rPr>
              <a:t> Techniques and Tools: </a:t>
            </a:r>
            <a:r>
              <a:rPr lang="en-US" sz="2400" dirty="0">
                <a:solidFill>
                  <a:srgbClr val="FFFFFF"/>
                </a:solidFill>
                <a:ea typeface="Open Sans"/>
                <a:cs typeface="Open Sans"/>
                <a:sym typeface="Open Sans"/>
              </a:rPr>
              <a:t>The analysis will employ descriptive statistics, trend analysis, and </a:t>
            </a:r>
          </a:p>
          <a:p>
            <a:pPr>
              <a:spcBef>
                <a:spcPct val="0"/>
              </a:spcBef>
            </a:pPr>
            <a:r>
              <a:rPr lang="en-US" sz="2400" dirty="0">
                <a:solidFill>
                  <a:srgbClr val="FFFFFF"/>
                </a:solidFill>
                <a:ea typeface="Open Sans"/>
                <a:cs typeface="Open Sans"/>
                <a:sym typeface="Open Sans"/>
              </a:rPr>
              <a:t>regression analysis using Power BI</a:t>
            </a:r>
          </a:p>
        </p:txBody>
      </p:sp>
      <p:sp>
        <p:nvSpPr>
          <p:cNvPr id="25" name="TextBox 25"/>
          <p:cNvSpPr txBox="1"/>
          <p:nvPr/>
        </p:nvSpPr>
        <p:spPr>
          <a:xfrm>
            <a:off x="1941618" y="6927022"/>
            <a:ext cx="496110" cy="335220"/>
          </a:xfrm>
          <a:prstGeom prst="rect">
            <a:avLst/>
          </a:prstGeom>
        </p:spPr>
        <p:txBody>
          <a:bodyPr lIns="0" tIns="0" rIns="0" bIns="0" rtlCol="0" anchor="t">
            <a:spAutoFit/>
          </a:bodyPr>
          <a:lstStyle/>
          <a:p>
            <a:pPr algn="ctr">
              <a:lnSpc>
                <a:spcPts val="2519"/>
              </a:lnSpc>
              <a:spcBef>
                <a:spcPct val="0"/>
              </a:spcBef>
            </a:pPr>
            <a:r>
              <a:rPr lang="en-US" sz="2800" b="1" dirty="0">
                <a:solidFill>
                  <a:srgbClr val="0B081D"/>
                </a:solidFill>
                <a:latin typeface="+mj-lt"/>
                <a:ea typeface="Open Sans Bold"/>
                <a:cs typeface="Open Sans Bold"/>
                <a:sym typeface="Open Sans Bold"/>
              </a:rPr>
              <a:t>01</a:t>
            </a:r>
          </a:p>
        </p:txBody>
      </p:sp>
      <p:grpSp>
        <p:nvGrpSpPr>
          <p:cNvPr id="26" name="Group 26"/>
          <p:cNvGrpSpPr/>
          <p:nvPr/>
        </p:nvGrpSpPr>
        <p:grpSpPr>
          <a:xfrm>
            <a:off x="3265994" y="8436139"/>
            <a:ext cx="677751" cy="677751"/>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txBody>
            <a:bodyPr/>
            <a:lstStyle/>
            <a:p>
              <a:endParaRPr lang="en-US"/>
            </a:p>
          </p:txBody>
        </p:sp>
        <p:sp>
          <p:nvSpPr>
            <p:cNvPr id="28" name="TextBox 28"/>
            <p:cNvSpPr txBox="1"/>
            <p:nvPr/>
          </p:nvSpPr>
          <p:spPr>
            <a:xfrm>
              <a:off x="0" y="-47625"/>
              <a:ext cx="812800" cy="860425"/>
            </a:xfrm>
            <a:prstGeom prst="rect">
              <a:avLst/>
            </a:prstGeom>
          </p:spPr>
          <p:txBody>
            <a:bodyPr lIns="50800" tIns="50800" rIns="50800" bIns="50800" rtlCol="0" anchor="ctr"/>
            <a:lstStyle/>
            <a:p>
              <a:pPr algn="ctr">
                <a:lnSpc>
                  <a:spcPts val="2239"/>
                </a:lnSpc>
              </a:pPr>
              <a:endParaRPr sz="3200"/>
            </a:p>
          </p:txBody>
        </p:sp>
      </p:grpSp>
      <p:sp>
        <p:nvSpPr>
          <p:cNvPr id="29" name="TextBox 29"/>
          <p:cNvSpPr txBox="1"/>
          <p:nvPr/>
        </p:nvSpPr>
        <p:spPr>
          <a:xfrm>
            <a:off x="4648200" y="8319141"/>
            <a:ext cx="12573000" cy="800219"/>
          </a:xfrm>
          <a:prstGeom prst="rect">
            <a:avLst/>
          </a:prstGeom>
        </p:spPr>
        <p:txBody>
          <a:bodyPr wrap="square" lIns="0" tIns="0" rIns="0" bIns="0" rtlCol="0" anchor="t">
            <a:spAutoFit/>
          </a:bodyPr>
          <a:lstStyle/>
          <a:p>
            <a:pPr>
              <a:spcBef>
                <a:spcPct val="0"/>
              </a:spcBef>
            </a:pPr>
            <a:r>
              <a:rPr lang="en-US" sz="2800" b="1" dirty="0">
                <a:solidFill>
                  <a:srgbClr val="66FFFF"/>
                </a:solidFill>
                <a:ea typeface="Open Sans"/>
                <a:cs typeface="Open Sans"/>
                <a:sym typeface="Open Sans"/>
              </a:rPr>
              <a:t> Data Cleaning and Preparation: </a:t>
            </a:r>
            <a:r>
              <a:rPr lang="en-US" sz="2400" dirty="0">
                <a:solidFill>
                  <a:srgbClr val="FFFFFF"/>
                </a:solidFill>
                <a:ea typeface="Open Sans"/>
                <a:cs typeface="Open Sans"/>
                <a:sym typeface="Open Sans"/>
              </a:rPr>
              <a:t>Missing values and outliers will be addressed through </a:t>
            </a:r>
          </a:p>
          <a:p>
            <a:pPr>
              <a:spcBef>
                <a:spcPct val="0"/>
              </a:spcBef>
            </a:pPr>
            <a:r>
              <a:rPr lang="en-US" sz="2400" dirty="0">
                <a:solidFill>
                  <a:srgbClr val="FFFFFF"/>
                </a:solidFill>
                <a:ea typeface="Open Sans"/>
                <a:cs typeface="Open Sans"/>
                <a:sym typeface="Open Sans"/>
              </a:rPr>
              <a:t>data cleaning techniques to ensure the accuracy of the analysis.</a:t>
            </a:r>
          </a:p>
        </p:txBody>
      </p:sp>
      <p:sp>
        <p:nvSpPr>
          <p:cNvPr id="30" name="TextBox 30"/>
          <p:cNvSpPr txBox="1"/>
          <p:nvPr/>
        </p:nvSpPr>
        <p:spPr>
          <a:xfrm>
            <a:off x="3356814" y="8614713"/>
            <a:ext cx="496110" cy="335220"/>
          </a:xfrm>
          <a:prstGeom prst="rect">
            <a:avLst/>
          </a:prstGeom>
        </p:spPr>
        <p:txBody>
          <a:bodyPr lIns="0" tIns="0" rIns="0" bIns="0" rtlCol="0" anchor="t">
            <a:spAutoFit/>
          </a:bodyPr>
          <a:lstStyle/>
          <a:p>
            <a:pPr algn="ctr">
              <a:lnSpc>
                <a:spcPts val="2519"/>
              </a:lnSpc>
              <a:spcBef>
                <a:spcPct val="0"/>
              </a:spcBef>
            </a:pPr>
            <a:r>
              <a:rPr lang="en-US" sz="2800" b="1" dirty="0">
                <a:solidFill>
                  <a:srgbClr val="0B081D"/>
                </a:solidFill>
                <a:latin typeface="+mj-lt"/>
                <a:ea typeface="Open Sans Bold"/>
                <a:cs typeface="Open Sans Bold"/>
                <a:sym typeface="Open Sans Bold"/>
              </a:rPr>
              <a:t>02</a:t>
            </a:r>
          </a:p>
        </p:txBody>
      </p:sp>
      <p:sp>
        <p:nvSpPr>
          <p:cNvPr id="36" name="TextBox 6"/>
          <p:cNvSpPr txBox="1"/>
          <p:nvPr/>
        </p:nvSpPr>
        <p:spPr>
          <a:xfrm>
            <a:off x="-1066800" y="2914524"/>
            <a:ext cx="10246773" cy="3000821"/>
          </a:xfrm>
          <a:prstGeom prst="rect">
            <a:avLst/>
          </a:prstGeom>
        </p:spPr>
        <p:txBody>
          <a:bodyPr wrap="square" lIns="0" tIns="0" rIns="0" bIns="0" rtlCol="0" anchor="t">
            <a:spAutoFit/>
          </a:bodyPr>
          <a:lstStyle/>
          <a:p>
            <a:pPr algn="ctr">
              <a:lnSpc>
                <a:spcPts val="11721"/>
              </a:lnSpc>
            </a:pPr>
            <a:r>
              <a:rPr lang="en-US" sz="10373" b="1" dirty="0">
                <a:solidFill>
                  <a:srgbClr val="FFFFFF"/>
                </a:solidFill>
                <a:latin typeface="Glacial Indifference Bold"/>
                <a:ea typeface="Glacial Indifference Bold"/>
                <a:cs typeface="Glacial Indifference Bold"/>
                <a:sym typeface="Glacial Indifference Bold"/>
              </a:rPr>
              <a:t>Analysis </a:t>
            </a:r>
            <a:br>
              <a:rPr lang="en-US" sz="10373" b="1" dirty="0">
                <a:solidFill>
                  <a:srgbClr val="FFFFFF"/>
                </a:solidFill>
                <a:latin typeface="Glacial Indifference Bold"/>
                <a:ea typeface="Glacial Indifference Bold"/>
                <a:cs typeface="Glacial Indifference Bold"/>
                <a:sym typeface="Glacial Indifference Bold"/>
              </a:rPr>
            </a:br>
            <a:r>
              <a:rPr lang="en-US" sz="10373" b="1" dirty="0">
                <a:solidFill>
                  <a:srgbClr val="FFFFFF"/>
                </a:solidFill>
                <a:latin typeface="Glacial Indifference Bold"/>
                <a:ea typeface="Glacial Indifference Bold"/>
                <a:cs typeface="Glacial Indifference Bold"/>
                <a:sym typeface="Glacial Indifference Bold"/>
              </a:rPr>
              <a:t>Method</a:t>
            </a:r>
          </a:p>
        </p:txBody>
      </p:sp>
    </p:spTree>
    <p:extLst>
      <p:ext uri="{BB962C8B-B14F-4D97-AF65-F5344CB8AC3E}">
        <p14:creationId xmlns:p14="http://schemas.microsoft.com/office/powerpoint/2010/main" val="129508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10" name="TextBox 8"/>
          <p:cNvSpPr txBox="1"/>
          <p:nvPr/>
        </p:nvSpPr>
        <p:spPr>
          <a:xfrm>
            <a:off x="152400" y="1443133"/>
            <a:ext cx="6228443"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mj-lt"/>
                <a:ea typeface="Glacial Indifference Bold"/>
                <a:cs typeface="Glacial Indifference Bold"/>
                <a:sym typeface="Glacial Indifference Bold"/>
              </a:rPr>
              <a:t>CASE STUDY</a:t>
            </a:r>
          </a:p>
        </p:txBody>
      </p:sp>
      <p:sp>
        <p:nvSpPr>
          <p:cNvPr id="11" name="TextBox 6"/>
          <p:cNvSpPr txBox="1"/>
          <p:nvPr/>
        </p:nvSpPr>
        <p:spPr>
          <a:xfrm>
            <a:off x="477156" y="2989064"/>
            <a:ext cx="10952843" cy="5049972"/>
          </a:xfrm>
          <a:prstGeom prst="rect">
            <a:avLst/>
          </a:prstGeom>
        </p:spPr>
        <p:txBody>
          <a:bodyPr wrap="square" lIns="0" tIns="0" rIns="0" bIns="0" rtlCol="0" anchor="t">
            <a:spAutoFit/>
          </a:bodyPr>
          <a:lstStyle/>
          <a:p>
            <a:pPr marL="457200" indent="-457200">
              <a:lnSpc>
                <a:spcPct val="200000"/>
              </a:lnSpc>
              <a:buFont typeface="Arial" pitchFamily="34" charset="0"/>
              <a:buChar char="•"/>
            </a:pPr>
            <a:r>
              <a:rPr lang="en-US" sz="2800" dirty="0">
                <a:solidFill>
                  <a:srgbClr val="FFFFFF"/>
                </a:solidFill>
                <a:latin typeface="+mj-lt"/>
                <a:ea typeface="HK Grotesk"/>
                <a:cs typeface="HK Grotesk"/>
                <a:sym typeface="HK Grotesk"/>
              </a:rPr>
              <a:t>This dataset includes customer orders with details on transaction types, shipping schedules, and delivery statuses. It tracks customer information, order specifics like product details and prices, and geographical data. It also records order and shipment timestamps, along with sales and discounts. Key metrics include delivery risks, product availability, and order statuses.</a:t>
            </a:r>
          </a:p>
        </p:txBody>
      </p:sp>
      <p:grpSp>
        <p:nvGrpSpPr>
          <p:cNvPr id="12" name="Group 4"/>
          <p:cNvGrpSpPr>
            <a:grpSpLocks noChangeAspect="1"/>
          </p:cNvGrpSpPr>
          <p:nvPr/>
        </p:nvGrpSpPr>
        <p:grpSpPr>
          <a:xfrm>
            <a:off x="11832673" y="1796939"/>
            <a:ext cx="5998127" cy="6089761"/>
            <a:chOff x="0" y="0"/>
            <a:chExt cx="14840029" cy="14840029"/>
          </a:xfrm>
        </p:grpSpPr>
        <p:sp>
          <p:nvSpPr>
            <p:cNvPr id="13" name="Freeform 5"/>
            <p:cNvSpPr/>
            <p:nvPr/>
          </p:nvSpPr>
          <p:spPr>
            <a:xfrm>
              <a:off x="-366471" y="-11891"/>
              <a:ext cx="15572971" cy="14863810"/>
            </a:xfrm>
            <a:prstGeom prst="flowChartConnector">
              <a:avLst/>
            </a:prstGeom>
            <a:solidFill>
              <a:srgbClr val="769EBE"/>
            </a:solidFill>
          </p:spPr>
          <p:txBody>
            <a:bodyPr/>
            <a:lstStyle/>
            <a:p>
              <a:endParaRPr lang="en-US"/>
            </a:p>
          </p:txBody>
        </p:sp>
        <p:sp>
          <p:nvSpPr>
            <p:cNvPr id="14" name="Freeform 6"/>
            <p:cNvSpPr/>
            <p:nvPr/>
          </p:nvSpPr>
          <p:spPr>
            <a:xfrm>
              <a:off x="-156193" y="188812"/>
              <a:ext cx="15152415" cy="14462405"/>
            </a:xfrm>
            <a:prstGeom prst="flowChartConnector">
              <a:avLst/>
            </a:prstGeom>
            <a:solidFill>
              <a:srgbClr val="3A5677"/>
            </a:solidFill>
          </p:spPr>
          <p:txBody>
            <a:bodyPr/>
            <a:lstStyle/>
            <a:p>
              <a:endParaRPr lang="en-US"/>
            </a:p>
          </p:txBody>
        </p:sp>
        <p:sp>
          <p:nvSpPr>
            <p:cNvPr id="15" name="Freeform 7"/>
            <p:cNvSpPr/>
            <p:nvPr/>
          </p:nvSpPr>
          <p:spPr>
            <a:xfrm>
              <a:off x="223301" y="551024"/>
              <a:ext cx="14393427" cy="13737979"/>
            </a:xfrm>
            <a:prstGeom prst="flowChartConnector">
              <a:avLst/>
            </a:prstGeom>
            <a:blipFill>
              <a:blip r:embed="rId4"/>
              <a:stretch>
                <a:fillRect l="-38492" r="-38492"/>
              </a:stretch>
            </a:blipFill>
          </p:spPr>
          <p:txBody>
            <a:bodyPr/>
            <a:lstStyle/>
            <a:p>
              <a:endParaRPr lang="en-US"/>
            </a:p>
          </p:txBody>
        </p:sp>
      </p:grpSp>
      <p:grpSp>
        <p:nvGrpSpPr>
          <p:cNvPr id="21" name="Group 20"/>
          <p:cNvGrpSpPr/>
          <p:nvPr/>
        </p:nvGrpSpPr>
        <p:grpSpPr>
          <a:xfrm>
            <a:off x="8610600" y="8952202"/>
            <a:ext cx="9753600" cy="1275705"/>
            <a:chOff x="8610600" y="8952202"/>
            <a:chExt cx="9753600" cy="1275705"/>
          </a:xfrm>
        </p:grpSpPr>
        <p:grpSp>
          <p:nvGrpSpPr>
            <p:cNvPr id="7" name="Group 6"/>
            <p:cNvGrpSpPr/>
            <p:nvPr/>
          </p:nvGrpSpPr>
          <p:grpSpPr>
            <a:xfrm>
              <a:off x="8610600" y="9124297"/>
              <a:ext cx="9753600" cy="1103610"/>
              <a:chOff x="8534400" y="190500"/>
              <a:chExt cx="9753600" cy="1103610"/>
            </a:xfrm>
          </p:grpSpPr>
          <p:pic>
            <p:nvPicPr>
              <p:cNvPr id="16" name="Picture 15"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8" name="TextBox 4"/>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9" name="TextBox 4"/>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20" name="TextBox 4"/>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Tree>
    <p:extLst>
      <p:ext uri="{BB962C8B-B14F-4D97-AF65-F5344CB8AC3E}">
        <p14:creationId xmlns:p14="http://schemas.microsoft.com/office/powerpoint/2010/main" val="237632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2"/>
          <p:cNvSpPr/>
          <p:nvPr/>
        </p:nvSpPr>
        <p:spPr>
          <a:xfrm flipH="1">
            <a:off x="-55689" y="-25767"/>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dirty="0"/>
          </a:p>
        </p:txBody>
      </p:sp>
      <p:sp>
        <p:nvSpPr>
          <p:cNvPr id="3"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10420735" y="4902831"/>
            <a:ext cx="4700562" cy="4700562"/>
            <a:chOff x="0" y="0"/>
            <a:chExt cx="6350000" cy="6350000"/>
          </a:xfrm>
        </p:grpSpPr>
        <p:sp>
          <p:nvSpPr>
            <p:cNvPr id="6" name="Freeform 6"/>
            <p:cNvSpPr/>
            <p:nvPr/>
          </p:nvSpPr>
          <p:spPr>
            <a:xfrm>
              <a:off x="0" y="0"/>
              <a:ext cx="6350000" cy="6350000"/>
            </a:xfrm>
            <a:custGeom>
              <a:avLst/>
              <a:gdLst/>
              <a:ahLst/>
              <a:cxnLst/>
              <a:rect l="l" t="t" r="r" b="b"/>
              <a:pathLst>
                <a:path w="6350000" h="6350000">
                  <a:moveTo>
                    <a:pt x="6350000" y="0"/>
                  </a:moveTo>
                  <a:lnTo>
                    <a:pt x="6350000" y="6350000"/>
                  </a:lnTo>
                  <a:lnTo>
                    <a:pt x="1224280" y="6350000"/>
                  </a:lnTo>
                  <a:lnTo>
                    <a:pt x="0" y="0"/>
                  </a:lnTo>
                  <a:close/>
                </a:path>
              </a:pathLst>
            </a:custGeom>
            <a:solidFill>
              <a:srgbClr val="12F1FF"/>
            </a:solidFill>
            <a:ln w="12700">
              <a:solidFill>
                <a:srgbClr val="000000"/>
              </a:solidFill>
            </a:ln>
          </p:spPr>
          <p:txBody>
            <a:bodyPr/>
            <a:lstStyle/>
            <a:p>
              <a:endParaRPr lang="en-US"/>
            </a:p>
          </p:txBody>
        </p:sp>
      </p:grpSp>
      <p:grpSp>
        <p:nvGrpSpPr>
          <p:cNvPr id="7" name="Group 7"/>
          <p:cNvGrpSpPr/>
          <p:nvPr/>
        </p:nvGrpSpPr>
        <p:grpSpPr>
          <a:xfrm>
            <a:off x="10062710" y="1028700"/>
            <a:ext cx="8229600" cy="8229600"/>
            <a:chOff x="0" y="0"/>
            <a:chExt cx="6350000" cy="6350000"/>
          </a:xfrm>
        </p:grpSpPr>
        <p:sp>
          <p:nvSpPr>
            <p:cNvPr id="8" name="Freeform 8"/>
            <p:cNvSpPr/>
            <p:nvPr/>
          </p:nvSpPr>
          <p:spPr>
            <a:xfrm flipH="1">
              <a:off x="0" y="0"/>
              <a:ext cx="6350000" cy="6350000"/>
            </a:xfrm>
            <a:custGeom>
              <a:avLst/>
              <a:gdLst/>
              <a:ahLst/>
              <a:cxnLst/>
              <a:rect l="l" t="t" r="r" b="b"/>
              <a:pathLst>
                <a:path w="6350000" h="6350000">
                  <a:moveTo>
                    <a:pt x="0" y="0"/>
                  </a:moveTo>
                  <a:lnTo>
                    <a:pt x="0" y="6350000"/>
                  </a:lnTo>
                  <a:lnTo>
                    <a:pt x="5125720" y="6350000"/>
                  </a:lnTo>
                  <a:lnTo>
                    <a:pt x="6350000" y="0"/>
                  </a:lnTo>
                  <a:close/>
                </a:path>
              </a:pathLst>
            </a:custGeom>
            <a:blipFill dpi="0" rotWithShape="0">
              <a:blip r:embed="rId5"/>
              <a:srcRect/>
              <a:stretch>
                <a:fillRect l="-24026" r="-26066"/>
              </a:stretch>
            </a:blipFill>
          </p:spPr>
          <p:txBody>
            <a:bodyPr/>
            <a:lstStyle/>
            <a:p>
              <a:endParaRPr lang="en-US"/>
            </a:p>
          </p:txBody>
        </p:sp>
      </p:grpSp>
      <p:grpSp>
        <p:nvGrpSpPr>
          <p:cNvPr id="9" name="Group 9"/>
          <p:cNvGrpSpPr/>
          <p:nvPr/>
        </p:nvGrpSpPr>
        <p:grpSpPr>
          <a:xfrm rot="-5400000">
            <a:off x="17631481" y="8597471"/>
            <a:ext cx="924223" cy="397435"/>
            <a:chOff x="0" y="0"/>
            <a:chExt cx="1347239" cy="579341"/>
          </a:xfrm>
        </p:grpSpPr>
        <p:sp>
          <p:nvSpPr>
            <p:cNvPr id="10" name="Freeform 10"/>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txBody>
            <a:bodyPr/>
            <a:lstStyle/>
            <a:p>
              <a:endParaRPr lang="en-US"/>
            </a:p>
          </p:txBody>
        </p:sp>
        <p:sp>
          <p:nvSpPr>
            <p:cNvPr id="11" name="TextBox 11"/>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3" name="TextBox 13"/>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4" name="TextBox 14"/>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5" name="TextBox 15"/>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7" name="TextBox 17"/>
          <p:cNvSpPr txBox="1"/>
          <p:nvPr/>
        </p:nvSpPr>
        <p:spPr>
          <a:xfrm>
            <a:off x="602972" y="2976395"/>
            <a:ext cx="9610531" cy="1107996"/>
          </a:xfrm>
          <a:prstGeom prst="rect">
            <a:avLst/>
          </a:prstGeom>
        </p:spPr>
        <p:txBody>
          <a:bodyPr wrap="square" lIns="0" tIns="0" rIns="0" bIns="0" rtlCol="0" anchor="t">
            <a:spAutoFit/>
          </a:bodyPr>
          <a:lstStyle/>
          <a:p>
            <a:pPr algn="ctr">
              <a:spcBef>
                <a:spcPct val="0"/>
              </a:spcBef>
            </a:pPr>
            <a:r>
              <a:rPr lang="en-US" sz="3600" b="1" dirty="0">
                <a:solidFill>
                  <a:srgbClr val="FFFFFF"/>
                </a:solidFill>
                <a:latin typeface="+mj-lt"/>
                <a:ea typeface="TT Octosquares Compressed"/>
                <a:cs typeface="TT Octosquares Compressed"/>
                <a:sym typeface="TT Octosquares Compressed"/>
              </a:rPr>
              <a:t>This Project Is Brought To You By Group 2 (ALX2_DAT2_G1)</a:t>
            </a:r>
          </a:p>
        </p:txBody>
      </p:sp>
      <p:sp>
        <p:nvSpPr>
          <p:cNvPr id="18" name="Freeform 18"/>
          <p:cNvSpPr/>
          <p:nvPr/>
        </p:nvSpPr>
        <p:spPr>
          <a:xfrm>
            <a:off x="211042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p:cNvSpPr/>
          <p:nvPr/>
        </p:nvSpPr>
        <p:spPr>
          <a:xfrm>
            <a:off x="257554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Freeform 20"/>
          <p:cNvSpPr/>
          <p:nvPr/>
        </p:nvSpPr>
        <p:spPr>
          <a:xfrm>
            <a:off x="304066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5" name="TextBox 25"/>
          <p:cNvSpPr txBox="1"/>
          <p:nvPr/>
        </p:nvSpPr>
        <p:spPr>
          <a:xfrm>
            <a:off x="2201244" y="5022747"/>
            <a:ext cx="496110" cy="320601"/>
          </a:xfrm>
          <a:prstGeom prst="rect">
            <a:avLst/>
          </a:prstGeom>
        </p:spPr>
        <p:txBody>
          <a:bodyPr lIns="0" tIns="0" rIns="0" bIns="0" rtlCol="0" anchor="t">
            <a:spAutoFit/>
          </a:bodyPr>
          <a:lstStyle/>
          <a:p>
            <a:pPr algn="ctr">
              <a:lnSpc>
                <a:spcPts val="2519"/>
              </a:lnSpc>
              <a:spcBef>
                <a:spcPct val="0"/>
              </a:spcBef>
            </a:pPr>
            <a:r>
              <a:rPr lang="en-US" sz="2000" b="1" dirty="0">
                <a:solidFill>
                  <a:srgbClr val="0B081D"/>
                </a:solidFill>
                <a:latin typeface="Open Sans Bold"/>
                <a:ea typeface="Open Sans Bold"/>
                <a:cs typeface="Open Sans Bold"/>
                <a:sym typeface="Open Sans Bold"/>
              </a:rPr>
              <a:t>01</a:t>
            </a:r>
          </a:p>
        </p:txBody>
      </p:sp>
      <p:pic>
        <p:nvPicPr>
          <p:cNvPr id="4" name="Picture 3" descr="A blue squares with white text&#10;&#10;Description automatically generated">
            <a:extLst>
              <a:ext uri="{FF2B5EF4-FFF2-40B4-BE49-F238E27FC236}">
                <a16:creationId xmlns:a16="http://schemas.microsoft.com/office/drawing/2014/main" id="{DA053BFB-E277-2BDD-81DB-6830EE442C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7024" y="4733766"/>
            <a:ext cx="3756976" cy="4067334"/>
          </a:xfrm>
          <a:prstGeom prst="rect">
            <a:avLst/>
          </a:prstGeom>
        </p:spPr>
      </p:pic>
    </p:spTree>
    <p:extLst>
      <p:ext uri="{BB962C8B-B14F-4D97-AF65-F5344CB8AC3E}">
        <p14:creationId xmlns:p14="http://schemas.microsoft.com/office/powerpoint/2010/main" val="319448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a:off x="4338336" y="-3273956"/>
            <a:ext cx="9611327" cy="13560956"/>
          </a:xfrm>
          <a:custGeom>
            <a:avLst/>
            <a:gdLst/>
            <a:ahLst/>
            <a:cxnLst/>
            <a:rect l="l" t="t" r="r" b="b"/>
            <a:pathLst>
              <a:path w="9611327" h="13560956">
                <a:moveTo>
                  <a:pt x="0" y="0"/>
                </a:moveTo>
                <a:lnTo>
                  <a:pt x="9611328" y="0"/>
                </a:lnTo>
                <a:lnTo>
                  <a:pt x="9611328" y="13560956"/>
                </a:lnTo>
                <a:lnTo>
                  <a:pt x="0" y="13560956"/>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4651632" y="4171798"/>
            <a:ext cx="8984736" cy="1451033"/>
          </a:xfrm>
          <a:prstGeom prst="rect">
            <a:avLst/>
          </a:prstGeom>
        </p:spPr>
        <p:txBody>
          <a:bodyPr lIns="0" tIns="0" rIns="0" bIns="0" rtlCol="0" anchor="t">
            <a:spAutoFit/>
          </a:bodyPr>
          <a:lstStyle/>
          <a:p>
            <a:pPr algn="ctr">
              <a:lnSpc>
                <a:spcPts val="11307"/>
              </a:lnSpc>
            </a:pPr>
            <a:r>
              <a:rPr lang="en-US" sz="10006" b="1">
                <a:solidFill>
                  <a:srgbClr val="FFFFFF"/>
                </a:solidFill>
                <a:latin typeface="Glacial Indifference Bold"/>
                <a:ea typeface="Glacial Indifference Bold"/>
                <a:cs typeface="Glacial Indifference Bold"/>
                <a:sym typeface="Glacial Indifference Bold"/>
              </a:rPr>
              <a:t>THANK YOU!</a:t>
            </a:r>
          </a:p>
        </p:txBody>
      </p:sp>
      <p:grpSp>
        <p:nvGrpSpPr>
          <p:cNvPr id="8" name="Group 7"/>
          <p:cNvGrpSpPr/>
          <p:nvPr/>
        </p:nvGrpSpPr>
        <p:grpSpPr>
          <a:xfrm>
            <a:off x="8610600" y="8952202"/>
            <a:ext cx="9753600" cy="1228504"/>
            <a:chOff x="8610600" y="8952202"/>
            <a:chExt cx="9753600" cy="1228504"/>
          </a:xfrm>
        </p:grpSpPr>
        <p:grpSp>
          <p:nvGrpSpPr>
            <p:cNvPr id="9" name="Group 8"/>
            <p:cNvGrpSpPr/>
            <p:nvPr/>
          </p:nvGrpSpPr>
          <p:grpSpPr>
            <a:xfrm>
              <a:off x="8610600" y="9124297"/>
              <a:ext cx="9753600" cy="1056409"/>
              <a:chOff x="8534400" y="190500"/>
              <a:chExt cx="9753600" cy="1056409"/>
            </a:xfrm>
          </p:grpSpPr>
          <p:pic>
            <p:nvPicPr>
              <p:cNvPr id="11" name="Picture 10"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p:cNvSpPr txBox="1"/>
              <p:nvPr/>
            </p:nvSpPr>
            <p:spPr>
              <a:xfrm>
                <a:off x="8534400" y="704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p:cNvSpPr txBox="1"/>
              <p:nvPr/>
            </p:nvSpPr>
            <p:spPr>
              <a:xfrm>
                <a:off x="8743541" y="323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10" name="TextBox 4"/>
            <p:cNvSpPr txBox="1"/>
            <p:nvPr/>
          </p:nvSpPr>
          <p:spPr>
            <a:xfrm>
              <a:off x="9067800" y="8952202"/>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13" name="Freeform 3"/>
          <p:cNvSpPr/>
          <p:nvPr/>
        </p:nvSpPr>
        <p:spPr>
          <a:xfrm rot="5400000" flipV="1">
            <a:off x="4000500" y="-4191000"/>
            <a:ext cx="10058400" cy="18516600"/>
          </a:xfrm>
          <a:prstGeom prst="flowChartProcess">
            <a:avLst/>
          </a:prstGeom>
          <a:blipFill>
            <a:blip r:embed="rId4"/>
            <a:stretch>
              <a:fillRect/>
            </a:stretch>
          </a:blipFill>
        </p:spPr>
        <p:txBody>
          <a:bodyPr/>
          <a:lstStyle/>
          <a:p>
            <a:endParaRPr lang="en-US"/>
          </a:p>
        </p:txBody>
      </p:sp>
      <p:sp>
        <p:nvSpPr>
          <p:cNvPr id="8" name="TextBox 8"/>
          <p:cNvSpPr txBox="1"/>
          <p:nvPr/>
        </p:nvSpPr>
        <p:spPr>
          <a:xfrm>
            <a:off x="1771551" y="555439"/>
            <a:ext cx="8363049" cy="2051844"/>
          </a:xfrm>
          <a:prstGeom prst="rect">
            <a:avLst/>
          </a:prstGeom>
        </p:spPr>
        <p:txBody>
          <a:bodyPr wrap="square" lIns="0" tIns="0" rIns="0" bIns="0" rtlCol="0" anchor="t">
            <a:spAutoFit/>
          </a:bodyPr>
          <a:lstStyle/>
          <a:p>
            <a:pPr>
              <a:lnSpc>
                <a:spcPts val="8039"/>
              </a:lnSpc>
            </a:pPr>
            <a:r>
              <a:rPr lang="en-US" sz="7114" b="1" dirty="0">
                <a:solidFill>
                  <a:srgbClr val="FFFFFF"/>
                </a:solidFill>
                <a:latin typeface="+mj-lt"/>
                <a:ea typeface="Glacial Indifference Bold"/>
                <a:cs typeface="Glacial Indifference Bold"/>
                <a:sym typeface="Glacial Indifference Bold"/>
              </a:rPr>
              <a:t>Data Source</a:t>
            </a:r>
          </a:p>
          <a:p>
            <a:pPr algn="l">
              <a:lnSpc>
                <a:spcPts val="8039"/>
              </a:lnSpc>
            </a:pPr>
            <a:endParaRPr lang="en-US" sz="7114" b="1" dirty="0">
              <a:solidFill>
                <a:srgbClr val="FFFFFF"/>
              </a:solidFill>
              <a:latin typeface="+mj-lt"/>
              <a:ea typeface="Glacial Indifference Bold"/>
              <a:cs typeface="Glacial Indifference Bold"/>
              <a:sym typeface="Glacial Indifference Bold"/>
            </a:endParaRPr>
          </a:p>
        </p:txBody>
      </p:sp>
      <p:sp>
        <p:nvSpPr>
          <p:cNvPr id="9" name="TextBox 9"/>
          <p:cNvSpPr txBox="1"/>
          <p:nvPr/>
        </p:nvSpPr>
        <p:spPr>
          <a:xfrm>
            <a:off x="672806" y="1640359"/>
            <a:ext cx="9690393" cy="494623"/>
          </a:xfrm>
          <a:prstGeom prst="rect">
            <a:avLst/>
          </a:prstGeom>
        </p:spPr>
        <p:txBody>
          <a:bodyPr wrap="square" lIns="0" tIns="0" rIns="0" bIns="0" rtlCol="0" anchor="t">
            <a:spAutoFit/>
          </a:bodyPr>
          <a:lstStyle/>
          <a:p>
            <a:pPr marL="457200" indent="-457200">
              <a:lnSpc>
                <a:spcPts val="4147"/>
              </a:lnSpc>
              <a:buFont typeface="Arial" pitchFamily="34" charset="0"/>
              <a:buChar char="•"/>
            </a:pPr>
            <a:r>
              <a:rPr lang="en-US" sz="2962" dirty="0">
                <a:solidFill>
                  <a:srgbClr val="FFFFFF"/>
                </a:solidFill>
                <a:latin typeface="+mj-lt"/>
                <a:ea typeface="HK Grotesk"/>
                <a:cs typeface="HK Grotesk"/>
                <a:sym typeface="HK Grotesk"/>
              </a:rPr>
              <a:t>We Use </a:t>
            </a:r>
            <a:r>
              <a:rPr lang="en-US" sz="2962" dirty="0">
                <a:solidFill>
                  <a:srgbClr val="00B050"/>
                </a:solidFill>
                <a:latin typeface="+mj-lt"/>
                <a:ea typeface="HK Grotesk"/>
                <a:cs typeface="HK Grotesk"/>
                <a:sym typeface="HK Grotesk"/>
              </a:rPr>
              <a:t>DATACO </a:t>
            </a:r>
            <a:r>
              <a:rPr lang="en-US" sz="2962" dirty="0">
                <a:solidFill>
                  <a:srgbClr val="FFFFFF"/>
                </a:solidFill>
                <a:latin typeface="+mj-lt"/>
                <a:ea typeface="HK Grotesk"/>
                <a:cs typeface="HK Grotesk"/>
                <a:sym typeface="HK Grotesk"/>
              </a:rPr>
              <a:t>Global Company Data From  </a:t>
            </a:r>
            <a:r>
              <a:rPr lang="en-US" sz="2962" dirty="0">
                <a:solidFill>
                  <a:srgbClr val="1DDDDD"/>
                </a:solidFill>
                <a:latin typeface="+mj-lt"/>
                <a:ea typeface="HK Grotesk"/>
                <a:cs typeface="HK Grotesk"/>
                <a:sym typeface="HK Grotesk"/>
              </a:rPr>
              <a:t>Kaggle</a:t>
            </a:r>
          </a:p>
        </p:txBody>
      </p:sp>
      <p:grpSp>
        <p:nvGrpSpPr>
          <p:cNvPr id="14" name="Group 4"/>
          <p:cNvGrpSpPr>
            <a:grpSpLocks noChangeAspect="1"/>
          </p:cNvGrpSpPr>
          <p:nvPr/>
        </p:nvGrpSpPr>
        <p:grpSpPr>
          <a:xfrm flipH="1">
            <a:off x="11125200" y="2933700"/>
            <a:ext cx="6171347" cy="6180482"/>
            <a:chOff x="0" y="0"/>
            <a:chExt cx="14840029" cy="14840029"/>
          </a:xfrm>
        </p:grpSpPr>
        <p:sp>
          <p:nvSpPr>
            <p:cNvPr id="15" name="Freeform 5"/>
            <p:cNvSpPr/>
            <p:nvPr/>
          </p:nvSpPr>
          <p:spPr>
            <a:xfrm>
              <a:off x="-366471" y="-11891"/>
              <a:ext cx="15572971" cy="14863810"/>
            </a:xfrm>
            <a:prstGeom prst="teardrop">
              <a:avLst/>
            </a:prstGeom>
            <a:solidFill>
              <a:srgbClr val="769EBE"/>
            </a:solidFill>
          </p:spPr>
          <p:txBody>
            <a:bodyPr/>
            <a:lstStyle/>
            <a:p>
              <a:endParaRPr lang="en-US"/>
            </a:p>
          </p:txBody>
        </p:sp>
        <p:sp>
          <p:nvSpPr>
            <p:cNvPr id="16" name="Freeform 6"/>
            <p:cNvSpPr/>
            <p:nvPr/>
          </p:nvSpPr>
          <p:spPr>
            <a:xfrm>
              <a:off x="-156193" y="188812"/>
              <a:ext cx="15152415" cy="14462405"/>
            </a:xfrm>
            <a:prstGeom prst="teardrop">
              <a:avLst/>
            </a:prstGeom>
            <a:solidFill>
              <a:srgbClr val="3A5677"/>
            </a:solidFill>
          </p:spPr>
          <p:txBody>
            <a:bodyPr/>
            <a:lstStyle/>
            <a:p>
              <a:endParaRPr lang="en-US"/>
            </a:p>
          </p:txBody>
        </p:sp>
        <p:sp>
          <p:nvSpPr>
            <p:cNvPr id="17" name="Freeform 7"/>
            <p:cNvSpPr/>
            <p:nvPr/>
          </p:nvSpPr>
          <p:spPr>
            <a:xfrm>
              <a:off x="223301" y="551024"/>
              <a:ext cx="14393427" cy="13737979"/>
            </a:xfrm>
            <a:prstGeom prst="teardrop">
              <a:avLst/>
            </a:prstGeom>
            <a:blipFill>
              <a:blip r:embed="rId5">
                <a:extLst>
                  <a:ext uri="{BEBA8EAE-BF5A-486C-A8C5-ECC9F3942E4B}">
                    <a14:imgProps xmlns:a14="http://schemas.microsoft.com/office/drawing/2010/main">
                      <a14:imgLayer r:embed="rId6">
                        <a14:imgEffect>
                          <a14:brightnessContrast bright="-45000" contrast="-1000"/>
                        </a14:imgEffect>
                      </a14:imgLayer>
                    </a14:imgProps>
                  </a:ext>
                </a:extLst>
              </a:blip>
              <a:stretch>
                <a:fillRect l="-24712" r="-24712"/>
              </a:stretch>
            </a:blipFill>
          </p:spPr>
          <p:txBody>
            <a:bodyPr/>
            <a:lstStyle/>
            <a:p>
              <a:endParaRPr lang="en-US"/>
            </a:p>
          </p:txBody>
        </p:sp>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5929" y="4769802"/>
            <a:ext cx="5369888" cy="2073999"/>
          </a:xfrm>
          <a:prstGeom prst="rect">
            <a:avLst/>
          </a:prstGeom>
        </p:spPr>
      </p:pic>
      <p:sp>
        <p:nvSpPr>
          <p:cNvPr id="19" name="Rectangle 18"/>
          <p:cNvSpPr/>
          <p:nvPr/>
        </p:nvSpPr>
        <p:spPr>
          <a:xfrm>
            <a:off x="729579" y="2176324"/>
            <a:ext cx="9633620" cy="523220"/>
          </a:xfrm>
          <a:prstGeom prst="rect">
            <a:avLst/>
          </a:prstGeom>
        </p:spPr>
        <p:txBody>
          <a:bodyPr wrap="square">
            <a:spAutoFit/>
          </a:bodyPr>
          <a:lstStyle/>
          <a:p>
            <a:r>
              <a:rPr lang="en-US" sz="2800" dirty="0">
                <a:latin typeface="+mj-lt"/>
                <a:hlinkClick r:id="rId8"/>
              </a:rPr>
              <a:t>DataCo SMART SUPPLY CHAIN FOR BIG DATA ANALYSIS | Kaggle</a:t>
            </a:r>
            <a:endParaRPr lang="ar-EG" sz="2800" dirty="0">
              <a:latin typeface="+mj-lt"/>
            </a:endParaRPr>
          </a:p>
        </p:txBody>
      </p:sp>
      <p:pic>
        <p:nvPicPr>
          <p:cNvPr id="20" name="Picture 19"/>
          <p:cNvPicPr>
            <a:picLocks noChangeAspect="1"/>
          </p:cNvPicPr>
          <p:nvPr/>
        </p:nvPicPr>
        <p:blipFill>
          <a:blip r:embed="rId9" cstate="print">
            <a:extLst>
              <a:ext uri="{BEBA8EAE-BF5A-486C-A8C5-ECC9F3942E4B}">
                <a14:imgProps xmlns:a14="http://schemas.microsoft.com/office/drawing/2010/main">
                  <a14:imgLayer r:embed="rId10">
                    <a14:imgEffect>
                      <a14:backgroundRemoval t="2881" b="100000" l="10000" r="100000">
                        <a14:foregroundMark x1="38444" y1="45593" x2="38444" y2="45593"/>
                        <a14:foregroundMark x1="68778" y1="35424" x2="68778" y2="35424"/>
                        <a14:foregroundMark x1="65333" y1="55254" x2="65333" y2="55254"/>
                        <a14:foregroundMark x1="41667" y1="81186" x2="41667" y2="81186"/>
                        <a14:foregroundMark x1="37333" y1="64407" x2="37333" y2="64407"/>
                      </a14:backgroundRemoval>
                    </a14:imgEffect>
                  </a14:imgLayer>
                </a14:imgProps>
              </a:ext>
              <a:ext uri="{28A0092B-C50C-407E-A947-70E740481C1C}">
                <a14:useLocalDpi xmlns:a14="http://schemas.microsoft.com/office/drawing/2010/main" val="0"/>
              </a:ext>
            </a:extLst>
          </a:blip>
          <a:stretch>
            <a:fillRect/>
          </a:stretch>
        </p:blipFill>
        <p:spPr>
          <a:xfrm>
            <a:off x="335923" y="556582"/>
            <a:ext cx="1563222" cy="1024779"/>
          </a:xfrm>
          <a:prstGeom prst="rect">
            <a:avLst/>
          </a:prstGeom>
        </p:spPr>
      </p:pic>
      <p:pic>
        <p:nvPicPr>
          <p:cNvPr id="21" name="Picture 20"/>
          <p:cNvPicPr>
            <a:picLocks noChangeAspect="1"/>
          </p:cNvPicPr>
          <p:nvPr/>
        </p:nvPicPr>
        <p:blipFill>
          <a:blip r:embed="rId11">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831348" y="2822029"/>
            <a:ext cx="6312652" cy="3199910"/>
          </a:xfrm>
          <a:prstGeom prst="roundRect">
            <a:avLst>
              <a:gd name="adj" fmla="val 1879"/>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E6C1692E-EACA-9732-DB4C-A0557962701E}"/>
              </a:ext>
            </a:extLst>
          </p:cNvPr>
          <p:cNvPicPr>
            <a:picLocks noChangeAspect="1"/>
          </p:cNvPicPr>
          <p:nvPr/>
        </p:nvPicPr>
        <p:blipFill>
          <a:blip r:embed="rId13"/>
          <a:stretch>
            <a:fillRect/>
          </a:stretch>
        </p:blipFill>
        <p:spPr>
          <a:xfrm>
            <a:off x="5342756" y="6950954"/>
            <a:ext cx="3677163" cy="1695687"/>
          </a:xfrm>
          <a:prstGeom prst="rect">
            <a:avLst/>
          </a:prstGeom>
        </p:spPr>
      </p:pic>
    </p:spTree>
    <p:extLst>
      <p:ext uri="{BB962C8B-B14F-4D97-AF65-F5344CB8AC3E}">
        <p14:creationId xmlns:p14="http://schemas.microsoft.com/office/powerpoint/2010/main" val="358421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dirty="0"/>
          </a:p>
        </p:txBody>
      </p:sp>
      <p:sp>
        <p:nvSpPr>
          <p:cNvPr id="8" name="TextBox 8"/>
          <p:cNvSpPr txBox="1"/>
          <p:nvPr/>
        </p:nvSpPr>
        <p:spPr>
          <a:xfrm>
            <a:off x="304800" y="342900"/>
            <a:ext cx="8839200" cy="992901"/>
          </a:xfrm>
          <a:prstGeom prst="rect">
            <a:avLst/>
          </a:prstGeom>
        </p:spPr>
        <p:txBody>
          <a:bodyPr wrap="square" lIns="0" tIns="0" rIns="0" bIns="0" rtlCol="0" anchor="t">
            <a:spAutoFit/>
          </a:bodyPr>
          <a:lstStyle/>
          <a:p>
            <a:pPr>
              <a:lnSpc>
                <a:spcPts val="8039"/>
              </a:lnSpc>
            </a:pPr>
            <a:r>
              <a:rPr lang="en-US" sz="6600" b="1" dirty="0">
                <a:solidFill>
                  <a:srgbClr val="FFFFFF"/>
                </a:solidFill>
                <a:latin typeface="+mj-lt"/>
                <a:ea typeface="Glacial Indifference Bold"/>
                <a:cs typeface="Glacial Indifference Bold"/>
                <a:sym typeface="Glacial Indifference Bold"/>
              </a:rPr>
              <a:t>The Data set description</a:t>
            </a:r>
          </a:p>
        </p:txBody>
      </p:sp>
      <p:grpSp>
        <p:nvGrpSpPr>
          <p:cNvPr id="7" name="Group 6"/>
          <p:cNvGrpSpPr/>
          <p:nvPr/>
        </p:nvGrpSpPr>
        <p:grpSpPr>
          <a:xfrm>
            <a:off x="8610600" y="8952202"/>
            <a:ext cx="9753600" cy="1228504"/>
            <a:chOff x="8610600" y="8952202"/>
            <a:chExt cx="9753600" cy="1228504"/>
          </a:xfrm>
        </p:grpSpPr>
        <p:grpSp>
          <p:nvGrpSpPr>
            <p:cNvPr id="10" name="Group 9"/>
            <p:cNvGrpSpPr/>
            <p:nvPr/>
          </p:nvGrpSpPr>
          <p:grpSpPr>
            <a:xfrm>
              <a:off x="8610600" y="9124297"/>
              <a:ext cx="9753600" cy="1056409"/>
              <a:chOff x="8534400" y="190500"/>
              <a:chExt cx="9753600" cy="1056409"/>
            </a:xfrm>
          </p:grpSpPr>
          <p:pic>
            <p:nvPicPr>
              <p:cNvPr id="12" name="Picture 11"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3" name="TextBox 4"/>
              <p:cNvSpPr txBox="1"/>
              <p:nvPr/>
            </p:nvSpPr>
            <p:spPr>
              <a:xfrm>
                <a:off x="8534400" y="704205"/>
                <a:ext cx="8706259" cy="534698"/>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4" name="TextBox 4"/>
              <p:cNvSpPr txBox="1"/>
              <p:nvPr/>
            </p:nvSpPr>
            <p:spPr>
              <a:xfrm>
                <a:off x="8743541" y="323205"/>
                <a:ext cx="8706259" cy="534698"/>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11" name="TextBox 4"/>
            <p:cNvSpPr txBox="1"/>
            <p:nvPr/>
          </p:nvSpPr>
          <p:spPr>
            <a:xfrm>
              <a:off x="9067800" y="8952202"/>
              <a:ext cx="8706259" cy="534698"/>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TextBox 9">
            <a:extLst>
              <a:ext uri="{FF2B5EF4-FFF2-40B4-BE49-F238E27FC236}">
                <a16:creationId xmlns:a16="http://schemas.microsoft.com/office/drawing/2014/main" id="{936D688C-94D2-538C-610B-E8B945F9EACC}"/>
              </a:ext>
            </a:extLst>
          </p:cNvPr>
          <p:cNvSpPr txBox="1"/>
          <p:nvPr/>
        </p:nvSpPr>
        <p:spPr>
          <a:xfrm>
            <a:off x="152400" y="9200191"/>
            <a:ext cx="10839858" cy="494623"/>
          </a:xfrm>
          <a:prstGeom prst="rect">
            <a:avLst/>
          </a:prstGeom>
        </p:spPr>
        <p:txBody>
          <a:bodyPr wrap="square" lIns="0" tIns="0" rIns="0" bIns="0" rtlCol="0" anchor="t">
            <a:spAutoFit/>
          </a:bodyPr>
          <a:lstStyle/>
          <a:p>
            <a:pPr marL="457200" indent="-457200">
              <a:lnSpc>
                <a:spcPts val="4147"/>
              </a:lnSpc>
              <a:buFont typeface="Arial" panose="020B0604020202020204" pitchFamily="34" charset="0"/>
              <a:buChar char="•"/>
            </a:pPr>
            <a:r>
              <a:rPr lang="en-US" sz="2962" dirty="0">
                <a:solidFill>
                  <a:srgbClr val="FFFFFF"/>
                </a:solidFill>
                <a:latin typeface="+mj-lt"/>
                <a:ea typeface="HK Grotesk"/>
                <a:cs typeface="HK Grotesk"/>
                <a:sym typeface="HK Grotesk"/>
              </a:rPr>
              <a:t>We have data set 3 files contain 63 columns</a:t>
            </a:r>
            <a:endParaRPr lang="en-US" sz="2962" dirty="0">
              <a:solidFill>
                <a:srgbClr val="1DDDDD"/>
              </a:solidFill>
              <a:latin typeface="+mj-lt"/>
              <a:ea typeface="HK Grotesk"/>
              <a:cs typeface="HK Grotesk"/>
              <a:sym typeface="HK Grotesk"/>
            </a:endParaRPr>
          </a:p>
        </p:txBody>
      </p:sp>
      <p:pic>
        <p:nvPicPr>
          <p:cNvPr id="18" name="Picture 17" descr="A screenshot of a video game&#10;&#10;Description automatically generated">
            <a:extLst>
              <a:ext uri="{FF2B5EF4-FFF2-40B4-BE49-F238E27FC236}">
                <a16:creationId xmlns:a16="http://schemas.microsoft.com/office/drawing/2014/main" id="{D52F844D-6513-26B5-67D5-7333651594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1" y="1346687"/>
            <a:ext cx="18155137" cy="7823671"/>
          </a:xfrm>
          <a:prstGeom prst="rect">
            <a:avLst/>
          </a:prstGeom>
        </p:spPr>
      </p:pic>
    </p:spTree>
    <p:extLst>
      <p:ext uri="{BB962C8B-B14F-4D97-AF65-F5344CB8AC3E}">
        <p14:creationId xmlns:p14="http://schemas.microsoft.com/office/powerpoint/2010/main" val="287250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6667500" y="2092408"/>
            <a:ext cx="4953000" cy="6102183"/>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Top Key Performance Indicators (KPIs) for Supply Chain Analysis</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14" name="Oval 13">
            <a:extLst>
              <a:ext uri="{FF2B5EF4-FFF2-40B4-BE49-F238E27FC236}">
                <a16:creationId xmlns:a16="http://schemas.microsoft.com/office/drawing/2014/main" id="{03D37AFA-4D41-5E12-4855-059E22B77B92}"/>
              </a:ext>
            </a:extLst>
          </p:cNvPr>
          <p:cNvSpPr/>
          <p:nvPr/>
        </p:nvSpPr>
        <p:spPr>
          <a:xfrm>
            <a:off x="838200" y="800100"/>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68C464C-E358-A2D8-C818-4FFBB8718FD3}"/>
              </a:ext>
            </a:extLst>
          </p:cNvPr>
          <p:cNvSpPr txBox="1"/>
          <p:nvPr/>
        </p:nvSpPr>
        <p:spPr>
          <a:xfrm>
            <a:off x="838200" y="1327945"/>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Inventory Turnover</a:t>
            </a:r>
            <a:endParaRPr lang="en-US" sz="2400" dirty="0">
              <a:solidFill>
                <a:schemeClr val="bg1">
                  <a:lumMod val="95000"/>
                </a:schemeClr>
              </a:solidFill>
            </a:endParaRPr>
          </a:p>
        </p:txBody>
      </p:sp>
      <p:sp>
        <p:nvSpPr>
          <p:cNvPr id="19" name="Oval 18">
            <a:extLst>
              <a:ext uri="{FF2B5EF4-FFF2-40B4-BE49-F238E27FC236}">
                <a16:creationId xmlns:a16="http://schemas.microsoft.com/office/drawing/2014/main" id="{C75D1937-17E6-BE79-C910-EDA190D1AD0C}"/>
              </a:ext>
            </a:extLst>
          </p:cNvPr>
          <p:cNvSpPr/>
          <p:nvPr/>
        </p:nvSpPr>
        <p:spPr>
          <a:xfrm>
            <a:off x="3478782" y="2364860"/>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7608DF-7523-63CE-985B-E263ABE004DD}"/>
              </a:ext>
            </a:extLst>
          </p:cNvPr>
          <p:cNvSpPr txBox="1"/>
          <p:nvPr/>
        </p:nvSpPr>
        <p:spPr>
          <a:xfrm>
            <a:off x="3478782" y="2876529"/>
            <a:ext cx="3390900" cy="830997"/>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Order Fulfillment Cycle Time</a:t>
            </a:r>
            <a:endParaRPr lang="en-US" sz="2400" dirty="0">
              <a:solidFill>
                <a:schemeClr val="bg1">
                  <a:lumMod val="95000"/>
                </a:schemeClr>
              </a:solidFill>
            </a:endParaRPr>
          </a:p>
        </p:txBody>
      </p:sp>
      <p:sp>
        <p:nvSpPr>
          <p:cNvPr id="23" name="Oval 22">
            <a:extLst>
              <a:ext uri="{FF2B5EF4-FFF2-40B4-BE49-F238E27FC236}">
                <a16:creationId xmlns:a16="http://schemas.microsoft.com/office/drawing/2014/main" id="{100EC76A-811B-19AA-AE21-A4B3BD57F9C2}"/>
              </a:ext>
            </a:extLst>
          </p:cNvPr>
          <p:cNvSpPr/>
          <p:nvPr/>
        </p:nvSpPr>
        <p:spPr>
          <a:xfrm>
            <a:off x="549276" y="3714965"/>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DF0682C-9936-E8D3-F3C1-EF9C7EBE66BE}"/>
              </a:ext>
            </a:extLst>
          </p:cNvPr>
          <p:cNvSpPr txBox="1"/>
          <p:nvPr/>
        </p:nvSpPr>
        <p:spPr>
          <a:xfrm>
            <a:off x="571047" y="4221070"/>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Supply Chain Cycle Time</a:t>
            </a:r>
            <a:endParaRPr lang="en-US" sz="2400" dirty="0">
              <a:solidFill>
                <a:schemeClr val="bg1">
                  <a:lumMod val="95000"/>
                </a:schemeClr>
              </a:solidFill>
            </a:endParaRPr>
          </a:p>
        </p:txBody>
      </p:sp>
      <p:sp>
        <p:nvSpPr>
          <p:cNvPr id="27" name="Oval 26">
            <a:extLst>
              <a:ext uri="{FF2B5EF4-FFF2-40B4-BE49-F238E27FC236}">
                <a16:creationId xmlns:a16="http://schemas.microsoft.com/office/drawing/2014/main" id="{DA202488-D406-9ED1-D2DE-A72A484BDF00}"/>
              </a:ext>
            </a:extLst>
          </p:cNvPr>
          <p:cNvSpPr/>
          <p:nvPr/>
        </p:nvSpPr>
        <p:spPr>
          <a:xfrm>
            <a:off x="3478782" y="5073285"/>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027BA87-173A-1C7B-2505-335E94706FAA}"/>
              </a:ext>
            </a:extLst>
          </p:cNvPr>
          <p:cNvSpPr txBox="1"/>
          <p:nvPr/>
        </p:nvSpPr>
        <p:spPr>
          <a:xfrm>
            <a:off x="3377691" y="5603782"/>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Perfect Order Rate</a:t>
            </a:r>
            <a:endParaRPr lang="en-US" sz="2400" dirty="0">
              <a:solidFill>
                <a:schemeClr val="bg1">
                  <a:lumMod val="95000"/>
                </a:schemeClr>
              </a:solidFill>
            </a:endParaRPr>
          </a:p>
        </p:txBody>
      </p:sp>
      <p:sp>
        <p:nvSpPr>
          <p:cNvPr id="31" name="Oval 30">
            <a:extLst>
              <a:ext uri="{FF2B5EF4-FFF2-40B4-BE49-F238E27FC236}">
                <a16:creationId xmlns:a16="http://schemas.microsoft.com/office/drawing/2014/main" id="{2837A5BB-435B-D301-0C6A-A16080BEC881}"/>
              </a:ext>
            </a:extLst>
          </p:cNvPr>
          <p:cNvSpPr/>
          <p:nvPr/>
        </p:nvSpPr>
        <p:spPr>
          <a:xfrm>
            <a:off x="549276" y="6744747"/>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B36F198-F97C-D9CF-5F02-ECC5F6475BB5}"/>
              </a:ext>
            </a:extLst>
          </p:cNvPr>
          <p:cNvSpPr txBox="1"/>
          <p:nvPr/>
        </p:nvSpPr>
        <p:spPr>
          <a:xfrm>
            <a:off x="581933" y="7207185"/>
            <a:ext cx="3390900" cy="830997"/>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Days Sales Outstanding (</a:t>
            </a:r>
            <a:r>
              <a:rPr lang="en-US" sz="2400" b="1" dirty="0" err="1">
                <a:solidFill>
                  <a:schemeClr val="bg1">
                    <a:lumMod val="95000"/>
                  </a:schemeClr>
                </a:solidFill>
                <a:latin typeface="+mj-lt"/>
                <a:ea typeface="Arial Unicode MS" pitchFamily="34" charset="-128"/>
                <a:cs typeface="Arial Unicode MS" pitchFamily="34" charset="-128"/>
                <a:sym typeface="HK Grotesk"/>
              </a:rPr>
              <a:t>Dso</a:t>
            </a:r>
            <a:r>
              <a:rPr lang="ar-EG" sz="2400" b="1" dirty="0">
                <a:solidFill>
                  <a:schemeClr val="bg1">
                    <a:lumMod val="95000"/>
                  </a:schemeClr>
                </a:solidFill>
                <a:latin typeface="+mj-lt"/>
                <a:ea typeface="Arial Unicode MS" pitchFamily="34" charset="-128"/>
                <a:cs typeface="Arial Unicode MS" pitchFamily="34" charset="-128"/>
                <a:sym typeface="HK Grotesk"/>
              </a:rPr>
              <a:t>(</a:t>
            </a:r>
            <a:endParaRPr lang="en-US" sz="2400" dirty="0">
              <a:solidFill>
                <a:schemeClr val="bg1">
                  <a:lumMod val="95000"/>
                </a:schemeClr>
              </a:solidFill>
            </a:endParaRPr>
          </a:p>
        </p:txBody>
      </p:sp>
      <p:sp>
        <p:nvSpPr>
          <p:cNvPr id="37" name="Oval 36">
            <a:extLst>
              <a:ext uri="{FF2B5EF4-FFF2-40B4-BE49-F238E27FC236}">
                <a16:creationId xmlns:a16="http://schemas.microsoft.com/office/drawing/2014/main" id="{DF9E7619-C373-9D6E-D623-AF95A14FA509}"/>
              </a:ext>
            </a:extLst>
          </p:cNvPr>
          <p:cNvSpPr/>
          <p:nvPr/>
        </p:nvSpPr>
        <p:spPr>
          <a:xfrm>
            <a:off x="3619274" y="7996366"/>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DC9568F-14F0-67E5-1303-A192DE25A4B8}"/>
              </a:ext>
            </a:extLst>
          </p:cNvPr>
          <p:cNvSpPr txBox="1"/>
          <p:nvPr/>
        </p:nvSpPr>
        <p:spPr>
          <a:xfrm>
            <a:off x="3619274" y="8455374"/>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Freight Cost Per Unit</a:t>
            </a:r>
            <a:endParaRPr lang="en-US" sz="2400" dirty="0">
              <a:solidFill>
                <a:schemeClr val="bg1">
                  <a:lumMod val="95000"/>
                </a:schemeClr>
              </a:solidFill>
            </a:endParaRPr>
          </a:p>
        </p:txBody>
      </p:sp>
      <p:sp>
        <p:nvSpPr>
          <p:cNvPr id="39" name="Oval 38">
            <a:extLst>
              <a:ext uri="{FF2B5EF4-FFF2-40B4-BE49-F238E27FC236}">
                <a16:creationId xmlns:a16="http://schemas.microsoft.com/office/drawing/2014/main" id="{76CAF1F3-5917-237B-332B-1815E84AB642}"/>
              </a:ext>
            </a:extLst>
          </p:cNvPr>
          <p:cNvSpPr/>
          <p:nvPr/>
        </p:nvSpPr>
        <p:spPr>
          <a:xfrm>
            <a:off x="10874829" y="800100"/>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59FD3FE-7122-7151-6638-EFFA11D73971}"/>
              </a:ext>
            </a:extLst>
          </p:cNvPr>
          <p:cNvSpPr txBox="1"/>
          <p:nvPr/>
        </p:nvSpPr>
        <p:spPr>
          <a:xfrm>
            <a:off x="10874829" y="1327945"/>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Fill Rate</a:t>
            </a:r>
            <a:endParaRPr lang="en-US" sz="2400" dirty="0">
              <a:solidFill>
                <a:schemeClr val="bg1">
                  <a:lumMod val="95000"/>
                </a:schemeClr>
              </a:solidFill>
            </a:endParaRPr>
          </a:p>
        </p:txBody>
      </p:sp>
      <p:sp>
        <p:nvSpPr>
          <p:cNvPr id="41" name="Oval 40">
            <a:extLst>
              <a:ext uri="{FF2B5EF4-FFF2-40B4-BE49-F238E27FC236}">
                <a16:creationId xmlns:a16="http://schemas.microsoft.com/office/drawing/2014/main" id="{636B31D9-CE66-40F2-776E-E6336B1812A8}"/>
              </a:ext>
            </a:extLst>
          </p:cNvPr>
          <p:cNvSpPr/>
          <p:nvPr/>
        </p:nvSpPr>
        <p:spPr>
          <a:xfrm>
            <a:off x="13863068" y="2364860"/>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F625619A-3F97-5BC4-DB99-E4CD61DA1071}"/>
              </a:ext>
            </a:extLst>
          </p:cNvPr>
          <p:cNvSpPr txBox="1"/>
          <p:nvPr/>
        </p:nvSpPr>
        <p:spPr>
          <a:xfrm>
            <a:off x="13940120" y="2912299"/>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Order Accuracy</a:t>
            </a:r>
            <a:endParaRPr lang="en-US" sz="2400" dirty="0">
              <a:solidFill>
                <a:schemeClr val="bg1">
                  <a:lumMod val="95000"/>
                </a:schemeClr>
              </a:solidFill>
            </a:endParaRPr>
          </a:p>
        </p:txBody>
      </p:sp>
      <p:sp>
        <p:nvSpPr>
          <p:cNvPr id="43" name="Oval 42">
            <a:extLst>
              <a:ext uri="{FF2B5EF4-FFF2-40B4-BE49-F238E27FC236}">
                <a16:creationId xmlns:a16="http://schemas.microsoft.com/office/drawing/2014/main" id="{D4B84FC8-536C-637E-839C-E9B060FE9665}"/>
              </a:ext>
            </a:extLst>
          </p:cNvPr>
          <p:cNvSpPr/>
          <p:nvPr/>
        </p:nvSpPr>
        <p:spPr>
          <a:xfrm>
            <a:off x="11418320" y="3714964"/>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36863D2-2A88-368C-735B-DD46241A19EC}"/>
              </a:ext>
            </a:extLst>
          </p:cNvPr>
          <p:cNvSpPr txBox="1"/>
          <p:nvPr/>
        </p:nvSpPr>
        <p:spPr>
          <a:xfrm>
            <a:off x="11418318" y="4218220"/>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On-time Delivery</a:t>
            </a:r>
            <a:endParaRPr lang="en-US" sz="2400" dirty="0">
              <a:solidFill>
                <a:schemeClr val="bg1">
                  <a:lumMod val="95000"/>
                </a:schemeClr>
              </a:solidFill>
            </a:endParaRPr>
          </a:p>
        </p:txBody>
      </p:sp>
      <p:sp>
        <p:nvSpPr>
          <p:cNvPr id="45" name="Oval 44">
            <a:extLst>
              <a:ext uri="{FF2B5EF4-FFF2-40B4-BE49-F238E27FC236}">
                <a16:creationId xmlns:a16="http://schemas.microsoft.com/office/drawing/2014/main" id="{DC134156-AC24-DCEC-1648-6BF982B7A15B}"/>
              </a:ext>
            </a:extLst>
          </p:cNvPr>
          <p:cNvSpPr/>
          <p:nvPr/>
        </p:nvSpPr>
        <p:spPr>
          <a:xfrm>
            <a:off x="14347824" y="5118571"/>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C54A73-2BD4-1603-B0C7-0B0F064F2BE0}"/>
              </a:ext>
            </a:extLst>
          </p:cNvPr>
          <p:cNvSpPr txBox="1"/>
          <p:nvPr/>
        </p:nvSpPr>
        <p:spPr>
          <a:xfrm>
            <a:off x="14347824" y="5653636"/>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Return Rate</a:t>
            </a:r>
            <a:endParaRPr lang="en-US" sz="2400" dirty="0">
              <a:solidFill>
                <a:schemeClr val="bg1">
                  <a:lumMod val="95000"/>
                </a:schemeClr>
              </a:solidFill>
            </a:endParaRPr>
          </a:p>
        </p:txBody>
      </p:sp>
      <p:sp>
        <p:nvSpPr>
          <p:cNvPr id="47" name="Oval 46">
            <a:extLst>
              <a:ext uri="{FF2B5EF4-FFF2-40B4-BE49-F238E27FC236}">
                <a16:creationId xmlns:a16="http://schemas.microsoft.com/office/drawing/2014/main" id="{10F759EC-193A-52A3-15A8-B6AD919E699F}"/>
              </a:ext>
            </a:extLst>
          </p:cNvPr>
          <p:cNvSpPr/>
          <p:nvPr/>
        </p:nvSpPr>
        <p:spPr>
          <a:xfrm>
            <a:off x="11649698" y="6749925"/>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097A742-090B-1192-0580-BC9AF30AD795}"/>
              </a:ext>
            </a:extLst>
          </p:cNvPr>
          <p:cNvSpPr txBox="1"/>
          <p:nvPr/>
        </p:nvSpPr>
        <p:spPr>
          <a:xfrm>
            <a:off x="11649698" y="7317589"/>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Supplier Lead Time</a:t>
            </a:r>
            <a:endParaRPr lang="en-US" sz="2400" dirty="0">
              <a:solidFill>
                <a:schemeClr val="bg1">
                  <a:lumMod val="95000"/>
                </a:schemeClr>
              </a:solidFill>
            </a:endParaRPr>
          </a:p>
        </p:txBody>
      </p:sp>
      <p:sp>
        <p:nvSpPr>
          <p:cNvPr id="49" name="Oval 48">
            <a:extLst>
              <a:ext uri="{FF2B5EF4-FFF2-40B4-BE49-F238E27FC236}">
                <a16:creationId xmlns:a16="http://schemas.microsoft.com/office/drawing/2014/main" id="{3AFD14A3-F0E8-C120-036C-BE2DCAA130CC}"/>
              </a:ext>
            </a:extLst>
          </p:cNvPr>
          <p:cNvSpPr/>
          <p:nvPr/>
        </p:nvSpPr>
        <p:spPr>
          <a:xfrm>
            <a:off x="14431055" y="8033435"/>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6116C0E-B6EF-08A7-6A73-5FEE438F47D2}"/>
              </a:ext>
            </a:extLst>
          </p:cNvPr>
          <p:cNvSpPr txBox="1"/>
          <p:nvPr/>
        </p:nvSpPr>
        <p:spPr>
          <a:xfrm>
            <a:off x="14472671" y="8543805"/>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Backorder Rate</a:t>
            </a:r>
            <a:endParaRPr lang="en-US" sz="2400" dirty="0">
              <a:solidFill>
                <a:schemeClr val="bg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grpSp>
        <p:nvGrpSpPr>
          <p:cNvPr id="42" name="Group 41"/>
          <p:cNvGrpSpPr/>
          <p:nvPr/>
        </p:nvGrpSpPr>
        <p:grpSpPr>
          <a:xfrm>
            <a:off x="8610600" y="8952202"/>
            <a:ext cx="9753600" cy="1275705"/>
            <a:chOff x="8610600" y="8952202"/>
            <a:chExt cx="9753600" cy="1275705"/>
          </a:xfrm>
        </p:grpSpPr>
        <p:grpSp>
          <p:nvGrpSpPr>
            <p:cNvPr id="43" name="Group 42"/>
            <p:cNvGrpSpPr/>
            <p:nvPr/>
          </p:nvGrpSpPr>
          <p:grpSpPr>
            <a:xfrm>
              <a:off x="8610600" y="9124297"/>
              <a:ext cx="9753600" cy="1103610"/>
              <a:chOff x="8534400" y="190500"/>
              <a:chExt cx="9753600" cy="1103610"/>
            </a:xfrm>
          </p:grpSpPr>
          <p:pic>
            <p:nvPicPr>
              <p:cNvPr id="45" name="Picture 44"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46" name="TextBox 4"/>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47" name="TextBox 4"/>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44" name="TextBox 4"/>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graphicFrame>
        <p:nvGraphicFramePr>
          <p:cNvPr id="4" name="Diagram 3">
            <a:extLst>
              <a:ext uri="{FF2B5EF4-FFF2-40B4-BE49-F238E27FC236}">
                <a16:creationId xmlns:a16="http://schemas.microsoft.com/office/drawing/2014/main" id="{7C16C737-B379-80A3-25C3-E7FA64F62F47}"/>
              </a:ext>
            </a:extLst>
          </p:cNvPr>
          <p:cNvGraphicFramePr/>
          <p:nvPr>
            <p:extLst>
              <p:ext uri="{D42A27DB-BD31-4B8C-83A1-F6EECF244321}">
                <p14:modId xmlns:p14="http://schemas.microsoft.com/office/powerpoint/2010/main" val="1840925824"/>
              </p:ext>
            </p:extLst>
          </p:nvPr>
        </p:nvGraphicFramePr>
        <p:xfrm>
          <a:off x="1447801" y="2375049"/>
          <a:ext cx="15815690" cy="657715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2536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p:cNvSpPr txBox="1"/>
          <p:nvPr/>
        </p:nvSpPr>
        <p:spPr>
          <a:xfrm>
            <a:off x="1453354" y="2400300"/>
            <a:ext cx="14554200" cy="1077218"/>
          </a:xfrm>
          <a:prstGeom prst="rect">
            <a:avLst/>
          </a:prstGeom>
        </p:spPr>
        <p:txBody>
          <a:bodyPr wrap="square" lIns="0" tIns="0" rIns="0" bIns="0" rtlCol="0" anchor="t">
            <a:spAutoFit/>
          </a:bodyPr>
          <a:lstStyle/>
          <a:p>
            <a:r>
              <a:rPr lang="en-US" sz="4000" b="1" dirty="0">
                <a:solidFill>
                  <a:srgbClr val="1DDDDD"/>
                </a:solidFill>
                <a:latin typeface="+mj-lt"/>
              </a:rPr>
              <a:t>Sales and Revenue KPIs </a:t>
            </a:r>
          </a:p>
          <a:p>
            <a:endParaRPr lang="en-US" sz="3000" b="1" dirty="0">
              <a:solidFill>
                <a:srgbClr val="1DDDDD"/>
              </a:solidFill>
              <a:latin typeface="+mj-lt"/>
            </a:endParaRPr>
          </a:p>
        </p:txBody>
      </p:sp>
      <p:grpSp>
        <p:nvGrpSpPr>
          <p:cNvPr id="7" name="Group 6"/>
          <p:cNvGrpSpPr/>
          <p:nvPr/>
        </p:nvGrpSpPr>
        <p:grpSpPr>
          <a:xfrm>
            <a:off x="8610600" y="8952202"/>
            <a:ext cx="9753600" cy="1275705"/>
            <a:chOff x="8610600" y="8952202"/>
            <a:chExt cx="9753600" cy="1275705"/>
          </a:xfrm>
        </p:grpSpPr>
        <p:grpSp>
          <p:nvGrpSpPr>
            <p:cNvPr id="8" name="Group 7"/>
            <p:cNvGrpSpPr/>
            <p:nvPr/>
          </p:nvGrpSpPr>
          <p:grpSpPr>
            <a:xfrm>
              <a:off x="8610600" y="9124297"/>
              <a:ext cx="9753600" cy="1103610"/>
              <a:chOff x="8534400" y="190500"/>
              <a:chExt cx="9753600" cy="1103610"/>
            </a:xfrm>
          </p:grpSpPr>
          <p:pic>
            <p:nvPicPr>
              <p:cNvPr id="10" name="Picture 9"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6" name="Rectangle 5">
            <a:extLst>
              <a:ext uri="{FF2B5EF4-FFF2-40B4-BE49-F238E27FC236}">
                <a16:creationId xmlns:a16="http://schemas.microsoft.com/office/drawing/2014/main" id="{8FD7627F-6369-088B-CFEE-EE691F49D70C}"/>
              </a:ext>
            </a:extLst>
          </p:cNvPr>
          <p:cNvSpPr/>
          <p:nvPr/>
        </p:nvSpPr>
        <p:spPr>
          <a:xfrm>
            <a:off x="2226528" y="3619500"/>
            <a:ext cx="3436613" cy="44058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95AE5FA-43AA-52E5-15BA-B0385510E294}"/>
              </a:ext>
            </a:extLst>
          </p:cNvPr>
          <p:cNvSpPr/>
          <p:nvPr/>
        </p:nvSpPr>
        <p:spPr>
          <a:xfrm>
            <a:off x="9493046" y="3635474"/>
            <a:ext cx="3436613" cy="4389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847A88-8BBF-5868-6C45-B8263F749235}"/>
              </a:ext>
            </a:extLst>
          </p:cNvPr>
          <p:cNvSpPr/>
          <p:nvPr/>
        </p:nvSpPr>
        <p:spPr>
          <a:xfrm>
            <a:off x="13211398" y="3610224"/>
            <a:ext cx="3436613" cy="43728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6A1A97F-34C9-FFE8-D225-D71A194449E1}"/>
              </a:ext>
            </a:extLst>
          </p:cNvPr>
          <p:cNvSpPr txBox="1"/>
          <p:nvPr/>
        </p:nvSpPr>
        <p:spPr>
          <a:xfrm>
            <a:off x="2332464" y="4018680"/>
            <a:ext cx="2286000"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1-Total Sales</a:t>
            </a:r>
          </a:p>
        </p:txBody>
      </p:sp>
      <p:sp>
        <p:nvSpPr>
          <p:cNvPr id="17" name="TextBox 16">
            <a:extLst>
              <a:ext uri="{FF2B5EF4-FFF2-40B4-BE49-F238E27FC236}">
                <a16:creationId xmlns:a16="http://schemas.microsoft.com/office/drawing/2014/main" id="{386BA191-1908-3D65-17FC-EC9CA741B6CE}"/>
              </a:ext>
            </a:extLst>
          </p:cNvPr>
          <p:cNvSpPr txBox="1"/>
          <p:nvPr/>
        </p:nvSpPr>
        <p:spPr>
          <a:xfrm>
            <a:off x="2362199" y="5074942"/>
            <a:ext cx="3158375" cy="2585323"/>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bg1">
                    <a:lumMod val="95000"/>
                  </a:schemeClr>
                </a:solidFill>
                <a:latin typeface="+mj-lt"/>
                <a:ea typeface="Arial Unicode MS" pitchFamily="34" charset="-128"/>
                <a:cs typeface="Arial Unicode MS" pitchFamily="34" charset="-128"/>
              </a:rPr>
              <a:t>The total amount of sales made over a specific period.</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Sales</a:t>
            </a:r>
          </a:p>
          <a:p>
            <a:endParaRPr lang="en-US" dirty="0"/>
          </a:p>
        </p:txBody>
      </p:sp>
      <p:sp>
        <p:nvSpPr>
          <p:cNvPr id="18" name="Rectangle 17">
            <a:extLst>
              <a:ext uri="{FF2B5EF4-FFF2-40B4-BE49-F238E27FC236}">
                <a16:creationId xmlns:a16="http://schemas.microsoft.com/office/drawing/2014/main" id="{1580BDE4-7A1E-8048-385C-88AFF6999D19}"/>
              </a:ext>
            </a:extLst>
          </p:cNvPr>
          <p:cNvSpPr/>
          <p:nvPr/>
        </p:nvSpPr>
        <p:spPr>
          <a:xfrm>
            <a:off x="5859787" y="3635474"/>
            <a:ext cx="3436613" cy="4389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721813C-8F03-1FED-31D3-C1EA3E6BBF13}"/>
              </a:ext>
            </a:extLst>
          </p:cNvPr>
          <p:cNvSpPr txBox="1"/>
          <p:nvPr/>
        </p:nvSpPr>
        <p:spPr>
          <a:xfrm>
            <a:off x="5947992" y="3958942"/>
            <a:ext cx="3196008" cy="830997"/>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2-Average Order Value (AOV)</a:t>
            </a:r>
          </a:p>
        </p:txBody>
      </p:sp>
      <p:sp>
        <p:nvSpPr>
          <p:cNvPr id="20" name="TextBox 19">
            <a:extLst>
              <a:ext uri="{FF2B5EF4-FFF2-40B4-BE49-F238E27FC236}">
                <a16:creationId xmlns:a16="http://schemas.microsoft.com/office/drawing/2014/main" id="{A853C231-2A29-A7F9-0664-4B3E2075053E}"/>
              </a:ext>
            </a:extLst>
          </p:cNvPr>
          <p:cNvSpPr txBox="1"/>
          <p:nvPr/>
        </p:nvSpPr>
        <p:spPr>
          <a:xfrm>
            <a:off x="5859786" y="5074942"/>
            <a:ext cx="3208013" cy="2308324"/>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average amount spent by customers per order.</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Total Sales / Number of Orders.</a:t>
            </a:r>
          </a:p>
        </p:txBody>
      </p:sp>
      <p:sp>
        <p:nvSpPr>
          <p:cNvPr id="21" name="TextBox 20">
            <a:extLst>
              <a:ext uri="{FF2B5EF4-FFF2-40B4-BE49-F238E27FC236}">
                <a16:creationId xmlns:a16="http://schemas.microsoft.com/office/drawing/2014/main" id="{991B28AB-B57D-8B62-2419-79690AC653D1}"/>
              </a:ext>
            </a:extLst>
          </p:cNvPr>
          <p:cNvSpPr txBox="1"/>
          <p:nvPr/>
        </p:nvSpPr>
        <p:spPr>
          <a:xfrm>
            <a:off x="9695895" y="3920598"/>
            <a:ext cx="3233764"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3- Sales per Customer</a:t>
            </a:r>
          </a:p>
        </p:txBody>
      </p:sp>
      <p:sp>
        <p:nvSpPr>
          <p:cNvPr id="22" name="TextBox 21">
            <a:extLst>
              <a:ext uri="{FF2B5EF4-FFF2-40B4-BE49-F238E27FC236}">
                <a16:creationId xmlns:a16="http://schemas.microsoft.com/office/drawing/2014/main" id="{C2EE32C2-1084-1BD1-01E6-BF49021F101A}"/>
              </a:ext>
            </a:extLst>
          </p:cNvPr>
          <p:cNvSpPr txBox="1"/>
          <p:nvPr/>
        </p:nvSpPr>
        <p:spPr>
          <a:xfrm>
            <a:off x="9601020" y="5074942"/>
            <a:ext cx="2953306" cy="2308324"/>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average sales generated by each customer.</a:t>
            </a: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Sales per customer</a:t>
            </a:r>
          </a:p>
        </p:txBody>
      </p:sp>
      <p:sp>
        <p:nvSpPr>
          <p:cNvPr id="23" name="TextBox 22">
            <a:extLst>
              <a:ext uri="{FF2B5EF4-FFF2-40B4-BE49-F238E27FC236}">
                <a16:creationId xmlns:a16="http://schemas.microsoft.com/office/drawing/2014/main" id="{B8C1E203-6E42-EBB2-15B2-EECCD0C50F79}"/>
              </a:ext>
            </a:extLst>
          </p:cNvPr>
          <p:cNvSpPr txBox="1"/>
          <p:nvPr/>
        </p:nvSpPr>
        <p:spPr>
          <a:xfrm>
            <a:off x="13469608" y="3920598"/>
            <a:ext cx="2891267"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4- Profit per Order</a:t>
            </a:r>
          </a:p>
        </p:txBody>
      </p:sp>
      <p:sp>
        <p:nvSpPr>
          <p:cNvPr id="24" name="TextBox 23">
            <a:extLst>
              <a:ext uri="{FF2B5EF4-FFF2-40B4-BE49-F238E27FC236}">
                <a16:creationId xmlns:a16="http://schemas.microsoft.com/office/drawing/2014/main" id="{BFF1DE80-B2C7-8113-A084-9BA5345FC266}"/>
              </a:ext>
            </a:extLst>
          </p:cNvPr>
          <p:cNvSpPr txBox="1"/>
          <p:nvPr/>
        </p:nvSpPr>
        <p:spPr>
          <a:xfrm>
            <a:off x="13386148" y="5074942"/>
            <a:ext cx="2989592" cy="2677656"/>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average profit made per order.</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Order Profit Per Order.</a:t>
            </a:r>
          </a:p>
        </p:txBody>
      </p:sp>
    </p:spTree>
    <p:extLst>
      <p:ext uri="{BB962C8B-B14F-4D97-AF65-F5344CB8AC3E}">
        <p14:creationId xmlns:p14="http://schemas.microsoft.com/office/powerpoint/2010/main" val="192868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Glacial Indifference Bold"/>
                <a:ea typeface="Glacial Indifference Bold"/>
                <a:cs typeface="Glacial Indifference Bold"/>
                <a:sym typeface="Glacial Indifference Bold"/>
              </a:rPr>
              <a:t>Key Performance Indicators (KPIs) according to our data</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p:cNvSpPr txBox="1"/>
          <p:nvPr/>
        </p:nvSpPr>
        <p:spPr>
          <a:xfrm>
            <a:off x="1453354" y="2400300"/>
            <a:ext cx="14554200" cy="615553"/>
          </a:xfrm>
          <a:prstGeom prst="rect">
            <a:avLst/>
          </a:prstGeom>
        </p:spPr>
        <p:txBody>
          <a:bodyPr wrap="square" lIns="0" tIns="0" rIns="0" bIns="0" rtlCol="0" anchor="t">
            <a:spAutoFit/>
          </a:bodyPr>
          <a:lstStyle/>
          <a:p>
            <a:r>
              <a:rPr lang="en-US" sz="4000" b="1" dirty="0">
                <a:solidFill>
                  <a:srgbClr val="1DDDDD"/>
                </a:solidFill>
              </a:rPr>
              <a:t>Customer KPIs </a:t>
            </a:r>
          </a:p>
        </p:txBody>
      </p:sp>
      <p:grpSp>
        <p:nvGrpSpPr>
          <p:cNvPr id="7" name="Group 6"/>
          <p:cNvGrpSpPr/>
          <p:nvPr/>
        </p:nvGrpSpPr>
        <p:grpSpPr>
          <a:xfrm>
            <a:off x="8610600" y="8952202"/>
            <a:ext cx="9753600" cy="1228504"/>
            <a:chOff x="8610600" y="8952202"/>
            <a:chExt cx="9753600" cy="1228504"/>
          </a:xfrm>
        </p:grpSpPr>
        <p:grpSp>
          <p:nvGrpSpPr>
            <p:cNvPr id="8" name="Group 7"/>
            <p:cNvGrpSpPr/>
            <p:nvPr/>
          </p:nvGrpSpPr>
          <p:grpSpPr>
            <a:xfrm>
              <a:off x="8610600" y="9124297"/>
              <a:ext cx="9753600" cy="1056409"/>
              <a:chOff x="8534400" y="190500"/>
              <a:chExt cx="9753600" cy="1056409"/>
            </a:xfrm>
          </p:grpSpPr>
          <p:pic>
            <p:nvPicPr>
              <p:cNvPr id="10" name="Picture 9"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p:cNvSpPr txBox="1"/>
              <p:nvPr/>
            </p:nvSpPr>
            <p:spPr>
              <a:xfrm>
                <a:off x="8534400" y="704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p:cNvSpPr txBox="1"/>
              <p:nvPr/>
            </p:nvSpPr>
            <p:spPr>
              <a:xfrm>
                <a:off x="8743541" y="323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p:cNvSpPr txBox="1"/>
            <p:nvPr/>
          </p:nvSpPr>
          <p:spPr>
            <a:xfrm>
              <a:off x="9067800" y="8952202"/>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Rectangle 3">
            <a:extLst>
              <a:ext uri="{FF2B5EF4-FFF2-40B4-BE49-F238E27FC236}">
                <a16:creationId xmlns:a16="http://schemas.microsoft.com/office/drawing/2014/main" id="{FB1ECE14-FB0A-64C4-F11D-84B147837159}"/>
              </a:ext>
            </a:extLst>
          </p:cNvPr>
          <p:cNvSpPr/>
          <p:nvPr/>
        </p:nvSpPr>
        <p:spPr>
          <a:xfrm>
            <a:off x="2538562" y="3551976"/>
            <a:ext cx="5271930" cy="4671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C53820E-9191-0A54-1BB8-4C7AE85D6E06}"/>
              </a:ext>
            </a:extLst>
          </p:cNvPr>
          <p:cNvSpPr/>
          <p:nvPr/>
        </p:nvSpPr>
        <p:spPr>
          <a:xfrm>
            <a:off x="9695695" y="3551976"/>
            <a:ext cx="5271930" cy="4671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8BCAE8-0503-0B9D-CB1A-27DB90CDE1AA}"/>
              </a:ext>
            </a:extLst>
          </p:cNvPr>
          <p:cNvSpPr txBox="1"/>
          <p:nvPr/>
        </p:nvSpPr>
        <p:spPr>
          <a:xfrm>
            <a:off x="2752765" y="3977565"/>
            <a:ext cx="4503842"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1-Customer Lifetime Value (CLV):</a:t>
            </a:r>
          </a:p>
        </p:txBody>
      </p:sp>
      <p:sp>
        <p:nvSpPr>
          <p:cNvPr id="15" name="TextBox 14">
            <a:extLst>
              <a:ext uri="{FF2B5EF4-FFF2-40B4-BE49-F238E27FC236}">
                <a16:creationId xmlns:a16="http://schemas.microsoft.com/office/drawing/2014/main" id="{16F87A9E-B9A1-DE55-2DE6-93DD3C4BFB69}"/>
              </a:ext>
            </a:extLst>
          </p:cNvPr>
          <p:cNvSpPr txBox="1"/>
          <p:nvPr/>
        </p:nvSpPr>
        <p:spPr>
          <a:xfrm>
            <a:off x="2938519" y="4918675"/>
            <a:ext cx="4529081" cy="2954655"/>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total revenue expected from a customer over their lifetime.</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Benefit per order for each customer over their relationship period.</a:t>
            </a:r>
          </a:p>
          <a:p>
            <a:endParaRPr lang="en-US" dirty="0"/>
          </a:p>
        </p:txBody>
      </p:sp>
      <p:sp>
        <p:nvSpPr>
          <p:cNvPr id="16" name="TextBox 15">
            <a:extLst>
              <a:ext uri="{FF2B5EF4-FFF2-40B4-BE49-F238E27FC236}">
                <a16:creationId xmlns:a16="http://schemas.microsoft.com/office/drawing/2014/main" id="{EF6B5DB8-3B29-0DD8-637A-63C9A8DF00FB}"/>
              </a:ext>
            </a:extLst>
          </p:cNvPr>
          <p:cNvSpPr txBox="1"/>
          <p:nvPr/>
        </p:nvSpPr>
        <p:spPr>
          <a:xfrm>
            <a:off x="10039730" y="3933131"/>
            <a:ext cx="4057269"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 Customer Retention Rate</a:t>
            </a:r>
          </a:p>
        </p:txBody>
      </p:sp>
      <p:sp>
        <p:nvSpPr>
          <p:cNvPr id="17" name="TextBox 16">
            <a:extLst>
              <a:ext uri="{FF2B5EF4-FFF2-40B4-BE49-F238E27FC236}">
                <a16:creationId xmlns:a16="http://schemas.microsoft.com/office/drawing/2014/main" id="{1E160F12-568D-F170-E4C5-DCCC31F54870}"/>
              </a:ext>
            </a:extLst>
          </p:cNvPr>
          <p:cNvSpPr txBox="1"/>
          <p:nvPr/>
        </p:nvSpPr>
        <p:spPr>
          <a:xfrm>
            <a:off x="10005812" y="4806894"/>
            <a:ext cx="4735143" cy="3416320"/>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percentage of customers who continue to buy from you over a given period.</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((Number of Customers at End of Period - New Customers Acquired During Period) / Number of Customers at Start of Period) * 100.</a:t>
            </a:r>
          </a:p>
        </p:txBody>
      </p:sp>
    </p:spTree>
    <p:extLst>
      <p:ext uri="{BB962C8B-B14F-4D97-AF65-F5344CB8AC3E}">
        <p14:creationId xmlns:p14="http://schemas.microsoft.com/office/powerpoint/2010/main" val="2730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87126-83D7-E849-F424-86F8CBE5D39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0DB0F69-CE8F-9EB4-A5CB-6D9D110EBF1F}"/>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dirty="0"/>
          </a:p>
        </p:txBody>
      </p:sp>
      <p:sp>
        <p:nvSpPr>
          <p:cNvPr id="3" name="Freeform 3">
            <a:extLst>
              <a:ext uri="{FF2B5EF4-FFF2-40B4-BE49-F238E27FC236}">
                <a16:creationId xmlns:a16="http://schemas.microsoft.com/office/drawing/2014/main" id="{84DA5318-51EB-DE3B-F401-0B3EDD90FD76}"/>
              </a:ext>
            </a:extLst>
          </p:cNvPr>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dirty="0"/>
          </a:p>
        </p:txBody>
      </p:sp>
      <p:sp>
        <p:nvSpPr>
          <p:cNvPr id="5" name="TextBox 5">
            <a:extLst>
              <a:ext uri="{FF2B5EF4-FFF2-40B4-BE49-F238E27FC236}">
                <a16:creationId xmlns:a16="http://schemas.microsoft.com/office/drawing/2014/main" id="{3C901DF1-1EA7-EE6B-FE70-2572BBEED1F2}"/>
              </a:ext>
            </a:extLst>
          </p:cNvPr>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a:extLst>
              <a:ext uri="{FF2B5EF4-FFF2-40B4-BE49-F238E27FC236}">
                <a16:creationId xmlns:a16="http://schemas.microsoft.com/office/drawing/2014/main" id="{19445A2B-371A-EE2E-1DEE-E5F04CCCFF8D}"/>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a:extLst>
              <a:ext uri="{FF2B5EF4-FFF2-40B4-BE49-F238E27FC236}">
                <a16:creationId xmlns:a16="http://schemas.microsoft.com/office/drawing/2014/main" id="{7C0EB38E-DC69-1100-211C-F6DD14778312}"/>
              </a:ext>
            </a:extLst>
          </p:cNvPr>
          <p:cNvSpPr txBox="1"/>
          <p:nvPr/>
        </p:nvSpPr>
        <p:spPr>
          <a:xfrm>
            <a:off x="1453354" y="2400300"/>
            <a:ext cx="14554200" cy="1077218"/>
          </a:xfrm>
          <a:prstGeom prst="rect">
            <a:avLst/>
          </a:prstGeom>
        </p:spPr>
        <p:txBody>
          <a:bodyPr wrap="square" lIns="0" tIns="0" rIns="0" bIns="0" rtlCol="0" anchor="t">
            <a:spAutoFit/>
          </a:bodyPr>
          <a:lstStyle/>
          <a:p>
            <a:r>
              <a:rPr lang="en-US" sz="4000" b="1" dirty="0">
                <a:solidFill>
                  <a:srgbClr val="1DDDDD"/>
                </a:solidFill>
                <a:latin typeface="+mj-lt"/>
              </a:rPr>
              <a:t>Order and Fulfillment KPIs</a:t>
            </a:r>
          </a:p>
          <a:p>
            <a:endParaRPr lang="en-US" sz="3000" b="1" dirty="0">
              <a:solidFill>
                <a:srgbClr val="1DDDDD"/>
              </a:solidFill>
              <a:latin typeface="+mj-lt"/>
            </a:endParaRPr>
          </a:p>
        </p:txBody>
      </p:sp>
      <p:grpSp>
        <p:nvGrpSpPr>
          <p:cNvPr id="7" name="Group 6">
            <a:extLst>
              <a:ext uri="{FF2B5EF4-FFF2-40B4-BE49-F238E27FC236}">
                <a16:creationId xmlns:a16="http://schemas.microsoft.com/office/drawing/2014/main" id="{9C78A499-1BD7-C63F-DA4A-52A32BB7E668}"/>
              </a:ext>
            </a:extLst>
          </p:cNvPr>
          <p:cNvGrpSpPr/>
          <p:nvPr/>
        </p:nvGrpSpPr>
        <p:grpSpPr>
          <a:xfrm>
            <a:off x="8610600" y="8952202"/>
            <a:ext cx="9753600" cy="1275705"/>
            <a:chOff x="8610600" y="8952202"/>
            <a:chExt cx="9753600" cy="1275705"/>
          </a:xfrm>
        </p:grpSpPr>
        <p:grpSp>
          <p:nvGrpSpPr>
            <p:cNvPr id="8" name="Group 7">
              <a:extLst>
                <a:ext uri="{FF2B5EF4-FFF2-40B4-BE49-F238E27FC236}">
                  <a16:creationId xmlns:a16="http://schemas.microsoft.com/office/drawing/2014/main" id="{A7E05E49-EE47-BF95-D61B-14DCDDA152BD}"/>
                </a:ext>
              </a:extLst>
            </p:cNvPr>
            <p:cNvGrpSpPr/>
            <p:nvPr/>
          </p:nvGrpSpPr>
          <p:grpSpPr>
            <a:xfrm>
              <a:off x="8610600" y="9124297"/>
              <a:ext cx="9753600" cy="1103610"/>
              <a:chOff x="8534400" y="190500"/>
              <a:chExt cx="9753600" cy="1103610"/>
            </a:xfrm>
          </p:grpSpPr>
          <p:pic>
            <p:nvPicPr>
              <p:cNvPr id="10" name="Picture 9" descr="A yellow rectangular objects on a black background&#10;&#10;Description automatically generated">
                <a:extLst>
                  <a:ext uri="{FF2B5EF4-FFF2-40B4-BE49-F238E27FC236}">
                    <a16:creationId xmlns:a16="http://schemas.microsoft.com/office/drawing/2014/main" id="{9C4CD034-7F8D-BB79-D5F4-30303759B92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a:extLst>
                  <a:ext uri="{FF2B5EF4-FFF2-40B4-BE49-F238E27FC236}">
                    <a16:creationId xmlns:a16="http://schemas.microsoft.com/office/drawing/2014/main" id="{4796B58F-FAE9-B9D2-9817-8589D5E80502}"/>
                  </a:ext>
                </a:extLst>
              </p:cNvPr>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a:extLst>
                  <a:ext uri="{FF2B5EF4-FFF2-40B4-BE49-F238E27FC236}">
                    <a16:creationId xmlns:a16="http://schemas.microsoft.com/office/drawing/2014/main" id="{DD59C189-A26D-DE5C-9566-CB58B4DFE795}"/>
                  </a:ext>
                </a:extLst>
              </p:cNvPr>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a:extLst>
                <a:ext uri="{FF2B5EF4-FFF2-40B4-BE49-F238E27FC236}">
                  <a16:creationId xmlns:a16="http://schemas.microsoft.com/office/drawing/2014/main" id="{6B126BB6-BA6F-107D-E78F-506821F49753}"/>
                </a:ext>
              </a:extLst>
            </p:cNvPr>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6" name="Rectangle 5">
            <a:extLst>
              <a:ext uri="{FF2B5EF4-FFF2-40B4-BE49-F238E27FC236}">
                <a16:creationId xmlns:a16="http://schemas.microsoft.com/office/drawing/2014/main" id="{55524C15-0A50-AB49-4811-6AB49F27BFE0}"/>
              </a:ext>
            </a:extLst>
          </p:cNvPr>
          <p:cNvSpPr/>
          <p:nvPr/>
        </p:nvSpPr>
        <p:spPr>
          <a:xfrm>
            <a:off x="1752600" y="3619500"/>
            <a:ext cx="3436613" cy="51487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B8DFEA-E647-0FA0-A537-CE8AD94A7874}"/>
              </a:ext>
            </a:extLst>
          </p:cNvPr>
          <p:cNvSpPr/>
          <p:nvPr/>
        </p:nvSpPr>
        <p:spPr>
          <a:xfrm>
            <a:off x="9067800" y="3635474"/>
            <a:ext cx="3579233" cy="51327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230224-7BAC-D3FE-4C31-00FBEFBA1CA1}"/>
              </a:ext>
            </a:extLst>
          </p:cNvPr>
          <p:cNvSpPr/>
          <p:nvPr/>
        </p:nvSpPr>
        <p:spPr>
          <a:xfrm>
            <a:off x="12877800" y="3610223"/>
            <a:ext cx="3579233" cy="51580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C398BA5-68DA-3F02-3160-2D8DCA30FD2E}"/>
              </a:ext>
            </a:extLst>
          </p:cNvPr>
          <p:cNvSpPr txBox="1"/>
          <p:nvPr/>
        </p:nvSpPr>
        <p:spPr>
          <a:xfrm>
            <a:off x="1828800" y="4018680"/>
            <a:ext cx="3503034" cy="461665"/>
          </a:xfrm>
          <a:prstGeom prst="rect">
            <a:avLst/>
          </a:prstGeom>
          <a:noFill/>
        </p:spPr>
        <p:txBody>
          <a:bodyPr wrap="square" rtlCol="0">
            <a:spAutoFit/>
          </a:bodyPr>
          <a:lstStyle/>
          <a:p>
            <a:r>
              <a:rPr lang="en-US" sz="2400" b="1" kern="0" dirty="0">
                <a:solidFill>
                  <a:schemeClr val="bg1"/>
                </a:solidFill>
                <a:latin typeface="Times New Roman" panose="02020603050405020304" pitchFamily="18" charset="0"/>
              </a:rPr>
              <a:t>1-</a:t>
            </a:r>
            <a:r>
              <a:rPr lang="en-US" sz="2400" b="1" kern="0" dirty="0">
                <a:solidFill>
                  <a:schemeClr val="bg1"/>
                </a:solidFill>
                <a:effectLst/>
                <a:latin typeface="Times New Roman" panose="02020603050405020304" pitchFamily="18" charset="0"/>
                <a:ea typeface="Times New Roman" panose="02020603050405020304" pitchFamily="18" charset="0"/>
              </a:rPr>
              <a:t>On-time Delivery Rate</a:t>
            </a:r>
            <a:endParaRPr lang="en-US" sz="3200" dirty="0">
              <a:solidFill>
                <a:schemeClr val="bg1"/>
              </a:solidFill>
            </a:endParaRPr>
          </a:p>
        </p:txBody>
      </p:sp>
      <p:sp>
        <p:nvSpPr>
          <p:cNvPr id="17" name="TextBox 16">
            <a:extLst>
              <a:ext uri="{FF2B5EF4-FFF2-40B4-BE49-F238E27FC236}">
                <a16:creationId xmlns:a16="http://schemas.microsoft.com/office/drawing/2014/main" id="{353DEAFD-5C83-9F31-A03A-B10A4500A6BC}"/>
              </a:ext>
            </a:extLst>
          </p:cNvPr>
          <p:cNvSpPr txBox="1"/>
          <p:nvPr/>
        </p:nvSpPr>
        <p:spPr>
          <a:xfrm>
            <a:off x="1752600" y="4986280"/>
            <a:ext cx="3579234" cy="3693319"/>
          </a:xfrm>
          <a:prstGeom prst="rect">
            <a:avLst/>
          </a:prstGeom>
          <a:noFill/>
        </p:spPr>
        <p:txBody>
          <a:bodyPr wrap="square" rtlCol="0">
            <a:spAutoFit/>
          </a:bodyPr>
          <a:lstStyle/>
          <a:p>
            <a:r>
              <a:rPr lang="en-US" sz="2400" b="1" kern="0" dirty="0">
                <a:solidFill>
                  <a:schemeClr val="bg1"/>
                </a:solidFill>
                <a:highlight>
                  <a:srgbClr val="008000"/>
                </a:highlight>
                <a:latin typeface="Times New Roman" panose="02020603050405020304" pitchFamily="18" charset="0"/>
              </a:rPr>
              <a:t>Description</a:t>
            </a:r>
            <a:r>
              <a:rPr lang="en-US" sz="2400" b="1" kern="0" dirty="0">
                <a:solidFill>
                  <a:schemeClr val="bg1"/>
                </a:solidFill>
                <a:latin typeface="Times New Roman" panose="02020603050405020304" pitchFamily="18" charset="0"/>
              </a:rPr>
              <a:t>: The percentage of orders delivered on or before the scheduled delivery date.</a:t>
            </a:r>
          </a:p>
          <a:p>
            <a:endParaRPr lang="en-US" sz="2400" b="1" kern="0" dirty="0">
              <a:solidFill>
                <a:schemeClr val="bg1"/>
              </a:solidFill>
              <a:latin typeface="Times New Roman" panose="02020603050405020304" pitchFamily="18" charset="0"/>
            </a:endParaRPr>
          </a:p>
          <a:p>
            <a:r>
              <a:rPr lang="en-US" sz="2400" b="1" kern="0" dirty="0">
                <a:solidFill>
                  <a:schemeClr val="bg1"/>
                </a:solidFill>
                <a:highlight>
                  <a:srgbClr val="008000"/>
                </a:highlight>
                <a:latin typeface="Times New Roman" panose="02020603050405020304" pitchFamily="18" charset="0"/>
              </a:rPr>
              <a:t>Calculation</a:t>
            </a:r>
            <a:r>
              <a:rPr lang="en-US" sz="2400" b="1" kern="0" dirty="0">
                <a:solidFill>
                  <a:schemeClr val="bg1"/>
                </a:solidFill>
                <a:latin typeface="Times New Roman" panose="02020603050405020304" pitchFamily="18" charset="0"/>
              </a:rPr>
              <a:t>: (Number of Orders Delivered On-time / Total Orders) * 100.</a:t>
            </a:r>
          </a:p>
          <a:p>
            <a:endParaRPr lang="en-US" dirty="0"/>
          </a:p>
        </p:txBody>
      </p:sp>
      <p:sp>
        <p:nvSpPr>
          <p:cNvPr id="18" name="Rectangle 17">
            <a:extLst>
              <a:ext uri="{FF2B5EF4-FFF2-40B4-BE49-F238E27FC236}">
                <a16:creationId xmlns:a16="http://schemas.microsoft.com/office/drawing/2014/main" id="{8CE5D232-7873-EEE5-1109-D79DC83965C1}"/>
              </a:ext>
            </a:extLst>
          </p:cNvPr>
          <p:cNvSpPr/>
          <p:nvPr/>
        </p:nvSpPr>
        <p:spPr>
          <a:xfrm>
            <a:off x="5334000" y="3635474"/>
            <a:ext cx="3579234" cy="51327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2938A5A-E9A6-0482-EA4E-A7978212306B}"/>
              </a:ext>
            </a:extLst>
          </p:cNvPr>
          <p:cNvSpPr txBox="1"/>
          <p:nvPr/>
        </p:nvSpPr>
        <p:spPr>
          <a:xfrm>
            <a:off x="5422205" y="3958942"/>
            <a:ext cx="3328644"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2-Late Delivery Risk</a:t>
            </a:r>
          </a:p>
        </p:txBody>
      </p:sp>
      <p:sp>
        <p:nvSpPr>
          <p:cNvPr id="20" name="TextBox 19">
            <a:extLst>
              <a:ext uri="{FF2B5EF4-FFF2-40B4-BE49-F238E27FC236}">
                <a16:creationId xmlns:a16="http://schemas.microsoft.com/office/drawing/2014/main" id="{9092BF14-EB0B-E3C8-8E17-2085A802A12B}"/>
              </a:ext>
            </a:extLst>
          </p:cNvPr>
          <p:cNvSpPr txBox="1"/>
          <p:nvPr/>
        </p:nvSpPr>
        <p:spPr>
          <a:xfrm>
            <a:off x="5383913" y="4986280"/>
            <a:ext cx="3341147" cy="3046988"/>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percentage of orders at risk of late delivery.</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(Number of Orders with Late delivery risk / Total Orders) * 100.</a:t>
            </a:r>
          </a:p>
        </p:txBody>
      </p:sp>
      <p:sp>
        <p:nvSpPr>
          <p:cNvPr id="21" name="TextBox 20">
            <a:extLst>
              <a:ext uri="{FF2B5EF4-FFF2-40B4-BE49-F238E27FC236}">
                <a16:creationId xmlns:a16="http://schemas.microsoft.com/office/drawing/2014/main" id="{9A81030A-09A7-4B3A-A6AF-709E1FF7D2B2}"/>
              </a:ext>
            </a:extLst>
          </p:cNvPr>
          <p:cNvSpPr txBox="1"/>
          <p:nvPr/>
        </p:nvSpPr>
        <p:spPr>
          <a:xfrm>
            <a:off x="9220200" y="3920598"/>
            <a:ext cx="3809937"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3- Average Shipping Time</a:t>
            </a:r>
          </a:p>
        </p:txBody>
      </p:sp>
      <p:sp>
        <p:nvSpPr>
          <p:cNvPr id="22" name="TextBox 21">
            <a:extLst>
              <a:ext uri="{FF2B5EF4-FFF2-40B4-BE49-F238E27FC236}">
                <a16:creationId xmlns:a16="http://schemas.microsoft.com/office/drawing/2014/main" id="{FEB8E597-82BC-96E6-9BB7-8A88604E09D8}"/>
              </a:ext>
            </a:extLst>
          </p:cNvPr>
          <p:cNvSpPr txBox="1"/>
          <p:nvPr/>
        </p:nvSpPr>
        <p:spPr>
          <a:xfrm>
            <a:off x="9272031" y="4980504"/>
            <a:ext cx="3075869" cy="2677656"/>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average time taken to ship an order</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Average of Days for shipping (real).</a:t>
            </a:r>
          </a:p>
        </p:txBody>
      </p:sp>
      <p:sp>
        <p:nvSpPr>
          <p:cNvPr id="23" name="TextBox 22">
            <a:extLst>
              <a:ext uri="{FF2B5EF4-FFF2-40B4-BE49-F238E27FC236}">
                <a16:creationId xmlns:a16="http://schemas.microsoft.com/office/drawing/2014/main" id="{B857449A-AEB3-3F9E-55F8-EBB923A2B293}"/>
              </a:ext>
            </a:extLst>
          </p:cNvPr>
          <p:cNvSpPr txBox="1"/>
          <p:nvPr/>
        </p:nvSpPr>
        <p:spPr>
          <a:xfrm>
            <a:off x="13158642" y="3920598"/>
            <a:ext cx="3298391"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4- Fulfillment Efficiency</a:t>
            </a:r>
          </a:p>
        </p:txBody>
      </p:sp>
      <p:sp>
        <p:nvSpPr>
          <p:cNvPr id="24" name="TextBox 23">
            <a:extLst>
              <a:ext uri="{FF2B5EF4-FFF2-40B4-BE49-F238E27FC236}">
                <a16:creationId xmlns:a16="http://schemas.microsoft.com/office/drawing/2014/main" id="{18B54627-5DCF-5D6D-64D0-A5D33379CF43}"/>
              </a:ext>
            </a:extLst>
          </p:cNvPr>
          <p:cNvSpPr txBox="1"/>
          <p:nvPr/>
        </p:nvSpPr>
        <p:spPr>
          <a:xfrm>
            <a:off x="13056236" y="4980504"/>
            <a:ext cx="3113661" cy="3416320"/>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efficiency of the order fulfillment process.</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:(Sum of Days for shipment (scheduled) - Sum of Days for shipping (real)) /Total Orders.</a:t>
            </a:r>
          </a:p>
        </p:txBody>
      </p:sp>
    </p:spTree>
    <p:extLst>
      <p:ext uri="{BB962C8B-B14F-4D97-AF65-F5344CB8AC3E}">
        <p14:creationId xmlns:p14="http://schemas.microsoft.com/office/powerpoint/2010/main" val="2509596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1475</Words>
  <Application>Microsoft Office PowerPoint</Application>
  <PresentationFormat>Custom</PresentationFormat>
  <Paragraphs>245</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HK Grotesk</vt:lpstr>
      <vt:lpstr>Calibri</vt:lpstr>
      <vt:lpstr>Open Sans Bold</vt:lpstr>
      <vt:lpstr>Glacial Indifference Bold</vt:lpstr>
      <vt:lpstr>Open Sans</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Modern Artificial Intelligence Presentation</dc:title>
  <cp:lastModifiedBy>Israa Essam</cp:lastModifiedBy>
  <cp:revision>45</cp:revision>
  <dcterms:created xsi:type="dcterms:W3CDTF">2006-08-16T00:00:00Z</dcterms:created>
  <dcterms:modified xsi:type="dcterms:W3CDTF">2025-01-20T13:33:24Z</dcterms:modified>
  <dc:identifier>DAGaUeUAbm0</dc:identifier>
</cp:coreProperties>
</file>