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715000" type="screen16x10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Light" panose="020F03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FA7134-3D93-41C2-96E0-D057851D6CEC}">
  <a:tblStyle styleId="{0CFA7134-3D93-41C2-96E0-D057851D6C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5" d="100"/>
          <a:sy n="145" d="100"/>
        </p:scale>
        <p:origin x="1224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f4eb0562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f4eb0562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f4eb0562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f4eb0562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f4eb0562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f4eb0562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f4eb0562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f4eb0562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f4eb0562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f4eb0562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f4eb05627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f4eb05627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f4eb0562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f4eb0562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f4eb05627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f4eb05627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f4eb05627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f4eb05627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f4eb05627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f4eb05627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2079d436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2079d436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f4eb05627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f4eb05627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f57dd53df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f57dd53df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f4eb0562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f4eb0562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f4eb0562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f4eb0562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f4eb0562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f4eb0562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f4eb0562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f4eb0562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f4eb0562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f4eb0562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f4eb0562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f4eb0562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ldc.upenn.edu/LDC99T4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versaldependencies.org/" TargetMode="External"/><Relationship Id="rId4" Type="http://schemas.openxmlformats.org/officeDocument/2006/relationships/hyperlink" Target="http://nilc.icmc.usp.br/macmorph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.upenn.edu/courses/Fall_2003/ling001/penn_treebank_po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0800" y="1913523"/>
            <a:ext cx="85206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 err="1"/>
              <a:t>Marcação</a:t>
            </a:r>
            <a:r>
              <a:rPr lang="en" sz="3900" dirty="0"/>
              <a:t> de </a:t>
            </a:r>
            <a:endParaRPr sz="39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 err="1"/>
              <a:t>Classe</a:t>
            </a:r>
            <a:r>
              <a:rPr lang="en" sz="3900" dirty="0"/>
              <a:t> de </a:t>
            </a:r>
            <a:r>
              <a:rPr lang="en" sz="3900" dirty="0" err="1"/>
              <a:t>Palavra</a:t>
            </a:r>
            <a:endParaRPr sz="3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311700" y="3420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Marcação Automática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classe de palavra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311700" y="3820950"/>
            <a:ext cx="85206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marcação automática de classe de palavra é uma tarefa de </a:t>
            </a:r>
            <a:r>
              <a:rPr lang="en" sz="1700" b="1"/>
              <a:t>desambiguação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Apesar de não ser maioria, algumas palavras são </a:t>
            </a:r>
            <a:r>
              <a:rPr lang="en" sz="1700" b="1"/>
              <a:t>ambíguas</a:t>
            </a:r>
            <a:r>
              <a:rPr lang="en" sz="1700"/>
              <a:t>, i.e. podem assumir mais de uma classe (e.g., </a:t>
            </a:r>
            <a:r>
              <a:rPr lang="en" sz="1700" i="1"/>
              <a:t>gosto</a:t>
            </a:r>
            <a:r>
              <a:rPr lang="en" sz="1700"/>
              <a:t>, </a:t>
            </a:r>
            <a:r>
              <a:rPr lang="en" sz="1700" i="1"/>
              <a:t>jogo</a:t>
            </a:r>
            <a:r>
              <a:rPr lang="en" sz="1700"/>
              <a:t>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Dado o contexto, a tarefa visa distinguir a classe correta destas palavras</a:t>
            </a:r>
            <a:endParaRPr sz="1700"/>
          </a:p>
        </p:txBody>
      </p:sp>
      <p:graphicFrame>
        <p:nvGraphicFramePr>
          <p:cNvPr id="186" name="Google Shape;186;p22"/>
          <p:cNvGraphicFramePr/>
          <p:nvPr/>
        </p:nvGraphicFramePr>
        <p:xfrm>
          <a:off x="2087650" y="1881500"/>
          <a:ext cx="4968700" cy="1615375"/>
        </p:xfrm>
        <a:graphic>
          <a:graphicData uri="http://schemas.openxmlformats.org/drawingml/2006/table">
            <a:tbl>
              <a:tblPr>
                <a:noFill/>
                <a:tableStyleId>{0CFA7134-3D93-41C2-96E0-D057851D6CEC}</a:tableStyleId>
              </a:tblPr>
              <a:tblGrid>
                <a:gridCol w="156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Tokens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Mac-Morpho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UD_Portuguese-GSD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Não Ambíguo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48.092 (</a:t>
                      </a:r>
                      <a:r>
                        <a:rPr lang="en" b="1"/>
                        <a:t>89%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27.074 (</a:t>
                      </a:r>
                      <a:r>
                        <a:rPr lang="en" b="1"/>
                        <a:t>88%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Ambíguo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6.143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11%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3.680 (</a:t>
                      </a:r>
                      <a:r>
                        <a:rPr lang="en" b="1"/>
                        <a:t>12%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Abordagens Automáticas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311700" y="3544625"/>
            <a:ext cx="85206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Algumas abordagens automáticas para marcação de classe de palavra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Baseado em Regras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Modelo Oculto de Markov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Redes Neurais Profundas</a:t>
            </a:r>
            <a:endParaRPr sz="2000"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088" y="1361472"/>
            <a:ext cx="6737814" cy="21090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3"/>
          <p:cNvCxnSpPr/>
          <p:nvPr/>
        </p:nvCxnSpPr>
        <p:spPr>
          <a:xfrm>
            <a:off x="1259125" y="1396125"/>
            <a:ext cx="5415000" cy="1970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3"/>
          <p:cNvCxnSpPr/>
          <p:nvPr/>
        </p:nvCxnSpPr>
        <p:spPr>
          <a:xfrm rot="10800000" flipH="1">
            <a:off x="1317850" y="1232925"/>
            <a:ext cx="5316900" cy="21726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Abordagem baseada em Regras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311700" y="2035500"/>
            <a:ext cx="85206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Classifique cada palavra com sua classe mais frequente num corpus de treinamento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lang="en" sz="2000"/>
              <a:t>Classifique palavras novas com a classe mais frequente num corpus de treinamento (geralmente substantivos)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311700" y="27909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Abordagem baseada em Regras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</a:t>
            </a:r>
            <a:r>
              <a:rPr lang="en" i="1"/>
              <a:t>Python</a:t>
            </a:r>
            <a:endParaRPr i="1"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200" y="1311897"/>
            <a:ext cx="5323588" cy="427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Oculto de Markov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311700" y="5034675"/>
            <a:ext cx="85206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Fonte: (Jurafsky and Martin, 2020)</a:t>
            </a:r>
            <a:endParaRPr sz="2000"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75" y="1130772"/>
            <a:ext cx="6500253" cy="329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234" y="4425075"/>
            <a:ext cx="5229525" cy="8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Modelo Oculto de Markov em </a:t>
            </a:r>
            <a:r>
              <a:rPr lang="en" sz="2500" i="1"/>
              <a:t>Python</a:t>
            </a:r>
            <a:endParaRPr sz="2500" i="1"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275997"/>
            <a:ext cx="73533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Neurais Profundas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311700" y="4729875"/>
            <a:ext cx="85206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Modelos estado-da-arte</a:t>
            </a:r>
            <a:endParaRPr sz="2000"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1462085"/>
            <a:ext cx="52292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Redes Neurais Profundas em </a:t>
            </a:r>
            <a:r>
              <a:rPr lang="en" sz="2500" i="1"/>
              <a:t>Python</a:t>
            </a:r>
            <a:endParaRPr sz="2500" i="1"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263" y="1261622"/>
            <a:ext cx="5571487" cy="427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228350" y="3725200"/>
            <a:ext cx="87357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Modelos de Marcação de Classe de Palavra podem ser avaliados pela sua </a:t>
            </a:r>
            <a:r>
              <a:rPr lang="en" sz="1700" b="1"/>
              <a:t>acurácia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I.e., número de palavras as quais a marcação foi classificada corretamente dividido pelo número total de palavras analisadas.</a:t>
            </a:r>
            <a:endParaRPr sz="1700"/>
          </a:p>
        </p:txBody>
      </p:sp>
      <p:sp>
        <p:nvSpPr>
          <p:cNvPr id="249" name="Google Shape;249;p30"/>
          <p:cNvSpPr txBox="1"/>
          <p:nvPr/>
        </p:nvSpPr>
        <p:spPr>
          <a:xfrm>
            <a:off x="932925" y="1764246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1687973" y="1764246"/>
            <a:ext cx="1057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passado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2841311" y="1764246"/>
            <a:ext cx="473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é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3409707" y="1764246"/>
            <a:ext cx="473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só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4040321" y="1764246"/>
            <a:ext cx="61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uma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4684162" y="1764246"/>
            <a:ext cx="1057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história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5837500" y="1764246"/>
            <a:ext cx="61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que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6605775" y="1764246"/>
            <a:ext cx="61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nos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7097216" y="1764246"/>
            <a:ext cx="113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contamos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932925" y="2279738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ART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1687963" y="2279738"/>
            <a:ext cx="1057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SUBS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2841290" y="2279738"/>
            <a:ext cx="473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V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3340876" y="2279745"/>
            <a:ext cx="61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ADV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4040321" y="2279738"/>
            <a:ext cx="61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ART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4684162" y="2279738"/>
            <a:ext cx="1057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SUBS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5775292" y="2279745"/>
            <a:ext cx="748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PRON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6537079" y="2279745"/>
            <a:ext cx="748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PRON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7097216" y="2279738"/>
            <a:ext cx="113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V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" name="Google Shape;267;p30"/>
          <p:cNvCxnSpPr>
            <a:stCxn id="249" idx="2"/>
            <a:endCxn id="258" idx="0"/>
          </p:cNvCxnSpPr>
          <p:nvPr/>
        </p:nvCxnSpPr>
        <p:spPr>
          <a:xfrm>
            <a:off x="1262775" y="2107146"/>
            <a:ext cx="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0"/>
          <p:cNvCxnSpPr>
            <a:stCxn id="259" idx="0"/>
            <a:endCxn id="250" idx="2"/>
          </p:cNvCxnSpPr>
          <p:nvPr/>
        </p:nvCxnSpPr>
        <p:spPr>
          <a:xfrm rot="10800000">
            <a:off x="2216863" y="2107238"/>
            <a:ext cx="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0"/>
          <p:cNvCxnSpPr>
            <a:stCxn id="260" idx="0"/>
            <a:endCxn id="251" idx="2"/>
          </p:cNvCxnSpPr>
          <p:nvPr/>
        </p:nvCxnSpPr>
        <p:spPr>
          <a:xfrm rot="10800000">
            <a:off x="3077840" y="2107238"/>
            <a:ext cx="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30"/>
          <p:cNvCxnSpPr>
            <a:stCxn id="261" idx="0"/>
            <a:endCxn id="252" idx="2"/>
          </p:cNvCxnSpPr>
          <p:nvPr/>
        </p:nvCxnSpPr>
        <p:spPr>
          <a:xfrm rot="10800000">
            <a:off x="3646276" y="2107245"/>
            <a:ext cx="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30"/>
          <p:cNvCxnSpPr>
            <a:stCxn id="262" idx="0"/>
            <a:endCxn id="253" idx="2"/>
          </p:cNvCxnSpPr>
          <p:nvPr/>
        </p:nvCxnSpPr>
        <p:spPr>
          <a:xfrm rot="10800000">
            <a:off x="4345721" y="2107238"/>
            <a:ext cx="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30"/>
          <p:cNvCxnSpPr>
            <a:stCxn id="263" idx="0"/>
            <a:endCxn id="254" idx="2"/>
          </p:cNvCxnSpPr>
          <p:nvPr/>
        </p:nvCxnSpPr>
        <p:spPr>
          <a:xfrm rot="10800000">
            <a:off x="5213062" y="2107238"/>
            <a:ext cx="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0"/>
          <p:cNvCxnSpPr>
            <a:stCxn id="264" idx="0"/>
            <a:endCxn id="255" idx="2"/>
          </p:cNvCxnSpPr>
          <p:nvPr/>
        </p:nvCxnSpPr>
        <p:spPr>
          <a:xfrm rot="10800000">
            <a:off x="6142792" y="2107245"/>
            <a:ext cx="660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30"/>
          <p:cNvCxnSpPr>
            <a:stCxn id="265" idx="0"/>
            <a:endCxn id="256" idx="2"/>
          </p:cNvCxnSpPr>
          <p:nvPr/>
        </p:nvCxnSpPr>
        <p:spPr>
          <a:xfrm rot="10800000">
            <a:off x="6911179" y="2107245"/>
            <a:ext cx="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30"/>
          <p:cNvCxnSpPr>
            <a:stCxn id="266" idx="0"/>
            <a:endCxn id="257" idx="2"/>
          </p:cNvCxnSpPr>
          <p:nvPr/>
        </p:nvCxnSpPr>
        <p:spPr>
          <a:xfrm rot="10800000">
            <a:off x="7665116" y="2107238"/>
            <a:ext cx="0" cy="17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30"/>
          <p:cNvSpPr txBox="1"/>
          <p:nvPr/>
        </p:nvSpPr>
        <p:spPr>
          <a:xfrm>
            <a:off x="177875" y="2279738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Real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920725" y="2754813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ART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1675763" y="2754813"/>
            <a:ext cx="1057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SUBS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2829090" y="2754813"/>
            <a:ext cx="473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V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3315375" y="2744725"/>
            <a:ext cx="699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SUBS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4028121" y="2754813"/>
            <a:ext cx="61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ART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4671962" y="2754813"/>
            <a:ext cx="1057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SUBS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5763092" y="2754820"/>
            <a:ext cx="748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PREP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6524879" y="2754820"/>
            <a:ext cx="748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PRON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7085016" y="2754813"/>
            <a:ext cx="113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V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165675" y="2754813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Pred.</a:t>
            </a:r>
            <a:endParaRPr b="1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932925" y="3174713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1687963" y="3174713"/>
            <a:ext cx="1057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2841290" y="3174713"/>
            <a:ext cx="473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3327575" y="3164625"/>
            <a:ext cx="699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0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4040321" y="3174713"/>
            <a:ext cx="61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4684162" y="3174713"/>
            <a:ext cx="1057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5775292" y="3174720"/>
            <a:ext cx="748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0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6537079" y="3174720"/>
            <a:ext cx="748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7097216" y="3174713"/>
            <a:ext cx="113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1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1405000" y="3164613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2244500" y="3174713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3084000" y="3164613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3685950" y="3164613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4429650" y="3174713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5377050" y="3164613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6204600" y="3164613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7068150" y="3174713"/>
            <a:ext cx="6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+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7822251" y="3174725"/>
            <a:ext cx="1245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7 / 9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78%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 em </a:t>
            </a:r>
            <a:r>
              <a:rPr lang="en" i="1"/>
              <a:t>Python</a:t>
            </a:r>
            <a:endParaRPr i="1"/>
          </a:p>
        </p:txBody>
      </p:sp>
      <p:pic>
        <p:nvPicPr>
          <p:cNvPr id="311" name="Google Shape;3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375" y="1232922"/>
            <a:ext cx="4949251" cy="4279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3420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Marcação de Classe de Palavra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3287950"/>
            <a:ext cx="8520600" cy="22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Visa classificar automaticamente cada palavra de um texto de acordo com sua </a:t>
            </a:r>
            <a:r>
              <a:rPr lang="en" i="1"/>
              <a:t>classe gramatical </a:t>
            </a:r>
            <a:r>
              <a:rPr lang="en"/>
              <a:t>(e.g., substantivo, verbo, adjetivo, etc.)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Conhecida em inglês como </a:t>
            </a:r>
            <a:r>
              <a:rPr lang="en" i="1"/>
              <a:t>Part-of-Speech tagging </a:t>
            </a:r>
            <a:r>
              <a:rPr lang="en"/>
              <a:t>ou </a:t>
            </a:r>
            <a:r>
              <a:rPr lang="en" i="1"/>
              <a:t>POS tagging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 para a análise sintática de um texto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(como veremos na próxima aula)</a:t>
            </a:r>
            <a:endParaRPr sz="1800"/>
          </a:p>
        </p:txBody>
      </p:sp>
      <p:sp>
        <p:nvSpPr>
          <p:cNvPr id="70" name="Google Shape;70;p14"/>
          <p:cNvSpPr txBox="1"/>
          <p:nvPr/>
        </p:nvSpPr>
        <p:spPr>
          <a:xfrm>
            <a:off x="8300" y="1627239"/>
            <a:ext cx="8079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 Light"/>
                <a:ea typeface="Roboto Light"/>
                <a:cs typeface="Roboto Light"/>
                <a:sym typeface="Roboto Light"/>
              </a:rPr>
              <a:t>O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933038" y="1627239"/>
            <a:ext cx="12957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 Light"/>
                <a:ea typeface="Roboto Light"/>
                <a:cs typeface="Roboto Light"/>
                <a:sym typeface="Roboto Light"/>
              </a:rPr>
              <a:t>passado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345575" y="1627239"/>
            <a:ext cx="5793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 Light"/>
                <a:ea typeface="Roboto Light"/>
                <a:cs typeface="Roboto Light"/>
                <a:sym typeface="Roboto Light"/>
              </a:rPr>
              <a:t>é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041713" y="1627239"/>
            <a:ext cx="5793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 Light"/>
                <a:ea typeface="Roboto Light"/>
                <a:cs typeface="Roboto Light"/>
                <a:sym typeface="Roboto Light"/>
              </a:rPr>
              <a:t>só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814050" y="1627239"/>
            <a:ext cx="7479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 Light"/>
                <a:ea typeface="Roboto Light"/>
                <a:cs typeface="Roboto Light"/>
                <a:sym typeface="Roboto Light"/>
              </a:rPr>
              <a:t>uma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602588" y="1627239"/>
            <a:ext cx="12957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 Light"/>
                <a:ea typeface="Roboto Light"/>
                <a:cs typeface="Roboto Light"/>
                <a:sym typeface="Roboto Light"/>
              </a:rPr>
              <a:t>história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015125" y="1627239"/>
            <a:ext cx="7479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 Light"/>
                <a:ea typeface="Roboto Light"/>
                <a:cs typeface="Roboto Light"/>
                <a:sym typeface="Roboto Light"/>
              </a:rPr>
              <a:t>que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956063" y="1627239"/>
            <a:ext cx="7479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 Light"/>
                <a:ea typeface="Roboto Light"/>
                <a:cs typeface="Roboto Light"/>
                <a:sym typeface="Roboto Light"/>
              </a:rPr>
              <a:t>nos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744600" y="1627239"/>
            <a:ext cx="1391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oboto Light"/>
                <a:ea typeface="Roboto Light"/>
                <a:cs typeface="Roboto Light"/>
                <a:sym typeface="Roboto Light"/>
              </a:rPr>
              <a:t>contamos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8300" y="2457589"/>
            <a:ext cx="8079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ART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933025" y="2457589"/>
            <a:ext cx="12957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SUBS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345550" y="2457589"/>
            <a:ext cx="5793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V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957413" y="2457600"/>
            <a:ext cx="7479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ADV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814050" y="2457589"/>
            <a:ext cx="7479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ART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602588" y="2457589"/>
            <a:ext cx="12957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SUBS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938938" y="2457600"/>
            <a:ext cx="916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PRON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871928" y="2457600"/>
            <a:ext cx="916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PRON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7744600" y="2457589"/>
            <a:ext cx="13911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V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4"/>
          <p:cNvCxnSpPr>
            <a:stCxn id="70" idx="2"/>
            <a:endCxn id="79" idx="0"/>
          </p:cNvCxnSpPr>
          <p:nvPr/>
        </p:nvCxnSpPr>
        <p:spPr>
          <a:xfrm>
            <a:off x="412250" y="2179539"/>
            <a:ext cx="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>
            <a:stCxn id="80" idx="0"/>
            <a:endCxn id="71" idx="2"/>
          </p:cNvCxnSpPr>
          <p:nvPr/>
        </p:nvCxnSpPr>
        <p:spPr>
          <a:xfrm rot="10800000">
            <a:off x="1580875" y="2179489"/>
            <a:ext cx="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>
            <a:stCxn id="81" idx="0"/>
            <a:endCxn id="72" idx="2"/>
          </p:cNvCxnSpPr>
          <p:nvPr/>
        </p:nvCxnSpPr>
        <p:spPr>
          <a:xfrm rot="10800000">
            <a:off x="2635200" y="2179489"/>
            <a:ext cx="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>
            <a:stCxn id="82" idx="0"/>
            <a:endCxn id="73" idx="2"/>
          </p:cNvCxnSpPr>
          <p:nvPr/>
        </p:nvCxnSpPr>
        <p:spPr>
          <a:xfrm rot="10800000">
            <a:off x="3331363" y="2179500"/>
            <a:ext cx="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4"/>
          <p:cNvCxnSpPr>
            <a:stCxn id="83" idx="0"/>
            <a:endCxn id="74" idx="2"/>
          </p:cNvCxnSpPr>
          <p:nvPr/>
        </p:nvCxnSpPr>
        <p:spPr>
          <a:xfrm rot="10800000">
            <a:off x="4188000" y="2179489"/>
            <a:ext cx="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>
            <a:stCxn id="84" idx="0"/>
            <a:endCxn id="75" idx="2"/>
          </p:cNvCxnSpPr>
          <p:nvPr/>
        </p:nvCxnSpPr>
        <p:spPr>
          <a:xfrm rot="10800000">
            <a:off x="5250438" y="2179489"/>
            <a:ext cx="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85" idx="0"/>
            <a:endCxn id="76" idx="2"/>
          </p:cNvCxnSpPr>
          <p:nvPr/>
        </p:nvCxnSpPr>
        <p:spPr>
          <a:xfrm rot="10800000">
            <a:off x="6388938" y="2179500"/>
            <a:ext cx="810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86" idx="0"/>
            <a:endCxn id="77" idx="2"/>
          </p:cNvCxnSpPr>
          <p:nvPr/>
        </p:nvCxnSpPr>
        <p:spPr>
          <a:xfrm rot="10800000">
            <a:off x="7330028" y="2179500"/>
            <a:ext cx="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4"/>
          <p:cNvCxnSpPr>
            <a:stCxn id="87" idx="0"/>
            <a:endCxn id="78" idx="2"/>
          </p:cNvCxnSpPr>
          <p:nvPr/>
        </p:nvCxnSpPr>
        <p:spPr>
          <a:xfrm rot="10800000">
            <a:off x="8440150" y="2179489"/>
            <a:ext cx="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318" name="Google Shape;318;p3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 da Aula: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Marcação de Classe de Palavra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Definição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Corpus e Padrão de Anotação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Abordagens Automáticas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Avaliação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311700" y="3420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de Palavra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4477875" y="2587525"/>
            <a:ext cx="2706650" cy="1576450"/>
            <a:chOff x="4526675" y="2010211"/>
            <a:chExt cx="2706650" cy="1576450"/>
          </a:xfrm>
        </p:grpSpPr>
        <p:sp>
          <p:nvSpPr>
            <p:cNvPr id="104" name="Google Shape;104;p15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5"/>
            <p:cNvGrpSpPr/>
            <p:nvPr/>
          </p:nvGrpSpPr>
          <p:grpSpPr>
            <a:xfrm>
              <a:off x="4526675" y="2010211"/>
              <a:ext cx="2706650" cy="1576450"/>
              <a:chOff x="4526675" y="2010211"/>
              <a:chExt cx="2706650" cy="1576450"/>
            </a:xfrm>
          </p:grpSpPr>
          <p:grpSp>
            <p:nvGrpSpPr>
              <p:cNvPr id="106" name="Google Shape;106;p15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7" name="Google Shape;107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8" name="Google Shape;108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" name="Google Shape;109;p15"/>
              <p:cNvSpPr txBox="1"/>
              <p:nvPr/>
            </p:nvSpPr>
            <p:spPr>
              <a:xfrm>
                <a:off x="4526675" y="3215261"/>
                <a:ext cx="12789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216 - 144 a.C.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" name="Google Shape;110;p15"/>
              <p:cNvSpPr txBox="1"/>
              <p:nvPr/>
            </p:nvSpPr>
            <p:spPr>
              <a:xfrm>
                <a:off x="4753225" y="2010211"/>
                <a:ext cx="24801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</a:rPr>
                  <a:t>Aristarco da Samotrácia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nomeia as classes atuais (substantivo, verbo, etc)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1" name="Google Shape;111;p15"/>
          <p:cNvGrpSpPr/>
          <p:nvPr/>
        </p:nvGrpSpPr>
        <p:grpSpPr>
          <a:xfrm>
            <a:off x="6422845" y="3279900"/>
            <a:ext cx="2721155" cy="2318550"/>
            <a:chOff x="6435795" y="2702598"/>
            <a:chExt cx="2721155" cy="2318550"/>
          </a:xfrm>
        </p:grpSpPr>
        <p:sp>
          <p:nvSpPr>
            <p:cNvPr id="112" name="Google Shape;112;p15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15"/>
            <p:cNvGrpSpPr/>
            <p:nvPr/>
          </p:nvGrpSpPr>
          <p:grpSpPr>
            <a:xfrm>
              <a:off x="6435795" y="2702598"/>
              <a:ext cx="2494580" cy="2318550"/>
              <a:chOff x="6435795" y="2702598"/>
              <a:chExt cx="2494580" cy="2318550"/>
            </a:xfrm>
          </p:grpSpPr>
          <p:grpSp>
            <p:nvGrpSpPr>
              <p:cNvPr id="114" name="Google Shape;114;p15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15" name="Google Shape;115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16" name="Google Shape;116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7" name="Google Shape;117;p15"/>
              <p:cNvSpPr txBox="1"/>
              <p:nvPr/>
            </p:nvSpPr>
            <p:spPr>
              <a:xfrm>
                <a:off x="6435795" y="2702598"/>
                <a:ext cx="1125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170 - 90 a.C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8" name="Google Shape;118;p15"/>
              <p:cNvSpPr txBox="1"/>
              <p:nvPr/>
            </p:nvSpPr>
            <p:spPr>
              <a:xfrm>
                <a:off x="6676775" y="3494448"/>
                <a:ext cx="2253600" cy="15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Dionísio, o  Trácio cunha o termo "meroi logou", parte da sentença, "parts of speech", e identifica os padrões de cada uma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9" name="Google Shape;119;p15"/>
          <p:cNvGrpSpPr/>
          <p:nvPr/>
        </p:nvGrpSpPr>
        <p:grpSpPr>
          <a:xfrm>
            <a:off x="330650" y="2432875"/>
            <a:ext cx="2547400" cy="1731100"/>
            <a:chOff x="343600" y="1855573"/>
            <a:chExt cx="2547400" cy="1731100"/>
          </a:xfrm>
        </p:grpSpPr>
        <p:sp>
          <p:nvSpPr>
            <p:cNvPr id="120" name="Google Shape;120;p15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15"/>
            <p:cNvGrpSpPr/>
            <p:nvPr/>
          </p:nvGrpSpPr>
          <p:grpSpPr>
            <a:xfrm>
              <a:off x="343600" y="1855573"/>
              <a:ext cx="2501400" cy="1731100"/>
              <a:chOff x="343600" y="1855573"/>
              <a:chExt cx="2501400" cy="1731100"/>
            </a:xfrm>
          </p:grpSpPr>
          <p:sp>
            <p:nvSpPr>
              <p:cNvPr id="122" name="Google Shape;122;p15"/>
              <p:cNvSpPr txBox="1"/>
              <p:nvPr/>
            </p:nvSpPr>
            <p:spPr>
              <a:xfrm>
                <a:off x="496003" y="3215273"/>
                <a:ext cx="1153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428 - 348 a.C.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3" name="Google Shape;123;p15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4" name="Google Shape;124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5" name="Google Shape;125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" name="Google Shape;126;p15"/>
              <p:cNvSpPr txBox="1"/>
              <p:nvPr/>
            </p:nvSpPr>
            <p:spPr>
              <a:xfrm>
                <a:off x="343600" y="1855573"/>
                <a:ext cx="2501400" cy="122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Platão - são atribuídos a ele os fundamentos do pensamento filosófico e gramatical da linguagem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7" name="Google Shape;127;p15"/>
          <p:cNvGrpSpPr/>
          <p:nvPr/>
        </p:nvGrpSpPr>
        <p:grpSpPr>
          <a:xfrm>
            <a:off x="2512654" y="3279900"/>
            <a:ext cx="2323749" cy="1735650"/>
            <a:chOff x="2525604" y="2702598"/>
            <a:chExt cx="2323749" cy="1735650"/>
          </a:xfrm>
        </p:grpSpPr>
        <p:sp>
          <p:nvSpPr>
            <p:cNvPr id="128" name="Google Shape;128;p15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15"/>
            <p:cNvGrpSpPr/>
            <p:nvPr/>
          </p:nvGrpSpPr>
          <p:grpSpPr>
            <a:xfrm>
              <a:off x="2525604" y="2702598"/>
              <a:ext cx="1669147" cy="1735650"/>
              <a:chOff x="2525604" y="2702598"/>
              <a:chExt cx="1669147" cy="1735650"/>
            </a:xfrm>
          </p:grpSpPr>
          <p:sp>
            <p:nvSpPr>
              <p:cNvPr id="130" name="Google Shape;130;p15"/>
              <p:cNvSpPr txBox="1"/>
              <p:nvPr/>
            </p:nvSpPr>
            <p:spPr>
              <a:xfrm>
                <a:off x="2525604" y="2702598"/>
                <a:ext cx="1291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384 - 322 a.C.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1" name="Google Shape;131;p15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2" name="Google Shape;132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3" name="Google Shape;133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4" name="Google Shape;134;p15"/>
              <p:cNvSpPr txBox="1"/>
              <p:nvPr/>
            </p:nvSpPr>
            <p:spPr>
              <a:xfrm>
                <a:off x="2697150" y="3494448"/>
                <a:ext cx="1497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Aristóteles maior sistematização da gramática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de palavra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311700" y="1461375"/>
            <a:ext cx="8520600" cy="3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Palavras podem pertencer a classes </a:t>
            </a:r>
            <a:r>
              <a:rPr lang="en" sz="2000" b="1"/>
              <a:t>fechadas </a:t>
            </a:r>
            <a:r>
              <a:rPr lang="en" sz="2000"/>
              <a:t>ou </a:t>
            </a:r>
            <a:r>
              <a:rPr lang="en" sz="2000" b="1"/>
              <a:t>abertas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Classe Aberta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de palavras em constante mudança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Adjetivos, Advérbios, Substantivos, Verbos, Nome Próprios, Interjeições</a:t>
            </a:r>
            <a:endParaRPr i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Classe Fechada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de palavras relativamente fixa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Preposições, Auxiliares, Conjunções, Artigos, Numerais, Pronomes</a:t>
            </a:r>
            <a:endParaRPr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Palavras funcionais no geral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311700" y="29874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de palavra: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Aberta</a:t>
            </a:r>
            <a:endParaRPr/>
          </a:p>
        </p:txBody>
      </p:sp>
      <p:graphicFrame>
        <p:nvGraphicFramePr>
          <p:cNvPr id="148" name="Google Shape;148;p17"/>
          <p:cNvGraphicFramePr/>
          <p:nvPr/>
        </p:nvGraphicFramePr>
        <p:xfrm>
          <a:off x="952500" y="1421950"/>
          <a:ext cx="7239000" cy="3870810"/>
        </p:xfrm>
        <a:graphic>
          <a:graphicData uri="http://schemas.openxmlformats.org/drawingml/2006/table">
            <a:tbl>
              <a:tblPr>
                <a:noFill/>
                <a:tableStyleId>{0CFA7134-3D93-41C2-96E0-D057851D6CEC}</a:tableStyleId>
              </a:tblPr>
              <a:tblGrid>
                <a:gridCol w="173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Classe de palavra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Descrição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Exemplo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Adjetivo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Modificadores de substantivos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Seu </a:t>
                      </a:r>
                      <a:r>
                        <a:rPr lang="en" sz="1200" b="1"/>
                        <a:t>grande</a:t>
                      </a:r>
                      <a:r>
                        <a:rPr lang="en" sz="1200"/>
                        <a:t> amigo chegaria hoje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Advérbio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Modificadores de verbos, adjetivos e outros advérbios de acordo com tempo, modo ou lugar.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Ele ia </a:t>
                      </a:r>
                      <a:r>
                        <a:rPr lang="en" sz="1200" b="1"/>
                        <a:t>sempre</a:t>
                      </a:r>
                      <a:r>
                        <a:rPr lang="en" sz="1200"/>
                        <a:t> aos mesmos lugares.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Substantivo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Denominação de pessoas, lugares, entidades, etc. Núcleo de um sintagma nominal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Plantou uma </a:t>
                      </a:r>
                      <a:r>
                        <a:rPr lang="en" sz="1200" b="1"/>
                        <a:t>árvore</a:t>
                      </a:r>
                      <a:r>
                        <a:rPr lang="en" sz="1200"/>
                        <a:t> enorme.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Verbo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Denominação de ações e processos. Núcleo de um sintagma verbal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Gostaria</a:t>
                      </a:r>
                      <a:r>
                        <a:rPr lang="en" sz="1200"/>
                        <a:t> de uma bebida.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Nome Próprio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Nomes de pessoas, locais, organizações, etc.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Joana</a:t>
                      </a:r>
                      <a:r>
                        <a:rPr lang="en" sz="1200"/>
                        <a:t> plantou uma árvore.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Interjeição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Expressam saudações e diversos estados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Opa! </a:t>
                      </a:r>
                      <a:r>
                        <a:rPr lang="en" sz="1200"/>
                        <a:t>Vamos para a aula.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Ai! </a:t>
                      </a:r>
                      <a:r>
                        <a:rPr lang="en" sz="1200"/>
                        <a:t>Essa doeu.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311700" y="298747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de palavra: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Fechada</a:t>
            </a:r>
            <a:endParaRPr/>
          </a:p>
        </p:txBody>
      </p:sp>
      <p:graphicFrame>
        <p:nvGraphicFramePr>
          <p:cNvPr id="155" name="Google Shape;155;p18"/>
          <p:cNvGraphicFramePr/>
          <p:nvPr/>
        </p:nvGraphicFramePr>
        <p:xfrm>
          <a:off x="952500" y="1624175"/>
          <a:ext cx="7239000" cy="3657420"/>
        </p:xfrm>
        <a:graphic>
          <a:graphicData uri="http://schemas.openxmlformats.org/drawingml/2006/table">
            <a:tbl>
              <a:tblPr>
                <a:noFill/>
                <a:tableStyleId>{0CFA7134-3D93-41C2-96E0-D057851D6CEC}</a:tableStyleId>
              </a:tblPr>
              <a:tblGrid>
                <a:gridCol w="173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Classe de palavra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Descrição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Exemplo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Preposição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Marca relações entre substantivos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 professor </a:t>
                      </a:r>
                      <a:r>
                        <a:rPr lang="en" b="1"/>
                        <a:t>de</a:t>
                      </a:r>
                      <a:r>
                        <a:rPr lang="en"/>
                        <a:t> português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Verbo Auxiliar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Constrói significados de tempo, voz, aspecto de verbos plenos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 </a:t>
                      </a:r>
                      <a:r>
                        <a:rPr lang="en" b="1"/>
                        <a:t>tinha </a:t>
                      </a:r>
                      <a:r>
                        <a:rPr lang="en"/>
                        <a:t>ido.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Conjunção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Conecta duas frases ou orações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Eu joguei bola </a:t>
                      </a:r>
                      <a:r>
                        <a:rPr lang="en" b="1"/>
                        <a:t>e</a:t>
                      </a:r>
                      <a:r>
                        <a:rPr lang="en"/>
                        <a:t> fui descansar.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Artigo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Marca as propriedades de um sintagma nominal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</a:t>
                      </a:r>
                      <a:r>
                        <a:rPr lang="en"/>
                        <a:t> amigo veio.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Pronome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Referência curta a uma pessoa, lugar, organização, entidade, etc.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Ela</a:t>
                      </a:r>
                      <a:r>
                        <a:rPr lang="en"/>
                        <a:t> plantou uma árvore.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311700" y="2465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311700" y="11281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Corpora com anotação de classe de palavra  foram compilados para diferentes idiomas:</a:t>
            </a:r>
            <a:endParaRPr sz="17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/>
              <a:t>Inglês</a:t>
            </a:r>
            <a:endParaRPr sz="1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Penn TreeBank (Marcus et al., 1993)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https://catalog.ldc.upenn.edu/LDC99T42</a:t>
            </a:r>
            <a:r>
              <a:rPr lang="en" sz="1100"/>
              <a:t> </a:t>
            </a:r>
            <a:endParaRPr sz="11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/>
              <a:t>Português</a:t>
            </a:r>
            <a:endParaRPr sz="1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Mac-Morpho (Aluísio et al., 2003)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http://nilc.icmc.usp.br/macmorpho/</a:t>
            </a:r>
            <a:r>
              <a:rPr lang="en" sz="1100"/>
              <a:t> </a:t>
            </a:r>
            <a:endParaRPr sz="11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b="1"/>
              <a:t>Multilingue</a:t>
            </a:r>
            <a:endParaRPr sz="1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Universal Dependencies (Nivre et al., 2016, 2017)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https://universaldependencies.org/</a:t>
            </a:r>
            <a:r>
              <a:rPr lang="en" sz="1100"/>
              <a:t> </a:t>
            </a:r>
            <a:endParaRPr sz="11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0000FF"/>
                </a:solidFill>
              </a:rPr>
              <a:t>Alguns corpora foram anotados com diferentes conjuntos de marcadores</a:t>
            </a:r>
            <a:endParaRPr sz="1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Marcadores: Penn TreeBank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311700" y="4762502"/>
            <a:ext cx="85206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 dos 45 marcadores do Penn Treebank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https://www.ling.upenn.edu/courses/Fall_2003/ling001/penn_treebank_pos.html</a:t>
            </a:r>
            <a:r>
              <a:rPr lang="en"/>
              <a:t>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83172"/>
            <a:ext cx="8389649" cy="3326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Marcadores: Universal Dependencies</a:t>
            </a:r>
            <a:endParaRPr sz="2500"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311700" y="4762502"/>
            <a:ext cx="85206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17 Marcadores da Universal Dependencies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049" y="1194024"/>
            <a:ext cx="6329902" cy="356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Macintosh PowerPoint</Application>
  <PresentationFormat>On-screen Show (16:10)</PresentationFormat>
  <Paragraphs>192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Roboto Light</vt:lpstr>
      <vt:lpstr>Arial</vt:lpstr>
      <vt:lpstr>Roboto</vt:lpstr>
      <vt:lpstr>Simple Light</vt:lpstr>
      <vt:lpstr>Marcação de  Classe de Palavra</vt:lpstr>
      <vt:lpstr>Marcação de Classe de Palavra</vt:lpstr>
      <vt:lpstr>Classe de Palavra</vt:lpstr>
      <vt:lpstr>Classe de palavra</vt:lpstr>
      <vt:lpstr>Classe de palavra:  Classe Aberta</vt:lpstr>
      <vt:lpstr>Classe de palavra:  Classe Fechada</vt:lpstr>
      <vt:lpstr>Corpora</vt:lpstr>
      <vt:lpstr>Marcadores: Penn TreeBank</vt:lpstr>
      <vt:lpstr>Marcadores: Universal Dependencies</vt:lpstr>
      <vt:lpstr>Marcação Automática de classe de palavra</vt:lpstr>
      <vt:lpstr>Abordagens Automáticas</vt:lpstr>
      <vt:lpstr>Abordagem baseada em Regras</vt:lpstr>
      <vt:lpstr>Abordagem baseada em Regras Em Python</vt:lpstr>
      <vt:lpstr>Modelo Oculto de Markov</vt:lpstr>
      <vt:lpstr>Modelo Oculto de Markov em Python</vt:lpstr>
      <vt:lpstr>Redes Neurais Profundas</vt:lpstr>
      <vt:lpstr>Redes Neurais Profundas em Python</vt:lpstr>
      <vt:lpstr>Avaliação</vt:lpstr>
      <vt:lpstr>Avaliação em Python</vt:lpstr>
      <vt:lpstr>Sumário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Marcação de  Classe de Palavra</dc:title>
  <cp:lastModifiedBy>Alexandre Rademaker</cp:lastModifiedBy>
  <cp:revision>1</cp:revision>
  <dcterms:modified xsi:type="dcterms:W3CDTF">2022-08-30T13:50:28Z</dcterms:modified>
</cp:coreProperties>
</file>