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3EAA1A-55EB-48B7-BB3B-96C96356709A}">
  <a:tblStyle styleId="{383EAA1A-55EB-48B7-BB3B-96C9635670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653"/>
    <p:restoredTop sz="94657"/>
  </p:normalViewPr>
  <p:slideViewPr>
    <p:cSldViewPr snapToGrid="0">
      <p:cViewPr>
        <p:scale>
          <a:sx n="177" d="100"/>
          <a:sy n="177" d="100"/>
        </p:scale>
        <p:origin x="1336" y="1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62ae4996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62ae4996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85020e17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85020e17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85020e1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85020e1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85020e17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85020e17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85020e17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85020e17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85020e17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85020e17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85020e17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85020e17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85020e17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85020e17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85020e17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85020e17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85020e17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85020e17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62ae499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62ae499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85020e17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85020e17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85020e17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85020e17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62ae4996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62ae4996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85020e17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85020e17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85020e171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85020e171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85020e17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85020e17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85020e171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b85020e171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85020e17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b85020e171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62ae49966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e62ae49966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62ae4996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62ae4996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62ae4996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62ae4996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62ae4996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62ae4996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62ae4996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62ae4996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62ae4996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62ae4996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62ae4996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62ae4996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62ae4996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62ae4996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owardsdatascience.com/deconstructing-bert-reveals-clues-to-its-state-of-art-performance-in-nlp-tasks-76a7e828c0f1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The-BiAFFINE-parser_fig1_337183958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sion.ai/demos/displac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40800" y="2408699"/>
            <a:ext cx="8520600" cy="16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/>
              <a:t>Sintaxe de Dependência</a:t>
            </a:r>
            <a:endParaRPr sz="35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82600" y="464277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Alexandre </a:t>
            </a:r>
            <a:r>
              <a:rPr lang="en" sz="2000" b="1" dirty="0" err="1"/>
              <a:t>Rademaker</a:t>
            </a:r>
            <a:endParaRPr lang="en"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(thanks Thiago Castro Ferreira)</a:t>
            </a:r>
            <a:endParaRPr sz="1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Parser de Dependência baseados em Transição:</a:t>
            </a:r>
            <a:endParaRPr sz="2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Oráculo</a:t>
            </a:r>
            <a:endParaRPr sz="2700"/>
          </a:p>
        </p:txBody>
      </p:sp>
      <p:graphicFrame>
        <p:nvGraphicFramePr>
          <p:cNvPr id="132" name="Google Shape;132;p22"/>
          <p:cNvGraphicFramePr/>
          <p:nvPr/>
        </p:nvGraphicFramePr>
        <p:xfrm>
          <a:off x="952500" y="1538325"/>
          <a:ext cx="7239000" cy="3998845"/>
        </p:xfrm>
        <a:graphic>
          <a:graphicData uri="http://schemas.openxmlformats.org/drawingml/2006/table">
            <a:tbl>
              <a:tblPr>
                <a:noFill/>
                <a:tableStyleId>{383EAA1A-55EB-48B7-BB3B-96C96356709A}</a:tableStyleId>
              </a:tblPr>
              <a:tblGrid>
                <a:gridCol w="275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Operação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Descrição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6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LEFTARC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Cria uma relação governante-dependente entre a primeira palavra do buffer de entrada e a palavra no topo da pilha. A palavra no topo da pilha é removida.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2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RIGHTARC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Cria uma relação governante-dependente entre a palavra no topo da pilha e a primeira palavra do buffer de entrada. Move a primeira palavra do buffer de entrada para a pilha.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SHIFT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 a primeira palavra do buffer de entrada para o topo pilha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REDUCE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 a palavra no topo da pilha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206000" y="494485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Parser de Dependência baseados em Transição</a:t>
            </a:r>
            <a:endParaRPr sz="2700"/>
          </a:p>
        </p:txBody>
      </p:sp>
      <p:graphicFrame>
        <p:nvGraphicFramePr>
          <p:cNvPr id="138" name="Google Shape;138;p23"/>
          <p:cNvGraphicFramePr/>
          <p:nvPr/>
        </p:nvGraphicFramePr>
        <p:xfrm>
          <a:off x="143150" y="1130775"/>
          <a:ext cx="8857700" cy="731460"/>
        </p:xfrm>
        <a:graphic>
          <a:graphicData uri="http://schemas.openxmlformats.org/drawingml/2006/table">
            <a:tbl>
              <a:tblPr>
                <a:noFill/>
                <a:tableStyleId>{383EAA1A-55EB-48B7-BB3B-96C96356709A}</a:tableStyleId>
              </a:tblPr>
              <a:tblGrid>
                <a:gridCol w="94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7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Passo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Pilha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Buffer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Operação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Relação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[raíz]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[o, rapaz, cancelou, o, vôo]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SHIFT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206000" y="494485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Parser de Dependência baseados em Transição</a:t>
            </a:r>
            <a:endParaRPr sz="2700"/>
          </a:p>
        </p:txBody>
      </p:sp>
      <p:graphicFrame>
        <p:nvGraphicFramePr>
          <p:cNvPr id="145" name="Google Shape;145;p24"/>
          <p:cNvGraphicFramePr/>
          <p:nvPr/>
        </p:nvGraphicFramePr>
        <p:xfrm>
          <a:off x="143150" y="1130775"/>
          <a:ext cx="8857700" cy="1097190"/>
        </p:xfrm>
        <a:graphic>
          <a:graphicData uri="http://schemas.openxmlformats.org/drawingml/2006/table">
            <a:tbl>
              <a:tblPr>
                <a:noFill/>
                <a:tableStyleId>{383EAA1A-55EB-48B7-BB3B-96C96356709A}</a:tableStyleId>
              </a:tblPr>
              <a:tblGrid>
                <a:gridCol w="94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7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Passo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Pilha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Buffer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Operação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Relação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[raíz]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[o, rapaz, cancelou, o, vôo]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SHIFT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[raíz, o]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rapaz, cancelou, o, vôo]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LEFTARC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 ← rapaz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206000" y="494485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Parser de Dependência baseados em Transição</a:t>
            </a:r>
            <a:endParaRPr sz="2700"/>
          </a:p>
        </p:txBody>
      </p:sp>
      <p:graphicFrame>
        <p:nvGraphicFramePr>
          <p:cNvPr id="152" name="Google Shape;152;p25"/>
          <p:cNvGraphicFramePr/>
          <p:nvPr>
            <p:extLst>
              <p:ext uri="{D42A27DB-BD31-4B8C-83A1-F6EECF244321}">
                <p14:modId xmlns:p14="http://schemas.microsoft.com/office/powerpoint/2010/main" val="2739438197"/>
              </p:ext>
            </p:extLst>
          </p:nvPr>
        </p:nvGraphicFramePr>
        <p:xfrm>
          <a:off x="143150" y="1130775"/>
          <a:ext cx="8857700" cy="1462920"/>
        </p:xfrm>
        <a:graphic>
          <a:graphicData uri="http://schemas.openxmlformats.org/drawingml/2006/table">
            <a:tbl>
              <a:tblPr>
                <a:noFill/>
                <a:tableStyleId>{383EAA1A-55EB-48B7-BB3B-96C96356709A}</a:tableStyleId>
              </a:tblPr>
              <a:tblGrid>
                <a:gridCol w="94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7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Passo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Pilha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Buffer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Operação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Relação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[raíz]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[o, rapaz, cancelou, o, vôo]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SHIFT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[raíz, o]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rapaz, cancelou, o, vôo]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LEFTARC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 ← rapaz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[raíz]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</a:rPr>
                        <a:t>rapaz,cancelou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, o,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</a:rPr>
                        <a:t>vôo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]</a:t>
                      </a:r>
                      <a:endParaRPr sz="1200"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SHIFT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206000" y="494485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Parser de Dependência baseados em Transição</a:t>
            </a:r>
            <a:endParaRPr sz="2700"/>
          </a:p>
        </p:txBody>
      </p:sp>
      <p:graphicFrame>
        <p:nvGraphicFramePr>
          <p:cNvPr id="159" name="Google Shape;159;p26"/>
          <p:cNvGraphicFramePr/>
          <p:nvPr/>
        </p:nvGraphicFramePr>
        <p:xfrm>
          <a:off x="143150" y="1130775"/>
          <a:ext cx="8857700" cy="1828650"/>
        </p:xfrm>
        <a:graphic>
          <a:graphicData uri="http://schemas.openxmlformats.org/drawingml/2006/table">
            <a:tbl>
              <a:tblPr>
                <a:noFill/>
                <a:tableStyleId>{383EAA1A-55EB-48B7-BB3B-96C96356709A}</a:tableStyleId>
              </a:tblPr>
              <a:tblGrid>
                <a:gridCol w="94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7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Passo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Pilha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Buffer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Operação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Relação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[raíz]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[o, rapaz, cancelou, o, vôo]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SHIFT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[raíz, o]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rapaz, cancelou, o, vôo]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LEFTARC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 ← rapaz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[raíz]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[cancelou, o, vôo]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SHIFT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[raíz, rapaz]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cancelou, o, vôo]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LEFTARC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rapaz ← cancelou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206000" y="494485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Parser de Dependência baseados em Transição</a:t>
            </a:r>
            <a:endParaRPr sz="2700"/>
          </a:p>
        </p:txBody>
      </p:sp>
      <p:graphicFrame>
        <p:nvGraphicFramePr>
          <p:cNvPr id="166" name="Google Shape;166;p27"/>
          <p:cNvGraphicFramePr/>
          <p:nvPr/>
        </p:nvGraphicFramePr>
        <p:xfrm>
          <a:off x="143150" y="1130775"/>
          <a:ext cx="8857700" cy="2194380"/>
        </p:xfrm>
        <a:graphic>
          <a:graphicData uri="http://schemas.openxmlformats.org/drawingml/2006/table">
            <a:tbl>
              <a:tblPr>
                <a:noFill/>
                <a:tableStyleId>{383EAA1A-55EB-48B7-BB3B-96C96356709A}</a:tableStyleId>
              </a:tblPr>
              <a:tblGrid>
                <a:gridCol w="94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7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Passo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Pilha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Buffer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Operação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Relação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[raíz]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[o, rapaz, cancelou, o, vôo]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SHIFT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[</a:t>
                      </a:r>
                      <a:r>
                        <a:rPr lang="en" sz="1200" dirty="0" err="1"/>
                        <a:t>raíz</a:t>
                      </a:r>
                      <a:r>
                        <a:rPr lang="en" sz="1200" dirty="0"/>
                        <a:t>, o]</a:t>
                      </a:r>
                      <a:endParaRPr sz="1200"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[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</a:rPr>
                        <a:t>rapaz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</a:rPr>
                        <a:t>cancelou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, o,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</a:rPr>
                        <a:t>vôo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]</a:t>
                      </a:r>
                      <a:endParaRPr sz="1200"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LEFTARC</a:t>
                      </a:r>
                      <a:endParaRPr sz="1200"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o ← </a:t>
                      </a:r>
                      <a:r>
                        <a:rPr lang="en" sz="1200" dirty="0" err="1"/>
                        <a:t>rapaz</a:t>
                      </a:r>
                      <a:endParaRPr sz="1200"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[raíz]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[cancelou, o, vôo]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SHIFT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[raíz, rapaz]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cancelou, o, vôo]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LEFTARC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rapaz ← cancelou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cancelou, o, vôo]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RIGHTARC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err="1">
                          <a:solidFill>
                            <a:schemeClr val="dk1"/>
                          </a:solidFill>
                        </a:rPr>
                        <a:t>raíz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 →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</a:rPr>
                        <a:t>cancelou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206000" y="494485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Parser de Dependência baseados em Transição</a:t>
            </a:r>
            <a:endParaRPr sz="2700"/>
          </a:p>
        </p:txBody>
      </p:sp>
      <p:graphicFrame>
        <p:nvGraphicFramePr>
          <p:cNvPr id="173" name="Google Shape;173;p28"/>
          <p:cNvGraphicFramePr/>
          <p:nvPr/>
        </p:nvGraphicFramePr>
        <p:xfrm>
          <a:off x="143150" y="1130775"/>
          <a:ext cx="8857700" cy="2560110"/>
        </p:xfrm>
        <a:graphic>
          <a:graphicData uri="http://schemas.openxmlformats.org/drawingml/2006/table">
            <a:tbl>
              <a:tblPr>
                <a:noFill/>
                <a:tableStyleId>{383EAA1A-55EB-48B7-BB3B-96C96356709A}</a:tableStyleId>
              </a:tblPr>
              <a:tblGrid>
                <a:gridCol w="94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7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Passo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Pilha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Buffer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Operação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Relação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[raíz]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[o, rapaz, cancelou, o, vôo]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SHIFT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[raíz, o]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rapaz, cancelou, o, vôo]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LEFTARC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 ← rapaz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[raíz]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[cancelou, o, vôo]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SHIFT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[raíz, rapaz]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cancelou, o, vôo]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LEFTARC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rapaz ← cancelou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cancelou, o, vôo]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RIGHTARC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raíz → cancelou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[raíz, cancelou]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[o,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vôo]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SHIFT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206000" y="494485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Parser de Dependência baseados em Transição</a:t>
            </a:r>
            <a:endParaRPr sz="2700"/>
          </a:p>
        </p:txBody>
      </p:sp>
      <p:graphicFrame>
        <p:nvGraphicFramePr>
          <p:cNvPr id="180" name="Google Shape;180;p29"/>
          <p:cNvGraphicFramePr/>
          <p:nvPr/>
        </p:nvGraphicFramePr>
        <p:xfrm>
          <a:off x="143150" y="1130775"/>
          <a:ext cx="8857700" cy="2925840"/>
        </p:xfrm>
        <a:graphic>
          <a:graphicData uri="http://schemas.openxmlformats.org/drawingml/2006/table">
            <a:tbl>
              <a:tblPr>
                <a:noFill/>
                <a:tableStyleId>{383EAA1A-55EB-48B7-BB3B-96C96356709A}</a:tableStyleId>
              </a:tblPr>
              <a:tblGrid>
                <a:gridCol w="94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7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Passo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Pilha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Buffer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Operação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Relação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[raíz]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[o, rapaz, cancelou, o, vôo]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SHIFT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[raíz, o]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rapaz, cancelou, o, vôo]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LEFTARC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 ← rapaz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[raíz]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[cancelou, o, vôo]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SHIFT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[raíz, rapaz]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cancelou, o, vôo]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LEFTARC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rapaz ← cancelou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cancelou, o, vôo]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RIGHTARC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raíz → cancelou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[raíz, cancelou]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[o,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vôo]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SHIFT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[raíz, cancelou, o]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vôo]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LEFTARC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 ← vôo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xfrm>
            <a:off x="206000" y="494485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Parser de Dependência baseados em Transição</a:t>
            </a:r>
            <a:endParaRPr sz="2700"/>
          </a:p>
        </p:txBody>
      </p:sp>
      <p:graphicFrame>
        <p:nvGraphicFramePr>
          <p:cNvPr id="187" name="Google Shape;187;p30"/>
          <p:cNvGraphicFramePr/>
          <p:nvPr/>
        </p:nvGraphicFramePr>
        <p:xfrm>
          <a:off x="143150" y="1130775"/>
          <a:ext cx="8857700" cy="3291570"/>
        </p:xfrm>
        <a:graphic>
          <a:graphicData uri="http://schemas.openxmlformats.org/drawingml/2006/table">
            <a:tbl>
              <a:tblPr>
                <a:noFill/>
                <a:tableStyleId>{383EAA1A-55EB-48B7-BB3B-96C96356709A}</a:tableStyleId>
              </a:tblPr>
              <a:tblGrid>
                <a:gridCol w="94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7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Passo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Pilha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Buffer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Operação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Relação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[raíz]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[o, rapaz, cancelou, o, vôo]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SHIFT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[raíz, o]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rapaz, cancelou, o, vôo]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LEFTARC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 ← rapaz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[raíz]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[cancelou, o, vôo]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SHIFT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[raíz, rapaz]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cancelou, o, vôo]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LEFTARC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rapaz ← cancelou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cancelou, o, vôo]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RIGHTARC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raíz → cancelou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[raíz, cancelou]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[o,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vôo]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SHIFT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[raíz, cancelou, o]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vôo]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LEFTARC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 ← vôo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[raíz, cancelou]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vôo]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RIGHTARC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cancelou → vôo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206000" y="494485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Parser de Dependência baseados em Transição</a:t>
            </a:r>
            <a:endParaRPr sz="2700"/>
          </a:p>
        </p:txBody>
      </p:sp>
      <p:graphicFrame>
        <p:nvGraphicFramePr>
          <p:cNvPr id="194" name="Google Shape;194;p31"/>
          <p:cNvGraphicFramePr/>
          <p:nvPr/>
        </p:nvGraphicFramePr>
        <p:xfrm>
          <a:off x="143150" y="1130775"/>
          <a:ext cx="8857700" cy="3657300"/>
        </p:xfrm>
        <a:graphic>
          <a:graphicData uri="http://schemas.openxmlformats.org/drawingml/2006/table">
            <a:tbl>
              <a:tblPr>
                <a:noFill/>
                <a:tableStyleId>{383EAA1A-55EB-48B7-BB3B-96C96356709A}</a:tableStyleId>
              </a:tblPr>
              <a:tblGrid>
                <a:gridCol w="94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7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Passo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Pilha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Buffer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Operação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Relação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[raíz]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[o, rapaz, cancelou, o, vôo]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SHIFT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[raíz, o]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rapaz, cancelou, o, vôo]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LEFTARC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 ← rapaz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[raíz]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[cancelou, o, vôo]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SHIFT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[raíz, rapaz]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cancelou, o, vôo]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LEFTARC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rapaz ← cancelou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cancelou, o, vôo]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RIGHTARC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raíz → cancelou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[raíz, cancelou]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[o,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vôo]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SHIFT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[raíz, cancelou, o]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vôo]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LEFTARC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 ← vôo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[raíz, cancelou]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vôo]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RIGHTARC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cancelou → vôo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[raíz, cancelou, vôo]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REDUCE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1896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Gramática de Dependência</a:t>
            </a:r>
            <a:endParaRPr sz="260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3086325"/>
            <a:ext cx="8520600" cy="25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Importante em sistemas contemporâneos de processamento de texto e voz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estrutura sintática de uma sentença é representada somente em termos de suas palavras e relações binárias (e direcionadas) entre elas.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Sua grande vantagem é a capacidade de representar a estrutura de linguagens ricas morfologicamente e que possuem uma maior flexibilidade na ordenação das palavras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Outra grande vantagem é a similaridade com representações semânticas </a:t>
            </a:r>
            <a:r>
              <a:rPr lang="en" sz="1600" i="1"/>
              <a:t>predicado-argumento</a:t>
            </a:r>
            <a:endParaRPr sz="1600" i="1"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t="16846" r="6059"/>
          <a:stretch/>
        </p:blipFill>
        <p:spPr>
          <a:xfrm>
            <a:off x="1854600" y="774300"/>
            <a:ext cx="5434801" cy="216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206000" y="494485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Parser de Dependência baseados em Transição</a:t>
            </a:r>
            <a:endParaRPr sz="2700"/>
          </a:p>
        </p:txBody>
      </p:sp>
      <p:graphicFrame>
        <p:nvGraphicFramePr>
          <p:cNvPr id="201" name="Google Shape;201;p32"/>
          <p:cNvGraphicFramePr/>
          <p:nvPr/>
        </p:nvGraphicFramePr>
        <p:xfrm>
          <a:off x="143150" y="1130775"/>
          <a:ext cx="8857700" cy="4023030"/>
        </p:xfrm>
        <a:graphic>
          <a:graphicData uri="http://schemas.openxmlformats.org/drawingml/2006/table">
            <a:tbl>
              <a:tblPr>
                <a:noFill/>
                <a:tableStyleId>{383EAA1A-55EB-48B7-BB3B-96C96356709A}</a:tableStyleId>
              </a:tblPr>
              <a:tblGrid>
                <a:gridCol w="94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7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Passo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Pilha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Buffer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Operação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Relação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[raíz]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[o, rapaz, cancelou, o, vôo]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SHIFT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[raíz, o]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rapaz, cancelou, o, vôo]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LEFTARC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 ← rapaz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[raíz]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[cancelou, o, vôo]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SHIFT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[raíz, rapaz]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cancelou, o, vôo]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LEFTARC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rapaz ← cancelou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cancelou, o, vôo]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RIGHTARC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raíz → cancelou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[raíz, cancelou]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[o,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vôo]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SHIFT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[raíz, cancelou, o]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vôo]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LEFTARC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 ← vôo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[raíz, cancelou]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vôo]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RIGHTARC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cancelou → vôo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[raíz, cancelou, vôo]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REDUCE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[raíz, cancelou]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REDUCE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>
            <a:spLocks noGrp="1"/>
          </p:cNvSpPr>
          <p:nvPr>
            <p:ph type="title"/>
          </p:nvPr>
        </p:nvSpPr>
        <p:spPr>
          <a:xfrm>
            <a:off x="206000" y="494485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Parser de Dependência baseados em Transição</a:t>
            </a:r>
            <a:endParaRPr sz="2700"/>
          </a:p>
        </p:txBody>
      </p:sp>
      <p:graphicFrame>
        <p:nvGraphicFramePr>
          <p:cNvPr id="208" name="Google Shape;208;p33"/>
          <p:cNvGraphicFramePr/>
          <p:nvPr/>
        </p:nvGraphicFramePr>
        <p:xfrm>
          <a:off x="143150" y="1130775"/>
          <a:ext cx="8857700" cy="4388760"/>
        </p:xfrm>
        <a:graphic>
          <a:graphicData uri="http://schemas.openxmlformats.org/drawingml/2006/table">
            <a:tbl>
              <a:tblPr>
                <a:noFill/>
                <a:tableStyleId>{383EAA1A-55EB-48B7-BB3B-96C96356709A}</a:tableStyleId>
              </a:tblPr>
              <a:tblGrid>
                <a:gridCol w="94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7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Passo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Pilha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Buffer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Operação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Relação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[raíz]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[o, rapaz, cancelou, o, vôo]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SHIFT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[raíz, o]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rapaz, cancelou, o, vôo]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LEFTARC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 ← rapaz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[raíz]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[cancelou, o, vôo]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SHIFT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[raíz, rapaz]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cancelou, o, vôo]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LEFTARC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rapaz ← cancelou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cancelou, o, vôo]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RIGHTARC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raíz → cancelou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[raíz, cancelou]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[o,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vôo]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SHIFT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[raíz, cancelou, o]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vôo]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LEFTARC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 ← vôo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[raíz, cancelou]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vôo]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RIGHTARC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cancelou → vôo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[raíz, cancelou, vôo]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REDUCE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[raíz, cancelou]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REDUCE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[raíz]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FIM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206000" y="494485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Parser de Dependência baseados em Transição</a:t>
            </a:r>
            <a:endParaRPr sz="2700"/>
          </a:p>
        </p:txBody>
      </p:sp>
      <p:graphicFrame>
        <p:nvGraphicFramePr>
          <p:cNvPr id="215" name="Google Shape;215;p34"/>
          <p:cNvGraphicFramePr/>
          <p:nvPr/>
        </p:nvGraphicFramePr>
        <p:xfrm>
          <a:off x="143150" y="1130775"/>
          <a:ext cx="8857700" cy="4023000"/>
        </p:xfrm>
        <a:graphic>
          <a:graphicData uri="http://schemas.openxmlformats.org/drawingml/2006/table">
            <a:tbl>
              <a:tblPr>
                <a:noFill/>
                <a:tableStyleId>{383EAA1A-55EB-48B7-BB3B-96C96356709A}</a:tableStyleId>
              </a:tblPr>
              <a:tblGrid>
                <a:gridCol w="94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7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Passo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Pilha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Buffer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Operação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Relação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[raíz]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[o, rapaz, cancelou, o, vôo]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SHIFT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[raíz, o]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rapaz, cancelou, o, vôo]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LEFTARC-DET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DET(</a:t>
                      </a:r>
                      <a:r>
                        <a:rPr lang="en" sz="1000"/>
                        <a:t>o ← rapaz</a:t>
                      </a:r>
                      <a:r>
                        <a:rPr lang="en" sz="1000" b="1"/>
                        <a:t>)</a:t>
                      </a:r>
                      <a:endParaRPr sz="1000"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[raíz]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[cancelou, o, vôo]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SHIFT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[raíz, rapaz]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cancelou, o, vôo]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LEFTARC-NSUBJ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NSUBJ(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rapaz ← cancelou</a:t>
                      </a: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)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[raíz]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cancelou, o, vôo]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RIGHTARC-ROOT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ROOT(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raíz → cancelou</a:t>
                      </a: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)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[raíz, cancelou]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[o,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vôo]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SHIFT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[raíz, cancelou, o]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vôo]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LEFTARC-DET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DET(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 ← vôo</a:t>
                      </a: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)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[raíz, cancelou]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vôo]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RIGHTARC-DOBJ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DOBJ(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cancelou → vôo</a:t>
                      </a: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)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[raíz, cancelou, vôo]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REDUCE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[raíz, cancelou]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REDUCE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[raíz]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FIM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7" name="Google Shape;217;p34"/>
          <p:cNvSpPr txBox="1">
            <a:spLocks noGrp="1"/>
          </p:cNvSpPr>
          <p:nvPr>
            <p:ph type="body" idx="1"/>
          </p:nvPr>
        </p:nvSpPr>
        <p:spPr>
          <a:xfrm>
            <a:off x="311700" y="5265000"/>
            <a:ext cx="8520600" cy="3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O oráculo pode ser treinado para prever as relações nomeadas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Oráculo</a:t>
            </a:r>
            <a:endParaRPr sz="2700"/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450" y="1078372"/>
            <a:ext cx="6257092" cy="427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Parser de Dependência baseados em Transição:</a:t>
            </a:r>
            <a:endParaRPr sz="2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Limitação</a:t>
            </a:r>
            <a:endParaRPr sz="2700"/>
          </a:p>
        </p:txBody>
      </p:sp>
      <p:sp>
        <p:nvSpPr>
          <p:cNvPr id="231" name="Google Shape;231;p36"/>
          <p:cNvSpPr txBox="1">
            <a:spLocks noGrp="1"/>
          </p:cNvSpPr>
          <p:nvPr>
            <p:ph type="body" idx="1"/>
          </p:nvPr>
        </p:nvSpPr>
        <p:spPr>
          <a:xfrm>
            <a:off x="311700" y="2479802"/>
            <a:ext cx="8520600" cy="7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Dificuldade com Relações de Dependência Cruzadas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Parser de Dependência baseados Grafos</a:t>
            </a:r>
            <a:endParaRPr sz="2700"/>
          </a:p>
        </p:txBody>
      </p:sp>
      <p:sp>
        <p:nvSpPr>
          <p:cNvPr id="238" name="Google Shape;238;p37"/>
          <p:cNvSpPr txBox="1">
            <a:spLocks noGrp="1"/>
          </p:cNvSpPr>
          <p:nvPr>
            <p:ph type="body" idx="1"/>
          </p:nvPr>
        </p:nvSpPr>
        <p:spPr>
          <a:xfrm>
            <a:off x="311700" y="4449977"/>
            <a:ext cx="8520600" cy="7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(Jurafsky and Martin, 2020)</a:t>
            </a:r>
            <a:endParaRPr/>
          </a:p>
        </p:txBody>
      </p:sp>
      <p:pic>
        <p:nvPicPr>
          <p:cNvPr id="239" name="Google Shape;2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075" y="1412222"/>
            <a:ext cx="5387862" cy="2885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Parser de Dependência baseados Grafos</a:t>
            </a:r>
            <a:endParaRPr sz="2700"/>
          </a:p>
        </p:txBody>
      </p:sp>
      <p:pic>
        <p:nvPicPr>
          <p:cNvPr id="246" name="Google Shape;2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938" y="1130775"/>
            <a:ext cx="5402124" cy="399757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8"/>
          <p:cNvSpPr txBox="1">
            <a:spLocks noGrp="1"/>
          </p:cNvSpPr>
          <p:nvPr>
            <p:ph type="body" idx="1"/>
          </p:nvPr>
        </p:nvSpPr>
        <p:spPr>
          <a:xfrm>
            <a:off x="311700" y="5128351"/>
            <a:ext cx="85206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https://towardsdatascience.com/deconstructing-bert-reveals-clues-to-its-state-of-art-performance-in-nlp-tasks-76a7e828c0f1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Parser de Dependência baseados Grafos:</a:t>
            </a:r>
            <a:endParaRPr sz="2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Biaffine</a:t>
            </a:r>
            <a:endParaRPr sz="2700"/>
          </a:p>
        </p:txBody>
      </p:sp>
      <p:sp>
        <p:nvSpPr>
          <p:cNvPr id="254" name="Google Shape;254;p39"/>
          <p:cNvSpPr txBox="1">
            <a:spLocks noGrp="1"/>
          </p:cNvSpPr>
          <p:nvPr>
            <p:ph type="body" idx="1"/>
          </p:nvPr>
        </p:nvSpPr>
        <p:spPr>
          <a:xfrm>
            <a:off x="311700" y="5128351"/>
            <a:ext cx="85206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https://www.researchgate.net/figure/The-BiAFFINE-parser_fig1_337183958</a:t>
            </a:r>
            <a:r>
              <a:rPr lang="en" sz="1100"/>
              <a:t> </a:t>
            </a:r>
            <a:endParaRPr sz="1100"/>
          </a:p>
        </p:txBody>
      </p:sp>
      <p:pic>
        <p:nvPicPr>
          <p:cNvPr id="255" name="Google Shape;25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1125" y="1876385"/>
            <a:ext cx="4528900" cy="27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4" y="2312050"/>
            <a:ext cx="3466925" cy="18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>
            <a:spLocks noGrp="1"/>
          </p:cNvSpPr>
          <p:nvPr>
            <p:ph type="title"/>
          </p:nvPr>
        </p:nvSpPr>
        <p:spPr>
          <a:xfrm>
            <a:off x="206000" y="494485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Avaliação</a:t>
            </a:r>
            <a:endParaRPr sz="2700"/>
          </a:p>
        </p:txBody>
      </p:sp>
      <p:sp>
        <p:nvSpPr>
          <p:cNvPr id="263" name="Google Shape;263;p40"/>
          <p:cNvSpPr txBox="1"/>
          <p:nvPr/>
        </p:nvSpPr>
        <p:spPr>
          <a:xfrm>
            <a:off x="311700" y="1461375"/>
            <a:ext cx="8520600" cy="3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95959"/>
                </a:solidFill>
              </a:rPr>
              <a:t>Exact Match</a:t>
            </a:r>
            <a:endParaRPr sz="1800" b="1">
              <a:solidFill>
                <a:srgbClr val="595959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95959"/>
                </a:solidFill>
              </a:rPr>
              <a:t>Proporção de sentenças que tiveram suas estruturas sintáticas corretamente inferidas</a:t>
            </a:r>
            <a:endParaRPr sz="1700">
              <a:solidFill>
                <a:srgbClr val="595959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Conservadora/Difícil</a:t>
            </a:r>
            <a:endParaRPr sz="1800">
              <a:solidFill>
                <a:srgbClr val="595959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95959"/>
                </a:solidFill>
              </a:rPr>
              <a:t>Unlabeled Attachment Score</a:t>
            </a:r>
            <a:endParaRPr sz="1800" b="1">
              <a:solidFill>
                <a:srgbClr val="595959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Proporção de pares de palavras que foram relacionadas corretamente</a:t>
            </a:r>
            <a:endParaRPr sz="1800">
              <a:solidFill>
                <a:srgbClr val="595959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2"/>
                </a:solidFill>
              </a:rPr>
              <a:t>Labeled Attachment Score</a:t>
            </a:r>
            <a:endParaRPr sz="1800" b="1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Proporção de pares de palavras cuja relação nomeada de dependência foi inferida corretamente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Sumário</a:t>
            </a:r>
            <a:endParaRPr/>
          </a:p>
        </p:txBody>
      </p:sp>
      <p:sp>
        <p:nvSpPr>
          <p:cNvPr id="269" name="Google Shape;269;p4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Conteúdo da Aula: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Gramática de Dependência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Definição e Vantagens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Propriedades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Relações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Parsing de Dependência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Transition-based Parsing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Graph-Based Parsing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13" y="1084225"/>
            <a:ext cx="2581275" cy="2028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1413" y="1163975"/>
            <a:ext cx="2581275" cy="2028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4038" y="1163975"/>
            <a:ext cx="2581275" cy="202814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Propriedades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3225075"/>
            <a:ext cx="8520600" cy="24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Toda árvore de dependência possui um nó raíz que não possui um nó de entrada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 exceção do nó raíz, todo nó da árvore possui um nó de entrada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Uma árvore sintática de dependência é conectada, i.e. sempre um caminho pode ser derivado entre o nó raíz e qualquer nó da árvore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As relações entre dois nós podem ser nomeadas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Relações Binárias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13" y="4537022"/>
            <a:ext cx="85206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Relações comuns da Universal Dependency, um famoso projeto de sintaxe de dependência (governante em </a:t>
            </a:r>
            <a:r>
              <a:rPr lang="en" i="1"/>
              <a:t>itálico</a:t>
            </a:r>
            <a:r>
              <a:rPr lang="en"/>
              <a:t> dependente em </a:t>
            </a:r>
            <a:r>
              <a:rPr lang="en" b="1"/>
              <a:t>negrito</a:t>
            </a:r>
            <a:r>
              <a:rPr lang="en"/>
              <a:t>)</a:t>
            </a:r>
            <a:endParaRPr/>
          </a:p>
        </p:txBody>
      </p:sp>
      <p:graphicFrame>
        <p:nvGraphicFramePr>
          <p:cNvPr id="85" name="Google Shape;85;p16"/>
          <p:cNvGraphicFramePr/>
          <p:nvPr/>
        </p:nvGraphicFramePr>
        <p:xfrm>
          <a:off x="1251488" y="1455510"/>
          <a:ext cx="6641025" cy="2621135"/>
        </p:xfrm>
        <a:graphic>
          <a:graphicData uri="http://schemas.openxmlformats.org/drawingml/2006/table">
            <a:tbl>
              <a:tblPr>
                <a:noFill/>
                <a:tableStyleId>{383EAA1A-55EB-48B7-BB3B-96C96356709A}</a:tableStyleId>
              </a:tblPr>
              <a:tblGrid>
                <a:gridCol w="177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5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Relações de Argumento Causal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Descrição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Exemplo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NSUBJ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Sujeito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 </a:t>
                      </a:r>
                      <a:r>
                        <a:rPr lang="en" b="1"/>
                        <a:t>rapaz</a:t>
                      </a:r>
                      <a:r>
                        <a:rPr lang="en"/>
                        <a:t> </a:t>
                      </a:r>
                      <a:r>
                        <a:rPr lang="en" i="1"/>
                        <a:t>cancelou</a:t>
                      </a:r>
                      <a:r>
                        <a:rPr lang="en"/>
                        <a:t> o vôo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OBJ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Objeto direto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 atendente</a:t>
                      </a:r>
                      <a:r>
                        <a:rPr lang="en" b="1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i="1">
                          <a:solidFill>
                            <a:schemeClr val="dk1"/>
                          </a:solidFill>
                        </a:rPr>
                        <a:t>confirmou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o </a:t>
                      </a:r>
                      <a:r>
                        <a:rPr lang="en" b="1">
                          <a:solidFill>
                            <a:schemeClr val="dk1"/>
                          </a:solidFill>
                        </a:rPr>
                        <a:t>vôo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IOBJ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Objeto indireto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 atendente</a:t>
                      </a:r>
                      <a:r>
                        <a:rPr lang="en" b="1">
                          <a:solidFill>
                            <a:schemeClr val="dk1"/>
                          </a:solidFill>
                        </a:rPr>
                        <a:t> me </a:t>
                      </a:r>
                      <a:r>
                        <a:rPr lang="en" i="1">
                          <a:solidFill>
                            <a:schemeClr val="dk1"/>
                          </a:solidFill>
                        </a:rPr>
                        <a:t>confirmou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o vôo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Oblíquo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 atendente</a:t>
                      </a:r>
                      <a:r>
                        <a:rPr lang="en" b="1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i="1">
                          <a:solidFill>
                            <a:schemeClr val="dk1"/>
                          </a:solidFill>
                        </a:rPr>
                        <a:t>confirmou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o vôo </a:t>
                      </a:r>
                      <a:r>
                        <a:rPr lang="en" b="1">
                          <a:solidFill>
                            <a:schemeClr val="dk1"/>
                          </a:solidFill>
                        </a:rPr>
                        <a:t>por telefone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Relações Binárias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4790022"/>
            <a:ext cx="85206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Relações comuns da Universal Dependency, um famoso projeto de sintaxe de dependência (governante em </a:t>
            </a:r>
            <a:r>
              <a:rPr lang="en" i="1"/>
              <a:t>itálico</a:t>
            </a:r>
            <a:r>
              <a:rPr lang="en"/>
              <a:t> dependente em </a:t>
            </a:r>
            <a:r>
              <a:rPr lang="en" b="1"/>
              <a:t>negrito</a:t>
            </a:r>
            <a:r>
              <a:rPr lang="en"/>
              <a:t>)</a:t>
            </a:r>
            <a:endParaRPr/>
          </a:p>
        </p:txBody>
      </p:sp>
      <p:graphicFrame>
        <p:nvGraphicFramePr>
          <p:cNvPr id="93" name="Google Shape;93;p17"/>
          <p:cNvGraphicFramePr/>
          <p:nvPr/>
        </p:nvGraphicFramePr>
        <p:xfrm>
          <a:off x="400825" y="1240122"/>
          <a:ext cx="8342325" cy="3448115"/>
        </p:xfrm>
        <a:graphic>
          <a:graphicData uri="http://schemas.openxmlformats.org/drawingml/2006/table">
            <a:tbl>
              <a:tblPr>
                <a:noFill/>
                <a:tableStyleId>{383EAA1A-55EB-48B7-BB3B-96C96356709A}</a:tableStyleId>
              </a:tblPr>
              <a:tblGrid>
                <a:gridCol w="266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Relações de Modificadores Nominais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Descrição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Exemplo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NMOD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Modificador Nominal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Nós viajamos no </a:t>
                      </a:r>
                      <a:r>
                        <a:rPr lang="en" i="1"/>
                        <a:t>vôo</a:t>
                      </a:r>
                      <a:r>
                        <a:rPr lang="en"/>
                        <a:t> da</a:t>
                      </a:r>
                      <a:r>
                        <a:rPr lang="en" b="1"/>
                        <a:t> tarde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AMOD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Modificador Adjetival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Eu quero o </a:t>
                      </a:r>
                      <a:r>
                        <a:rPr lang="en" i="1"/>
                        <a:t>vôo</a:t>
                      </a:r>
                      <a:r>
                        <a:rPr lang="en"/>
                        <a:t> mais </a:t>
                      </a:r>
                      <a:r>
                        <a:rPr lang="en" b="1"/>
                        <a:t>barato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NUMMOD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Modificador Numeral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 piloto com mais de </a:t>
                      </a:r>
                      <a:r>
                        <a:rPr lang="en" b="1"/>
                        <a:t>1000</a:t>
                      </a:r>
                      <a:r>
                        <a:rPr lang="en"/>
                        <a:t> </a:t>
                      </a:r>
                      <a:r>
                        <a:rPr lang="en" i="1"/>
                        <a:t>vôos</a:t>
                      </a:r>
                      <a:endParaRPr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APPOS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Aposto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/>
                        <a:t>GOL</a:t>
                      </a:r>
                      <a:r>
                        <a:rPr lang="en"/>
                        <a:t>, uma </a:t>
                      </a:r>
                      <a:r>
                        <a:rPr lang="en" b="1"/>
                        <a:t>companhia</a:t>
                      </a:r>
                      <a:r>
                        <a:rPr lang="en"/>
                        <a:t> aérea Brasileira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Determinante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O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i="1">
                          <a:solidFill>
                            <a:schemeClr val="dk1"/>
                          </a:solidFill>
                        </a:rPr>
                        <a:t>piloto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com mais de 1000 vôos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Preposições, pós-posições e outros marcadores de caso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Um piloto </a:t>
                      </a:r>
                      <a:r>
                        <a:rPr lang="en" b="1"/>
                        <a:t>de</a:t>
                      </a:r>
                      <a:r>
                        <a:rPr lang="en"/>
                        <a:t> </a:t>
                      </a:r>
                      <a:r>
                        <a:rPr lang="en" i="1"/>
                        <a:t>avião</a:t>
                      </a:r>
                      <a:endParaRPr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Relações Binárias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4790022"/>
            <a:ext cx="85206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Relações comuns da Universal Dependency, um famoso projeto de sintaxe de dependência (governante em </a:t>
            </a:r>
            <a:r>
              <a:rPr lang="en" i="1"/>
              <a:t>itálico</a:t>
            </a:r>
            <a:r>
              <a:rPr lang="en"/>
              <a:t> dependente em </a:t>
            </a:r>
            <a:r>
              <a:rPr lang="en" b="1"/>
              <a:t>negrito</a:t>
            </a:r>
            <a:r>
              <a:rPr lang="en"/>
              <a:t>)</a:t>
            </a:r>
            <a:endParaRPr/>
          </a:p>
        </p:txBody>
      </p:sp>
      <p:graphicFrame>
        <p:nvGraphicFramePr>
          <p:cNvPr id="101" name="Google Shape;101;p18"/>
          <p:cNvGraphicFramePr/>
          <p:nvPr/>
        </p:nvGraphicFramePr>
        <p:xfrm>
          <a:off x="1058250" y="2156485"/>
          <a:ext cx="7027500" cy="1615370"/>
        </p:xfrm>
        <a:graphic>
          <a:graphicData uri="http://schemas.openxmlformats.org/drawingml/2006/table">
            <a:tbl>
              <a:tblPr>
                <a:noFill/>
                <a:tableStyleId>{383EAA1A-55EB-48B7-BB3B-96C96356709A}</a:tableStyleId>
              </a:tblPr>
              <a:tblGrid>
                <a:gridCol w="162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4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Outras Relações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Descrição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Exemplo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CONJ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Conjunção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Nós </a:t>
                      </a:r>
                      <a:r>
                        <a:rPr lang="en" i="1"/>
                        <a:t>voamos</a:t>
                      </a:r>
                      <a:r>
                        <a:rPr lang="en"/>
                        <a:t> para BH e </a:t>
                      </a:r>
                      <a:r>
                        <a:rPr lang="en" b="1"/>
                        <a:t>dirigimos</a:t>
                      </a:r>
                      <a:r>
                        <a:rPr lang="en"/>
                        <a:t> até Ipatinga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Conjunção coordenativa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Nós voamos para BH </a:t>
                      </a:r>
                      <a:r>
                        <a:rPr lang="en" b="1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i="1">
                          <a:solidFill>
                            <a:schemeClr val="dk1"/>
                          </a:solidFill>
                        </a:rPr>
                        <a:t>dirigimos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até Ipatinga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Visualizador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4790022"/>
            <a:ext cx="85206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https://explosion.ai/demos/displacy</a:t>
            </a:r>
            <a:r>
              <a:rPr lang="en"/>
              <a:t> 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04814"/>
            <a:ext cx="8839200" cy="2768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Parser de Dependência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baseados em Transição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11700" y="4790022"/>
            <a:ext cx="85206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Parsers baseados em transição (</a:t>
            </a:r>
            <a:r>
              <a:rPr lang="en" i="1"/>
              <a:t>transition-based</a:t>
            </a:r>
            <a:r>
              <a:rPr lang="en"/>
              <a:t>) são os mais populares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581139"/>
            <a:ext cx="571500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Parser de Dependência baseados em Transição</a:t>
            </a:r>
            <a:endParaRPr sz="2700"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11700" y="3964150"/>
            <a:ext cx="8520600" cy="15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Compostos de três componentes: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Um buffer de entrada, inicializado com as palavras da sentença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Uma pilha, inicializada com o nó raíz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Um oráculo, treinado para prever uma operação entre duas palavras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790" y="1130775"/>
            <a:ext cx="4528424" cy="277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1889</Words>
  <Application>Microsoft Macintosh PowerPoint</Application>
  <PresentationFormat>On-screen Show (16:10)</PresentationFormat>
  <Paragraphs>526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Arial</vt:lpstr>
      <vt:lpstr>Simple Light</vt:lpstr>
      <vt:lpstr>Sintaxe de Dependência</vt:lpstr>
      <vt:lpstr>Gramática de Dependência</vt:lpstr>
      <vt:lpstr>Propriedades</vt:lpstr>
      <vt:lpstr>Relações Binárias</vt:lpstr>
      <vt:lpstr>Relações Binárias</vt:lpstr>
      <vt:lpstr>Relações Binárias</vt:lpstr>
      <vt:lpstr>Visualizador</vt:lpstr>
      <vt:lpstr>Parser de Dependência  baseados em Transição</vt:lpstr>
      <vt:lpstr>Parser de Dependência baseados em Transição</vt:lpstr>
      <vt:lpstr>Parser de Dependência baseados em Transição: Oráculo</vt:lpstr>
      <vt:lpstr>Parser de Dependência baseados em Transição</vt:lpstr>
      <vt:lpstr>Parser de Dependência baseados em Transição</vt:lpstr>
      <vt:lpstr>Parser de Dependência baseados em Transição</vt:lpstr>
      <vt:lpstr>Parser de Dependência baseados em Transição</vt:lpstr>
      <vt:lpstr>Parser de Dependência baseados em Transição</vt:lpstr>
      <vt:lpstr>Parser de Dependência baseados em Transição</vt:lpstr>
      <vt:lpstr>Parser de Dependência baseados em Transição</vt:lpstr>
      <vt:lpstr>Parser de Dependência baseados em Transição</vt:lpstr>
      <vt:lpstr>Parser de Dependência baseados em Transição</vt:lpstr>
      <vt:lpstr>Parser de Dependência baseados em Transição</vt:lpstr>
      <vt:lpstr>Parser de Dependência baseados em Transição</vt:lpstr>
      <vt:lpstr>Parser de Dependência baseados em Transição</vt:lpstr>
      <vt:lpstr>Oráculo</vt:lpstr>
      <vt:lpstr>Parser de Dependência baseados em Transição: Limitação</vt:lpstr>
      <vt:lpstr>Parser de Dependência baseados Grafos</vt:lpstr>
      <vt:lpstr>Parser de Dependência baseados Grafos</vt:lpstr>
      <vt:lpstr>Parser de Dependência baseados Grafos: Biaffine</vt:lpstr>
      <vt:lpstr>Avaliação</vt:lpstr>
      <vt:lpstr>Sumário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Sintaxe de Dependência</dc:title>
  <cp:lastModifiedBy>Alexandre Rademaker</cp:lastModifiedBy>
  <cp:revision>2</cp:revision>
  <dcterms:modified xsi:type="dcterms:W3CDTF">2022-10-04T15:52:32Z</dcterms:modified>
</cp:coreProperties>
</file>