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7" r:id="rId43"/>
    <p:sldId id="308" r:id="rId44"/>
    <p:sldId id="309" r:id="rId4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F7F820-B7B6-479B-BF46-C0B289ACBC41}">
  <a:tblStyle styleId="{8BF7F820-B7B6-479B-BF46-C0B289ACB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5" d="100"/>
          <a:sy n="145" d="100"/>
        </p:scale>
        <p:origin x="1224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8521371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8521371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8521371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8521371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8521371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8521371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8521371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8521371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8521371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8521371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8521371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8521371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8521371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8521371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8521371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8521371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8521371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8521371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8521371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8521371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852137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852137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94a29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894a29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94a29c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94a29c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94a29cb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94a29cb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894a29c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894a29c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94a29cb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94a29cb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894a29c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894a29c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894a29c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894a29c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94a29c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894a29c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8521371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8521371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8521371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8521371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852137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852137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894a29cb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894a29cb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8521371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88521371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8521371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8521371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88521371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88521371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894a29cb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894a29cb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894a29cb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894a29cb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894a29cb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894a29cb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94a29cb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94a29cb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88521371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88521371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88521371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88521371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8521371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8521371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88521371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88521371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894a29c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894a29c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894a29c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894a29c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894a29cb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894a29cb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88521371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88521371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8521371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8521371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852137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852137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852137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8521371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852137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852137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57dd53df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57dd53df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4675" y="1570747"/>
            <a:ext cx="8520600" cy="12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err="1"/>
              <a:t>Modelos</a:t>
            </a:r>
            <a:r>
              <a:rPr lang="en" sz="3500" dirty="0"/>
              <a:t> de </a:t>
            </a:r>
            <a:r>
              <a:rPr lang="en" sz="3500" dirty="0" err="1"/>
              <a:t>Linguagem</a:t>
            </a:r>
            <a:r>
              <a:rPr lang="en" sz="3500" dirty="0"/>
              <a:t> e N-</a:t>
            </a:r>
            <a:r>
              <a:rPr lang="en" sz="3500" dirty="0" err="1"/>
              <a:t>gramas</a:t>
            </a:r>
            <a:endParaRPr sz="35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i="1" dirty="0" err="1"/>
              <a:t>Introdução</a:t>
            </a:r>
            <a:r>
              <a:rPr lang="en" sz="2800" i="1" dirty="0"/>
              <a:t> NLP e IR</a:t>
            </a:r>
            <a:br>
              <a:rPr lang="en" sz="2800" i="1" dirty="0"/>
            </a:br>
            <a:r>
              <a:rPr lang="en" sz="2800" i="1" dirty="0"/>
              <a:t>Alexandre </a:t>
            </a:r>
            <a:r>
              <a:rPr lang="en" sz="2800" i="1" dirty="0" err="1"/>
              <a:t>Rademaker</a:t>
            </a:r>
            <a:endParaRPr sz="4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82600" y="464277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agradecimentos</a:t>
            </a:r>
            <a:r>
              <a:rPr lang="en-US" sz="2000" b="1" dirty="0"/>
              <a:t> </a:t>
            </a:r>
            <a:r>
              <a:rPr lang="en-US" sz="2000" b="1" dirty="0" err="1"/>
              <a:t>ao</a:t>
            </a:r>
            <a:r>
              <a:rPr lang="en-US" sz="2000" b="1" dirty="0"/>
              <a:t> Thiago Castro Ferreira)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Probabilidades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Processamento de Língua Natural, um computador pode definir as chances de uma palavra ou texto através do </a:t>
            </a:r>
            <a:r>
              <a:rPr lang="en" b="1"/>
              <a:t>cálculo de probabilidades</a:t>
            </a:r>
            <a:r>
              <a:rPr lang="en"/>
              <a:t>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P(w</a:t>
            </a:r>
            <a:r>
              <a:rPr lang="en" b="1" i="1" baseline="-25000"/>
              <a:t>5</a:t>
            </a:r>
            <a:r>
              <a:rPr lang="en" b="1" i="1"/>
              <a:t> | 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 </a:t>
            </a:r>
            <a:r>
              <a:rPr lang="en" b="1" i="1"/>
              <a:t>)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Qual a probabilidade de uma palavra </a:t>
            </a:r>
            <a:r>
              <a:rPr lang="en" sz="1700" i="1"/>
              <a:t>w</a:t>
            </a:r>
            <a:r>
              <a:rPr lang="en" sz="1700" i="1" baseline="-25000"/>
              <a:t>5</a:t>
            </a:r>
            <a:r>
              <a:rPr lang="en" sz="1700"/>
              <a:t> dada a sequência de palavras </a:t>
            </a:r>
            <a:r>
              <a:rPr lang="en" sz="1700" i="1"/>
              <a:t>w</a:t>
            </a:r>
            <a:r>
              <a:rPr lang="en" sz="1700" i="1" baseline="-25000"/>
              <a:t>1</a:t>
            </a:r>
            <a:r>
              <a:rPr lang="en" sz="1700" i="1"/>
              <a:t>, w</a:t>
            </a:r>
            <a:r>
              <a:rPr lang="en" sz="1700" i="1" baseline="-25000"/>
              <a:t>2</a:t>
            </a:r>
            <a:r>
              <a:rPr lang="en" sz="1700" i="1"/>
              <a:t>, w</a:t>
            </a:r>
            <a:r>
              <a:rPr lang="en" sz="1700" i="1" baseline="-25000"/>
              <a:t>3</a:t>
            </a:r>
            <a:r>
              <a:rPr lang="en" sz="1700" i="1"/>
              <a:t>, w</a:t>
            </a:r>
            <a:r>
              <a:rPr lang="en" sz="1700" i="1" baseline="-25000"/>
              <a:t>4</a:t>
            </a:r>
            <a:r>
              <a:rPr lang="en" sz="1700"/>
              <a:t>?</a:t>
            </a:r>
            <a:endParaRPr sz="17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P(w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</a:t>
            </a:r>
            <a:r>
              <a:rPr lang="en" b="1" i="1"/>
              <a:t>,</a:t>
            </a:r>
            <a:r>
              <a:rPr lang="en" b="1" i="1" baseline="-25000"/>
              <a:t> </a:t>
            </a:r>
            <a:r>
              <a:rPr lang="en" b="1" i="1"/>
              <a:t>w</a:t>
            </a:r>
            <a:r>
              <a:rPr lang="en" b="1" i="1" baseline="-25000"/>
              <a:t>5 </a:t>
            </a:r>
            <a:r>
              <a:rPr lang="en" b="1" i="1"/>
              <a:t>)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Qual a probabilidade de um texto composto pela sequência de palavras </a:t>
            </a:r>
            <a:r>
              <a:rPr lang="en" sz="1600" i="1"/>
              <a:t>w</a:t>
            </a:r>
            <a:r>
              <a:rPr lang="en" sz="1600" i="1" baseline="-25000"/>
              <a:t>1</a:t>
            </a:r>
            <a:r>
              <a:rPr lang="en" sz="1600" i="1"/>
              <a:t>, w</a:t>
            </a:r>
            <a:r>
              <a:rPr lang="en" sz="1600" i="1" baseline="-25000"/>
              <a:t>2</a:t>
            </a:r>
            <a:r>
              <a:rPr lang="en" sz="1600" i="1"/>
              <a:t>, w</a:t>
            </a:r>
            <a:r>
              <a:rPr lang="en" sz="1600" i="1" baseline="-25000"/>
              <a:t>3</a:t>
            </a:r>
            <a:r>
              <a:rPr lang="en" sz="1600" i="1"/>
              <a:t>, w</a:t>
            </a:r>
            <a:r>
              <a:rPr lang="en" sz="1600" i="1" baseline="-25000"/>
              <a:t>4</a:t>
            </a:r>
            <a:r>
              <a:rPr lang="en" sz="1600" i="1"/>
              <a:t>,</a:t>
            </a:r>
            <a:r>
              <a:rPr lang="en" sz="1600" i="1" baseline="-25000"/>
              <a:t> </a:t>
            </a:r>
            <a:r>
              <a:rPr lang="en" sz="1600" i="1"/>
              <a:t>w</a:t>
            </a:r>
            <a:r>
              <a:rPr lang="en" sz="1600" i="1" baseline="-25000"/>
              <a:t>5</a:t>
            </a:r>
            <a:r>
              <a:rPr lang="en" sz="1600"/>
              <a:t>?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713" y="1852972"/>
            <a:ext cx="7134575" cy="27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Próxima Palavra</a:t>
            </a:r>
            <a:endParaRPr sz="270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Aplicações de geração de texto</a:t>
            </a:r>
            <a:r>
              <a:rPr lang="en"/>
              <a:t> produzem palavra por palavra a partir de suas probabilidades com base na sequência já gerada:</a:t>
            </a:r>
            <a:endParaRPr sz="1600"/>
          </a:p>
        </p:txBody>
      </p:sp>
      <p:sp>
        <p:nvSpPr>
          <p:cNvPr id="138" name="Google Shape;138;p23"/>
          <p:cNvSpPr/>
          <p:nvPr/>
        </p:nvSpPr>
        <p:spPr>
          <a:xfrm>
            <a:off x="951200" y="3731456"/>
            <a:ext cx="6282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Sentença</a:t>
            </a:r>
            <a:endParaRPr sz="27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Aplicações como </a:t>
            </a:r>
            <a:r>
              <a:rPr lang="en" b="1"/>
              <a:t>Máquinas de Tradução</a:t>
            </a:r>
            <a:r>
              <a:rPr lang="en"/>
              <a:t> definem a melhor tradução para uma sentença com base na probabilidade de cada tradução candidata.</a:t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00" y="2309528"/>
            <a:ext cx="7259801" cy="226035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24"/>
          <p:cNvSpPr/>
          <p:nvPr/>
        </p:nvSpPr>
        <p:spPr>
          <a:xfrm>
            <a:off x="962950" y="3737983"/>
            <a:ext cx="622500" cy="3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Sentença</a:t>
            </a:r>
            <a:endParaRPr sz="270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Aplicações para correção de erros ortográficos</a:t>
            </a:r>
            <a:r>
              <a:rPr lang="en"/>
              <a:t> também podem ser baseadas na probabilidade de sentenças:</a:t>
            </a:r>
            <a:endParaRPr sz="1600"/>
          </a:p>
        </p:txBody>
      </p:sp>
      <p:sp>
        <p:nvSpPr>
          <p:cNvPr id="155" name="Google Shape;155;p25"/>
          <p:cNvSpPr/>
          <p:nvPr/>
        </p:nvSpPr>
        <p:spPr>
          <a:xfrm>
            <a:off x="962950" y="3966583"/>
            <a:ext cx="622500" cy="3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5" y="2395527"/>
            <a:ext cx="8177148" cy="1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Linguagem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41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 dado para modelos computacionais que inferem a probabilidade de uma sequência de palavras.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Utilizado para prever a próxima palavra dada uma sequência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P(w</a:t>
            </a:r>
            <a:r>
              <a:rPr lang="en" b="1" i="1" baseline="-25000"/>
              <a:t>5</a:t>
            </a:r>
            <a:r>
              <a:rPr lang="en" b="1" i="1"/>
              <a:t> | 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 </a:t>
            </a:r>
            <a:r>
              <a:rPr lang="en" b="1" i="1"/>
              <a:t>)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Utilizado para prever a ocorrência de uma sequência de palavras (sentença, texto, etc.)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P(w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</a:t>
            </a:r>
            <a:r>
              <a:rPr lang="en" b="1" i="1"/>
              <a:t>,</a:t>
            </a:r>
            <a:r>
              <a:rPr lang="en" b="1" i="1" baseline="-25000"/>
              <a:t> </a:t>
            </a:r>
            <a:r>
              <a:rPr lang="en" b="1" i="1"/>
              <a:t>w</a:t>
            </a:r>
            <a:r>
              <a:rPr lang="en" b="1" i="1" baseline="-25000"/>
              <a:t>5 </a:t>
            </a:r>
            <a:r>
              <a:rPr lang="en" b="1" i="1"/>
              <a:t>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da Cadeia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Definição: </a:t>
            </a:r>
            <a:r>
              <a:rPr lang="en"/>
              <a:t>A probabilidade de uma sentença pode ser estimada através da regra da cadeia, i.e., a multiplicação das probabilidades de cada palavra, estimada com base nas palavras anteriores:</a:t>
            </a:r>
            <a:endParaRPr sz="16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3056"/>
            <a:ext cx="8839199" cy="27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3222833"/>
            <a:ext cx="85206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sz="16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4611"/>
            <a:ext cx="8839199" cy="11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Estimando Probabilidades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num </a:t>
            </a:r>
            <a:r>
              <a:rPr lang="en" b="1"/>
              <a:t>corpus com muitas sentenças</a:t>
            </a:r>
            <a:r>
              <a:rPr lang="en"/>
              <a:t>, podemos estimar as probabilidades fazendo a contagem das sequências.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b="1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1139"/>
            <a:ext cx="8839199" cy="65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Estimando Probabilidades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num </a:t>
            </a:r>
            <a:r>
              <a:rPr lang="en" b="1"/>
              <a:t>corpus com muitas sentenças</a:t>
            </a:r>
            <a:r>
              <a:rPr lang="en"/>
              <a:t>, podemos estimar as probabilidades fazendo a contagem das sequências.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b="1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1139"/>
            <a:ext cx="8839199" cy="65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282325" y="3897306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Problema</a:t>
            </a:r>
            <a:r>
              <a:rPr lang="en" b="1" dirty="0">
                <a:solidFill>
                  <a:srgbClr val="FF0000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Por </a:t>
            </a:r>
            <a:r>
              <a:rPr lang="en" dirty="0" err="1">
                <a:solidFill>
                  <a:srgbClr val="FF0000"/>
                </a:solidFill>
              </a:rPr>
              <a:t>maior</a:t>
            </a:r>
            <a:r>
              <a:rPr lang="en" dirty="0">
                <a:solidFill>
                  <a:srgbClr val="FF0000"/>
                </a:solidFill>
              </a:rPr>
              <a:t> que </a:t>
            </a:r>
            <a:r>
              <a:rPr lang="en" dirty="0" err="1">
                <a:solidFill>
                  <a:srgbClr val="FF0000"/>
                </a:solidFill>
              </a:rPr>
              <a:t>seja</a:t>
            </a:r>
            <a:r>
              <a:rPr lang="en" dirty="0">
                <a:solidFill>
                  <a:srgbClr val="FF0000"/>
                </a:solidFill>
              </a:rPr>
              <a:t> o </a:t>
            </a:r>
            <a:r>
              <a:rPr lang="en" dirty="0" err="1">
                <a:solidFill>
                  <a:srgbClr val="FF0000"/>
                </a:solidFill>
              </a:rPr>
              <a:t>córpus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utilizado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" dirty="0" err="1">
                <a:solidFill>
                  <a:srgbClr val="FF0000"/>
                </a:solidFill>
              </a:rPr>
              <a:t>muitas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sequências</a:t>
            </a:r>
            <a:r>
              <a:rPr lang="en" dirty="0">
                <a:solidFill>
                  <a:srgbClr val="FF0000"/>
                </a:solidFill>
              </a:rPr>
              <a:t> longas </a:t>
            </a:r>
            <a:r>
              <a:rPr lang="en" dirty="0" err="1">
                <a:solidFill>
                  <a:srgbClr val="FF0000"/>
                </a:solidFill>
              </a:rPr>
              <a:t>não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serão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encontradas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" dirty="0" err="1">
                <a:solidFill>
                  <a:srgbClr val="FF0000"/>
                </a:solidFill>
              </a:rPr>
              <a:t>resultando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numa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b="1" dirty="0" err="1">
                <a:solidFill>
                  <a:srgbClr val="FF0000"/>
                </a:solidFill>
              </a:rPr>
              <a:t>probabilidade</a:t>
            </a:r>
            <a:r>
              <a:rPr lang="en" b="1" dirty="0">
                <a:solidFill>
                  <a:srgbClr val="FF0000"/>
                </a:solidFill>
              </a:rPr>
              <a:t> de valor 0</a:t>
            </a:r>
            <a:r>
              <a:rPr lang="en" dirty="0">
                <a:solidFill>
                  <a:srgbClr val="FF0000"/>
                </a:solidFill>
              </a:rPr>
              <a:t>. </a:t>
            </a:r>
            <a:r>
              <a:rPr lang="en" dirty="0" err="1">
                <a:solidFill>
                  <a:srgbClr val="FF0000"/>
                </a:solidFill>
              </a:rPr>
              <a:t>Isso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é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bom</a:t>
            </a:r>
            <a:r>
              <a:rPr lang="en" dirty="0">
                <a:solidFill>
                  <a:srgbClr val="FF0000"/>
                </a:solidFill>
              </a:rPr>
              <a:t>...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Propriedades de Markov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História</a:t>
            </a:r>
            <a:r>
              <a:rPr lang="en" b="1" dirty="0"/>
              <a:t>: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Em</a:t>
            </a:r>
            <a:r>
              <a:rPr lang="en" dirty="0"/>
              <a:t> 1913, Andrei Markov </a:t>
            </a:r>
            <a:r>
              <a:rPr lang="en" dirty="0" err="1"/>
              <a:t>utilizou</a:t>
            </a:r>
            <a:r>
              <a:rPr lang="en" dirty="0"/>
              <a:t> a </a:t>
            </a:r>
            <a:r>
              <a:rPr lang="en" b="1" dirty="0" err="1"/>
              <a:t>cadeia</a:t>
            </a:r>
            <a:r>
              <a:rPr lang="en" b="1" dirty="0"/>
              <a:t> de Markov</a:t>
            </a:r>
            <a:r>
              <a:rPr lang="en" dirty="0"/>
              <a:t> para </a:t>
            </a:r>
            <a:r>
              <a:rPr lang="en" dirty="0" err="1"/>
              <a:t>prever</a:t>
            </a:r>
            <a:r>
              <a:rPr lang="en" dirty="0"/>
              <a:t> se, dada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sequência</a:t>
            </a:r>
            <a:r>
              <a:rPr lang="en" dirty="0"/>
              <a:t> do </a:t>
            </a:r>
            <a:r>
              <a:rPr lang="en" dirty="0" err="1"/>
              <a:t>livro</a:t>
            </a:r>
            <a:r>
              <a:rPr lang="en" dirty="0"/>
              <a:t> "</a:t>
            </a:r>
            <a:r>
              <a:rPr lang="en" i="1" dirty="0"/>
              <a:t>Eugene </a:t>
            </a:r>
            <a:r>
              <a:rPr lang="en" i="1" dirty="0" err="1"/>
              <a:t>Onegin</a:t>
            </a:r>
            <a:r>
              <a:rPr lang="en" dirty="0"/>
              <a:t>'', de Alexandre Pushkin, o </a:t>
            </a:r>
            <a:r>
              <a:rPr lang="en" dirty="0" err="1"/>
              <a:t>próximo</a:t>
            </a:r>
            <a:r>
              <a:rPr lang="en" dirty="0"/>
              <a:t> </a:t>
            </a:r>
            <a:r>
              <a:rPr lang="en" dirty="0" err="1"/>
              <a:t>caractere</a:t>
            </a:r>
            <a:r>
              <a:rPr lang="en" dirty="0"/>
              <a:t>  era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vogal</a:t>
            </a:r>
            <a:r>
              <a:rPr lang="en" dirty="0"/>
              <a:t>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consoante</a:t>
            </a:r>
            <a:r>
              <a:rPr lang="en" dirty="0"/>
              <a:t>.</a:t>
            </a:r>
            <a:endParaRPr b="1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282325" y="2899139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Cadeia</a:t>
            </a:r>
            <a:r>
              <a:rPr lang="en" b="1" dirty="0"/>
              <a:t> de Markov: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Popularmente</a:t>
            </a:r>
            <a:r>
              <a:rPr lang="en" dirty="0"/>
              <a:t> </a:t>
            </a:r>
            <a:r>
              <a:rPr lang="en" dirty="0" err="1"/>
              <a:t>chamada</a:t>
            </a:r>
            <a:r>
              <a:rPr lang="en" dirty="0"/>
              <a:t> de </a:t>
            </a:r>
            <a:r>
              <a:rPr lang="en" b="1" dirty="0"/>
              <a:t>N-</a:t>
            </a:r>
            <a:r>
              <a:rPr lang="en" b="1" dirty="0" err="1"/>
              <a:t>gramas</a:t>
            </a:r>
            <a:r>
              <a:rPr lang="en" dirty="0"/>
              <a:t>, assume que a </a:t>
            </a:r>
            <a:r>
              <a:rPr lang="en" dirty="0" err="1"/>
              <a:t>próxima</a:t>
            </a:r>
            <a:r>
              <a:rPr lang="en" dirty="0"/>
              <a:t> </a:t>
            </a:r>
            <a:r>
              <a:rPr lang="en" dirty="0" err="1"/>
              <a:t>palavra</a:t>
            </a:r>
            <a:r>
              <a:rPr lang="en" dirty="0"/>
              <a:t> </a:t>
            </a:r>
            <a:r>
              <a:rPr lang="en" dirty="0" err="1"/>
              <a:t>pode</a:t>
            </a:r>
            <a:r>
              <a:rPr lang="en" dirty="0"/>
              <a:t> ser </a:t>
            </a:r>
            <a:r>
              <a:rPr lang="en" dirty="0" err="1"/>
              <a:t>prevista</a:t>
            </a:r>
            <a:r>
              <a:rPr lang="en" dirty="0"/>
              <a:t> com um </a:t>
            </a:r>
            <a:r>
              <a:rPr lang="en" dirty="0" err="1"/>
              <a:t>pequeno</a:t>
            </a:r>
            <a:r>
              <a:rPr lang="en" dirty="0"/>
              <a:t> conjunto de </a:t>
            </a:r>
            <a:r>
              <a:rPr lang="en" dirty="0" err="1"/>
              <a:t>palavras</a:t>
            </a:r>
            <a:r>
              <a:rPr lang="en" dirty="0"/>
              <a:t> </a:t>
            </a:r>
            <a:r>
              <a:rPr lang="en" dirty="0" err="1"/>
              <a:t>prévias</a:t>
            </a:r>
            <a:r>
              <a:rPr lang="en" dirty="0"/>
              <a:t> da </a:t>
            </a:r>
            <a:r>
              <a:rPr lang="en" dirty="0" err="1"/>
              <a:t>sequência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8583"/>
            <a:ext cx="8839199" cy="86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N-gramas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Comumente, o cálculo de probabilidade da próxima palavra é feito com </a:t>
            </a:r>
            <a:r>
              <a:rPr lang="en" b="1"/>
              <a:t>bigramas</a:t>
            </a:r>
            <a:r>
              <a:rPr lang="en"/>
              <a:t> (sequência de 2 palavras) ou </a:t>
            </a:r>
            <a:r>
              <a:rPr lang="en" b="1"/>
              <a:t>trigramas</a:t>
            </a:r>
            <a:r>
              <a:rPr lang="en"/>
              <a:t> (sequência de 3 palavras)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Contudo, 4gramas, 5gramas, Ngramas podem ser utilizados.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Marcadores de início e fim de sentença devem ser utilizados.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11700" y="3007806"/>
            <a:ext cx="85206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Bigrama: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11700" y="4334417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Trigrama: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75" y="3528528"/>
            <a:ext cx="5411649" cy="6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500" y="4889083"/>
            <a:ext cx="5441000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072500" y="1497333"/>
            <a:ext cx="6999000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Ano passado eu morri, mas este ano eu não _______ 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vivo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morro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corro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/>
              <a:t>Dado o contexto, qual a palavra mais provável?</a:t>
            </a:r>
            <a:endParaRPr sz="20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Quantos </a:t>
            </a:r>
            <a:r>
              <a:rPr lang="en" b="1" i="1"/>
              <a:t>unigramas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Quantos </a:t>
            </a:r>
            <a:r>
              <a:rPr lang="en" b="1" i="1"/>
              <a:t>unigramas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caminho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tinha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pedra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 </a:t>
            </a:r>
            <a:r>
              <a:rPr lang="en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Qual a probabilidade dos unigramas abaixo no trecho do poema ao lado?</a:t>
            </a:r>
            <a:endParaRPr i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caminho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tinha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pedra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Qual a probabilidade dos unigramas abaixo no trecho do poema ao lado?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5156188" y="2106833"/>
          <a:ext cx="3352300" cy="3210160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12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Unigrama</a:t>
                      </a:r>
                      <a:endParaRPr sz="13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Cálculo</a:t>
                      </a:r>
                      <a:endParaRPr sz="13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Resultado</a:t>
                      </a:r>
                      <a:endParaRPr sz="1300" b="1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no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meio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6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do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caminho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tinha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uma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pedra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Quantos </a:t>
            </a:r>
            <a:r>
              <a:rPr lang="en" b="1" i="1"/>
              <a:t>bigramas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Quantos </a:t>
            </a:r>
            <a:r>
              <a:rPr lang="en" b="1" i="1"/>
              <a:t>bigramas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(&lt;s&gt;, no), (no, meio), (meio, do), (do, caminho), (caminho, tinha), (tinha, uma), (uma, pedra), (pedra, &lt;/s&gt;), (&lt;s&gt;, tinha), (pedra, no), (caminho, &lt;/s&gt;)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 </a:t>
            </a:r>
            <a:r>
              <a:rPr lang="en">
                <a:solidFill>
                  <a:srgbClr val="0000FF"/>
                </a:solidFill>
              </a:rPr>
              <a:t>11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Qual a probabilidade dos </a:t>
            </a:r>
            <a:r>
              <a:rPr lang="en" b="1" i="1"/>
              <a:t>bigramas</a:t>
            </a:r>
            <a:r>
              <a:rPr lang="en" i="1"/>
              <a:t> abaixo no trecho do poema ao lado?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(&lt;s&gt;, no), (no, meio), (meio, do), (do, caminho), (caminho, tinha), (tinha, uma), (uma, pedra), (pedra, &lt;/s&gt;), (&lt;s&gt;, tinha), (pedra, no), (caminho, &lt;/s&gt;)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2"/>
          </p:nvPr>
        </p:nvSpPr>
        <p:spPr>
          <a:xfrm>
            <a:off x="470750" y="4346861"/>
            <a:ext cx="39999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Qual a probabilidade dos </a:t>
            </a:r>
            <a:r>
              <a:rPr lang="en" b="1" i="1"/>
              <a:t>bigramas</a:t>
            </a:r>
            <a:r>
              <a:rPr lang="en" i="1"/>
              <a:t> no trecho do poema?</a:t>
            </a:r>
            <a:endParaRPr i="1"/>
          </a:p>
        </p:txBody>
      </p:sp>
      <p:graphicFrame>
        <p:nvGraphicFramePr>
          <p:cNvPr id="276" name="Google Shape;276;p39"/>
          <p:cNvGraphicFramePr/>
          <p:nvPr/>
        </p:nvGraphicFramePr>
        <p:xfrm>
          <a:off x="5415175" y="1051417"/>
          <a:ext cx="3197250" cy="4617225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146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Bigrama</a:t>
                      </a:r>
                      <a:endParaRPr sz="11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Cálculo</a:t>
                      </a:r>
                      <a:endParaRPr sz="11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Resultado</a:t>
                      </a:r>
                      <a:endParaRPr sz="1100" b="1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no | &lt;s&gt;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4</a:t>
                      </a:r>
                      <a:endParaRPr sz="9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meio | no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do | meio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caminho | do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tinha | caminho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uma | tinha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pedra | uma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&lt;/s&gt; | pedra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0,75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tinha | &lt;s&gt;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| pedra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&lt;/s&gt; | caminho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0,34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acordo com os bigramas computados, qual a probabilidade do verso abaixo?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&lt;s&gt; tinha uma pedra &lt;/s&gt;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acordo com os bigramas computados, qual a probabilidade do verso abaixo?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&lt;s&gt; tinha uma pedra &lt;/s&gt;</a:t>
            </a:r>
            <a:endParaRPr i="1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450" y="3883499"/>
            <a:ext cx="4636601" cy="1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072500" y="1497333"/>
            <a:ext cx="6999000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Ano passado eu morri, mas este ano eu não _______ 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vivo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morro</a:t>
            </a:r>
            <a:endParaRPr sz="2000" b="1">
              <a:solidFill>
                <a:srgbClr val="0000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corro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/>
              <a:t>Sujeito de Sorte - </a:t>
            </a:r>
            <a:r>
              <a:rPr lang="en" sz="2000"/>
              <a:t>Belchior (1976)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311700" y="1298139"/>
            <a:ext cx="85206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medida que o número de palavras cresce numa sequência, sua probabilidade tende a zero.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evitar extrapolar o número de casas decimais de uma variável flutuante em Python, probabilidades podem ser calculadas pela soma de seus logaritmos.</a:t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0361"/>
            <a:ext cx="8839197" cy="1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Implementação em </a:t>
            </a:r>
            <a:r>
              <a:rPr lang="en" sz="2500" i="1"/>
              <a:t>Python</a:t>
            </a:r>
            <a:endParaRPr sz="2500" i="1"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Definir</a:t>
            </a:r>
            <a:r>
              <a:rPr lang="en" dirty="0"/>
              <a:t> e </a:t>
            </a:r>
            <a:r>
              <a:rPr lang="en" dirty="0" err="1"/>
              <a:t>carregar</a:t>
            </a:r>
            <a:r>
              <a:rPr lang="en" dirty="0"/>
              <a:t> um </a:t>
            </a:r>
            <a:r>
              <a:rPr lang="en" dirty="0" err="1"/>
              <a:t>córpus</a:t>
            </a:r>
            <a:r>
              <a:rPr lang="en" dirty="0"/>
              <a:t> de </a:t>
            </a:r>
            <a:r>
              <a:rPr lang="en" dirty="0" err="1"/>
              <a:t>texto</a:t>
            </a:r>
            <a:r>
              <a:rPr lang="en" dirty="0"/>
              <a:t> para </a:t>
            </a:r>
            <a:r>
              <a:rPr lang="en" dirty="0" err="1"/>
              <a:t>cálculo</a:t>
            </a:r>
            <a:r>
              <a:rPr lang="en" dirty="0"/>
              <a:t> das </a:t>
            </a:r>
            <a:r>
              <a:rPr lang="en" dirty="0" err="1"/>
              <a:t>probabilidades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Aula 10.1: </a:t>
            </a:r>
            <a:r>
              <a:rPr lang="en" dirty="0" err="1"/>
              <a:t>Leitura</a:t>
            </a:r>
            <a:r>
              <a:rPr lang="en" dirty="0"/>
              <a:t> e </a:t>
            </a:r>
            <a:r>
              <a:rPr lang="en" dirty="0" err="1"/>
              <a:t>Escrita</a:t>
            </a:r>
            <a:r>
              <a:rPr lang="en" dirty="0"/>
              <a:t> de </a:t>
            </a:r>
            <a:r>
              <a:rPr lang="en" dirty="0" err="1"/>
              <a:t>Arquivos</a:t>
            </a:r>
            <a:r>
              <a:rPr lang="en" dirty="0"/>
              <a:t> (</a:t>
            </a:r>
            <a:r>
              <a:rPr lang="en" dirty="0" err="1"/>
              <a:t>Curso</a:t>
            </a:r>
            <a:r>
              <a:rPr lang="en" dirty="0"/>
              <a:t> de </a:t>
            </a:r>
            <a:r>
              <a:rPr lang="en" i="1" dirty="0"/>
              <a:t>Python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Tokenizar</a:t>
            </a:r>
            <a:r>
              <a:rPr lang="en" dirty="0"/>
              <a:t> as </a:t>
            </a:r>
            <a:r>
              <a:rPr lang="en" dirty="0" err="1"/>
              <a:t>sentenças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Aula 2: </a:t>
            </a:r>
            <a:r>
              <a:rPr lang="en" dirty="0" err="1"/>
              <a:t>Segmentação</a:t>
            </a:r>
            <a:r>
              <a:rPr lang="en" dirty="0"/>
              <a:t> e </a:t>
            </a:r>
            <a:r>
              <a:rPr lang="en" dirty="0" err="1"/>
              <a:t>Padronização</a:t>
            </a:r>
            <a:r>
              <a:rPr lang="en" dirty="0"/>
              <a:t> de </a:t>
            </a:r>
            <a:r>
              <a:rPr lang="en" dirty="0" err="1"/>
              <a:t>Textos</a:t>
            </a:r>
            <a:r>
              <a:rPr lang="en" dirty="0"/>
              <a:t> (</a:t>
            </a:r>
            <a:r>
              <a:rPr lang="en" dirty="0" err="1"/>
              <a:t>Curso</a:t>
            </a:r>
            <a:r>
              <a:rPr lang="en" dirty="0"/>
              <a:t> de PLN)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Inserir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marcadores</a:t>
            </a:r>
            <a:r>
              <a:rPr lang="en" dirty="0"/>
              <a:t> de </a:t>
            </a:r>
            <a:r>
              <a:rPr lang="en" dirty="0" err="1"/>
              <a:t>início</a:t>
            </a:r>
            <a:r>
              <a:rPr lang="en" dirty="0"/>
              <a:t> e </a:t>
            </a:r>
            <a:r>
              <a:rPr lang="en" dirty="0" err="1"/>
              <a:t>fim</a:t>
            </a:r>
            <a:r>
              <a:rPr lang="en" dirty="0"/>
              <a:t> de </a:t>
            </a:r>
            <a:r>
              <a:rPr lang="en" dirty="0" err="1"/>
              <a:t>sentença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Calcular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n-</a:t>
            </a:r>
            <a:r>
              <a:rPr lang="en" dirty="0" err="1"/>
              <a:t>gramas</a:t>
            </a:r>
            <a:r>
              <a:rPr lang="en" dirty="0"/>
              <a:t> (e.g., </a:t>
            </a:r>
            <a:r>
              <a:rPr lang="en" dirty="0" err="1"/>
              <a:t>bigramas</a:t>
            </a:r>
            <a:r>
              <a:rPr lang="en" dirty="0"/>
              <a:t>, </a:t>
            </a:r>
            <a:r>
              <a:rPr lang="en" dirty="0" err="1"/>
              <a:t>etc</a:t>
            </a:r>
            <a:r>
              <a:rPr lang="en" dirty="0"/>
              <a:t>) </a:t>
            </a:r>
            <a:r>
              <a:rPr lang="en" dirty="0" err="1"/>
              <a:t>utilizando</a:t>
            </a:r>
            <a:r>
              <a:rPr lang="en" dirty="0"/>
              <a:t> o NLTK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Colocar</a:t>
            </a:r>
            <a:r>
              <a:rPr lang="en" dirty="0"/>
              <a:t>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tokens do </a:t>
            </a:r>
            <a:r>
              <a:rPr lang="en" dirty="0" err="1"/>
              <a:t>córpus</a:t>
            </a:r>
            <a:r>
              <a:rPr lang="en" dirty="0"/>
              <a:t> </a:t>
            </a:r>
            <a:r>
              <a:rPr lang="en" dirty="0" err="1"/>
              <a:t>numa</a:t>
            </a:r>
            <a:r>
              <a:rPr lang="en" dirty="0"/>
              <a:t> </a:t>
            </a:r>
            <a:r>
              <a:rPr lang="en" dirty="0" err="1"/>
              <a:t>única</a:t>
            </a:r>
            <a:r>
              <a:rPr lang="en" dirty="0"/>
              <a:t> </a:t>
            </a:r>
            <a:r>
              <a:rPr lang="en" dirty="0" err="1"/>
              <a:t>lista</a:t>
            </a:r>
            <a:r>
              <a:rPr lang="en" dirty="0"/>
              <a:t> (</a:t>
            </a:r>
            <a:r>
              <a:rPr lang="en" i="1" dirty="0"/>
              <a:t>flatten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Definir</a:t>
            </a:r>
            <a:r>
              <a:rPr lang="en" dirty="0"/>
              <a:t> o </a:t>
            </a:r>
            <a:r>
              <a:rPr lang="en" dirty="0" err="1"/>
              <a:t>Vocabulário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Treinar</a:t>
            </a:r>
            <a:r>
              <a:rPr lang="en" dirty="0"/>
              <a:t> um </a:t>
            </a:r>
            <a:r>
              <a:rPr lang="en" dirty="0" err="1"/>
              <a:t>modelo</a:t>
            </a:r>
            <a:r>
              <a:rPr lang="en" dirty="0"/>
              <a:t> de </a:t>
            </a:r>
            <a:r>
              <a:rPr lang="en" dirty="0" err="1"/>
              <a:t>linguagem</a:t>
            </a:r>
            <a:endParaRPr lang="en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dirty="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Vide notebook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71" name="Google Shape;371;p52"/>
          <p:cNvSpPr txBox="1">
            <a:spLocks noGrp="1"/>
          </p:cNvSpPr>
          <p:nvPr>
            <p:ph type="body" idx="1"/>
          </p:nvPr>
        </p:nvSpPr>
        <p:spPr>
          <a:xfrm>
            <a:off x="311700" y="2068000"/>
            <a:ext cx="85206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saber se um modelo de linguagem é bom?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como saber que as probabilidades geradas refletem as chances de um cenário real?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78" name="Google Shape;378;p53"/>
          <p:cNvSpPr txBox="1">
            <a:spLocks noGrp="1"/>
          </p:cNvSpPr>
          <p:nvPr>
            <p:ph type="body" idx="1"/>
          </p:nvPr>
        </p:nvSpPr>
        <p:spPr>
          <a:xfrm>
            <a:off x="311700" y="1167639"/>
            <a:ext cx="8520600" cy="20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saber se um modelo de linguagem é bom?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como saber que as probabilidades geradas refletem as chances de um cenário real?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Cálculo da Perplexidade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00" y="3105306"/>
            <a:ext cx="3517384" cy="1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>
            <a:spLocks noGrp="1"/>
          </p:cNvSpPr>
          <p:nvPr>
            <p:ph type="body" idx="1"/>
          </p:nvPr>
        </p:nvSpPr>
        <p:spPr>
          <a:xfrm>
            <a:off x="469975" y="5206444"/>
            <a:ext cx="85206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menor a perplexidade, melhor o modelo.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 um </a:t>
            </a:r>
            <a:r>
              <a:rPr lang="en" b="1"/>
              <a:t>córpus de treino</a:t>
            </a:r>
            <a:r>
              <a:rPr lang="en"/>
              <a:t> e um </a:t>
            </a:r>
            <a:r>
              <a:rPr lang="en" b="1"/>
              <a:t>córpus de teste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Pré-processar os dois corpus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Tokenizar as sentenças, inserir os marcadores de início e fim, calcular os n-gramas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treino: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Definir o vocabulário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Treinar o Modelo de Linguagem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teste: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a perplexidade no modelo de linguagem treinado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 um </a:t>
            </a:r>
            <a:r>
              <a:rPr lang="en" b="1"/>
              <a:t>córpus de treino</a:t>
            </a:r>
            <a:r>
              <a:rPr lang="en"/>
              <a:t> e um </a:t>
            </a:r>
            <a:r>
              <a:rPr lang="en" b="1"/>
              <a:t>córpus de teste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Pré-processar os dois corpus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Tokenizar as sentenças, inserir os marcadores de início e fim, calcular os n-gramas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treino: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Definir o vocabulário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Treinar o Modelo de Linguagem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teste: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Calcule a perplexidade no modelo de linguagem treinado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1"/>
          </p:nvPr>
        </p:nvSpPr>
        <p:spPr>
          <a:xfrm>
            <a:off x="701850" y="4659583"/>
            <a:ext cx="77403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" dirty="0" err="1">
                <a:solidFill>
                  <a:srgbClr val="FF0000"/>
                </a:solidFill>
              </a:rPr>
              <a:t>Nunca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calcule</a:t>
            </a:r>
            <a:r>
              <a:rPr lang="en" dirty="0">
                <a:solidFill>
                  <a:srgbClr val="FF0000"/>
                </a:solidFill>
              </a:rPr>
              <a:t> a </a:t>
            </a:r>
            <a:r>
              <a:rPr lang="en" dirty="0" err="1">
                <a:solidFill>
                  <a:srgbClr val="FF0000"/>
                </a:solidFill>
              </a:rPr>
              <a:t>perplexidade</a:t>
            </a:r>
            <a:r>
              <a:rPr lang="en" dirty="0">
                <a:solidFill>
                  <a:srgbClr val="FF0000"/>
                </a:solidFill>
              </a:rPr>
              <a:t> com o conjunto de </a:t>
            </a:r>
            <a:r>
              <a:rPr lang="en" dirty="0" err="1">
                <a:solidFill>
                  <a:srgbClr val="FF0000"/>
                </a:solidFill>
              </a:rPr>
              <a:t>treinamento</a:t>
            </a:r>
            <a:r>
              <a:rPr lang="en" dirty="0">
                <a:solidFill>
                  <a:srgbClr val="FF0000"/>
                </a:solidFill>
              </a:rPr>
              <a:t>. A </a:t>
            </a:r>
            <a:r>
              <a:rPr lang="en" dirty="0" err="1">
                <a:solidFill>
                  <a:srgbClr val="FF0000"/>
                </a:solidFill>
              </a:rPr>
              <a:t>avaliação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será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enviesada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00" y="1350417"/>
            <a:ext cx="47858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409" name="Google Shape;409;p57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palavra fora do vocabulário de treino pode zerar a probabilidade de ocorrência de uma sentença ou conjunto de teste inteiro:</a:t>
            </a: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" y="2765694"/>
            <a:ext cx="7770299" cy="1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graphicFrame>
        <p:nvGraphicFramePr>
          <p:cNvPr id="417" name="Google Shape;417;p58"/>
          <p:cNvGraphicFramePr/>
          <p:nvPr/>
        </p:nvGraphicFramePr>
        <p:xfrm>
          <a:off x="2177763" y="1293756"/>
          <a:ext cx="5686475" cy="3913325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7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0,75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8" name="Google Shape;418;p58"/>
          <p:cNvSpPr txBox="1"/>
          <p:nvPr/>
        </p:nvSpPr>
        <p:spPr>
          <a:xfrm>
            <a:off x="0" y="2156333"/>
            <a:ext cx="2072700" cy="126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Veja que grande parte dos bigramas do nosso modelo de linguagem tem probabilidade 0. Isso não é bom.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Laplace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(Add-1 Smoothing)</a:t>
            </a: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body" idx="1"/>
          </p:nvPr>
        </p:nvSpPr>
        <p:spPr>
          <a:xfrm>
            <a:off x="311700" y="3194653"/>
            <a:ext cx="39999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cálculo das probabilidades, passa-se a somar 1 ao numerador e o tamanho do vocabulário ao denominador</a:t>
            </a:r>
            <a:endParaRPr/>
          </a:p>
        </p:txBody>
      </p:sp>
      <p:sp>
        <p:nvSpPr>
          <p:cNvPr id="426" name="Google Shape;426;p59"/>
          <p:cNvSpPr txBox="1">
            <a:spLocks noGrp="1"/>
          </p:cNvSpPr>
          <p:nvPr>
            <p:ph type="body" idx="2"/>
          </p:nvPr>
        </p:nvSpPr>
        <p:spPr>
          <a:xfrm>
            <a:off x="4832400" y="1624472"/>
            <a:ext cx="39999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Exemplos</a:t>
            </a:r>
            <a:endParaRPr b="1"/>
          </a:p>
        </p:txBody>
      </p:sp>
      <p:pic>
        <p:nvPicPr>
          <p:cNvPr id="427" name="Google Shape;4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1945"/>
            <a:ext cx="3562025" cy="99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883" y="2292097"/>
            <a:ext cx="3638930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Eu no supermercado de bicicleta vou.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Eu vou de bicicleta no supermercado.</a:t>
            </a:r>
            <a:endParaRPr sz="2000" i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>
            <a:spLocks noGrp="1"/>
          </p:cNvSpPr>
          <p:nvPr>
            <p:ph type="title"/>
          </p:nvPr>
        </p:nvSpPr>
        <p:spPr>
          <a:xfrm>
            <a:off x="311700" y="190710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Laplace</a:t>
            </a:r>
            <a:endParaRPr/>
          </a:p>
        </p:txBody>
      </p:sp>
      <p:graphicFrame>
        <p:nvGraphicFramePr>
          <p:cNvPr id="435" name="Google Shape;435;p60"/>
          <p:cNvGraphicFramePr/>
          <p:nvPr/>
        </p:nvGraphicFramePr>
        <p:xfrm>
          <a:off x="1200588" y="930258"/>
          <a:ext cx="6742800" cy="4463980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9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0,36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0,36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0,29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Lidstone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(Add-k Smoothing)</a:t>
            </a:r>
            <a:endParaRPr/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311700" y="1624500"/>
            <a:ext cx="4296000" cy="32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Add-1 Smoothing pode inferir com altas chances palavras não-frequentes e com baixas chances palavras frequentes.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 corrigir o problema, ao invés de 1, pode-se somar um valor menor </a:t>
            </a:r>
            <a:r>
              <a:rPr lang="en" i="1"/>
              <a:t>k </a:t>
            </a:r>
            <a:r>
              <a:rPr lang="en"/>
              <a:t>(e.g., 0,1)</a:t>
            </a:r>
            <a:r>
              <a:rPr lang="en" i="1"/>
              <a:t> </a:t>
            </a:r>
            <a:r>
              <a:rPr lang="en"/>
              <a:t>ao numerador e multiplicá-lo ao tamanho do vocabulário no denominador:</a:t>
            </a:r>
            <a:endParaRPr/>
          </a:p>
        </p:txBody>
      </p:sp>
      <p:sp>
        <p:nvSpPr>
          <p:cNvPr id="450" name="Google Shape;450;p62"/>
          <p:cNvSpPr txBox="1">
            <a:spLocks noGrp="1"/>
          </p:cNvSpPr>
          <p:nvPr>
            <p:ph type="body" idx="2"/>
          </p:nvPr>
        </p:nvSpPr>
        <p:spPr>
          <a:xfrm>
            <a:off x="4832400" y="2002861"/>
            <a:ext cx="39999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Exemplo (</a:t>
            </a:r>
            <a:r>
              <a:rPr lang="en" i="1"/>
              <a:t>k = 0,1</a:t>
            </a:r>
            <a:r>
              <a:rPr lang="en" b="1"/>
              <a:t>)</a:t>
            </a:r>
            <a:endParaRPr b="1"/>
          </a:p>
        </p:txBody>
      </p:sp>
      <p:pic>
        <p:nvPicPr>
          <p:cNvPr id="451" name="Google Shape;4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65" y="2754708"/>
            <a:ext cx="3968975" cy="10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11" y="3800556"/>
            <a:ext cx="3700176" cy="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1</a:t>
            </a:r>
            <a:endParaRPr/>
          </a:p>
        </p:txBody>
      </p:sp>
      <p:sp>
        <p:nvSpPr>
          <p:cNvPr id="466" name="Google Shape;466;p6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138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pergunte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respondas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te entenda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ainda que mal repitas</a:t>
            </a:r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body" idx="2"/>
          </p:nvPr>
        </p:nvSpPr>
        <p:spPr>
          <a:xfrm>
            <a:off x="3805925" y="1280528"/>
            <a:ext cx="50265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Para o trecho do poema "Ainda que mal" ao lado: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Ache todos os bigramas do trecho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Calcule a probabilidade logarítmica de cada bigrama encontrado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Ao estilo da tabela no slide 48, generalize as probabilidades comuns dos bigramas possíveis utilizando o método </a:t>
            </a:r>
            <a:r>
              <a:rPr lang="en" sz="1300" b="1"/>
              <a:t>Lidstone </a:t>
            </a:r>
            <a:r>
              <a:rPr lang="en" sz="1300"/>
              <a:t>com </a:t>
            </a:r>
            <a:r>
              <a:rPr lang="en" sz="1300" i="1"/>
              <a:t>k=0,1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Com o modelo de linguagem generalizado, calcule a probabilidade comum do verso </a:t>
            </a:r>
            <a:r>
              <a:rPr lang="en" sz="1300" i="1"/>
              <a:t>"ainda que mal insista"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 sz="1300"/>
              <a:t>Calcule a perplexidade do modelo de linguagem generalizado utilizando o verso </a:t>
            </a:r>
            <a:r>
              <a:rPr lang="en" sz="1300" i="1"/>
              <a:t>"ainda que mal insista" </a:t>
            </a:r>
            <a:r>
              <a:rPr lang="en" sz="1300"/>
              <a:t>como conjunto de teste.</a:t>
            </a:r>
            <a:endParaRPr sz="1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2</a:t>
            </a:r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4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 base nos conceitos apresentados na Aula e no </a:t>
            </a:r>
            <a:r>
              <a:rPr lang="en" sz="1600" i="1"/>
              <a:t>Colab </a:t>
            </a:r>
            <a:r>
              <a:rPr lang="en" sz="1600"/>
              <a:t>disponibilizado: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Escolha um conjunto de textos da sua preferência (poemas, letras de música, etc.)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Separe 10% dos textos como conjunto de teste e o restante como conjunto de treinamento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Treine modelos de linguagem explorando diferentes n-gramas (unigrama, bigrama, trigrama, etc.) e métodos de generalização (Laplace vs. Lidstone)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Faça uma análise do melhor modelo de linguagem com base na sua perplexidade no conjunto de teste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Escolha o melhor modelo e gere um texto de até 30 tokens para apresentar na próxima aula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Sumário</a:t>
            </a:r>
            <a:endParaRPr dirty="0"/>
          </a:p>
        </p:txBody>
      </p:sp>
      <p:sp>
        <p:nvSpPr>
          <p:cNvPr id="480" name="Google Shape;480;p6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 err="1"/>
              <a:t>Modelos</a:t>
            </a:r>
            <a:r>
              <a:rPr lang="en" dirty="0"/>
              <a:t> de </a:t>
            </a:r>
            <a:r>
              <a:rPr lang="en" dirty="0" err="1"/>
              <a:t>Linguagem</a:t>
            </a:r>
            <a:r>
              <a:rPr lang="en" dirty="0"/>
              <a:t> e N-</a:t>
            </a:r>
            <a:r>
              <a:rPr lang="en" dirty="0" err="1"/>
              <a:t>gramas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Cálculo</a:t>
            </a:r>
            <a:r>
              <a:rPr lang="en" dirty="0"/>
              <a:t> de </a:t>
            </a:r>
            <a:r>
              <a:rPr lang="en" dirty="0" err="1"/>
              <a:t>Probabilidades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Avaliação</a:t>
            </a:r>
            <a:r>
              <a:rPr lang="en" dirty="0"/>
              <a:t> (</a:t>
            </a:r>
            <a:r>
              <a:rPr lang="en" dirty="0" err="1"/>
              <a:t>Perplexidade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Métodos</a:t>
            </a:r>
            <a:r>
              <a:rPr lang="en" dirty="0"/>
              <a:t> de </a:t>
            </a:r>
            <a:r>
              <a:rPr lang="en" dirty="0" err="1"/>
              <a:t>Generalização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Eu no supermercado de bicicleta vou.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Eu vou de bicicleta no supermercado.</a:t>
            </a:r>
            <a:endParaRPr sz="2000" b="1" i="1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endParaRPr sz="2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Poderoso você se tornou, o lado negro eu sinto em você.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Você se tornou poderoso, eu sinto o lado negro em você.</a:t>
            </a:r>
            <a:endParaRPr sz="2000" i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Poderoso você se tornou, o lado negro eu sinto em você.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Você se tornou poderoso, eu sinto o lado negro em você.</a:t>
            </a:r>
            <a:endParaRPr sz="2000" i="1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Mestre Yoda escolheria a primeira :-)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958825" y="734167"/>
            <a:ext cx="6999000" cy="4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Ouviram do Ipiranga as margens plácidas de um povo heróico o brado retumbante.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/>
              <a:t>vs</a:t>
            </a:r>
            <a:endParaRPr sz="1900" b="1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As margens plácidas do Ipiranga ouviram um brado retumbante de um povo heróico.</a:t>
            </a:r>
            <a:endParaRPr sz="20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178850" y="4939944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/>
              <a:t>Como ensinar um computador a definir as chances de uma palavra ou texto?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2353</Words>
  <Application>Microsoft Macintosh PowerPoint</Application>
  <PresentationFormat>On-screen Show (16:10)</PresentationFormat>
  <Paragraphs>500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Arial</vt:lpstr>
      <vt:lpstr>Simple Light</vt:lpstr>
      <vt:lpstr>Modelos de Linguagem e N-gramas Introdução NLP e IR Alexandre Rademaker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Questão</vt:lpstr>
      <vt:lpstr>Cálculo de Probabilidades</vt:lpstr>
      <vt:lpstr>Probabilidade da Próxima Palavra</vt:lpstr>
      <vt:lpstr>Probabilidade da Sentença</vt:lpstr>
      <vt:lpstr>Probabilidade da Sentença</vt:lpstr>
      <vt:lpstr>Modelo de Linguagem</vt:lpstr>
      <vt:lpstr>Regra da Cadeia</vt:lpstr>
      <vt:lpstr>Estimando Probabilidades</vt:lpstr>
      <vt:lpstr>Estimando Probabilidades</vt:lpstr>
      <vt:lpstr>Propriedades de Markov</vt:lpstr>
      <vt:lpstr>N-gramas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Dica</vt:lpstr>
      <vt:lpstr>Implementação em Python</vt:lpstr>
      <vt:lpstr>Avaliação</vt:lpstr>
      <vt:lpstr>Avaliação</vt:lpstr>
      <vt:lpstr>Avaliação: Perplexidade</vt:lpstr>
      <vt:lpstr>Avaliação: Perplexidade</vt:lpstr>
      <vt:lpstr>Avaliação: Perplexidade</vt:lpstr>
      <vt:lpstr>Generalização</vt:lpstr>
      <vt:lpstr>Generalização</vt:lpstr>
      <vt:lpstr>Generalização: Laplace (Add-1 Smoothing)</vt:lpstr>
      <vt:lpstr>Generalização: Laplace</vt:lpstr>
      <vt:lpstr>Generalização: Lidstone (Add-k Smoothing)</vt:lpstr>
      <vt:lpstr>Exercício 1</vt:lpstr>
      <vt:lpstr>Exercício 2</vt:lpstr>
      <vt:lpstr>Sumário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Linguagem e N-gramas Introdução NLP e IR Alexandre Rademaker</dc:title>
  <cp:lastModifiedBy>Alexandre Rademaker</cp:lastModifiedBy>
  <cp:revision>34</cp:revision>
  <dcterms:modified xsi:type="dcterms:W3CDTF">2022-08-25T02:17:21Z</dcterms:modified>
</cp:coreProperties>
</file>