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46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259" r:id="rId3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3" d="100"/>
          <a:sy n="33" d="100"/>
        </p:scale>
        <p:origin x="8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6" name="Shape 1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72d453eb4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7" name="Google Shape;77;g1372d453eb4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361922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22106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72d453eb4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7" name="Google Shape;77;g1372d453eb4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158440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760082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401478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56887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08051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30610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24118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22936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38385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35372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70208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00762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 y fecha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Autor y fecha</a:t>
            </a:r>
          </a:p>
        </p:txBody>
      </p:sp>
      <p:sp>
        <p:nvSpPr>
          <p:cNvPr id="12" name="Título de presentación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Título de presentación</a:t>
            </a:r>
          </a:p>
        </p:txBody>
      </p:sp>
      <p:sp>
        <p:nvSpPr>
          <p:cNvPr id="13" name="Nivel de texto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Subtítulo de presentación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cl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Nivel de texto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Declaración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Hecho (gran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Nivel de texto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Información del hecho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Información del hecho</a:t>
            </a:r>
          </a:p>
        </p:txBody>
      </p:sp>
      <p:sp>
        <p:nvSpPr>
          <p:cNvPr id="10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ribución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Atribución</a:t>
            </a:r>
          </a:p>
        </p:txBody>
      </p:sp>
      <p:sp>
        <p:nvSpPr>
          <p:cNvPr id="116" name="Nivel de texto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“Frase celebre”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n"/>
          <p:cNvSpPr>
            <a:spLocks noGrp="1"/>
          </p:cNvSpPr>
          <p:nvPr>
            <p:ph type="pic" sz="quarter" idx="13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n"/>
          <p:cNvSpPr>
            <a:spLocks noGrp="1"/>
          </p:cNvSpPr>
          <p:nvPr>
            <p:ph type="pic" sz="half" idx="14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n"/>
          <p:cNvSpPr>
            <a:spLocks noGrp="1"/>
          </p:cNvSpPr>
          <p:nvPr>
            <p:ph type="pic" idx="15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n"/>
          <p:cNvSpPr>
            <a:spLocks noGrp="1"/>
          </p:cNvSpPr>
          <p:nvPr>
            <p:ph type="pic" idx="13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YELLOW">
    <p:bg>
      <p:bgPr>
        <a:solidFill>
          <a:srgbClr val="FE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23199233" y="13156320"/>
            <a:ext cx="272147" cy="177801"/>
          </a:xfrm>
          <a:prstGeom prst="rect">
            <a:avLst/>
          </a:prstGeom>
        </p:spPr>
        <p:txBody>
          <a:bodyPr wrap="square" lIns="0" tIns="0" rIns="0" bIns="0" anchor="ctr"/>
          <a:lstStyle>
            <a:lvl1pPr algn="r" defTabSz="825500">
              <a:defRPr sz="1200" spc="24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66517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Contenido con título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2"/>
          <p:cNvSpPr txBox="1">
            <a:spLocks noGrp="1"/>
          </p:cNvSpPr>
          <p:nvPr>
            <p:ph type="title"/>
          </p:nvPr>
        </p:nvSpPr>
        <p:spPr>
          <a:xfrm>
            <a:off x="3711576" y="171455"/>
            <a:ext cx="19529424" cy="13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6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body" idx="1"/>
          </p:nvPr>
        </p:nvSpPr>
        <p:spPr>
          <a:xfrm>
            <a:off x="13233401" y="1778004"/>
            <a:ext cx="11150600" cy="11937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914411" lvl="0" indent="-863611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2060"/>
              </a:buClr>
              <a:buSzPts val="3200"/>
              <a:buChar char="•"/>
              <a:defRPr sz="6400"/>
            </a:lvl1pPr>
            <a:lvl2pPr marL="1828823" lvl="1" indent="-81281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 sz="5600"/>
            </a:lvl2pPr>
            <a:lvl3pPr marL="2743234" lvl="2" indent="-76201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 sz="4800"/>
            </a:lvl3pPr>
            <a:lvl4pPr marL="3657646" lvl="3" indent="-71120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 sz="4000"/>
            </a:lvl4pPr>
            <a:lvl5pPr marL="4572057" lvl="4" indent="-71120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 sz="4000"/>
            </a:lvl5pPr>
            <a:lvl6pPr marL="5486469" lvl="5" indent="-71120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4000"/>
            </a:lvl6pPr>
            <a:lvl7pPr marL="6400880" lvl="6" indent="-71120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4000"/>
            </a:lvl7pPr>
            <a:lvl8pPr marL="7315291" lvl="7" indent="-71120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4000"/>
            </a:lvl8pPr>
            <a:lvl9pPr marL="8229703" lvl="8" indent="-71120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4000"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2"/>
          </p:nvPr>
        </p:nvSpPr>
        <p:spPr>
          <a:xfrm>
            <a:off x="1679579" y="10414000"/>
            <a:ext cx="5203824" cy="892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914411" lvl="0" indent="-457206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2400"/>
            </a:lvl1pPr>
            <a:lvl2pPr marL="1828823" lvl="1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2800"/>
            </a:lvl2pPr>
            <a:lvl3pPr marL="2743234" lvl="2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2400"/>
            </a:lvl3pPr>
            <a:lvl4pPr marL="3657646" lvl="3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2000"/>
            </a:lvl4pPr>
            <a:lvl5pPr marL="4572057" lvl="4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2000"/>
            </a:lvl5pPr>
            <a:lvl6pPr marL="5486469" lvl="5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000"/>
            </a:lvl6pPr>
            <a:lvl7pPr marL="6400880" lvl="6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000"/>
            </a:lvl7pPr>
            <a:lvl8pPr marL="7315291" lvl="7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000"/>
            </a:lvl8pPr>
            <a:lvl9pPr marL="8229703" lvl="8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000"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dt" idx="10"/>
          </p:nvPr>
        </p:nvSpPr>
        <p:spPr>
          <a:xfrm>
            <a:off x="1676400" y="12712701"/>
            <a:ext cx="54864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body" idx="3"/>
          </p:nvPr>
        </p:nvSpPr>
        <p:spPr>
          <a:xfrm>
            <a:off x="1679579" y="8204200"/>
            <a:ext cx="5203824" cy="892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914411" lvl="0" indent="-457206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2400"/>
            </a:lvl1pPr>
            <a:lvl2pPr marL="1828823" lvl="1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2800"/>
            </a:lvl2pPr>
            <a:lvl3pPr marL="2743234" lvl="2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2400"/>
            </a:lvl3pPr>
            <a:lvl4pPr marL="3657646" lvl="3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2000"/>
            </a:lvl4pPr>
            <a:lvl5pPr marL="4572057" lvl="4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2000"/>
            </a:lvl5pPr>
            <a:lvl6pPr marL="5486469" lvl="5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000"/>
            </a:lvl6pPr>
            <a:lvl7pPr marL="6400880" lvl="6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000"/>
            </a:lvl7pPr>
            <a:lvl8pPr marL="7315291" lvl="7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000"/>
            </a:lvl8pPr>
            <a:lvl9pPr marL="8229703" lvl="8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000"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4"/>
          </p:nvPr>
        </p:nvSpPr>
        <p:spPr>
          <a:xfrm>
            <a:off x="1679579" y="6426200"/>
            <a:ext cx="5203824" cy="892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914411" lvl="0" indent="-457206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2400"/>
            </a:lvl1pPr>
            <a:lvl2pPr marL="1828823" lvl="1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2800"/>
            </a:lvl2pPr>
            <a:lvl3pPr marL="2743234" lvl="2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2400"/>
            </a:lvl3pPr>
            <a:lvl4pPr marL="3657646" lvl="3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2000"/>
            </a:lvl4pPr>
            <a:lvl5pPr marL="4572057" lvl="4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2000"/>
            </a:lvl5pPr>
            <a:lvl6pPr marL="5486469" lvl="5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000"/>
            </a:lvl6pPr>
            <a:lvl7pPr marL="6400880" lvl="6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000"/>
            </a:lvl7pPr>
            <a:lvl8pPr marL="7315291" lvl="7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000"/>
            </a:lvl8pPr>
            <a:lvl9pPr marL="8229703" lvl="8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35618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0" y="0"/>
            <a:ext cx="2782955" cy="2633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2800">
              <a:solidFill>
                <a:schemeClr val="bg1"/>
              </a:solidFill>
            </a:endParaRPr>
          </a:p>
        </p:txBody>
      </p:sp>
      <p:pic>
        <p:nvPicPr>
          <p:cNvPr id="11" name="Picture 2" descr="C:\Users\Kazumi-Emi\Desktop\Documents\CJava\identidad\bocetos piezas graficas academico - empresarial\RENDERS\opc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52" t="398" r="17033" b="-398"/>
          <a:stretch/>
        </p:blipFill>
        <p:spPr bwMode="auto">
          <a:xfrm>
            <a:off x="-289386" y="-2117"/>
            <a:ext cx="9108899" cy="13196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503702" y="2825553"/>
            <a:ext cx="14017557" cy="2940051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9503701" y="5765603"/>
            <a:ext cx="14103019" cy="3505200"/>
          </a:xfrm>
        </p:spPr>
        <p:txBody>
          <a:bodyPr>
            <a:normAutofit/>
          </a:bodyPr>
          <a:lstStyle>
            <a:lvl1pPr marL="0" indent="0" algn="ctr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1pPr>
            <a:lvl2pPr marL="1219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438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65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876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096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315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534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753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83984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/>
            </a:lvl2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		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6312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13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Título de presentación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Título de presentación</a:t>
            </a:r>
          </a:p>
        </p:txBody>
      </p:sp>
      <p:sp>
        <p:nvSpPr>
          <p:cNvPr id="23" name="Autor y fecha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Autor y fecha</a:t>
            </a:r>
          </a:p>
        </p:txBody>
      </p:sp>
      <p:sp>
        <p:nvSpPr>
          <p:cNvPr id="24" name="Nivel de texto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Subtítulo de presentación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foto alterna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13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Título de diapositiva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Título de diapositiva</a:t>
            </a:r>
          </a:p>
        </p:txBody>
      </p:sp>
      <p:sp>
        <p:nvSpPr>
          <p:cNvPr id="34" name="Nivel de texto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Subtítulo de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g_.png" descr="bg_.png">
            <a:extLst>
              <a:ext uri="{FF2B5EF4-FFF2-40B4-BE49-F238E27FC236}">
                <a16:creationId xmlns:a16="http://schemas.microsoft.com/office/drawing/2014/main" id="{A6719979-539A-41D9-B149-FD4D385AB4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4547527" cy="13807984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Título de diapositiva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Título de diapositiva</a:t>
            </a:r>
          </a:p>
        </p:txBody>
      </p:sp>
      <p:sp>
        <p:nvSpPr>
          <p:cNvPr id="43" name="Subtítulo de diapositiva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Subtítulo de diapositiva</a:t>
            </a:r>
          </a:p>
        </p:txBody>
      </p:sp>
      <p:sp>
        <p:nvSpPr>
          <p:cNvPr id="44" name="Nivel de texto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en viñeta de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  <p:grpSp>
        <p:nvGrpSpPr>
          <p:cNvPr id="7" name="Group 486">
            <a:extLst>
              <a:ext uri="{FF2B5EF4-FFF2-40B4-BE49-F238E27FC236}">
                <a16:creationId xmlns:a16="http://schemas.microsoft.com/office/drawing/2014/main" id="{11C54B28-FE39-49DF-BDF5-73F59713C9CE}"/>
              </a:ext>
            </a:extLst>
          </p:cNvPr>
          <p:cNvGrpSpPr/>
          <p:nvPr userDrawn="1"/>
        </p:nvGrpSpPr>
        <p:grpSpPr>
          <a:xfrm>
            <a:off x="1313460" y="12930881"/>
            <a:ext cx="3653794" cy="240722"/>
            <a:chOff x="0" y="0"/>
            <a:chExt cx="3653792" cy="240721"/>
          </a:xfrm>
        </p:grpSpPr>
        <p:sp>
          <p:nvSpPr>
            <p:cNvPr id="8" name="Shape 480">
              <a:extLst>
                <a:ext uri="{FF2B5EF4-FFF2-40B4-BE49-F238E27FC236}">
                  <a16:creationId xmlns:a16="http://schemas.microsoft.com/office/drawing/2014/main" id="{6CEEDDA8-F781-47E8-B4C8-F69CC1923023}"/>
                </a:ext>
              </a:extLst>
            </p:cNvPr>
            <p:cNvSpPr/>
            <p:nvPr/>
          </p:nvSpPr>
          <p:spPr>
            <a:xfrm rot="10800000" flipH="1">
              <a:off x="-1" y="-1"/>
              <a:ext cx="543666" cy="240723"/>
            </a:xfrm>
            <a:prstGeom prst="rect">
              <a:avLst/>
            </a:prstGeom>
            <a:solidFill>
              <a:srgbClr val="2F2F2F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 algn="ctr" defTabSz="1828432">
                <a:lnSpc>
                  <a:spcPct val="100000"/>
                </a:lnSpc>
                <a:spcBef>
                  <a:spcPts val="0"/>
                </a:spcBef>
                <a:defRPr sz="36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" name="Shape 481">
              <a:extLst>
                <a:ext uri="{FF2B5EF4-FFF2-40B4-BE49-F238E27FC236}">
                  <a16:creationId xmlns:a16="http://schemas.microsoft.com/office/drawing/2014/main" id="{657DDB8A-BF7F-471E-85EC-AFE0F81602B3}"/>
                </a:ext>
              </a:extLst>
            </p:cNvPr>
            <p:cNvSpPr/>
            <p:nvPr/>
          </p:nvSpPr>
          <p:spPr>
            <a:xfrm rot="10800000" flipH="1">
              <a:off x="619335" y="-1"/>
              <a:ext cx="543666" cy="240723"/>
            </a:xfrm>
            <a:prstGeom prst="rect">
              <a:avLst/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0" name="Shape 482">
              <a:extLst>
                <a:ext uri="{FF2B5EF4-FFF2-40B4-BE49-F238E27FC236}">
                  <a16:creationId xmlns:a16="http://schemas.microsoft.com/office/drawing/2014/main" id="{7405CD66-711C-4A4B-A88C-677EC0F1E81D}"/>
                </a:ext>
              </a:extLst>
            </p:cNvPr>
            <p:cNvSpPr/>
            <p:nvPr/>
          </p:nvSpPr>
          <p:spPr>
            <a:xfrm rot="10800000" flipH="1">
              <a:off x="1257963" y="-1"/>
              <a:ext cx="543666" cy="240723"/>
            </a:xfrm>
            <a:prstGeom prst="rect">
              <a:avLst/>
            </a:prstGeom>
            <a:solidFill>
              <a:srgbClr val="8B8B8B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 algn="ctr" defTabSz="1828432">
                <a:lnSpc>
                  <a:spcPct val="100000"/>
                </a:lnSpc>
                <a:spcBef>
                  <a:spcPts val="0"/>
                </a:spcBef>
                <a:defRPr sz="36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" name="Shape 483">
              <a:extLst>
                <a:ext uri="{FF2B5EF4-FFF2-40B4-BE49-F238E27FC236}">
                  <a16:creationId xmlns:a16="http://schemas.microsoft.com/office/drawing/2014/main" id="{7D0F1C78-D278-43BE-9413-F9AEB0A16B2E}"/>
                </a:ext>
              </a:extLst>
            </p:cNvPr>
            <p:cNvSpPr/>
            <p:nvPr/>
          </p:nvSpPr>
          <p:spPr>
            <a:xfrm rot="10800000" flipH="1">
              <a:off x="1877430" y="-1"/>
              <a:ext cx="543666" cy="240723"/>
            </a:xfrm>
            <a:prstGeom prst="rect">
              <a:avLst/>
            </a:prstGeom>
            <a:solidFill>
              <a:srgbClr val="555555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 algn="ctr" defTabSz="1828432">
                <a:lnSpc>
                  <a:spcPct val="100000"/>
                </a:lnSpc>
                <a:spcBef>
                  <a:spcPts val="0"/>
                </a:spcBef>
                <a:defRPr sz="36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" name="Shape 484">
              <a:extLst>
                <a:ext uri="{FF2B5EF4-FFF2-40B4-BE49-F238E27FC236}">
                  <a16:creationId xmlns:a16="http://schemas.microsoft.com/office/drawing/2014/main" id="{EE1E78A2-33E2-4B5B-B6CF-A341FD8D8D67}"/>
                </a:ext>
              </a:extLst>
            </p:cNvPr>
            <p:cNvSpPr/>
            <p:nvPr/>
          </p:nvSpPr>
          <p:spPr>
            <a:xfrm rot="10800000" flipH="1">
              <a:off x="2496766" y="-1"/>
              <a:ext cx="543667" cy="240723"/>
            </a:xfrm>
            <a:prstGeom prst="rect">
              <a:avLst/>
            </a:prstGeom>
            <a:solidFill>
              <a:srgbClr val="C6C6C6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 algn="ctr" defTabSz="1828432">
                <a:lnSpc>
                  <a:spcPct val="100000"/>
                </a:lnSpc>
                <a:spcBef>
                  <a:spcPts val="0"/>
                </a:spcBef>
                <a:defRPr sz="36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" name="Shape 485">
              <a:extLst>
                <a:ext uri="{FF2B5EF4-FFF2-40B4-BE49-F238E27FC236}">
                  <a16:creationId xmlns:a16="http://schemas.microsoft.com/office/drawing/2014/main" id="{4407901A-ECC8-445D-9310-4B24E817E9A3}"/>
                </a:ext>
              </a:extLst>
            </p:cNvPr>
            <p:cNvSpPr/>
            <p:nvPr/>
          </p:nvSpPr>
          <p:spPr>
            <a:xfrm rot="10800000" flipH="1">
              <a:off x="3110126" y="-1"/>
              <a:ext cx="543667" cy="240723"/>
            </a:xfrm>
            <a:prstGeom prst="rect">
              <a:avLst/>
            </a:pr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 algn="ctr" defTabSz="1828432">
                <a:lnSpc>
                  <a:spcPct val="100000"/>
                </a:lnSpc>
                <a:spcBef>
                  <a:spcPts val="0"/>
                </a:spcBef>
                <a:defRPr sz="36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pic>
        <p:nvPicPr>
          <p:cNvPr id="14" name="21112016 PLANTILLA PPT MARY-02-2.png" descr="21112016 PLANTILLA PPT MARY-02-2.png">
            <a:extLst>
              <a:ext uri="{FF2B5EF4-FFF2-40B4-BE49-F238E27FC236}">
                <a16:creationId xmlns:a16="http://schemas.microsoft.com/office/drawing/2014/main" id="{2B1D45A7-3450-47C6-8C2E-2A21F22860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t="3517" r="77083" b="72784"/>
          <a:stretch>
            <a:fillRect/>
          </a:stretch>
        </p:blipFill>
        <p:spPr>
          <a:xfrm>
            <a:off x="19336880" y="699558"/>
            <a:ext cx="3763386" cy="21889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ivel de texto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Texto en viñeta de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ubtítulo de diapositiva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Subtítulo de diapositiva</a:t>
            </a:r>
          </a:p>
        </p:txBody>
      </p:sp>
      <p:sp>
        <p:nvSpPr>
          <p:cNvPr id="61" name="Nivel de texto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Texto en viñeta de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14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Título de diapositiva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Título de diapositiva</a:t>
            </a:r>
          </a:p>
        </p:txBody>
      </p:sp>
      <p:sp>
        <p:nvSpPr>
          <p:cNvPr id="6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de sección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Título de sección</a:t>
            </a:r>
          </a:p>
        </p:txBody>
      </p:sp>
      <p:sp>
        <p:nvSpPr>
          <p:cNvPr id="72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ítulo de diapositiva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Título de diapositiva</a:t>
            </a:r>
          </a:p>
        </p:txBody>
      </p:sp>
      <p:sp>
        <p:nvSpPr>
          <p:cNvPr id="80" name="Subtítulo de diapositiva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Subtítulo de diapositiva</a:t>
            </a:r>
          </a:p>
        </p:txBody>
      </p:sp>
      <p:sp>
        <p:nvSpPr>
          <p:cNvPr id="8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ítulo de agenda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Título de agenda</a:t>
            </a:r>
          </a:p>
        </p:txBody>
      </p:sp>
      <p:sp>
        <p:nvSpPr>
          <p:cNvPr id="89" name="Subtítulo de agenda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Subtítulo de agenda</a:t>
            </a:r>
          </a:p>
        </p:txBody>
      </p:sp>
      <p:sp>
        <p:nvSpPr>
          <p:cNvPr id="90" name="Nivel de texto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Temas de agenda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e diapositiva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Título de diapositiva</a:t>
            </a:r>
          </a:p>
        </p:txBody>
      </p:sp>
      <p:sp>
        <p:nvSpPr>
          <p:cNvPr id="3" name="Nivel de texto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Texto en viñeta de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67" r:id="rId16"/>
    <p:sldLayoutId id="2147483668" r:id="rId17"/>
    <p:sldLayoutId id="2147483669" r:id="rId18"/>
    <p:sldLayoutId id="2147483670" r:id="rId19"/>
  </p:sldLayoutIdLst>
  <p:transition spd="med"/>
  <p:hf hdr="0" dt="0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UTULO"/>
          <p:cNvSpPr txBox="1">
            <a:spLocks noGrp="1"/>
          </p:cNvSpPr>
          <p:nvPr>
            <p:ph type="title"/>
          </p:nvPr>
        </p:nvSpPr>
        <p:spPr>
          <a:xfrm>
            <a:off x="1200250" y="10165726"/>
            <a:ext cx="21971000" cy="143316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PE" sz="6000" dirty="0" smtClean="0"/>
              <a:t>DESARROLLO DE ENTORNOS WEB</a:t>
            </a:r>
            <a:endParaRPr sz="6000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54A993B-ED33-430F-A814-C1CBF4B14A2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s-PE" smtClean="0"/>
              <a:t>1</a:t>
            </a:fld>
            <a:endParaRPr lang="es-PE"/>
          </a:p>
        </p:txBody>
      </p:sp>
      <p:sp>
        <p:nvSpPr>
          <p:cNvPr id="5" name="TUTULO">
            <a:extLst>
              <a:ext uri="{FF2B5EF4-FFF2-40B4-BE49-F238E27FC236}">
                <a16:creationId xmlns:a16="http://schemas.microsoft.com/office/drawing/2014/main" id="{2FAB8178-8F75-4B6F-AB4B-AD7B306CA5D6}"/>
              </a:ext>
            </a:extLst>
          </p:cNvPr>
          <p:cNvSpPr txBox="1">
            <a:spLocks/>
          </p:cNvSpPr>
          <p:nvPr/>
        </p:nvSpPr>
        <p:spPr>
          <a:xfrm>
            <a:off x="1200249" y="11155973"/>
            <a:ext cx="21305789" cy="1433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Autofit/>
          </a:bodyPr>
          <a:lstStyle>
            <a:lvl1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hangingPunct="1"/>
            <a:r>
              <a:rPr lang="es-PE" sz="6000" dirty="0" smtClean="0">
                <a:solidFill>
                  <a:schemeClr val="bg1"/>
                </a:solidFill>
              </a:rPr>
              <a:t>INTRODUCCION A JAVASCRIPT – Funciones JS</a:t>
            </a:r>
            <a:endParaRPr lang="es-PE" sz="6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ctr" anchorCtr="0">
            <a:noAutofit/>
          </a:bodyPr>
          <a:lstStyle/>
          <a:p>
            <a:pPr lvl="0">
              <a:buSzPts val="3200"/>
            </a:pPr>
            <a:r>
              <a:rPr lang="es-PE" dirty="0">
                <a:solidFill>
                  <a:schemeClr val="bg1"/>
                </a:solidFill>
              </a:rPr>
              <a:t>Funciones de usuario </a:t>
            </a:r>
            <a:r>
              <a:rPr lang="es-PE" dirty="0" smtClean="0">
                <a:solidFill>
                  <a:schemeClr val="bg1"/>
                </a:solidFill>
              </a:rPr>
              <a:t>devolviendo un valor (Retorno)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528074" y="3186621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t" anchorCtr="0">
            <a:noAutofit/>
          </a:bodyPr>
          <a:lstStyle/>
          <a:p>
            <a:pPr lvl="0" algn="just"/>
            <a:r>
              <a:rPr lang="es-MX" sz="5200" dirty="0">
                <a:solidFill>
                  <a:schemeClr val="bg1"/>
                </a:solidFill>
                <a:latin typeface="+mj-lt"/>
              </a:rPr>
              <a:t>Una función puede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devolver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 un valor al código de llamada como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resultado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.</a:t>
            </a:r>
          </a:p>
          <a:p>
            <a:pPr lvl="0" algn="just"/>
            <a:r>
              <a:rPr lang="es-MX" sz="5200" dirty="0">
                <a:solidFill>
                  <a:schemeClr val="bg1"/>
                </a:solidFill>
                <a:latin typeface="+mj-lt"/>
              </a:rPr>
              <a:t>El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ejemplo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 más simple sería una función que suma dos valores:</a:t>
            </a:r>
            <a:endParaRPr lang="es-MX" sz="5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597" y="7124036"/>
            <a:ext cx="16605669" cy="499255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8565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ctr" anchorCtr="0">
            <a:noAutofit/>
          </a:bodyPr>
          <a:lstStyle/>
          <a:p>
            <a:pPr lvl="0">
              <a:buSzPts val="3200"/>
            </a:pPr>
            <a:r>
              <a:rPr lang="es-PE" dirty="0">
                <a:solidFill>
                  <a:schemeClr val="bg1"/>
                </a:solidFill>
              </a:rPr>
              <a:t>Funciones de usuario </a:t>
            </a:r>
            <a:r>
              <a:rPr lang="es-PE" dirty="0" smtClean="0">
                <a:solidFill>
                  <a:schemeClr val="bg1"/>
                </a:solidFill>
              </a:rPr>
              <a:t>devolviendo un valor (Retorno)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0" y="2922016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t" anchorCtr="0">
            <a:noAutofit/>
          </a:bodyPr>
          <a:lstStyle/>
          <a:p>
            <a:pPr lvl="0" algn="just"/>
            <a:r>
              <a:rPr lang="es-MX" sz="5200" dirty="0">
                <a:solidFill>
                  <a:schemeClr val="bg1"/>
                </a:solidFill>
                <a:latin typeface="+mj-lt"/>
              </a:rPr>
              <a:t>La directiva </a:t>
            </a:r>
            <a:r>
              <a:rPr lang="es-MX" sz="5200" b="1" dirty="0" err="1">
                <a:solidFill>
                  <a:schemeClr val="bg1"/>
                </a:solidFill>
                <a:latin typeface="+mj-lt"/>
              </a:rPr>
              <a:t>return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 puede estar en cualquier lugar de la función. Cuando la ejecución lo alcanza, la función se detiene y el valor se devuelve al código de llamada (asignado al </a:t>
            </a:r>
            <a:r>
              <a:rPr lang="es-MX" sz="5200" dirty="0" err="1">
                <a:solidFill>
                  <a:schemeClr val="bg1"/>
                </a:solidFill>
                <a:latin typeface="+mj-lt"/>
              </a:rPr>
              <a:t>result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 anterior).</a:t>
            </a:r>
          </a:p>
          <a:p>
            <a:pPr lvl="0" algn="just"/>
            <a:r>
              <a:rPr lang="es-MX" sz="5200" dirty="0">
                <a:solidFill>
                  <a:schemeClr val="bg1"/>
                </a:solidFill>
                <a:latin typeface="+mj-lt"/>
              </a:rPr>
              <a:t>Puede haber muchos casos de </a:t>
            </a:r>
            <a:r>
              <a:rPr lang="es-MX" sz="5200" b="1" dirty="0" err="1">
                <a:solidFill>
                  <a:schemeClr val="bg1"/>
                </a:solidFill>
                <a:latin typeface="+mj-lt"/>
              </a:rPr>
              <a:t>return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 en una sola función. Por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ejemplo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:</a:t>
            </a:r>
            <a:endParaRPr lang="es-MX" sz="5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520" y="7374487"/>
            <a:ext cx="10255627" cy="545595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3621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UTULO"/>
          <p:cNvSpPr txBox="1">
            <a:spLocks noGrp="1"/>
          </p:cNvSpPr>
          <p:nvPr>
            <p:ph type="title"/>
          </p:nvPr>
        </p:nvSpPr>
        <p:spPr>
          <a:xfrm>
            <a:off x="1200250" y="10165726"/>
            <a:ext cx="21971000" cy="143316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PE" sz="6000" dirty="0" smtClean="0"/>
              <a:t>DESARROLLO DE ENTORNOS WEB</a:t>
            </a:r>
            <a:endParaRPr sz="6000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54A993B-ED33-430F-A814-C1CBF4B14A2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s-PE" smtClean="0"/>
              <a:t>12</a:t>
            </a:fld>
            <a:endParaRPr lang="es-PE"/>
          </a:p>
        </p:txBody>
      </p:sp>
      <p:sp>
        <p:nvSpPr>
          <p:cNvPr id="5" name="TUTULO">
            <a:extLst>
              <a:ext uri="{FF2B5EF4-FFF2-40B4-BE49-F238E27FC236}">
                <a16:creationId xmlns:a16="http://schemas.microsoft.com/office/drawing/2014/main" id="{2FAB8178-8F75-4B6F-AB4B-AD7B306CA5D6}"/>
              </a:ext>
            </a:extLst>
          </p:cNvPr>
          <p:cNvSpPr txBox="1">
            <a:spLocks/>
          </p:cNvSpPr>
          <p:nvPr/>
        </p:nvSpPr>
        <p:spPr>
          <a:xfrm>
            <a:off x="1200249" y="11155973"/>
            <a:ext cx="21305789" cy="1433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Autofit/>
          </a:bodyPr>
          <a:lstStyle>
            <a:lvl1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hangingPunct="1"/>
            <a:r>
              <a:rPr lang="es-PE" sz="6000" dirty="0" smtClean="0">
                <a:solidFill>
                  <a:schemeClr val="bg1"/>
                </a:solidFill>
              </a:rPr>
              <a:t>INTRODUCCION A JAVASCRIPT – Objetos de JS</a:t>
            </a:r>
            <a:endParaRPr lang="es-PE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59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72d453eb4_1_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ctr" anchorCtr="0">
            <a:noAutofit/>
          </a:bodyPr>
          <a:lstStyle/>
          <a:p>
            <a:pPr>
              <a:lnSpc>
                <a:spcPct val="90000"/>
              </a:lnSpc>
              <a:buClr>
                <a:schemeClr val="lt1"/>
              </a:buClr>
              <a:buSzPts val="3200"/>
            </a:pPr>
            <a:r>
              <a:rPr lang="es-PE">
                <a:solidFill>
                  <a:schemeClr val="bg1"/>
                </a:solidFill>
              </a:rPr>
              <a:t>Contenidos o temas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80" name="Google Shape;80;g1372d453eb4_1_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t" anchorCtr="0">
            <a:normAutofit/>
          </a:bodyPr>
          <a:lstStyle/>
          <a:p>
            <a:pPr>
              <a:lnSpc>
                <a:spcPct val="115000"/>
              </a:lnSpc>
            </a:pPr>
            <a:r>
              <a:rPr lang="es-PE" dirty="0" smtClean="0">
                <a:solidFill>
                  <a:schemeClr val="bg1"/>
                </a:solidFill>
                <a:latin typeface="+mj-lt"/>
              </a:rPr>
              <a:t>Objeto String</a:t>
            </a:r>
            <a:endParaRPr lang="es-PE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15000"/>
              </a:lnSpc>
            </a:pPr>
            <a:r>
              <a:rPr lang="es-PE" dirty="0" smtClean="0">
                <a:solidFill>
                  <a:schemeClr val="bg1"/>
                </a:solidFill>
                <a:latin typeface="+mj-lt"/>
              </a:rPr>
              <a:t>Objeto Date</a:t>
            </a:r>
            <a:endParaRPr lang="es-PE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15000"/>
              </a:lnSpc>
            </a:pPr>
            <a:r>
              <a:rPr lang="es-ES" dirty="0" smtClean="0">
                <a:solidFill>
                  <a:schemeClr val="bg1"/>
                </a:solidFill>
                <a:latin typeface="+mj-lt"/>
              </a:rPr>
              <a:t>Objeto </a:t>
            </a:r>
            <a:r>
              <a:rPr lang="es-ES" dirty="0" err="1" smtClean="0">
                <a:solidFill>
                  <a:schemeClr val="bg1"/>
                </a:solidFill>
                <a:latin typeface="+mj-lt"/>
              </a:rPr>
              <a:t>Math</a:t>
            </a:r>
            <a:endParaRPr lang="es-ES" dirty="0" smtClean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108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ctr" anchorCtr="0">
            <a:noAutofit/>
          </a:bodyPr>
          <a:lstStyle/>
          <a:p>
            <a:pPr>
              <a:lnSpc>
                <a:spcPct val="90000"/>
              </a:lnSpc>
              <a:buClr>
                <a:schemeClr val="lt1"/>
              </a:buClr>
              <a:buSzPts val="3200"/>
            </a:pPr>
            <a:r>
              <a:rPr lang="es-PE" dirty="0" smtClean="0">
                <a:solidFill>
                  <a:schemeClr val="bg1"/>
                </a:solidFill>
              </a:rPr>
              <a:t>Objeto String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1000023" y="2512663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t" anchorCtr="0">
            <a:normAutofit/>
          </a:bodyPr>
          <a:lstStyle/>
          <a:p>
            <a:pPr lvl="0" algn="just"/>
            <a:r>
              <a:rPr lang="es-MX" sz="5200" dirty="0">
                <a:solidFill>
                  <a:schemeClr val="bg1"/>
                </a:solidFill>
                <a:latin typeface="+mj-lt"/>
              </a:rPr>
              <a:t>El objeto String se utiliza para representar y manipular una secuencia de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caracteres.</a:t>
            </a:r>
          </a:p>
          <a:p>
            <a:pPr lvl="0" algn="just"/>
            <a:r>
              <a:rPr lang="es-MX" sz="5200" dirty="0">
                <a:solidFill>
                  <a:schemeClr val="bg1"/>
                </a:solidFill>
                <a:latin typeface="+mj-lt"/>
              </a:rPr>
              <a:t>Las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cadenas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 son útiles para almacenar datos que se pueden representar en forma de texto. Algunas de las operaciones más utilizadas en cadenas son verificar su </a:t>
            </a:r>
            <a:r>
              <a:rPr lang="es-MX" sz="5200" i="1" dirty="0" err="1">
                <a:solidFill>
                  <a:schemeClr val="bg1"/>
                </a:solidFill>
                <a:latin typeface="+mj-lt"/>
              </a:rPr>
              <a:t>length</a:t>
            </a:r>
            <a:r>
              <a:rPr lang="es-MX" sz="5200" i="1" dirty="0">
                <a:solidFill>
                  <a:schemeClr val="bg1"/>
                </a:solidFill>
                <a:latin typeface="+mj-lt"/>
              </a:rPr>
              <a:t>, 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para construirlas y concatenarlas usando operadores de cadena + y +=, verificando la existencia o ubicación de </a:t>
            </a:r>
            <a:r>
              <a:rPr lang="es-MX" sz="5200" dirty="0" err="1">
                <a:solidFill>
                  <a:schemeClr val="bg1"/>
                </a:solidFill>
                <a:latin typeface="+mj-lt"/>
              </a:rPr>
              <a:t>subcadenas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 con </a:t>
            </a:r>
            <a:r>
              <a:rPr lang="es-MX" sz="5200" i="1" dirty="0" err="1">
                <a:solidFill>
                  <a:schemeClr val="bg1"/>
                </a:solidFill>
                <a:latin typeface="+mj-lt"/>
              </a:rPr>
              <a:t>indexOf</a:t>
            </a:r>
            <a:r>
              <a:rPr lang="es-MX" sz="5200" i="1" dirty="0">
                <a:solidFill>
                  <a:schemeClr val="bg1"/>
                </a:solidFill>
                <a:latin typeface="+mj-lt"/>
              </a:rPr>
              <a:t>() 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o extraer </a:t>
            </a:r>
            <a:r>
              <a:rPr lang="es-MX" sz="5200" dirty="0" err="1">
                <a:solidFill>
                  <a:schemeClr val="bg1"/>
                </a:solidFill>
                <a:latin typeface="+mj-lt"/>
              </a:rPr>
              <a:t>subcadenas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 con el método </a:t>
            </a:r>
            <a:r>
              <a:rPr lang="es-MX" sz="5200" i="1" dirty="0" err="1">
                <a:solidFill>
                  <a:schemeClr val="bg1"/>
                </a:solidFill>
                <a:latin typeface="+mj-lt"/>
              </a:rPr>
              <a:t>substring</a:t>
            </a:r>
            <a:r>
              <a:rPr lang="es-MX" sz="5200" i="1" dirty="0">
                <a:solidFill>
                  <a:schemeClr val="bg1"/>
                </a:solidFill>
                <a:latin typeface="+mj-lt"/>
              </a:rPr>
              <a:t>().</a:t>
            </a:r>
            <a:endParaRPr sz="5200" i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l="26242" r="24788"/>
          <a:stretch/>
        </p:blipFill>
        <p:spPr>
          <a:xfrm>
            <a:off x="10932478" y="10260532"/>
            <a:ext cx="2519045" cy="288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75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ctr" anchorCtr="0">
            <a:noAutofit/>
          </a:bodyPr>
          <a:lstStyle/>
          <a:p>
            <a:pPr>
              <a:lnSpc>
                <a:spcPct val="90000"/>
              </a:lnSpc>
              <a:buClr>
                <a:schemeClr val="lt1"/>
              </a:buClr>
              <a:buSzPts val="3200"/>
            </a:pPr>
            <a:r>
              <a:rPr lang="es-PE" dirty="0" smtClean="0">
                <a:solidFill>
                  <a:schemeClr val="bg1"/>
                </a:solidFill>
              </a:rPr>
              <a:t>Objeto String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1206500" y="2461258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t" anchorCtr="0">
            <a:normAutofit/>
          </a:bodyPr>
          <a:lstStyle/>
          <a:p>
            <a:pPr lvl="0" algn="just"/>
            <a:r>
              <a:rPr lang="es-MX" sz="5200" dirty="0">
                <a:solidFill>
                  <a:schemeClr val="bg1"/>
                </a:solidFill>
                <a:latin typeface="+mj-lt"/>
              </a:rPr>
              <a:t>Las cadenas se pueden crear como primitivas, a partir de cadena literales o como objetos, usando el constructor String():</a:t>
            </a:r>
            <a:endParaRPr sz="52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857" y="5133202"/>
            <a:ext cx="13750291" cy="29121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6854" y="8568126"/>
            <a:ext cx="13750293" cy="173248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5"/>
          <a:srcRect l="26242" r="24788"/>
          <a:stretch/>
        </p:blipFill>
        <p:spPr>
          <a:xfrm>
            <a:off x="19842296" y="7497132"/>
            <a:ext cx="2519045" cy="288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26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ctr" anchorCtr="0">
            <a:noAutofit/>
          </a:bodyPr>
          <a:lstStyle/>
          <a:p>
            <a:pPr lvl="0">
              <a:buSzPts val="3200"/>
            </a:pPr>
            <a:r>
              <a:rPr lang="es-PE" dirty="0" smtClean="0">
                <a:solidFill>
                  <a:schemeClr val="bg1"/>
                </a:solidFill>
              </a:rPr>
              <a:t>Propiedades del Objeto String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2" name="Google Shape;90;p3"/>
          <p:cNvSpPr txBox="1">
            <a:spLocks noGrp="1"/>
          </p:cNvSpPr>
          <p:nvPr>
            <p:ph type="body" idx="1"/>
          </p:nvPr>
        </p:nvSpPr>
        <p:spPr>
          <a:xfrm>
            <a:off x="1206500" y="2512663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t" anchorCtr="0">
            <a:normAutofit/>
          </a:bodyPr>
          <a:lstStyle/>
          <a:p>
            <a:pPr marL="0" indent="0" algn="just">
              <a:buNone/>
            </a:pPr>
            <a:r>
              <a:rPr lang="es-MX" sz="5200" dirty="0">
                <a:solidFill>
                  <a:schemeClr val="bg1"/>
                </a:solidFill>
                <a:latin typeface="+mj-lt"/>
              </a:rPr>
              <a:t>La clase String sólo tiene una propiedad: </a:t>
            </a:r>
            <a:r>
              <a:rPr lang="es-MX" sz="5200" b="1" dirty="0" err="1">
                <a:solidFill>
                  <a:schemeClr val="bg1"/>
                </a:solidFill>
                <a:latin typeface="+mj-lt"/>
              </a:rPr>
              <a:t>length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, que guarda el número de caracteres del String.</a:t>
            </a:r>
            <a:endParaRPr sz="52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582" y="6122144"/>
            <a:ext cx="13230837" cy="218398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4"/>
          <a:srcRect l="26242" r="24788"/>
          <a:stretch/>
        </p:blipFill>
        <p:spPr>
          <a:xfrm>
            <a:off x="10841414" y="8979911"/>
            <a:ext cx="2519045" cy="288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13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Métodos del Objeto String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11" name="Google Shape;90;p3"/>
          <p:cNvSpPr txBox="1">
            <a:spLocks noGrp="1"/>
          </p:cNvSpPr>
          <p:nvPr>
            <p:ph type="body" idx="1"/>
          </p:nvPr>
        </p:nvSpPr>
        <p:spPr>
          <a:xfrm>
            <a:off x="1206500" y="2512663"/>
            <a:ext cx="21971000" cy="753943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t" anchorCtr="0">
            <a:normAutofit/>
          </a:bodyPr>
          <a:lstStyle/>
          <a:p>
            <a:pPr marL="0" indent="0" algn="just">
              <a:buNone/>
            </a:pPr>
            <a:r>
              <a:rPr lang="es-MX" sz="5200" dirty="0">
                <a:solidFill>
                  <a:schemeClr val="bg1"/>
                </a:solidFill>
                <a:latin typeface="+mj-lt"/>
              </a:rPr>
              <a:t>Los objetos de la clase String tienen una buena cantidad de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métodos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, para realizar lo siguiente:</a:t>
            </a:r>
            <a:endParaRPr sz="52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1850" y="4139620"/>
            <a:ext cx="11830917" cy="892566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8301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chemeClr val="bg1"/>
                </a:solidFill>
              </a:rPr>
              <a:t>Métodos del Objeto String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b="11846"/>
          <a:stretch/>
        </p:blipFill>
        <p:spPr>
          <a:xfrm>
            <a:off x="4928332" y="2787262"/>
            <a:ext cx="13212184" cy="952890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0438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chemeClr val="bg1"/>
                </a:solidFill>
              </a:rPr>
              <a:t>Métodos del Objeto String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097" y="2512663"/>
            <a:ext cx="13426426" cy="981110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323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72d453eb4_1_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ctr" anchorCtr="0">
            <a:noAutofit/>
          </a:bodyPr>
          <a:lstStyle/>
          <a:p>
            <a:pPr>
              <a:lnSpc>
                <a:spcPct val="90000"/>
              </a:lnSpc>
              <a:buClr>
                <a:schemeClr val="lt1"/>
              </a:buClr>
              <a:buSzPts val="3200"/>
            </a:pPr>
            <a:r>
              <a:rPr lang="es-PE">
                <a:solidFill>
                  <a:schemeClr val="bg1"/>
                </a:solidFill>
              </a:rPr>
              <a:t>Contenidos o temas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80" name="Google Shape;80;g1372d453eb4_1_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t" anchorCtr="0">
            <a:normAutofit/>
          </a:bodyPr>
          <a:lstStyle/>
          <a:p>
            <a:pPr indent="-685809">
              <a:lnSpc>
                <a:spcPct val="115000"/>
              </a:lnSpc>
              <a:spcBef>
                <a:spcPts val="2000"/>
              </a:spcBef>
              <a:buSzPts val="1800"/>
              <a:buFont typeface="Arial"/>
              <a:buChar char="•"/>
            </a:pPr>
            <a:r>
              <a:rPr lang="es-PE" dirty="0" smtClean="0">
                <a:solidFill>
                  <a:schemeClr val="bg1"/>
                </a:solidFill>
                <a:latin typeface="+mj-lt"/>
                <a:ea typeface="Arial"/>
                <a:cs typeface="Arial"/>
                <a:sym typeface="Arial"/>
              </a:rPr>
              <a:t>Creación de funciones de usuario</a:t>
            </a:r>
          </a:p>
          <a:p>
            <a:pPr>
              <a:lnSpc>
                <a:spcPct val="115000"/>
              </a:lnSpc>
            </a:pPr>
            <a:r>
              <a:rPr lang="es-ES" dirty="0">
                <a:solidFill>
                  <a:schemeClr val="bg1"/>
                </a:solidFill>
                <a:latin typeface="+mj-lt"/>
              </a:rPr>
              <a:t>Funciones con y sin parámetros</a:t>
            </a:r>
            <a:endParaRPr lang="es-PE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15000"/>
              </a:lnSpc>
            </a:pPr>
            <a:r>
              <a:rPr lang="es-ES" dirty="0">
                <a:solidFill>
                  <a:schemeClr val="bg1"/>
                </a:solidFill>
                <a:latin typeface="+mj-lt"/>
              </a:rPr>
              <a:t>Llamada de funciones</a:t>
            </a:r>
            <a:endParaRPr lang="es-PE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15000"/>
              </a:lnSpc>
            </a:pPr>
            <a:r>
              <a:rPr lang="es-ES" dirty="0">
                <a:solidFill>
                  <a:schemeClr val="bg1"/>
                </a:solidFill>
                <a:latin typeface="+mj-lt"/>
              </a:rPr>
              <a:t>Valor de retorno de una </a:t>
            </a:r>
            <a:r>
              <a:rPr lang="es-ES" dirty="0" smtClean="0">
                <a:solidFill>
                  <a:schemeClr val="bg1"/>
                </a:solidFill>
                <a:latin typeface="+mj-lt"/>
              </a:rPr>
              <a:t>función</a:t>
            </a:r>
            <a:endParaRPr lang="es-PE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742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Objeto Date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dirty="0">
                <a:solidFill>
                  <a:schemeClr val="bg1"/>
                </a:solidFill>
              </a:rPr>
              <a:t>Los </a:t>
            </a:r>
            <a:r>
              <a:rPr lang="es-MX" b="1" dirty="0">
                <a:solidFill>
                  <a:schemeClr val="bg1"/>
                </a:solidFill>
              </a:rPr>
              <a:t>objetos Date </a:t>
            </a:r>
            <a:r>
              <a:rPr lang="es-MX" dirty="0">
                <a:solidFill>
                  <a:schemeClr val="bg1"/>
                </a:solidFill>
              </a:rPr>
              <a:t>representan en JavaScript un momento fijo en el </a:t>
            </a:r>
            <a:r>
              <a:rPr lang="es-MX" b="1" dirty="0">
                <a:solidFill>
                  <a:schemeClr val="bg1"/>
                </a:solidFill>
              </a:rPr>
              <a:t>tiempo </a:t>
            </a:r>
            <a:r>
              <a:rPr lang="es-MX" dirty="0">
                <a:solidFill>
                  <a:schemeClr val="bg1"/>
                </a:solidFill>
              </a:rPr>
              <a:t>en un formato independiente. El objeto Date contiene un Number que representa los milisegundos transcurridos desde el 1 de Enero de 1970 UTC</a:t>
            </a:r>
            <a:r>
              <a:rPr lang="es-MX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es-MX" dirty="0">
                <a:solidFill>
                  <a:schemeClr val="bg1"/>
                </a:solidFill>
              </a:rPr>
              <a:t>Para crear un nuevo objeto Date se lo </a:t>
            </a:r>
            <a:r>
              <a:rPr lang="es-MX" b="1" dirty="0">
                <a:solidFill>
                  <a:schemeClr val="bg1"/>
                </a:solidFill>
              </a:rPr>
              <a:t>instancia</a:t>
            </a:r>
            <a:r>
              <a:rPr lang="es-MX" dirty="0">
                <a:solidFill>
                  <a:schemeClr val="bg1"/>
                </a:solidFill>
              </a:rPr>
              <a:t> con </a:t>
            </a:r>
            <a:r>
              <a:rPr lang="es-MX" b="1" dirty="0">
                <a:solidFill>
                  <a:schemeClr val="bg1"/>
                </a:solidFill>
              </a:rPr>
              <a:t>new Date</a:t>
            </a:r>
            <a:r>
              <a:rPr lang="es-MX" b="1" dirty="0" smtClean="0">
                <a:solidFill>
                  <a:schemeClr val="bg1"/>
                </a:solidFill>
              </a:rPr>
              <a:t>()</a:t>
            </a:r>
            <a:endParaRPr lang="es-PE" b="1" dirty="0">
              <a:solidFill>
                <a:schemeClr val="bg1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/>
          <a:srcRect l="26242" r="24788"/>
          <a:stretch/>
        </p:blipFill>
        <p:spPr>
          <a:xfrm>
            <a:off x="10839219" y="8886175"/>
            <a:ext cx="2519045" cy="288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8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Objeto Date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06500" y="2414121"/>
            <a:ext cx="21971000" cy="8256012"/>
          </a:xfrm>
        </p:spPr>
        <p:txBody>
          <a:bodyPr>
            <a:normAutofit/>
          </a:bodyPr>
          <a:lstStyle/>
          <a:p>
            <a:pPr algn="just"/>
            <a:r>
              <a:rPr lang="es-MX" sz="5200" dirty="0">
                <a:solidFill>
                  <a:schemeClr val="bg1"/>
                </a:solidFill>
                <a:latin typeface="+mj-lt"/>
              </a:rPr>
              <a:t>Sin argumentos, crea un objeto Date para la fecha y la hora actuales:</a:t>
            </a:r>
          </a:p>
          <a:p>
            <a:pPr algn="just"/>
            <a:endParaRPr lang="es-MX" sz="5200" dirty="0">
              <a:solidFill>
                <a:schemeClr val="bg1"/>
              </a:solidFill>
              <a:latin typeface="+mj-lt"/>
            </a:endParaRPr>
          </a:p>
          <a:p>
            <a:pPr algn="just"/>
            <a:endParaRPr lang="es-MX" sz="5200" dirty="0">
              <a:solidFill>
                <a:schemeClr val="bg1"/>
              </a:solidFill>
              <a:latin typeface="+mj-lt"/>
            </a:endParaRPr>
          </a:p>
          <a:p>
            <a:pPr algn="just"/>
            <a:r>
              <a:rPr lang="es-MX" sz="5200" dirty="0">
                <a:solidFill>
                  <a:schemeClr val="bg1"/>
                </a:solidFill>
                <a:latin typeface="+mj-lt"/>
              </a:rPr>
              <a:t>Si se pasa un único argumento, y es de tipo </a:t>
            </a:r>
            <a:r>
              <a:rPr lang="es-MX" sz="5200" dirty="0" err="1">
                <a:solidFill>
                  <a:schemeClr val="bg1"/>
                </a:solidFill>
                <a:latin typeface="+mj-lt"/>
              </a:rPr>
              <a:t>string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, entonces es analizado y convertido a fecha automáticamente.</a:t>
            </a:r>
            <a:endParaRPr lang="es-PE" sz="52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377" y="4090000"/>
            <a:ext cx="16292083" cy="172346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094" y="8143179"/>
            <a:ext cx="12840629" cy="160168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4"/>
          <a:srcRect l="26242" r="24788"/>
          <a:stretch/>
        </p:blipFill>
        <p:spPr>
          <a:xfrm>
            <a:off x="18693939" y="8197041"/>
            <a:ext cx="2519045" cy="288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70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Métodos del Objeto Date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06500" y="2512663"/>
            <a:ext cx="21971000" cy="82560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6400" dirty="0">
                <a:solidFill>
                  <a:schemeClr val="bg1"/>
                </a:solidFill>
              </a:rPr>
              <a:t>Los objetos de la clase Date no tienen propiedades pero si </a:t>
            </a:r>
            <a:r>
              <a:rPr lang="es-MX" sz="6400" b="1" dirty="0">
                <a:solidFill>
                  <a:schemeClr val="bg1"/>
                </a:solidFill>
              </a:rPr>
              <a:t>métodos</a:t>
            </a:r>
            <a:r>
              <a:rPr lang="es-MX" sz="6400" dirty="0">
                <a:solidFill>
                  <a:schemeClr val="bg1"/>
                </a:solidFill>
              </a:rPr>
              <a:t>:</a:t>
            </a:r>
            <a:endParaRPr lang="es-PE" sz="6400" dirty="0">
              <a:solidFill>
                <a:schemeClr val="bg1"/>
              </a:solidFill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938189"/>
              </p:ext>
            </p:extLst>
          </p:nvPr>
        </p:nvGraphicFramePr>
        <p:xfrm>
          <a:off x="4064000" y="5027831"/>
          <a:ext cx="16256000" cy="774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551481753"/>
                    </a:ext>
                  </a:extLst>
                </a:gridCol>
                <a:gridCol w="8128000">
                  <a:extLst>
                    <a:ext uri="{9D8B030D-6E8A-4147-A177-3AD203B41FA5}">
                      <a16:colId xmlns:a16="http://schemas.microsoft.com/office/drawing/2014/main" val="4210528395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s-PE" sz="3200" b="1" dirty="0" smtClean="0">
                          <a:solidFill>
                            <a:schemeClr val="bg1"/>
                          </a:solidFill>
                        </a:rPr>
                        <a:t>MÉTODOS</a:t>
                      </a:r>
                      <a:endParaRPr lang="es-PE" sz="32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82880" marR="182880" marT="91440" marB="9144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200" b="1" dirty="0" smtClean="0">
                          <a:solidFill>
                            <a:schemeClr val="bg1"/>
                          </a:solidFill>
                        </a:rPr>
                        <a:t>QUÉ HACE</a:t>
                      </a:r>
                      <a:endParaRPr lang="es-PE" sz="32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82880" marR="182880" marT="91440" marB="9144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368274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3200" u="none" strike="noStrike" cap="none" dirty="0" err="1" smtClean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getDate</a:t>
                      </a:r>
                      <a:r>
                        <a:rPr lang="es-PE" sz="3200" u="none" strike="noStrike" cap="none" dirty="0" smtClean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()</a:t>
                      </a:r>
                      <a:endParaRPr lang="es-PE" sz="3200" b="0" i="0" u="none" strike="noStrike" cap="none" dirty="0" smtClean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3200" u="none" strike="noStrike" cap="none" dirty="0" smtClean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Devuelve el día del mes.</a:t>
                      </a:r>
                      <a:endParaRPr lang="es-PE" sz="3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1360543423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3200" u="none" strike="noStrike" cap="none" dirty="0" err="1" smtClean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getDay</a:t>
                      </a:r>
                      <a:r>
                        <a:rPr lang="es-PE" sz="3200" u="none" strike="noStrike" cap="none" dirty="0" smtClean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()</a:t>
                      </a:r>
                      <a:endParaRPr lang="es-PE" sz="3200" b="0" i="0" u="none" strike="noStrike" cap="none" dirty="0" smtClean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3200" u="none" strike="noStrike" cap="none" dirty="0" smtClean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Devuelve el día de la semana.</a:t>
                      </a:r>
                      <a:endParaRPr lang="es-PE" sz="3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2039995787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3200" u="none" strike="noStrike" cap="none" dirty="0" err="1" smtClean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getHours</a:t>
                      </a:r>
                      <a:r>
                        <a:rPr lang="es-PE" sz="3200" u="none" strike="noStrike" cap="none" dirty="0" smtClean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()</a:t>
                      </a:r>
                      <a:endParaRPr lang="es-PE" sz="3200" b="0" i="0" u="none" strike="noStrike" cap="none" dirty="0" smtClean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3200" u="none" strike="noStrike" cap="none" dirty="0" smtClean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Retorna la hora.</a:t>
                      </a:r>
                      <a:endParaRPr lang="es-PE" sz="3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1160784974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3200" u="none" strike="noStrike" cap="none" dirty="0" err="1" smtClean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getMinutes</a:t>
                      </a:r>
                      <a:r>
                        <a:rPr lang="es-PE" sz="3200" u="none" strike="noStrike" cap="none" dirty="0" smtClean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()</a:t>
                      </a:r>
                      <a:endParaRPr lang="es-PE" sz="3200" b="0" i="0" u="none" strike="noStrike" cap="none" dirty="0" smtClean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3200" u="none" strike="noStrike" cap="none" dirty="0" smtClean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Devuelve los minutos.</a:t>
                      </a:r>
                      <a:endParaRPr lang="es-PE" sz="3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3892368687"/>
                  </a:ext>
                </a:extLst>
              </a:tr>
              <a:tr h="1158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3200" u="none" strike="noStrike" cap="none" dirty="0" err="1" smtClean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getMonth</a:t>
                      </a:r>
                      <a:r>
                        <a:rPr lang="es-PE" sz="3200" u="none" strike="noStrike" cap="none" dirty="0" smtClean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()</a:t>
                      </a:r>
                      <a:endParaRPr lang="es-PE" sz="3200" b="0" i="0" u="none" strike="noStrike" cap="none" dirty="0" smtClean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3200" u="none" strike="noStrike" cap="none" dirty="0" smtClean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Devuelve el mes (atención al mes que empieza por 0).</a:t>
                      </a:r>
                      <a:endParaRPr lang="es-PE" sz="3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2515326334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3200" u="none" strike="noStrike" cap="none" dirty="0" err="1" smtClean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getSeconds</a:t>
                      </a:r>
                      <a:r>
                        <a:rPr lang="es-PE" sz="3200" u="none" strike="noStrike" cap="none" dirty="0" smtClean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()</a:t>
                      </a:r>
                      <a:endParaRPr lang="es-PE" sz="3200" b="0" i="0" u="none" strike="noStrike" cap="none" dirty="0" smtClean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3200" u="none" strike="noStrike" cap="none" dirty="0" smtClean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Devuelve los segundos.</a:t>
                      </a:r>
                      <a:endParaRPr lang="es-PE" sz="3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2956924687"/>
                  </a:ext>
                </a:extLst>
              </a:tr>
              <a:tr h="2133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3200" u="none" strike="noStrike" cap="none" dirty="0" err="1" smtClean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getTime</a:t>
                      </a:r>
                      <a:r>
                        <a:rPr lang="es-PE" sz="3200" u="none" strike="noStrike" cap="none" dirty="0" smtClean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()</a:t>
                      </a:r>
                      <a:endParaRPr lang="es-PE" sz="3200" b="0" i="0" u="none" strike="noStrike" cap="none" dirty="0" smtClean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3200" u="none" strike="noStrike" cap="none" dirty="0" smtClean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Devuelve los milisegundos transcurridos entre el día 1 de enero de 1970 y la fecha correspondiente al objeto al que se le pasa el mensaje.</a:t>
                      </a:r>
                      <a:endParaRPr lang="es-PE" sz="3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1455802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27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chemeClr val="bg1"/>
                </a:solidFill>
              </a:rPr>
              <a:t>Métodos del Objeto Date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06500" y="2744169"/>
            <a:ext cx="21971000" cy="8256012"/>
          </a:xfrm>
        </p:spPr>
        <p:txBody>
          <a:bodyPr/>
          <a:lstStyle/>
          <a:p>
            <a:pPr marL="0" indent="0">
              <a:buNone/>
            </a:pPr>
            <a:r>
              <a:rPr lang="es-MX" dirty="0">
                <a:solidFill>
                  <a:schemeClr val="bg1"/>
                </a:solidFill>
              </a:rPr>
              <a:t>Los objetos de la clase Date no tienen propiedades pero si </a:t>
            </a:r>
            <a:r>
              <a:rPr lang="es-MX" dirty="0" smtClean="0">
                <a:solidFill>
                  <a:schemeClr val="bg1"/>
                </a:solidFill>
              </a:rPr>
              <a:t>métodos:</a:t>
            </a:r>
            <a:endParaRPr lang="es-PE" dirty="0">
              <a:solidFill>
                <a:schemeClr val="bg1"/>
              </a:solidFill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289281"/>
              </p:ext>
            </p:extLst>
          </p:nvPr>
        </p:nvGraphicFramePr>
        <p:xfrm>
          <a:off x="2559664" y="3621071"/>
          <a:ext cx="19769394" cy="864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67794">
                  <a:extLst>
                    <a:ext uri="{9D8B030D-6E8A-4147-A177-3AD203B41FA5}">
                      <a16:colId xmlns:a16="http://schemas.microsoft.com/office/drawing/2014/main" val="1551481753"/>
                    </a:ext>
                  </a:extLst>
                </a:gridCol>
                <a:gridCol w="12801600">
                  <a:extLst>
                    <a:ext uri="{9D8B030D-6E8A-4147-A177-3AD203B41FA5}">
                      <a16:colId xmlns:a16="http://schemas.microsoft.com/office/drawing/2014/main" val="4210528395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s-PE" sz="3200" b="1" dirty="0" smtClean="0">
                          <a:solidFill>
                            <a:schemeClr val="bg1"/>
                          </a:solidFill>
                        </a:rPr>
                        <a:t>MÉTODOS</a:t>
                      </a:r>
                      <a:endParaRPr lang="es-PE" sz="32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82880" marR="182880" marT="91440" marB="9144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200" b="1" dirty="0" smtClean="0">
                          <a:solidFill>
                            <a:schemeClr val="bg1"/>
                          </a:solidFill>
                        </a:rPr>
                        <a:t>QUE HACE</a:t>
                      </a:r>
                      <a:endParaRPr lang="es-PE" sz="32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82880" marR="182880" marT="91440" marB="9144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368274"/>
                  </a:ext>
                </a:extLst>
              </a:tr>
              <a:tr h="2133600">
                <a:tc>
                  <a:txBody>
                    <a:bodyPr/>
                    <a:lstStyle/>
                    <a:p>
                      <a:r>
                        <a:rPr lang="es-PE" sz="3200" u="none" strike="noStrike" cap="none" dirty="0" err="1" smtClean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getFullYear</a:t>
                      </a:r>
                      <a:r>
                        <a:rPr lang="es-PE" sz="3200" u="none" strike="noStrike" cap="none" dirty="0" smtClean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()</a:t>
                      </a:r>
                      <a:endParaRPr lang="es-PE" sz="3200" b="0" i="0" u="none" strike="noStrike" cap="none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3200" u="none" strike="noStrike" cap="none" dirty="0" smtClean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Retorna el año con todos los dígitos. Usar este método para estar seguros de que funcionará todo bien en fechas posteriores al año 2000. </a:t>
                      </a:r>
                      <a:endParaRPr lang="es-PE" sz="3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1360543423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3200" u="none" strike="noStrike" cap="none" dirty="0" err="1" smtClean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setDate</a:t>
                      </a:r>
                      <a:r>
                        <a:rPr lang="es-PE" sz="3200" u="none" strike="noStrike" cap="none" dirty="0" smtClean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()</a:t>
                      </a:r>
                      <a:endParaRPr lang="es-PE" sz="3200" b="0" i="0" u="none" strike="noStrike" cap="none" dirty="0" smtClean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3200" u="none" strike="noStrike" cap="none" dirty="0" smtClean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Actualiza el día del mes.</a:t>
                      </a:r>
                      <a:endParaRPr lang="es-PE" sz="3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2039995787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3200" u="none" strike="noStrike" cap="none" dirty="0" err="1" smtClean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setHours</a:t>
                      </a:r>
                      <a:r>
                        <a:rPr lang="es-PE" sz="3200" u="none" strike="noStrike" cap="none" dirty="0" smtClean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()</a:t>
                      </a:r>
                      <a:endParaRPr lang="es-PE" sz="3200" b="0" i="0" u="none" strike="noStrike" cap="none" dirty="0" smtClean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3200" u="none" strike="noStrike" cap="none" dirty="0" smtClean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Actualiza la hora.</a:t>
                      </a:r>
                      <a:endParaRPr lang="es-PE" sz="3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1160784974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3200" u="none" strike="noStrike" cap="none" dirty="0" err="1" smtClean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setMinutes</a:t>
                      </a:r>
                      <a:r>
                        <a:rPr lang="es-PE" sz="3200" u="none" strike="noStrike" cap="none" dirty="0" smtClean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()</a:t>
                      </a:r>
                      <a:endParaRPr lang="es-PE" sz="3200" b="0" i="0" u="none" strike="noStrike" cap="none" dirty="0" smtClean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3200" u="none" strike="noStrike" cap="none" dirty="0" smtClean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Cambia los minutos.</a:t>
                      </a:r>
                      <a:endParaRPr lang="es-PE" sz="3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3892368687"/>
                  </a:ext>
                </a:extLst>
              </a:tr>
              <a:tr h="1158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3200" u="none" strike="noStrike" cap="none" dirty="0" err="1" smtClean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setMonth</a:t>
                      </a:r>
                      <a:r>
                        <a:rPr lang="es-PE" sz="3200" u="none" strike="noStrike" cap="none" dirty="0" smtClean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()</a:t>
                      </a:r>
                      <a:endParaRPr lang="es-PE" sz="3200" b="0" i="0" u="none" strike="noStrike" cap="none" dirty="0" smtClean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3200" u="none" strike="noStrike" cap="none" dirty="0" smtClean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Cambia el mes (atención al mes que empieza por 0).</a:t>
                      </a:r>
                      <a:endParaRPr lang="es-PE" sz="3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2515326334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3200" u="none" strike="noStrike" cap="none" dirty="0" err="1" smtClean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setSeconds</a:t>
                      </a:r>
                      <a:r>
                        <a:rPr lang="es-PE" sz="3200" u="none" strike="noStrike" cap="none" dirty="0" smtClean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()</a:t>
                      </a:r>
                      <a:endParaRPr lang="es-PE" sz="3200" b="0" i="0" u="none" strike="noStrike" cap="none" dirty="0" smtClean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3200" u="none" strike="noStrike" cap="none" dirty="0" smtClean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Cambia los segundos.</a:t>
                      </a:r>
                      <a:endParaRPr lang="es-PE" sz="3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2956924687"/>
                  </a:ext>
                </a:extLst>
              </a:tr>
              <a:tr h="16459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3200" u="none" strike="noStrike" cap="none" dirty="0" err="1" smtClean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setTime</a:t>
                      </a:r>
                      <a:r>
                        <a:rPr lang="es-PE" sz="3200" u="none" strike="noStrike" cap="none" dirty="0" smtClean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()</a:t>
                      </a:r>
                      <a:endParaRPr lang="es-PE" sz="3200" b="0" i="0" u="none" strike="noStrike" cap="none" dirty="0" smtClean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3200" u="none" strike="noStrike" cap="none" dirty="0" smtClean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Actualiza la fecha completa. Recibe un número de milisegundos desde el 1 de enero de 1970.</a:t>
                      </a:r>
                      <a:endParaRPr lang="es-PE" sz="3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1455802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224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Objeto </a:t>
            </a:r>
            <a:r>
              <a:rPr lang="es-PE" dirty="0" err="1" smtClean="0">
                <a:solidFill>
                  <a:schemeClr val="bg1"/>
                </a:solidFill>
              </a:rPr>
              <a:t>Math</a:t>
            </a:r>
            <a:r>
              <a:rPr lang="es-PE" dirty="0" smtClean="0">
                <a:solidFill>
                  <a:schemeClr val="bg1"/>
                </a:solidFill>
              </a:rPr>
              <a:t> 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b="1" dirty="0">
                <a:solidFill>
                  <a:schemeClr val="bg1"/>
                </a:solidFill>
              </a:rPr>
              <a:t>Math</a:t>
            </a:r>
            <a:r>
              <a:rPr lang="es-MX" dirty="0">
                <a:solidFill>
                  <a:schemeClr val="bg1"/>
                </a:solidFill>
              </a:rPr>
              <a:t> es un objeto incorporado que tiene </a:t>
            </a:r>
            <a:r>
              <a:rPr lang="es-MX" b="1" dirty="0">
                <a:solidFill>
                  <a:schemeClr val="bg1"/>
                </a:solidFill>
              </a:rPr>
              <a:t>propiedades y métodos </a:t>
            </a:r>
            <a:r>
              <a:rPr lang="es-MX" dirty="0">
                <a:solidFill>
                  <a:schemeClr val="bg1"/>
                </a:solidFill>
              </a:rPr>
              <a:t>para constantes y funciones</a:t>
            </a:r>
            <a:r>
              <a:rPr lang="es-MX" b="1" dirty="0">
                <a:solidFill>
                  <a:schemeClr val="bg1"/>
                </a:solidFill>
              </a:rPr>
              <a:t> matemáticas</a:t>
            </a:r>
            <a:r>
              <a:rPr lang="es-MX" b="1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es-MX" dirty="0">
                <a:solidFill>
                  <a:schemeClr val="bg1"/>
                </a:solidFill>
              </a:rPr>
              <a:t>Math funciona con el tipo </a:t>
            </a:r>
            <a:r>
              <a:rPr lang="es-MX" b="1" dirty="0">
                <a:solidFill>
                  <a:schemeClr val="bg1"/>
                </a:solidFill>
              </a:rPr>
              <a:t>Number. </a:t>
            </a:r>
            <a:r>
              <a:rPr lang="es-MX" dirty="0">
                <a:solidFill>
                  <a:schemeClr val="bg1"/>
                </a:solidFill>
              </a:rPr>
              <a:t>No funciona con </a:t>
            </a:r>
            <a:r>
              <a:rPr lang="es-MX" dirty="0" err="1">
                <a:solidFill>
                  <a:schemeClr val="bg1"/>
                </a:solidFill>
              </a:rPr>
              <a:t>BigInt</a:t>
            </a:r>
            <a:r>
              <a:rPr lang="es-MX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es-MX" dirty="0">
                <a:solidFill>
                  <a:schemeClr val="bg1"/>
                </a:solidFill>
              </a:rPr>
              <a:t>A diferencia de los demás objetos globales, el objeto Math no se puede editar. Todas las propiedades y métodos de Math son </a:t>
            </a:r>
            <a:r>
              <a:rPr lang="es-MX" b="1" dirty="0">
                <a:solidFill>
                  <a:schemeClr val="bg1"/>
                </a:solidFill>
              </a:rPr>
              <a:t>estáticos.</a:t>
            </a:r>
            <a:endParaRPr lang="es-PE" b="1" dirty="0">
              <a:solidFill>
                <a:schemeClr val="bg1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/>
          <a:srcRect l="26242" r="24788"/>
          <a:stretch/>
        </p:blipFill>
        <p:spPr>
          <a:xfrm>
            <a:off x="10932478" y="9279295"/>
            <a:ext cx="2519045" cy="288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27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Propiedades del Objeto </a:t>
            </a:r>
            <a:r>
              <a:rPr lang="es-PE" dirty="0" err="1" smtClean="0">
                <a:solidFill>
                  <a:schemeClr val="bg1"/>
                </a:solidFill>
              </a:rPr>
              <a:t>Math</a:t>
            </a:r>
            <a:endParaRPr lang="es-PE" dirty="0">
              <a:solidFill>
                <a:schemeClr val="bg1"/>
              </a:solidFill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204298"/>
              </p:ext>
            </p:extLst>
          </p:nvPr>
        </p:nvGraphicFramePr>
        <p:xfrm>
          <a:off x="4009944" y="2628709"/>
          <a:ext cx="16256000" cy="667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551481753"/>
                    </a:ext>
                  </a:extLst>
                </a:gridCol>
                <a:gridCol w="8128000">
                  <a:extLst>
                    <a:ext uri="{9D8B030D-6E8A-4147-A177-3AD203B41FA5}">
                      <a16:colId xmlns:a16="http://schemas.microsoft.com/office/drawing/2014/main" val="4210528395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s-PE" sz="32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PROPIEDADES</a:t>
                      </a:r>
                      <a:endParaRPr lang="es-PE" sz="32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82880" marR="182880" marT="91440" marB="9144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200" b="1" dirty="0" smtClean="0">
                          <a:solidFill>
                            <a:schemeClr val="bg1"/>
                          </a:solidFill>
                        </a:rPr>
                        <a:t>QUE HACE</a:t>
                      </a:r>
                      <a:endParaRPr lang="es-PE" sz="32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82880" marR="182880" marT="91440" marB="9144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368274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r>
                        <a:rPr lang="es-PE" sz="3200" b="0" i="0" u="none" strike="noStrike" cap="none" dirty="0" err="1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Math.E</a:t>
                      </a:r>
                      <a:endParaRPr lang="es-PE" sz="3200" b="0" i="0" u="none" strike="noStrike" cap="none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3200" dirty="0" smtClean="0">
                          <a:solidFill>
                            <a:schemeClr val="bg1"/>
                          </a:solidFill>
                          <a:latin typeface="+mj-lt"/>
                        </a:rPr>
                        <a:t>Número de Euler</a:t>
                      </a:r>
                      <a:endParaRPr lang="es-PE" sz="3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1360543423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32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Math.LN2	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32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Equivalente a Math.log(2)</a:t>
                      </a:r>
                      <a:endParaRPr lang="es-PE" sz="3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2039995787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32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Math.LN10	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32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Equivalente a Math.log(10)</a:t>
                      </a:r>
                      <a:endParaRPr lang="es-PE" sz="3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1160784974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32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Math.LOG2E	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32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Equivalente a Math.log2(</a:t>
                      </a:r>
                      <a:r>
                        <a:rPr lang="es-PE" sz="3200" b="0" i="0" u="none" strike="noStrike" cap="none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Math.E</a:t>
                      </a:r>
                      <a:r>
                        <a:rPr lang="es-PE" sz="32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)</a:t>
                      </a:r>
                      <a:endParaRPr lang="es-PE" sz="3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3892368687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32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Math.LOG10E	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32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Equivalente a Math.log10(</a:t>
                      </a:r>
                      <a:r>
                        <a:rPr lang="es-PE" sz="3200" b="0" i="0" u="none" strike="noStrike" cap="none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Math.E</a:t>
                      </a:r>
                      <a:r>
                        <a:rPr lang="es-PE" sz="32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)</a:t>
                      </a:r>
                      <a:endParaRPr lang="es-PE" sz="3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2515326334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3200" b="0" i="0" u="none" strike="noStrike" cap="none" dirty="0" err="1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Math.PI</a:t>
                      </a:r>
                      <a:r>
                        <a:rPr lang="pt-BR" sz="32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	</a:t>
                      </a:r>
                      <a:endParaRPr lang="es-PE" sz="3200" b="0" i="0" u="none" strike="noStrike" cap="none" dirty="0" smtClean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32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Número PI o</a:t>
                      </a:r>
                      <a:r>
                        <a:rPr lang="pt-BR" sz="3200" b="0" i="0" u="none" strike="noStrike" cap="non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l-GR" sz="3200" dirty="0" smtClean="0">
                          <a:solidFill>
                            <a:schemeClr val="bg1"/>
                          </a:solidFill>
                          <a:latin typeface="+mj-lt"/>
                        </a:rPr>
                        <a:t>π</a:t>
                      </a:r>
                      <a:endParaRPr lang="es-PE" sz="3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2956924687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32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Math.SQRT1_2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32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Equivalente a </a:t>
                      </a:r>
                      <a:r>
                        <a:rPr lang="es-PE" sz="3200" b="0" i="0" u="none" strike="noStrike" cap="none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Math.sqrt</a:t>
                      </a:r>
                      <a:r>
                        <a:rPr lang="es-PE" sz="32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(1/2).</a:t>
                      </a: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1455802951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32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Math.SQRT2	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32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Equivalente a </a:t>
                      </a:r>
                      <a:r>
                        <a:rPr lang="es-PE" sz="3200" b="0" i="0" u="none" strike="noStrike" cap="none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Math.sqrt</a:t>
                      </a:r>
                      <a:r>
                        <a:rPr lang="es-PE" sz="32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(2).</a:t>
                      </a: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3278519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006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Métodos del Objeto </a:t>
            </a:r>
            <a:r>
              <a:rPr lang="es-PE" dirty="0" err="1" smtClean="0">
                <a:solidFill>
                  <a:schemeClr val="bg1"/>
                </a:solidFill>
              </a:rPr>
              <a:t>Math</a:t>
            </a:r>
            <a:endParaRPr lang="es-PE" dirty="0">
              <a:solidFill>
                <a:schemeClr val="bg1"/>
              </a:solidFill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585011"/>
              </p:ext>
            </p:extLst>
          </p:nvPr>
        </p:nvGraphicFramePr>
        <p:xfrm>
          <a:off x="4148491" y="2382131"/>
          <a:ext cx="16256000" cy="9519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551481753"/>
                    </a:ext>
                  </a:extLst>
                </a:gridCol>
                <a:gridCol w="8128000">
                  <a:extLst>
                    <a:ext uri="{9D8B030D-6E8A-4147-A177-3AD203B41FA5}">
                      <a16:colId xmlns:a16="http://schemas.microsoft.com/office/drawing/2014/main" val="4210528395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s-PE" sz="32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MÉTODOS</a:t>
                      </a:r>
                      <a:endParaRPr lang="es-PE" sz="32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82880" marR="182880" marT="91440" marB="9144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2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QUE HACE</a:t>
                      </a:r>
                      <a:endParaRPr lang="es-PE" sz="32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82880" marR="182880" marT="91440" marB="9144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368274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r>
                        <a:rPr lang="es-PE" sz="3200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Math.abs</a:t>
                      </a:r>
                      <a:r>
                        <a:rPr lang="es-PE" sz="32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(x)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s-MX" sz="32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Devuelve el </a:t>
                      </a:r>
                      <a:r>
                        <a:rPr lang="es-MX" sz="32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valor absoluto</a:t>
                      </a:r>
                      <a:r>
                        <a:rPr lang="es-MX" sz="32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 de x.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360543423"/>
                  </a:ext>
                </a:extLst>
              </a:tr>
              <a:tr h="1280160">
                <a:tc>
                  <a:txBody>
                    <a:bodyPr/>
                    <a:lstStyle/>
                    <a:p>
                      <a:r>
                        <a:rPr lang="es-PE" sz="320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Math.sign(x) 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s-MX" sz="32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Devuelve el signo del número: 1 positivo, -1 negativo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2039995787"/>
                  </a:ext>
                </a:extLst>
              </a:tr>
              <a:tr h="1280160">
                <a:tc>
                  <a:txBody>
                    <a:bodyPr/>
                    <a:lstStyle/>
                    <a:p>
                      <a:r>
                        <a:rPr lang="es-PE" sz="320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Math.exp(x)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s-MX" sz="32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Exponenciación</a:t>
                      </a:r>
                      <a:r>
                        <a:rPr lang="es-MX" sz="32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. Devuelve el número e elevado a x.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160784974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r>
                        <a:rPr lang="es-PE" sz="320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Math.expm1(x) 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s-PE" sz="32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Equivalente a </a:t>
                      </a:r>
                      <a:r>
                        <a:rPr lang="es-PE" sz="3200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Math.exp</a:t>
                      </a:r>
                      <a:r>
                        <a:rPr lang="es-PE" sz="32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(x) - 1.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92368687"/>
                  </a:ext>
                </a:extLst>
              </a:tr>
              <a:tr h="1280160">
                <a:tc>
                  <a:txBody>
                    <a:bodyPr/>
                    <a:lstStyle/>
                    <a:p>
                      <a:r>
                        <a:rPr lang="es-PE" sz="320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Math.max(a, b, c...)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s-MX" sz="32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Devuelve el número más grande de los indicados por parámetro.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2515326334"/>
                  </a:ext>
                </a:extLst>
              </a:tr>
              <a:tr h="1280160">
                <a:tc>
                  <a:txBody>
                    <a:bodyPr/>
                    <a:lstStyle/>
                    <a:p>
                      <a:r>
                        <a:rPr lang="es-PE" sz="320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Math.min(a, b, c...)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s-MX" sz="32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Devuelve el número más pequeño de los indicados por parámetro.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2956924687"/>
                  </a:ext>
                </a:extLst>
              </a:tr>
              <a:tr h="1280160">
                <a:tc>
                  <a:txBody>
                    <a:bodyPr/>
                    <a:lstStyle/>
                    <a:p>
                      <a:r>
                        <a:rPr lang="es-PE" sz="320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Math.pow(base, exp)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s-MX" sz="32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Potenciación</a:t>
                      </a:r>
                      <a:r>
                        <a:rPr lang="es-MX" sz="32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. Devuelve el número base elevado a </a:t>
                      </a:r>
                      <a:r>
                        <a:rPr lang="es-MX" sz="3200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exp</a:t>
                      </a:r>
                      <a:r>
                        <a:rPr lang="es-MX" sz="32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455802951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r>
                        <a:rPr lang="es-PE" sz="3200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Math.sqrt</a:t>
                      </a:r>
                      <a:r>
                        <a:rPr lang="es-PE" sz="32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(x)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s-MX" sz="32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Devuelve la </a:t>
                      </a:r>
                      <a:r>
                        <a:rPr lang="es-MX" sz="32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raíz cuadrada</a:t>
                      </a:r>
                      <a:r>
                        <a:rPr lang="es-MX" sz="32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 de x.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278519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981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Métodos del Objeto </a:t>
            </a:r>
            <a:r>
              <a:rPr lang="es-PE" dirty="0" err="1" smtClean="0">
                <a:solidFill>
                  <a:schemeClr val="bg1"/>
                </a:solidFill>
              </a:rPr>
              <a:t>Math</a:t>
            </a:r>
            <a:endParaRPr lang="es-PE" dirty="0">
              <a:solidFill>
                <a:schemeClr val="bg1"/>
              </a:solidFill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316821"/>
              </p:ext>
            </p:extLst>
          </p:nvPr>
        </p:nvGraphicFramePr>
        <p:xfrm>
          <a:off x="4176197" y="2153920"/>
          <a:ext cx="16256000" cy="10942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551481753"/>
                    </a:ext>
                  </a:extLst>
                </a:gridCol>
                <a:gridCol w="8128000">
                  <a:extLst>
                    <a:ext uri="{9D8B030D-6E8A-4147-A177-3AD203B41FA5}">
                      <a16:colId xmlns:a16="http://schemas.microsoft.com/office/drawing/2014/main" val="4210528395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s-PE" sz="3200" b="1" i="0" u="none" strike="noStrike" cap="none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MÉTODOS</a:t>
                      </a:r>
                      <a:endParaRPr lang="es-PE" sz="3200" b="1" i="0" u="none" strike="noStrike" cap="none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82880" marR="182880" marT="91440" marB="9144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2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QUE HACE</a:t>
                      </a:r>
                      <a:endParaRPr lang="es-PE" sz="32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82880" marR="182880" marT="91440" marB="9144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368274"/>
                  </a:ext>
                </a:extLst>
              </a:tr>
              <a:tr h="751840">
                <a:tc>
                  <a:txBody>
                    <a:bodyPr/>
                    <a:lstStyle/>
                    <a:p>
                      <a:r>
                        <a:rPr lang="es-PE" sz="2900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Math.cbrt</a:t>
                      </a:r>
                      <a:r>
                        <a:rPr lang="es-PE" sz="29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(x) 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s-MX" sz="29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Devuelve la </a:t>
                      </a:r>
                      <a:r>
                        <a:rPr lang="es-MX" sz="29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raíz cúbica</a:t>
                      </a:r>
                      <a:r>
                        <a:rPr lang="es-MX" sz="29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 de x.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360543423"/>
                  </a:ext>
                </a:extLst>
              </a:tr>
              <a:tr h="1198880">
                <a:tc>
                  <a:txBody>
                    <a:bodyPr/>
                    <a:lstStyle/>
                    <a:p>
                      <a:r>
                        <a:rPr lang="es-PE" sz="2900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Math.random</a:t>
                      </a:r>
                      <a:r>
                        <a:rPr lang="es-PE" sz="29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()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s-MX" sz="29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Devuelve un número al azar entre 0 y 1 con 16 decimales.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2039995787"/>
                  </a:ext>
                </a:extLst>
              </a:tr>
              <a:tr h="751840">
                <a:tc>
                  <a:txBody>
                    <a:bodyPr/>
                    <a:lstStyle/>
                    <a:p>
                      <a:r>
                        <a:rPr lang="es-PE" sz="29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Math.log(x)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s-MX" sz="29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Devuelve el </a:t>
                      </a:r>
                      <a:r>
                        <a:rPr lang="es-MX" sz="29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logaritmo natural</a:t>
                      </a:r>
                      <a:r>
                        <a:rPr lang="es-MX" sz="29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 en base e de x.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160784974"/>
                  </a:ext>
                </a:extLst>
              </a:tr>
              <a:tr h="1198880">
                <a:tc>
                  <a:txBody>
                    <a:bodyPr/>
                    <a:lstStyle/>
                    <a:p>
                      <a:r>
                        <a:rPr lang="es-PE" sz="29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Math.log10(x) 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s-MX" sz="29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Devuelve el </a:t>
                      </a:r>
                      <a:r>
                        <a:rPr lang="es-MX" sz="29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logaritmo decimal</a:t>
                      </a:r>
                      <a:r>
                        <a:rPr lang="es-MX" sz="29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 (en base 10) de x.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92368687"/>
                  </a:ext>
                </a:extLst>
              </a:tr>
              <a:tr h="751840">
                <a:tc>
                  <a:txBody>
                    <a:bodyPr/>
                    <a:lstStyle/>
                    <a:p>
                      <a:r>
                        <a:rPr lang="es-PE" sz="29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Math.log2(x) 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s-MX" sz="29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Devuelve el </a:t>
                      </a:r>
                      <a:r>
                        <a:rPr lang="es-MX" sz="29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logaritmo binario</a:t>
                      </a:r>
                      <a:r>
                        <a:rPr lang="es-MX" sz="29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 (en base 2) de x.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2515326334"/>
                  </a:ext>
                </a:extLst>
              </a:tr>
              <a:tr h="751840">
                <a:tc>
                  <a:txBody>
                    <a:bodyPr/>
                    <a:lstStyle/>
                    <a:p>
                      <a:r>
                        <a:rPr lang="es-PE" sz="29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Math.log1p(x) 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s-MX" sz="29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Devuelve el logaritmo natural de (1+x).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2956924687"/>
                  </a:ext>
                </a:extLst>
              </a:tr>
              <a:tr h="1198880">
                <a:tc>
                  <a:txBody>
                    <a:bodyPr/>
                    <a:lstStyle/>
                    <a:p>
                      <a:r>
                        <a:rPr lang="es-PE" sz="2900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Math.round</a:t>
                      </a:r>
                      <a:r>
                        <a:rPr lang="es-PE" sz="29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(x)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s-MX" sz="2900" u="non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Devuelve x con </a:t>
                      </a:r>
                      <a:r>
                        <a:rPr lang="es-MX" sz="2900" b="1" u="non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redondeo</a:t>
                      </a:r>
                      <a:r>
                        <a:rPr lang="es-MX" sz="2900" u="non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 (</a:t>
                      </a:r>
                      <a:r>
                        <a:rPr lang="es-MX" sz="2900" i="1" u="non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el entero más cercano</a:t>
                      </a:r>
                      <a:r>
                        <a:rPr lang="es-MX" sz="2900" u="non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)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455802951"/>
                  </a:ext>
                </a:extLst>
              </a:tr>
              <a:tr h="1198880">
                <a:tc>
                  <a:txBody>
                    <a:bodyPr/>
                    <a:lstStyle/>
                    <a:p>
                      <a:r>
                        <a:rPr lang="es-PE" sz="2900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Math.ceil</a:t>
                      </a:r>
                      <a:r>
                        <a:rPr lang="es-PE" sz="29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(x)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s-MX" sz="2900" u="non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Devuelve x con </a:t>
                      </a:r>
                      <a:r>
                        <a:rPr lang="es-MX" sz="2900" b="1" u="non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redondeo superior</a:t>
                      </a:r>
                      <a:r>
                        <a:rPr lang="es-MX" sz="2900" u="non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 (</a:t>
                      </a:r>
                      <a:r>
                        <a:rPr lang="es-MX" sz="2900" i="1" u="non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el entero más alto</a:t>
                      </a:r>
                      <a:r>
                        <a:rPr lang="es-MX" sz="2900" u="non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)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278519875"/>
                  </a:ext>
                </a:extLst>
              </a:tr>
              <a:tr h="1198880">
                <a:tc>
                  <a:txBody>
                    <a:bodyPr/>
                    <a:lstStyle/>
                    <a:p>
                      <a:r>
                        <a:rPr lang="es-PE" sz="2900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Math.floor</a:t>
                      </a:r>
                      <a:r>
                        <a:rPr lang="es-PE" sz="29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(x)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s-MX" sz="2900" u="non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Devuelve x con </a:t>
                      </a:r>
                      <a:r>
                        <a:rPr lang="es-MX" sz="2900" b="1" u="non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redondeo inferior</a:t>
                      </a:r>
                      <a:r>
                        <a:rPr lang="es-MX" sz="2900" u="non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 (</a:t>
                      </a:r>
                      <a:r>
                        <a:rPr lang="es-MX" sz="2900" i="1" u="non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el entero más bajo</a:t>
                      </a:r>
                      <a:r>
                        <a:rPr lang="es-MX" sz="2900" u="non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)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815142211"/>
                  </a:ext>
                </a:extLst>
              </a:tr>
              <a:tr h="1198880">
                <a:tc>
                  <a:txBody>
                    <a:bodyPr/>
                    <a:lstStyle/>
                    <a:p>
                      <a:r>
                        <a:rPr lang="es-PE" sz="2900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Math.trunc</a:t>
                      </a:r>
                      <a:r>
                        <a:rPr lang="es-PE" sz="29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(x) 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s-MX" sz="2900" u="non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Trunca el número x (</a:t>
                      </a:r>
                      <a:r>
                        <a:rPr lang="es-MX" sz="2900" i="1" u="non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devuelve sólo la parte entera</a:t>
                      </a:r>
                      <a:r>
                        <a:rPr lang="es-MX" sz="2900" u="non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)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2086126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02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Métodos del Objeto </a:t>
            </a:r>
            <a:r>
              <a:rPr lang="es-PE" dirty="0" err="1" smtClean="0">
                <a:solidFill>
                  <a:schemeClr val="bg1"/>
                </a:solidFill>
              </a:rPr>
              <a:t>Math</a:t>
            </a:r>
            <a:endParaRPr lang="es-PE" dirty="0">
              <a:solidFill>
                <a:schemeClr val="bg1"/>
              </a:solidFill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04151"/>
              </p:ext>
            </p:extLst>
          </p:nvPr>
        </p:nvGraphicFramePr>
        <p:xfrm>
          <a:off x="4093069" y="2874357"/>
          <a:ext cx="16256000" cy="866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551481753"/>
                    </a:ext>
                  </a:extLst>
                </a:gridCol>
                <a:gridCol w="8128000">
                  <a:extLst>
                    <a:ext uri="{9D8B030D-6E8A-4147-A177-3AD203B41FA5}">
                      <a16:colId xmlns:a16="http://schemas.microsoft.com/office/drawing/2014/main" val="4210528395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s-PE" sz="3200" b="1" i="0" u="none" strike="noStrike" cap="none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MÉTODOS</a:t>
                      </a:r>
                      <a:endParaRPr lang="es-PE" sz="3200" b="1" i="0" u="none" strike="noStrike" cap="none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82880" marR="182880" marT="91440" marB="9144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2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QUE HACE</a:t>
                      </a:r>
                      <a:endParaRPr lang="es-PE" sz="32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82880" marR="182880" marT="91440" marB="9144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368274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r>
                        <a:rPr lang="es-PE" sz="3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s-PE" sz="320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Math.sin</a:t>
                      </a:r>
                      <a:r>
                        <a:rPr lang="es-PE" sz="3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(x)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s-PE" sz="3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Seno</a:t>
                      </a:r>
                      <a:r>
                        <a:rPr lang="es-PE" sz="3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de x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360543423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r>
                        <a:rPr lang="es-PE" sz="320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Math.asin</a:t>
                      </a:r>
                      <a:r>
                        <a:rPr lang="es-PE" sz="3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(x)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s-PE" sz="3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Arcoseno</a:t>
                      </a:r>
                      <a:r>
                        <a:rPr lang="es-PE" sz="3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de x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2039995787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r>
                        <a:rPr lang="es-PE" sz="320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Math.sinh</a:t>
                      </a:r>
                      <a:r>
                        <a:rPr lang="es-PE" sz="3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(x) 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s-PE" sz="3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Seno hiperbólico</a:t>
                      </a:r>
                      <a:r>
                        <a:rPr lang="es-PE" sz="3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de x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160784974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r>
                        <a:rPr lang="es-PE" sz="320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Math.cos</a:t>
                      </a:r>
                      <a:r>
                        <a:rPr lang="es-PE" sz="3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(x)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s-PE" sz="3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Coseno</a:t>
                      </a:r>
                      <a:r>
                        <a:rPr lang="es-PE" sz="3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de x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92368687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r>
                        <a:rPr lang="es-PE" sz="320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Math.acos</a:t>
                      </a:r>
                      <a:r>
                        <a:rPr lang="es-PE" sz="3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(x)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s-PE" sz="3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Arcocoseno</a:t>
                      </a:r>
                      <a:r>
                        <a:rPr lang="es-PE" sz="3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de x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2515326334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r>
                        <a:rPr lang="es-PE" sz="320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Math.cosh</a:t>
                      </a:r>
                      <a:r>
                        <a:rPr lang="es-PE" sz="3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(x) 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s-PE" sz="3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Coseno hiperbólico</a:t>
                      </a:r>
                      <a:r>
                        <a:rPr lang="es-PE" sz="3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de x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2956924687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r>
                        <a:rPr lang="es-PE" sz="320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Math.tan</a:t>
                      </a:r>
                      <a:r>
                        <a:rPr lang="es-PE" sz="3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(x)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s-PE" sz="3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Tangente</a:t>
                      </a:r>
                      <a:r>
                        <a:rPr lang="es-PE" sz="3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de x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455802951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r>
                        <a:rPr lang="es-PE" sz="320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Math.atan</a:t>
                      </a:r>
                      <a:r>
                        <a:rPr lang="es-PE" sz="3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(x)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s-PE" sz="3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Arcotangente</a:t>
                      </a:r>
                      <a:r>
                        <a:rPr lang="es-PE" sz="3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de x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278519875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r>
                        <a:rPr lang="es-PE" sz="320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Math.tanh</a:t>
                      </a:r>
                      <a:r>
                        <a:rPr lang="es-PE" sz="3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(x) 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s-PE" sz="3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Tangente hiperbólica</a:t>
                      </a:r>
                      <a:r>
                        <a:rPr lang="es-PE" sz="3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de x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815142211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r>
                        <a:rPr lang="es-PE" sz="320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Math.hypot</a:t>
                      </a:r>
                      <a:r>
                        <a:rPr lang="es-PE" sz="3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(a, b..) 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s-MX" sz="3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Devuelve la raíz cuadrada de a</a:t>
                      </a:r>
                      <a:r>
                        <a:rPr lang="es-MX" sz="3200" baseline="300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es-MX" sz="3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+ b</a:t>
                      </a:r>
                      <a:r>
                        <a:rPr lang="es-MX" sz="3200" baseline="300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es-MX" sz="3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+ ...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2086126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221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Línea"/>
          <p:cNvSpPr/>
          <p:nvPr/>
        </p:nvSpPr>
        <p:spPr>
          <a:xfrm>
            <a:off x="16710657" y="13416670"/>
            <a:ext cx="510306" cy="1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 algn="ctr" defTabSz="821531">
              <a:lnSpc>
                <a:spcPct val="100000"/>
              </a:lnSpc>
              <a:spcBef>
                <a:spcPts val="0"/>
              </a:spcBef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86" name="GRACIAS"/>
          <p:cNvSpPr txBox="1"/>
          <p:nvPr/>
        </p:nvSpPr>
        <p:spPr>
          <a:xfrm>
            <a:off x="864091" y="6935688"/>
            <a:ext cx="22655818" cy="1135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spAutoFit/>
          </a:bodyPr>
          <a:lstStyle>
            <a:lvl1pPr algn="ctr" defTabSz="825500">
              <a:lnSpc>
                <a:spcPct val="80000"/>
              </a:lnSpc>
              <a:spcBef>
                <a:spcPts val="0"/>
              </a:spcBef>
              <a:defRPr sz="8000" b="1" spc="-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GRACIAS</a:t>
            </a:r>
          </a:p>
        </p:txBody>
      </p:sp>
      <p:pic>
        <p:nvPicPr>
          <p:cNvPr id="187" name="21112016 PLANTILLA PPT MARY-02-2.png" descr="21112016 PLANTILLA PPT MARY-02-2.png"/>
          <p:cNvPicPr>
            <a:picLocks noChangeAspect="1"/>
          </p:cNvPicPr>
          <p:nvPr/>
        </p:nvPicPr>
        <p:blipFill>
          <a:blip r:embed="rId2"/>
          <a:srcRect t="3517" r="77083" b="72785"/>
          <a:stretch>
            <a:fillRect/>
          </a:stretch>
        </p:blipFill>
        <p:spPr>
          <a:xfrm>
            <a:off x="11415315" y="5636639"/>
            <a:ext cx="1553446" cy="90354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14251A1-2BE1-4A68-934B-0A5DDF8FAC4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s-PE" smtClean="0"/>
              <a:t>29</a:t>
            </a:fld>
            <a:endParaRPr lang="es-P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ctr" anchorCtr="0">
            <a:noAutofit/>
          </a:bodyPr>
          <a:lstStyle/>
          <a:p>
            <a:pPr>
              <a:lnSpc>
                <a:spcPct val="90000"/>
              </a:lnSpc>
              <a:buClr>
                <a:schemeClr val="lt1"/>
              </a:buClr>
              <a:buSzPts val="3200"/>
            </a:pPr>
            <a:r>
              <a:rPr lang="es-PE" dirty="0" smtClean="0">
                <a:solidFill>
                  <a:schemeClr val="bg1"/>
                </a:solidFill>
              </a:rPr>
              <a:t>Funciones de usuario en JavaScript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918467" y="2512663"/>
            <a:ext cx="22590461" cy="654284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t" anchorCtr="0">
            <a:normAutofit/>
          </a:bodyPr>
          <a:lstStyle/>
          <a:p>
            <a:pPr lvl="0" algn="just"/>
            <a:r>
              <a:rPr lang="es-MX" sz="5200" dirty="0">
                <a:solidFill>
                  <a:schemeClr val="bg1"/>
                </a:solidFill>
                <a:latin typeface="+mj-lt"/>
              </a:rPr>
              <a:t>Cuando se desarrolla una aplicación compleja, es muy habitual utilizar una y otra vez las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mismas instrucciones. </a:t>
            </a:r>
          </a:p>
          <a:p>
            <a:pPr lvl="0" algn="just"/>
            <a:r>
              <a:rPr lang="es-MX" sz="5200" dirty="0">
                <a:solidFill>
                  <a:schemeClr val="bg1"/>
                </a:solidFill>
                <a:latin typeface="+mj-lt"/>
              </a:rPr>
              <a:t>Las funciones son la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solución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 a todos estos problemas, tanto en JavaScript como en el resto de lenguajes de programación. Una función es un conjunto de instrucciones que se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agrupan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 para realizar una tarea concreta y que se pueden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reutilizar fácilmente.</a:t>
            </a:r>
            <a:endParaRPr sz="5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6480" y="8121802"/>
            <a:ext cx="4032448" cy="473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94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ctr" anchorCtr="0">
            <a:noAutofit/>
          </a:bodyPr>
          <a:lstStyle/>
          <a:p>
            <a:pPr>
              <a:lnSpc>
                <a:spcPct val="90000"/>
              </a:lnSpc>
              <a:buClr>
                <a:schemeClr val="lt1"/>
              </a:buClr>
              <a:buSzPts val="3200"/>
            </a:pPr>
            <a:r>
              <a:rPr lang="es-PE" dirty="0" smtClean="0">
                <a:solidFill>
                  <a:schemeClr val="bg1"/>
                </a:solidFill>
              </a:rPr>
              <a:t>Funciones de usuario en JavaScript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911532" y="2512663"/>
            <a:ext cx="21971000" cy="620359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t" anchorCtr="0">
            <a:normAutofit/>
          </a:bodyPr>
          <a:lstStyle/>
          <a:p>
            <a:pPr marL="0" indent="0">
              <a:buNone/>
            </a:pPr>
            <a:r>
              <a:rPr lang="es-MX" sz="5200" dirty="0">
                <a:solidFill>
                  <a:schemeClr val="bg1"/>
                </a:solidFill>
                <a:latin typeface="+mj-lt"/>
              </a:rPr>
              <a:t>Las funciones son uno de los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bloques de construcción 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fundamentales en JavaScript. Una función en JavaScript es similar a un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procedimiento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 — un conjunto de instrucciones que realiza una tarea o calcula un valor, pero para que un procedimiento califique como función, debe tomar alguna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entrada 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y devolver una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salida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 donde hay alguna relación obvia entre la entrada y la salida. Para usar una función, debes definirla en algún lugar del ámbito desde el que deseas llamarla.</a:t>
            </a:r>
            <a:endParaRPr sz="52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7135" y="8037828"/>
            <a:ext cx="3530366" cy="414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7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530942" y="1079500"/>
            <a:ext cx="22646558" cy="14331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ctr" anchorCtr="0">
            <a:noAutofit/>
          </a:bodyPr>
          <a:lstStyle/>
          <a:p>
            <a:pPr lvl="0">
              <a:buSzPts val="3200"/>
            </a:pPr>
            <a:r>
              <a:rPr lang="es-PE" dirty="0">
                <a:solidFill>
                  <a:schemeClr val="bg1"/>
                </a:solidFill>
              </a:rPr>
              <a:t>Funciones de usuario </a:t>
            </a:r>
            <a:r>
              <a:rPr lang="es-PE" dirty="0" smtClean="0">
                <a:solidFill>
                  <a:schemeClr val="bg1"/>
                </a:solidFill>
              </a:rPr>
              <a:t>sin parámetros (argumentos) en </a:t>
            </a:r>
            <a:r>
              <a:rPr lang="es-PE" dirty="0">
                <a:solidFill>
                  <a:schemeClr val="bg1"/>
                </a:solidFill>
              </a:rPr>
              <a:t>JavaScript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68721" y="3127627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t" anchorCtr="0">
            <a:noAutofit/>
          </a:bodyPr>
          <a:lstStyle/>
          <a:p>
            <a:pPr marL="0" indent="0" algn="just">
              <a:buNone/>
            </a:pPr>
            <a:r>
              <a:rPr lang="es-MX" sz="5200" dirty="0">
                <a:solidFill>
                  <a:schemeClr val="bg1"/>
                </a:solidFill>
                <a:latin typeface="+mj-lt"/>
              </a:rPr>
              <a:t>En primer lugar se debe crear la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función básica 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con las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instrucciones comunes. 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Las funciones en JavaScript se definen mediante la palabra reservada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function, 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seguida del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nombre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 de la función. Su definición formal es la siguiente: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422" y="7591072"/>
            <a:ext cx="15331370" cy="379256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3422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ctr" anchorCtr="0">
            <a:noAutofit/>
          </a:bodyPr>
          <a:lstStyle/>
          <a:p>
            <a:pPr lvl="0">
              <a:buSzPts val="3200"/>
            </a:pPr>
            <a:r>
              <a:rPr lang="es-PE" dirty="0">
                <a:solidFill>
                  <a:schemeClr val="bg1"/>
                </a:solidFill>
              </a:rPr>
              <a:t>Funciones de usuario </a:t>
            </a:r>
            <a:r>
              <a:rPr lang="es-PE" dirty="0" smtClean="0">
                <a:solidFill>
                  <a:schemeClr val="bg1"/>
                </a:solidFill>
              </a:rPr>
              <a:t>sin parámetros (argumentos) en </a:t>
            </a:r>
            <a:r>
              <a:rPr lang="es-PE" dirty="0">
                <a:solidFill>
                  <a:schemeClr val="bg1"/>
                </a:solidFill>
              </a:rPr>
              <a:t>JavaScript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1206500" y="3599575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t" anchorCtr="0">
            <a:noAutofit/>
          </a:bodyPr>
          <a:lstStyle/>
          <a:p>
            <a:pPr marL="0" indent="0" algn="just">
              <a:buNone/>
            </a:pPr>
            <a:r>
              <a:rPr lang="es-MX" sz="5200" dirty="0">
                <a:solidFill>
                  <a:schemeClr val="bg1"/>
                </a:solidFill>
                <a:latin typeface="+mj-lt"/>
              </a:rPr>
              <a:t>Se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crea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 una función llamada suma_y_muestra() de la siguiente forma: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678" y="6395351"/>
            <a:ext cx="18796073" cy="445946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3858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ctr" anchorCtr="0">
            <a:noAutofit/>
          </a:bodyPr>
          <a:lstStyle/>
          <a:p>
            <a:pPr lvl="0">
              <a:buSzPts val="3200"/>
            </a:pPr>
            <a:r>
              <a:rPr lang="es-PE" dirty="0">
                <a:solidFill>
                  <a:schemeClr val="bg1"/>
                </a:solidFill>
              </a:rPr>
              <a:t>Funciones de usuario </a:t>
            </a:r>
            <a:r>
              <a:rPr lang="es-PE" dirty="0" smtClean="0">
                <a:solidFill>
                  <a:schemeClr val="bg1"/>
                </a:solidFill>
              </a:rPr>
              <a:t>sin parámetros (argumentos) en </a:t>
            </a:r>
            <a:r>
              <a:rPr lang="es-PE" dirty="0">
                <a:solidFill>
                  <a:schemeClr val="bg1"/>
                </a:solidFill>
              </a:rPr>
              <a:t>JavaScript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675558" y="2832659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t" anchorCtr="0">
            <a:noAutofit/>
          </a:bodyPr>
          <a:lstStyle/>
          <a:p>
            <a:pPr marL="0" indent="0" algn="just">
              <a:buNone/>
            </a:pPr>
            <a:r>
              <a:rPr lang="es-MX" sz="5200" dirty="0">
                <a:solidFill>
                  <a:schemeClr val="bg1"/>
                </a:solidFill>
                <a:latin typeface="+mj-lt"/>
              </a:rPr>
              <a:t>La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llamada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 a la función se realiza simplemente indicando su nombre, incluyendo los paréntesis del final y el carácter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; 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para terminar la instrucción: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r="8726"/>
          <a:stretch/>
        </p:blipFill>
        <p:spPr>
          <a:xfrm>
            <a:off x="7011240" y="5173394"/>
            <a:ext cx="10701385" cy="807065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1184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ctr" anchorCtr="0">
            <a:noAutofit/>
          </a:bodyPr>
          <a:lstStyle/>
          <a:p>
            <a:pPr lvl="0">
              <a:buSzPts val="3200"/>
            </a:pPr>
            <a:r>
              <a:rPr lang="es-PE" dirty="0">
                <a:solidFill>
                  <a:schemeClr val="bg1"/>
                </a:solidFill>
              </a:rPr>
              <a:t>Funciones de usuario </a:t>
            </a:r>
            <a:r>
              <a:rPr lang="es-PE" dirty="0" smtClean="0">
                <a:solidFill>
                  <a:schemeClr val="bg1"/>
                </a:solidFill>
              </a:rPr>
              <a:t>con </a:t>
            </a:r>
            <a:r>
              <a:rPr lang="es-PE" dirty="0">
                <a:solidFill>
                  <a:schemeClr val="bg1"/>
                </a:solidFill>
              </a:rPr>
              <a:t>parámetros (argumentos) en JavaScript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1206499" y="2773665"/>
            <a:ext cx="21086097" cy="82560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t" anchorCtr="0">
            <a:noAutofit/>
          </a:bodyPr>
          <a:lstStyle/>
          <a:p>
            <a:pPr marL="0" indent="0" algn="just">
              <a:buNone/>
            </a:pPr>
            <a:r>
              <a:rPr lang="es-MX" sz="5200" dirty="0">
                <a:solidFill>
                  <a:schemeClr val="bg1"/>
                </a:solidFill>
                <a:latin typeface="+mj-lt"/>
              </a:rPr>
              <a:t>La palabra clave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 function 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va primero, luego va el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nombre de función,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 luego una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lista de parámetros 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entre paréntesis (separados por comas, vacía en el ejemplo anterior) y finalmente el código de la función entre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 llaves {}, 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también llamado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“el cuerpo de la función”.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010" y="7491607"/>
            <a:ext cx="20839587" cy="289125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6629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ctr" anchorCtr="0">
            <a:noAutofit/>
          </a:bodyPr>
          <a:lstStyle/>
          <a:p>
            <a:pPr lvl="0">
              <a:buSzPts val="3200"/>
            </a:pPr>
            <a:r>
              <a:rPr lang="es-PE" dirty="0">
                <a:solidFill>
                  <a:schemeClr val="bg1"/>
                </a:solidFill>
              </a:rPr>
              <a:t>Funciones de usuario </a:t>
            </a:r>
            <a:r>
              <a:rPr lang="es-PE" dirty="0" smtClean="0">
                <a:solidFill>
                  <a:schemeClr val="bg1"/>
                </a:solidFill>
              </a:rPr>
              <a:t>con </a:t>
            </a:r>
            <a:r>
              <a:rPr lang="es-PE" dirty="0">
                <a:solidFill>
                  <a:schemeClr val="bg1"/>
                </a:solidFill>
              </a:rPr>
              <a:t>parámetros (argumentos) en JavaScript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0" y="2931305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t" anchorCtr="0">
            <a:noAutofit/>
          </a:bodyPr>
          <a:lstStyle/>
          <a:p>
            <a:pPr lvl="0" algn="just"/>
            <a:r>
              <a:rPr lang="es-MX" sz="5200" dirty="0">
                <a:solidFill>
                  <a:schemeClr val="bg1"/>
                </a:solidFill>
                <a:latin typeface="+mj-lt"/>
              </a:rPr>
              <a:t>Podemos pasar datos arbitrarios a funciones usando parámetros.</a:t>
            </a:r>
          </a:p>
          <a:p>
            <a:pPr lvl="0" algn="just"/>
            <a:r>
              <a:rPr lang="es-MX" sz="5200" dirty="0">
                <a:solidFill>
                  <a:schemeClr val="bg1"/>
                </a:solidFill>
                <a:latin typeface="+mj-lt"/>
              </a:rPr>
              <a:t>En el siguiente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ejemplo, 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la función tiene dos parámetros: </a:t>
            </a:r>
            <a:r>
              <a:rPr lang="es-MX" sz="5200" b="1" dirty="0" err="1">
                <a:solidFill>
                  <a:schemeClr val="bg1"/>
                </a:solidFill>
                <a:latin typeface="+mj-lt"/>
              </a:rPr>
              <a:t>from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 y </a:t>
            </a:r>
            <a:r>
              <a:rPr lang="es-MX" sz="5200" b="1" dirty="0" err="1">
                <a:solidFill>
                  <a:schemeClr val="bg1"/>
                </a:solidFill>
                <a:latin typeface="+mj-lt"/>
              </a:rPr>
              <a:t>text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. 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Cuando la función se llama (*) y (**), los valores dados se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copian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 en variables locales </a:t>
            </a:r>
            <a:r>
              <a:rPr lang="es-MX" sz="5200" dirty="0" err="1">
                <a:solidFill>
                  <a:schemeClr val="bg1"/>
                </a:solidFill>
                <a:latin typeface="+mj-lt"/>
              </a:rPr>
              <a:t>from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 y </a:t>
            </a:r>
            <a:r>
              <a:rPr lang="es-MX" sz="5200" dirty="0" err="1">
                <a:solidFill>
                  <a:schemeClr val="bg1"/>
                </a:solidFill>
                <a:latin typeface="+mj-lt"/>
              </a:rPr>
              <a:t>text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. Y la función las utiliza.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733" y="7502579"/>
            <a:ext cx="19574231" cy="432562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6814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7082</TotalTime>
  <Words>1213</Words>
  <Application>Microsoft Office PowerPoint</Application>
  <PresentationFormat>Personalizado</PresentationFormat>
  <Paragraphs>182</Paragraphs>
  <Slides>29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6" baseType="lpstr">
      <vt:lpstr>Arial</vt:lpstr>
      <vt:lpstr>Calibri</vt:lpstr>
      <vt:lpstr>Helvetica</vt:lpstr>
      <vt:lpstr>Helvetica Light</vt:lpstr>
      <vt:lpstr>Helvetica Neue</vt:lpstr>
      <vt:lpstr>Helvetica Neue Medium</vt:lpstr>
      <vt:lpstr>21_BasicWhite</vt:lpstr>
      <vt:lpstr>DESARROLLO DE ENTORNOS WEB</vt:lpstr>
      <vt:lpstr>Contenidos o temas</vt:lpstr>
      <vt:lpstr>Funciones de usuario en JavaScript</vt:lpstr>
      <vt:lpstr>Funciones de usuario en JavaScript</vt:lpstr>
      <vt:lpstr>Funciones de usuario sin parámetros (argumentos) en JavaScript</vt:lpstr>
      <vt:lpstr>Funciones de usuario sin parámetros (argumentos) en JavaScript</vt:lpstr>
      <vt:lpstr>Funciones de usuario sin parámetros (argumentos) en JavaScript</vt:lpstr>
      <vt:lpstr>Funciones de usuario con parámetros (argumentos) en JavaScript</vt:lpstr>
      <vt:lpstr>Funciones de usuario con parámetros (argumentos) en JavaScript</vt:lpstr>
      <vt:lpstr>Funciones de usuario devolviendo un valor (Retorno)</vt:lpstr>
      <vt:lpstr>Funciones de usuario devolviendo un valor (Retorno)</vt:lpstr>
      <vt:lpstr>DESARROLLO DE ENTORNOS WEB</vt:lpstr>
      <vt:lpstr>Contenidos o temas</vt:lpstr>
      <vt:lpstr>Objeto String</vt:lpstr>
      <vt:lpstr>Objeto String</vt:lpstr>
      <vt:lpstr>Propiedades del Objeto String</vt:lpstr>
      <vt:lpstr>Métodos del Objeto String</vt:lpstr>
      <vt:lpstr>Métodos del Objeto String</vt:lpstr>
      <vt:lpstr>Métodos del Objeto String</vt:lpstr>
      <vt:lpstr>Objeto Date</vt:lpstr>
      <vt:lpstr>Objeto Date</vt:lpstr>
      <vt:lpstr>Métodos del Objeto Date</vt:lpstr>
      <vt:lpstr>Métodos del Objeto Date</vt:lpstr>
      <vt:lpstr>Objeto Math </vt:lpstr>
      <vt:lpstr>Propiedades del Objeto Math</vt:lpstr>
      <vt:lpstr>Métodos del Objeto Math</vt:lpstr>
      <vt:lpstr>Métodos del Objeto Math</vt:lpstr>
      <vt:lpstr>Métodos del Objeto Math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 DE DATOS</dc:title>
  <dc:creator>JOSE HUANGAL CASTILLO</dc:creator>
  <cp:keywords>JHC</cp:keywords>
  <cp:lastModifiedBy>user</cp:lastModifiedBy>
  <cp:revision>95</cp:revision>
  <dcterms:created xsi:type="dcterms:W3CDTF">2020-08-10T20:16:20Z</dcterms:created>
  <dcterms:modified xsi:type="dcterms:W3CDTF">2025-04-28T14:08:32Z</dcterms:modified>
</cp:coreProperties>
</file>